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9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tags/tag39.xml" ContentType="application/vnd.openxmlformats-officedocument.presentationml.tags+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tags/tag74.xml" ContentType="application/vnd.openxmlformats-officedocument.presentationml.tags+xml"/>
  <Override PartName="/ppt/notesSlides/notesSlide1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6"/>
  </p:notesMasterIdLst>
  <p:handoutMasterIdLst>
    <p:handoutMasterId r:id="rId187"/>
  </p:handoutMasterIdLst>
  <p:sldIdLst>
    <p:sldId id="393" r:id="rId2"/>
    <p:sldId id="917" r:id="rId3"/>
    <p:sldId id="3853" r:id="rId4"/>
    <p:sldId id="488" r:id="rId5"/>
    <p:sldId id="489" r:id="rId6"/>
    <p:sldId id="3891" r:id="rId7"/>
    <p:sldId id="491" r:id="rId8"/>
    <p:sldId id="4285" r:id="rId9"/>
    <p:sldId id="4106" r:id="rId10"/>
    <p:sldId id="4797" r:id="rId11"/>
    <p:sldId id="6046" r:id="rId12"/>
    <p:sldId id="3863" r:id="rId13"/>
    <p:sldId id="3864" r:id="rId14"/>
    <p:sldId id="495" r:id="rId15"/>
    <p:sldId id="4798" r:id="rId16"/>
    <p:sldId id="3894" r:id="rId17"/>
    <p:sldId id="3896" r:id="rId18"/>
    <p:sldId id="3897" r:id="rId19"/>
    <p:sldId id="3901" r:id="rId20"/>
    <p:sldId id="3902" r:id="rId21"/>
    <p:sldId id="4799" r:id="rId22"/>
    <p:sldId id="501" r:id="rId23"/>
    <p:sldId id="502" r:id="rId24"/>
    <p:sldId id="503" r:id="rId25"/>
    <p:sldId id="4641" r:id="rId26"/>
    <p:sldId id="3921" r:id="rId27"/>
    <p:sldId id="4157" r:id="rId28"/>
    <p:sldId id="4150" r:id="rId29"/>
    <p:sldId id="4151" r:id="rId30"/>
    <p:sldId id="4152" r:id="rId31"/>
    <p:sldId id="4153" r:id="rId32"/>
    <p:sldId id="4154" r:id="rId33"/>
    <p:sldId id="4155" r:id="rId34"/>
    <p:sldId id="4156" r:id="rId35"/>
    <p:sldId id="4158" r:id="rId36"/>
    <p:sldId id="4159" r:id="rId37"/>
    <p:sldId id="4160" r:id="rId38"/>
    <p:sldId id="4161" r:id="rId39"/>
    <p:sldId id="4162" r:id="rId40"/>
    <p:sldId id="4163" r:id="rId41"/>
    <p:sldId id="4164" r:id="rId42"/>
    <p:sldId id="4165" r:id="rId43"/>
    <p:sldId id="4166" r:id="rId44"/>
    <p:sldId id="3940" r:id="rId45"/>
    <p:sldId id="4971" r:id="rId46"/>
    <p:sldId id="3941" r:id="rId47"/>
    <p:sldId id="4972" r:id="rId48"/>
    <p:sldId id="4973" r:id="rId49"/>
    <p:sldId id="4975" r:id="rId50"/>
    <p:sldId id="4976" r:id="rId51"/>
    <p:sldId id="4977" r:id="rId52"/>
    <p:sldId id="4978" r:id="rId53"/>
    <p:sldId id="3943" r:id="rId54"/>
    <p:sldId id="3944" r:id="rId55"/>
    <p:sldId id="3945" r:id="rId56"/>
    <p:sldId id="4142" r:id="rId57"/>
    <p:sldId id="4143" r:id="rId58"/>
    <p:sldId id="4144" r:id="rId59"/>
    <p:sldId id="4145" r:id="rId60"/>
    <p:sldId id="4146" r:id="rId61"/>
    <p:sldId id="4147" r:id="rId62"/>
    <p:sldId id="4148" r:id="rId63"/>
    <p:sldId id="3956" r:id="rId64"/>
    <p:sldId id="3957" r:id="rId65"/>
    <p:sldId id="3958" r:id="rId66"/>
    <p:sldId id="3959" r:id="rId67"/>
    <p:sldId id="3962" r:id="rId68"/>
    <p:sldId id="4803" r:id="rId69"/>
    <p:sldId id="3963" r:id="rId70"/>
    <p:sldId id="4109" r:id="rId71"/>
    <p:sldId id="4979" r:id="rId72"/>
    <p:sldId id="4804" r:id="rId73"/>
    <p:sldId id="3967" r:id="rId74"/>
    <p:sldId id="4110" r:id="rId75"/>
    <p:sldId id="4111" r:id="rId76"/>
    <p:sldId id="4831" r:id="rId77"/>
    <p:sldId id="4832" r:id="rId78"/>
    <p:sldId id="4833" r:id="rId79"/>
    <p:sldId id="4834" r:id="rId80"/>
    <p:sldId id="3972" r:id="rId81"/>
    <p:sldId id="3973" r:id="rId82"/>
    <p:sldId id="3974" r:id="rId83"/>
    <p:sldId id="3975" r:id="rId84"/>
    <p:sldId id="4886" r:id="rId85"/>
    <p:sldId id="4887" r:id="rId86"/>
    <p:sldId id="4888" r:id="rId87"/>
    <p:sldId id="4889" r:id="rId88"/>
    <p:sldId id="6047" r:id="rId89"/>
    <p:sldId id="4512" r:id="rId90"/>
    <p:sldId id="5206" r:id="rId91"/>
    <p:sldId id="5207" r:id="rId92"/>
    <p:sldId id="5208" r:id="rId93"/>
    <p:sldId id="5209" r:id="rId94"/>
    <p:sldId id="5210" r:id="rId95"/>
    <p:sldId id="3984" r:id="rId96"/>
    <p:sldId id="6051" r:id="rId97"/>
    <p:sldId id="5212" r:id="rId98"/>
    <p:sldId id="5213" r:id="rId99"/>
    <p:sldId id="4117" r:id="rId100"/>
    <p:sldId id="6049" r:id="rId101"/>
    <p:sldId id="4837" r:id="rId102"/>
    <p:sldId id="6050" r:id="rId103"/>
    <p:sldId id="4838" r:id="rId104"/>
    <p:sldId id="6048" r:id="rId105"/>
    <p:sldId id="6041" r:id="rId106"/>
    <p:sldId id="6042" r:id="rId107"/>
    <p:sldId id="6043" r:id="rId108"/>
    <p:sldId id="4120" r:id="rId109"/>
    <p:sldId id="4121" r:id="rId110"/>
    <p:sldId id="6044" r:id="rId111"/>
    <p:sldId id="4518" r:id="rId112"/>
    <p:sldId id="6045" r:id="rId113"/>
    <p:sldId id="6052" r:id="rId114"/>
    <p:sldId id="4826" r:id="rId115"/>
    <p:sldId id="4004" r:id="rId116"/>
    <p:sldId id="4125" r:id="rId117"/>
    <p:sldId id="4126" r:id="rId118"/>
    <p:sldId id="4129" r:id="rId119"/>
    <p:sldId id="4130" r:id="rId120"/>
    <p:sldId id="4860" r:id="rId121"/>
    <p:sldId id="4011" r:id="rId122"/>
    <p:sldId id="4132" r:id="rId123"/>
    <p:sldId id="4014" r:id="rId124"/>
    <p:sldId id="4133" r:id="rId125"/>
    <p:sldId id="4861" r:id="rId126"/>
    <p:sldId id="4134" r:id="rId127"/>
    <p:sldId id="4135" r:id="rId128"/>
    <p:sldId id="4635" r:id="rId129"/>
    <p:sldId id="4636" r:id="rId130"/>
    <p:sldId id="4137" r:id="rId131"/>
    <p:sldId id="4637" r:id="rId132"/>
    <p:sldId id="4640" r:id="rId133"/>
    <p:sldId id="4639" r:id="rId134"/>
    <p:sldId id="4026" r:id="rId135"/>
    <p:sldId id="4863" r:id="rId136"/>
    <p:sldId id="4864" r:id="rId137"/>
    <p:sldId id="4865" r:id="rId138"/>
    <p:sldId id="4866" r:id="rId139"/>
    <p:sldId id="4593" r:id="rId140"/>
    <p:sldId id="4140" r:id="rId141"/>
    <p:sldId id="4792" r:id="rId142"/>
    <p:sldId id="4793" r:id="rId143"/>
    <p:sldId id="4794" r:id="rId144"/>
    <p:sldId id="4067" r:id="rId145"/>
    <p:sldId id="4878" r:id="rId146"/>
    <p:sldId id="4064" r:id="rId147"/>
    <p:sldId id="4030" r:id="rId148"/>
    <p:sldId id="4883" r:id="rId149"/>
    <p:sldId id="4853" r:id="rId150"/>
    <p:sldId id="4854" r:id="rId151"/>
    <p:sldId id="4178" r:id="rId152"/>
    <p:sldId id="4179" r:id="rId153"/>
    <p:sldId id="4778" r:id="rId154"/>
    <p:sldId id="4779" r:id="rId155"/>
    <p:sldId id="6037" r:id="rId156"/>
    <p:sldId id="4781" r:id="rId157"/>
    <p:sldId id="4870" r:id="rId158"/>
    <p:sldId id="4791" r:id="rId159"/>
    <p:sldId id="4880" r:id="rId160"/>
    <p:sldId id="6039" r:id="rId161"/>
    <p:sldId id="4082" r:id="rId162"/>
    <p:sldId id="4083" r:id="rId163"/>
    <p:sldId id="4811" r:id="rId164"/>
    <p:sldId id="4072" r:id="rId165"/>
    <p:sldId id="4073" r:id="rId166"/>
    <p:sldId id="4071" r:id="rId167"/>
    <p:sldId id="4782" r:id="rId168"/>
    <p:sldId id="5797" r:id="rId169"/>
    <p:sldId id="4856" r:id="rId170"/>
    <p:sldId id="4857" r:id="rId171"/>
    <p:sldId id="4108" r:id="rId172"/>
    <p:sldId id="4091" r:id="rId173"/>
    <p:sldId id="4096" r:id="rId174"/>
    <p:sldId id="4097" r:id="rId175"/>
    <p:sldId id="4098" r:id="rId176"/>
    <p:sldId id="4099" r:id="rId177"/>
    <p:sldId id="4783" r:id="rId178"/>
    <p:sldId id="4100" r:id="rId179"/>
    <p:sldId id="4101" r:id="rId180"/>
    <p:sldId id="4102" r:id="rId181"/>
    <p:sldId id="4103" r:id="rId182"/>
    <p:sldId id="4104" r:id="rId183"/>
    <p:sldId id="4784" r:id="rId184"/>
    <p:sldId id="4634" r:id="rId185"/>
  </p:sldIdLst>
  <p:sldSz cx="12192000" cy="6858000"/>
  <p:notesSz cx="6858000" cy="9144000"/>
  <p:custDataLst>
    <p:tags r:id="rId1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9B234C5-7B82-482F-8ABD-9A8B2CC1A0A3}">
          <p14:sldIdLst>
            <p14:sldId id="393"/>
            <p14:sldId id="917"/>
            <p14:sldId id="3853"/>
            <p14:sldId id="488"/>
            <p14:sldId id="489"/>
            <p14:sldId id="3891"/>
            <p14:sldId id="491"/>
            <p14:sldId id="4285"/>
            <p14:sldId id="4106"/>
            <p14:sldId id="4797"/>
            <p14:sldId id="6046"/>
            <p14:sldId id="3863"/>
            <p14:sldId id="3864"/>
            <p14:sldId id="495"/>
            <p14:sldId id="4798"/>
            <p14:sldId id="3894"/>
            <p14:sldId id="3896"/>
            <p14:sldId id="3897"/>
            <p14:sldId id="3901"/>
            <p14:sldId id="3902"/>
            <p14:sldId id="4799"/>
            <p14:sldId id="501"/>
            <p14:sldId id="502"/>
            <p14:sldId id="503"/>
            <p14:sldId id="4641"/>
            <p14:sldId id="3921"/>
            <p14:sldId id="4157"/>
            <p14:sldId id="4150"/>
            <p14:sldId id="4151"/>
            <p14:sldId id="4152"/>
            <p14:sldId id="4153"/>
            <p14:sldId id="4154"/>
            <p14:sldId id="4155"/>
            <p14:sldId id="4156"/>
            <p14:sldId id="4158"/>
            <p14:sldId id="4159"/>
            <p14:sldId id="4160"/>
            <p14:sldId id="4161"/>
            <p14:sldId id="4162"/>
            <p14:sldId id="4163"/>
            <p14:sldId id="4164"/>
            <p14:sldId id="4165"/>
            <p14:sldId id="4166"/>
            <p14:sldId id="3940"/>
            <p14:sldId id="4971"/>
            <p14:sldId id="3941"/>
            <p14:sldId id="4972"/>
            <p14:sldId id="4973"/>
            <p14:sldId id="4975"/>
            <p14:sldId id="4976"/>
            <p14:sldId id="4977"/>
            <p14:sldId id="4978"/>
            <p14:sldId id="3943"/>
            <p14:sldId id="3944"/>
            <p14:sldId id="3945"/>
            <p14:sldId id="4142"/>
            <p14:sldId id="4143"/>
            <p14:sldId id="4144"/>
            <p14:sldId id="4145"/>
            <p14:sldId id="4146"/>
            <p14:sldId id="4147"/>
            <p14:sldId id="4148"/>
            <p14:sldId id="3956"/>
            <p14:sldId id="3957"/>
            <p14:sldId id="3958"/>
            <p14:sldId id="3959"/>
            <p14:sldId id="3962"/>
            <p14:sldId id="4803"/>
            <p14:sldId id="3963"/>
            <p14:sldId id="4109"/>
            <p14:sldId id="4979"/>
            <p14:sldId id="4804"/>
            <p14:sldId id="3967"/>
            <p14:sldId id="4110"/>
            <p14:sldId id="4111"/>
            <p14:sldId id="4831"/>
            <p14:sldId id="4832"/>
            <p14:sldId id="4833"/>
            <p14:sldId id="4834"/>
            <p14:sldId id="3972"/>
            <p14:sldId id="3973"/>
            <p14:sldId id="3974"/>
            <p14:sldId id="3975"/>
            <p14:sldId id="4886"/>
            <p14:sldId id="4887"/>
            <p14:sldId id="4888"/>
            <p14:sldId id="4889"/>
            <p14:sldId id="6047"/>
            <p14:sldId id="4512"/>
            <p14:sldId id="5206"/>
            <p14:sldId id="5207"/>
            <p14:sldId id="5208"/>
            <p14:sldId id="5209"/>
            <p14:sldId id="5210"/>
            <p14:sldId id="3984"/>
            <p14:sldId id="6051"/>
            <p14:sldId id="5212"/>
            <p14:sldId id="5213"/>
            <p14:sldId id="4117"/>
            <p14:sldId id="6049"/>
            <p14:sldId id="4837"/>
            <p14:sldId id="6050"/>
            <p14:sldId id="4838"/>
            <p14:sldId id="6048"/>
            <p14:sldId id="6041"/>
            <p14:sldId id="6042"/>
            <p14:sldId id="6043"/>
            <p14:sldId id="4120"/>
            <p14:sldId id="4121"/>
            <p14:sldId id="6044"/>
            <p14:sldId id="4518"/>
            <p14:sldId id="6045"/>
            <p14:sldId id="6052"/>
            <p14:sldId id="4826"/>
            <p14:sldId id="4004"/>
            <p14:sldId id="4125"/>
            <p14:sldId id="4126"/>
            <p14:sldId id="4129"/>
            <p14:sldId id="4130"/>
            <p14:sldId id="4860"/>
            <p14:sldId id="4011"/>
            <p14:sldId id="4132"/>
            <p14:sldId id="4014"/>
            <p14:sldId id="4133"/>
            <p14:sldId id="4861"/>
            <p14:sldId id="4134"/>
            <p14:sldId id="4135"/>
            <p14:sldId id="4635"/>
            <p14:sldId id="4636"/>
            <p14:sldId id="4137"/>
            <p14:sldId id="4637"/>
            <p14:sldId id="4640"/>
            <p14:sldId id="4639"/>
            <p14:sldId id="4026"/>
            <p14:sldId id="4863"/>
            <p14:sldId id="4864"/>
            <p14:sldId id="4865"/>
            <p14:sldId id="4866"/>
            <p14:sldId id="4593"/>
            <p14:sldId id="4140"/>
            <p14:sldId id="4792"/>
            <p14:sldId id="4793"/>
            <p14:sldId id="4794"/>
            <p14:sldId id="4067"/>
            <p14:sldId id="4878"/>
            <p14:sldId id="4064"/>
            <p14:sldId id="4030"/>
            <p14:sldId id="4883"/>
            <p14:sldId id="4853"/>
            <p14:sldId id="4854"/>
            <p14:sldId id="4178"/>
            <p14:sldId id="4179"/>
            <p14:sldId id="4778"/>
            <p14:sldId id="4779"/>
            <p14:sldId id="6037"/>
            <p14:sldId id="4781"/>
            <p14:sldId id="4870"/>
            <p14:sldId id="4791"/>
            <p14:sldId id="4880"/>
            <p14:sldId id="6039"/>
            <p14:sldId id="4082"/>
            <p14:sldId id="4083"/>
            <p14:sldId id="4811"/>
            <p14:sldId id="4072"/>
            <p14:sldId id="4073"/>
            <p14:sldId id="4071"/>
            <p14:sldId id="4782"/>
            <p14:sldId id="5797"/>
            <p14:sldId id="4856"/>
            <p14:sldId id="4857"/>
            <p14:sldId id="4108"/>
            <p14:sldId id="4091"/>
            <p14:sldId id="4096"/>
            <p14:sldId id="4097"/>
            <p14:sldId id="4098"/>
            <p14:sldId id="4099"/>
            <p14:sldId id="4783"/>
            <p14:sldId id="4100"/>
            <p14:sldId id="4101"/>
            <p14:sldId id="4102"/>
            <p14:sldId id="4103"/>
            <p14:sldId id="4104"/>
            <p14:sldId id="4784"/>
            <p14:sldId id="4634"/>
          </p14:sldIdLst>
        </p14:section>
      </p14:sectionLst>
    </p:ext>
    <p:ext uri="{EFAFB233-063F-42B5-8137-9DF3F51BA10A}">
      <p15:sldGuideLst xmlns:p15="http://schemas.microsoft.com/office/powerpoint/2012/main">
        <p15:guide id="1" orient="horz" pos="2341">
          <p15:clr>
            <a:srgbClr val="A4A3A4"/>
          </p15:clr>
        </p15:guide>
        <p15:guide id="2" pos="34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8CC288"/>
    <a:srgbClr val="C5C5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96" autoAdjust="0"/>
    <p:restoredTop sz="74534" autoAdjust="0"/>
  </p:normalViewPr>
  <p:slideViewPr>
    <p:cSldViewPr snapToGrid="0" showGuides="1">
      <p:cViewPr varScale="1">
        <p:scale>
          <a:sx n="84" d="100"/>
          <a:sy n="84" d="100"/>
        </p:scale>
        <p:origin x="51" y="648"/>
      </p:cViewPr>
      <p:guideLst>
        <p:guide orient="horz" pos="2341"/>
        <p:guide pos="3441"/>
      </p:guideLst>
    </p:cSldViewPr>
  </p:slideViewPr>
  <p:outlineViewPr>
    <p:cViewPr>
      <p:scale>
        <a:sx n="33" d="100"/>
        <a:sy n="33" d="100"/>
      </p:scale>
      <p:origin x="0" y="-67210"/>
    </p:cViewPr>
  </p:outlineViewPr>
  <p:notesTextViewPr>
    <p:cViewPr>
      <p:scale>
        <a:sx n="1" d="1"/>
        <a:sy n="1" d="1"/>
      </p:scale>
      <p:origin x="0" y="0"/>
    </p:cViewPr>
  </p:notesTextViewPr>
  <p:notesViewPr>
    <p:cSldViewPr snapToGrid="0">
      <p:cViewPr varScale="1">
        <p:scale>
          <a:sx n="94" d="100"/>
          <a:sy n="94" d="100"/>
        </p:scale>
        <p:origin x="4068" y="7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handoutMaster" Target="handoutMasters/handout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4CC0D-F10D-400D-8EB4-EADC7E4AB7A8}" type="datetimeFigureOut">
              <a:rPr lang="zh-CN" altLang="en-US" smtClean="0"/>
              <a:t>2025/4/23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F0E4A6E-2F20-4F37-816C-AD9E7A26C6A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09652-DC68-4D29-8C95-FF3DAF3DAFF6}" type="datetimeFigureOut">
              <a:rPr lang="zh-CN" altLang="en-US" smtClean="0"/>
              <a:t>2025/4/23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757C0-D8D6-4E64-9363-D8157096089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haokan.baidu.com/v?pd=wisenatural&amp;vid=15213747516549298544"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dirty="0"/>
          </a:p>
        </p:txBody>
      </p:sp>
      <p:sp>
        <p:nvSpPr>
          <p:cNvPr id="1048589" name="灯片编号占位符 3"/>
          <p:cNvSpPr>
            <a:spLocks noGrp="1"/>
          </p:cNvSpPr>
          <p:nvPr>
            <p:ph type="sldNum" sz="quarter" idx="5"/>
          </p:nvPr>
        </p:nvSpPr>
        <p:spPr/>
        <p:txBody>
          <a:bodyPr/>
          <a:lstStyle/>
          <a:p>
            <a:fld id="{CE3757C0-D8D6-4E64-9363-D8157096089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10</a:t>
            </a:fld>
            <a:endParaRPr lang="zh-CN" altLang="en-US"/>
          </a:p>
        </p:txBody>
      </p:sp>
    </p:spTree>
    <p:extLst>
      <p:ext uri="{BB962C8B-B14F-4D97-AF65-F5344CB8AC3E}">
        <p14:creationId xmlns:p14="http://schemas.microsoft.com/office/powerpoint/2010/main" val="38022461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113</a:t>
            </a:fld>
            <a:endParaRPr lang="zh-CN" altLang="en-US"/>
          </a:p>
        </p:txBody>
      </p:sp>
    </p:spTree>
    <p:extLst>
      <p:ext uri="{BB962C8B-B14F-4D97-AF65-F5344CB8AC3E}">
        <p14:creationId xmlns:p14="http://schemas.microsoft.com/office/powerpoint/2010/main" val="8894310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689189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现在几乎所有的计算机，不管是台式机、服务器或者高性能的计算机都包含有</a:t>
            </a:r>
            <a:r>
              <a:rPr lang="en-US" altLang="zh-CN" dirty="0"/>
              <a:t>Cache</a:t>
            </a:r>
          </a:p>
          <a:p>
            <a:endParaRPr lang="en-US" altLang="zh-CN" dirty="0"/>
          </a:p>
          <a:p>
            <a:r>
              <a:rPr lang="zh-CN" altLang="en-US" dirty="0"/>
              <a:t>为什么我们要使用高速缓冲存储器？ 实际上</a:t>
            </a:r>
            <a:r>
              <a:rPr lang="en-US" altLang="zh-CN" dirty="0" err="1"/>
              <a:t>cpu</a:t>
            </a:r>
            <a:r>
              <a:rPr lang="zh-CN" altLang="en-US" dirty="0"/>
              <a:t>执行指令的时候需要的指令数据、执行的结果都要取自或者是保存到存储器当中，</a:t>
            </a:r>
            <a:r>
              <a:rPr lang="en-US" altLang="zh-CN" dirty="0" err="1"/>
              <a:t>cpu</a:t>
            </a:r>
            <a:r>
              <a:rPr lang="zh-CN" altLang="en-US" dirty="0"/>
              <a:t>跑的再快 ，取不到指令、 取不到数据，无法完成数据的写入 操作再快也没有用</a:t>
            </a:r>
            <a:endParaRPr lang="en-US" altLang="zh-CN" dirty="0"/>
          </a:p>
          <a:p>
            <a:r>
              <a:rPr lang="en-US" altLang="zh-CN" dirty="0"/>
              <a:t>Cache</a:t>
            </a:r>
            <a:r>
              <a:rPr lang="zh-CN" altLang="en-US" dirty="0"/>
              <a:t>的加入就是为了解决</a:t>
            </a:r>
            <a:r>
              <a:rPr lang="en-US" altLang="zh-CN" dirty="0"/>
              <a:t>CPU</a:t>
            </a:r>
            <a:r>
              <a:rPr lang="zh-CN" altLang="en-US" dirty="0"/>
              <a:t>空等、</a:t>
            </a:r>
            <a:r>
              <a:rPr lang="en-US" altLang="zh-CN" dirty="0"/>
              <a:t>CPU</a:t>
            </a:r>
            <a:r>
              <a:rPr lang="zh-CN" altLang="en-US" dirty="0"/>
              <a:t>和主存</a:t>
            </a:r>
            <a:r>
              <a:rPr lang="en-US" altLang="zh-CN" dirty="0"/>
              <a:t>DRAM</a:t>
            </a:r>
            <a:r>
              <a:rPr lang="zh-CN" altLang="en-US" dirty="0"/>
              <a:t>速度差异的问题</a:t>
            </a:r>
            <a:endParaRPr lang="en-US" altLang="zh-CN" dirty="0"/>
          </a:p>
          <a:p>
            <a:endParaRPr lang="en-US" altLang="zh-CN" dirty="0"/>
          </a:p>
          <a:p>
            <a:r>
              <a:rPr lang="zh-CN" altLang="en-US" dirty="0"/>
              <a:t>要想充分的发挥</a:t>
            </a:r>
            <a:r>
              <a:rPr lang="en-US" altLang="zh-CN" dirty="0"/>
              <a:t>Cache</a:t>
            </a:r>
            <a:r>
              <a:rPr lang="zh-CN" altLang="en-US" dirty="0"/>
              <a:t>的能力，使机器的速度能够切实的得到提高 必须要保障</a:t>
            </a:r>
            <a:r>
              <a:rPr lang="en-US" altLang="zh-CN" dirty="0" err="1"/>
              <a:t>cpu</a:t>
            </a:r>
            <a:r>
              <a:rPr lang="zh-CN" altLang="en-US" dirty="0"/>
              <a:t>访问的数据或者是指令大多数情况下都能在</a:t>
            </a:r>
            <a:r>
              <a:rPr lang="en-US" altLang="zh-CN" dirty="0"/>
              <a:t>Cache</a:t>
            </a:r>
            <a:r>
              <a:rPr lang="zh-CN" altLang="en-US" dirty="0"/>
              <a:t>当中取得 我们要依靠程序访问的局部性原理 </a:t>
            </a:r>
            <a:endParaRPr lang="en-US" altLang="zh-CN" dirty="0"/>
          </a:p>
          <a:p>
            <a:r>
              <a:rPr lang="zh-CN" altLang="en-US" dirty="0"/>
              <a:t>程序的局部性原理在计算机系统结构当中是非常重要的一个基本原理</a:t>
            </a:r>
            <a:endParaRPr lang="en-US" altLang="zh-CN" dirty="0"/>
          </a:p>
          <a:p>
            <a:endParaRPr lang="en-US" altLang="zh-CN" dirty="0"/>
          </a:p>
          <a:p>
            <a:r>
              <a:rPr lang="zh-CN" altLang="en-US" dirty="0"/>
              <a:t>程序的局部性原理分了两块 第一块我们称为</a:t>
            </a:r>
            <a:r>
              <a:rPr lang="zh-CN" altLang="en-US" b="1" dirty="0"/>
              <a:t>时间的局部性</a:t>
            </a:r>
            <a:r>
              <a:rPr lang="zh-CN" altLang="en-US" dirty="0"/>
              <a:t>，当前正在使用的指令和数据在不久的将来还会被使用到， 那么当前正在使用的这些指令和数据，我们应该把它放到</a:t>
            </a:r>
            <a:r>
              <a:rPr lang="en-US" altLang="zh-CN" dirty="0"/>
              <a:t>Cache</a:t>
            </a:r>
            <a:r>
              <a:rPr lang="zh-CN" altLang="en-US" dirty="0"/>
              <a:t>当中去， 将来在使的时候 我们直接从</a:t>
            </a:r>
            <a:r>
              <a:rPr lang="en-US" altLang="zh-CN" dirty="0"/>
              <a:t>Cache</a:t>
            </a:r>
            <a:r>
              <a:rPr lang="zh-CN" altLang="en-US" dirty="0"/>
              <a:t>当中把它取出来</a:t>
            </a:r>
            <a:endParaRPr lang="en-US" altLang="zh-CN" dirty="0"/>
          </a:p>
          <a:p>
            <a:endParaRPr lang="en-US" altLang="zh-CN" dirty="0"/>
          </a:p>
          <a:p>
            <a:r>
              <a:rPr lang="zh-CN" altLang="en-US" b="1" dirty="0"/>
              <a:t>空间的局部性 ：</a:t>
            </a:r>
            <a:r>
              <a:rPr lang="zh-CN" altLang="en-US" dirty="0"/>
              <a:t>空间的局部性是说当前正在使用一个指令或者是数据，那么在不久的将来， </a:t>
            </a:r>
            <a:r>
              <a:rPr lang="zh-CN" altLang="en-US" b="1" dirty="0"/>
              <a:t>相邻的指令和数据</a:t>
            </a:r>
            <a:r>
              <a:rPr lang="zh-CN" altLang="en-US" dirty="0"/>
              <a:t>就可能会被用到。</a:t>
            </a:r>
            <a:endParaRPr lang="en-US" altLang="zh-CN" dirty="0"/>
          </a:p>
          <a:p>
            <a:endParaRPr lang="en-US" altLang="zh-CN" dirty="0"/>
          </a:p>
          <a:p>
            <a:r>
              <a:rPr lang="zh-CN" altLang="en-US" dirty="0"/>
              <a:t>这样的话，我们把当前的正在使用的数据和指令从内存当中，我们把它放入到</a:t>
            </a:r>
            <a:r>
              <a:rPr lang="en-US" altLang="zh-CN" dirty="0"/>
              <a:t>Cache</a:t>
            </a:r>
            <a:r>
              <a:rPr lang="zh-CN" altLang="en-US" dirty="0"/>
              <a:t>， 同时还需要把相邻的指令和数据也放入到</a:t>
            </a:r>
            <a:r>
              <a:rPr lang="en-US" altLang="zh-CN" dirty="0"/>
              <a:t>Cache</a:t>
            </a:r>
            <a:r>
              <a:rPr lang="zh-CN" altLang="en-US" dirty="0"/>
              <a:t>当中。</a:t>
            </a:r>
            <a:endParaRPr lang="en-US" altLang="zh-CN" dirty="0"/>
          </a:p>
          <a:p>
            <a:endParaRPr lang="en-US" altLang="zh-CN" dirty="0"/>
          </a:p>
          <a:p>
            <a:r>
              <a:rPr lang="zh-CN" altLang="en-US" dirty="0"/>
              <a:t>那么非常明确的就说出了</a:t>
            </a:r>
            <a:r>
              <a:rPr lang="en-US" altLang="zh-CN" dirty="0"/>
              <a:t>Cache</a:t>
            </a:r>
            <a:r>
              <a:rPr lang="zh-CN" altLang="en-US" dirty="0"/>
              <a:t>和储存之间数据交换的单位是一块， 这个块当中既包括了正在使用的指定和数据，也包括了相邻的指令和数据。</a:t>
            </a:r>
            <a:endParaRPr lang="en-US" altLang="zh-CN" dirty="0"/>
          </a:p>
          <a:p>
            <a:endParaRPr lang="en-US" altLang="zh-CN" dirty="0"/>
          </a:p>
          <a:p>
            <a:r>
              <a:rPr lang="zh-CN" altLang="en-US" dirty="0"/>
              <a:t>块的大小要通过实验的方式来确定</a:t>
            </a:r>
            <a:endParaRPr lang="en-US" altLang="zh-CN" dirty="0"/>
          </a:p>
          <a:p>
            <a:endParaRPr lang="zh-CN"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我们把主存储器和</a:t>
            </a:r>
            <a:r>
              <a:rPr lang="en-US" altLang="zh-CN" dirty="0"/>
              <a:t>Cache</a:t>
            </a:r>
            <a:r>
              <a:rPr lang="zh-CN" altLang="en-US" dirty="0"/>
              <a:t>分成大小相等的块，主存当中一共有</a:t>
            </a:r>
            <a:r>
              <a:rPr lang="en-US" altLang="zh-CN" dirty="0"/>
              <a:t>M</a:t>
            </a:r>
            <a:r>
              <a:rPr lang="zh-CN" altLang="en-US" dirty="0"/>
              <a:t>块，</a:t>
            </a:r>
            <a:r>
              <a:rPr lang="en-US" altLang="zh-CN" dirty="0"/>
              <a:t>Cache</a:t>
            </a:r>
            <a:r>
              <a:rPr lang="zh-CN" altLang="en-US" dirty="0"/>
              <a:t>当中一共有</a:t>
            </a:r>
            <a:r>
              <a:rPr lang="en-US" altLang="zh-CN" dirty="0"/>
              <a:t>C</a:t>
            </a:r>
            <a:r>
              <a:rPr lang="zh-CN" altLang="en-US" dirty="0"/>
              <a:t>块。</a:t>
            </a:r>
            <a:endParaRPr lang="en-US" altLang="zh-CN" dirty="0"/>
          </a:p>
          <a:p>
            <a:r>
              <a:rPr lang="en-US" altLang="zh-CN" dirty="0"/>
              <a:t>Cache</a:t>
            </a:r>
            <a:r>
              <a:rPr lang="zh-CN" altLang="en-US" dirty="0"/>
              <a:t>的容量远远小于主存的容量</a:t>
            </a:r>
            <a:endParaRPr lang="en-US" altLang="zh-CN" dirty="0"/>
          </a:p>
          <a:p>
            <a:endParaRPr lang="en-US" altLang="zh-CN" dirty="0"/>
          </a:p>
          <a:p>
            <a:r>
              <a:rPr lang="zh-CN" altLang="en-US" dirty="0"/>
              <a:t> 如果我们把主存或者是</a:t>
            </a:r>
            <a:r>
              <a:rPr lang="en-US" altLang="zh-CN" dirty="0"/>
              <a:t>Cache</a:t>
            </a:r>
            <a:r>
              <a:rPr lang="zh-CN" altLang="en-US" dirty="0"/>
              <a:t>分成了若干块的话，那么</a:t>
            </a:r>
            <a:r>
              <a:rPr lang="en-US" altLang="zh-CN" dirty="0" err="1"/>
              <a:t>cpu</a:t>
            </a:r>
            <a:r>
              <a:rPr lang="zh-CN" altLang="en-US" dirty="0"/>
              <a:t>给出来的这个内存的地址就可以分成两部分， 一部分是块内偏移地址 ，它的位数决定块的大小。比如说 一个块包含了</a:t>
            </a:r>
            <a:r>
              <a:rPr lang="en-US" altLang="zh-CN" dirty="0"/>
              <a:t>16</a:t>
            </a:r>
            <a:r>
              <a:rPr lang="zh-CN" altLang="en-US" dirty="0"/>
              <a:t>个字节，并且内存的编址单位是字节， 那么块内地址部分就是</a:t>
            </a:r>
            <a:r>
              <a:rPr lang="en-US" altLang="zh-CN" dirty="0"/>
              <a:t>4</a:t>
            </a:r>
            <a:r>
              <a:rPr lang="zh-CN" altLang="en-US" dirty="0"/>
              <a:t>位？</a:t>
            </a:r>
            <a:endParaRPr lang="en-US" altLang="zh-CN" dirty="0"/>
          </a:p>
          <a:p>
            <a:r>
              <a:rPr lang="zh-CN" altLang="en-US" dirty="0"/>
              <a:t>剩余的部分就是储存的块的编号：储存的块号</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116</a:t>
            </a:fld>
            <a:endParaRPr lang="zh-CN" altLang="en-US"/>
          </a:p>
        </p:txBody>
      </p:sp>
    </p:spTree>
    <p:extLst>
      <p:ext uri="{BB962C8B-B14F-4D97-AF65-F5344CB8AC3E}">
        <p14:creationId xmlns:p14="http://schemas.microsoft.com/office/powerpoint/2010/main" val="317074769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a:t>
            </a:r>
            <a:r>
              <a:rPr lang="en-US" altLang="zh-CN" dirty="0"/>
              <a:t>Cache</a:t>
            </a:r>
            <a:r>
              <a:rPr lang="zh-CN" altLang="en-US" dirty="0"/>
              <a:t>足够大，做到大小和内存的大小一样，我们进行访问的话，除了第一次访问的时候，这个数据可能没有在</a:t>
            </a:r>
            <a:r>
              <a:rPr lang="en-US" altLang="zh-CN" dirty="0"/>
              <a:t>Cache</a:t>
            </a:r>
            <a:r>
              <a:rPr lang="zh-CN" altLang="en-US" dirty="0"/>
              <a:t>中，以后 访问所有的数据都会被命中 </a:t>
            </a:r>
            <a:endParaRPr lang="en-US" altLang="zh-CN" dirty="0"/>
          </a:p>
          <a:p>
            <a:r>
              <a:rPr lang="zh-CN" altLang="en-US" dirty="0"/>
              <a:t>容量越大 命中率有可能会越高</a:t>
            </a:r>
            <a:endParaRPr lang="en-US" altLang="zh-CN" dirty="0"/>
          </a:p>
          <a:p>
            <a:endParaRPr lang="en-US" altLang="zh-CN" dirty="0"/>
          </a:p>
          <a:p>
            <a:r>
              <a:rPr lang="zh-CN" altLang="en-US" dirty="0"/>
              <a:t>块的长度如果过小的话，我们把一个块取到</a:t>
            </a:r>
            <a:r>
              <a:rPr lang="en-US" altLang="zh-CN" dirty="0"/>
              <a:t>Cache</a:t>
            </a:r>
            <a:r>
              <a:rPr lang="zh-CN" altLang="en-US" dirty="0"/>
              <a:t>当中，块非常小，计算机没有执行几条指令，这个块里边的信息就被用光，他还要从内存当中把下一个块取出来，</a:t>
            </a:r>
            <a:endParaRPr lang="en-US" altLang="zh-CN" dirty="0"/>
          </a:p>
          <a:p>
            <a:r>
              <a:rPr lang="zh-CN" altLang="en-US" dirty="0"/>
              <a:t>那么块太小 它的命中率也会比较低 </a:t>
            </a:r>
            <a:endParaRPr lang="en-US" altLang="zh-CN" dirty="0"/>
          </a:p>
          <a:p>
            <a:r>
              <a:rPr lang="zh-CN" altLang="en-US" b="1" dirty="0"/>
              <a:t>块太小，没有充分的利用程序的局部性原理</a:t>
            </a:r>
            <a:r>
              <a:rPr lang="zh-CN" altLang="en-US" dirty="0"/>
              <a:t>；块太大也不行，容量一定时，快太大说明</a:t>
            </a:r>
            <a:r>
              <a:rPr lang="en-US" altLang="zh-CN" dirty="0"/>
              <a:t>cache</a:t>
            </a:r>
            <a:r>
              <a:rPr lang="zh-CN" altLang="en-US" dirty="0"/>
              <a:t>中块的数量会比较少。</a:t>
            </a:r>
            <a:endParaRPr lang="en-US" altLang="zh-CN" dirty="0"/>
          </a:p>
          <a:p>
            <a:endParaRPr lang="en-US" altLang="zh-CN" dirty="0"/>
          </a:p>
          <a:p>
            <a:r>
              <a:rPr lang="zh-CN" altLang="en-US" dirty="0"/>
              <a:t> 一个大的块 把它放到</a:t>
            </a:r>
            <a:r>
              <a:rPr lang="en-US" altLang="zh-CN" dirty="0"/>
              <a:t>Cache</a:t>
            </a:r>
            <a:r>
              <a:rPr lang="zh-CN" altLang="en-US" dirty="0"/>
              <a:t>当中，在程序的执行过程当中 可能块当中只有部分信息、对</a:t>
            </a:r>
            <a:r>
              <a:rPr lang="en-US" altLang="zh-CN" dirty="0" err="1"/>
              <a:t>cpu</a:t>
            </a:r>
            <a:r>
              <a:rPr lang="zh-CN" altLang="en-US" dirty="0"/>
              <a:t>是有用的 对执行程序是有用的， 另外的一些信息，取进去也没有用到。会影响</a:t>
            </a:r>
            <a:r>
              <a:rPr lang="en-US" altLang="zh-CN" dirty="0"/>
              <a:t>Cache</a:t>
            </a:r>
            <a:r>
              <a:rPr lang="zh-CN" altLang="en-US" dirty="0"/>
              <a:t>命中率</a:t>
            </a:r>
            <a:endParaRPr lang="en-US" altLang="zh-CN" dirty="0"/>
          </a:p>
          <a:p>
            <a:endParaRPr lang="en-US" altLang="zh-CN" dirty="0"/>
          </a:p>
          <a:p>
            <a:r>
              <a:rPr lang="zh-CN" altLang="en-US" dirty="0"/>
              <a:t>实际上，块长与我们从内存当中能够调出来的这个信息的长度是有关系的 </a:t>
            </a:r>
            <a:endParaRPr lang="en-US" altLang="zh-CN" dirty="0"/>
          </a:p>
          <a:p>
            <a:r>
              <a:rPr lang="zh-CN" altLang="en-US" dirty="0"/>
              <a:t>比如多体交叉，</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118</a:t>
            </a:fld>
            <a:endParaRPr lang="zh-CN" altLang="en-US"/>
          </a:p>
        </p:txBody>
      </p:sp>
    </p:spTree>
    <p:extLst>
      <p:ext uri="{BB962C8B-B14F-4D97-AF65-F5344CB8AC3E}">
        <p14:creationId xmlns:p14="http://schemas.microsoft.com/office/powerpoint/2010/main" val="25697007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平均访问时间：命中时访问</a:t>
            </a:r>
            <a:r>
              <a:rPr lang="en-US" altLang="zh-CN" dirty="0"/>
              <a:t>cache</a:t>
            </a:r>
            <a:r>
              <a:rPr lang="zh-CN" altLang="en-US" dirty="0"/>
              <a:t>和未命中访问主存的总时间的平均</a:t>
            </a:r>
            <a:endParaRPr lang="en-US" altLang="zh-CN" dirty="0"/>
          </a:p>
          <a:p>
            <a:endParaRPr lang="en-US" altLang="zh-CN" dirty="0"/>
          </a:p>
          <a:p>
            <a:r>
              <a:rPr lang="zh-CN" altLang="en-US" dirty="0"/>
              <a:t>访问效率值的范围是在</a:t>
            </a:r>
            <a:r>
              <a:rPr lang="en-US" altLang="zh-CN" dirty="0" err="1"/>
              <a:t>tc</a:t>
            </a:r>
            <a:r>
              <a:rPr lang="en-US" altLang="zh-CN" dirty="0"/>
              <a:t>/tm </a:t>
            </a:r>
            <a:r>
              <a:rPr lang="zh-CN" altLang="en-US" dirty="0"/>
              <a:t>和 </a:t>
            </a:r>
            <a:r>
              <a:rPr lang="en-US" altLang="zh-CN" dirty="0"/>
              <a:t>1</a:t>
            </a:r>
            <a:r>
              <a:rPr lang="zh-CN" altLang="en-US" dirty="0"/>
              <a:t>之间</a:t>
            </a:r>
            <a:endParaRPr lang="en-US" altLang="zh-CN" dirty="0"/>
          </a:p>
          <a:p>
            <a:endParaRPr lang="en-US" altLang="zh-CN" dirty="0"/>
          </a:p>
          <a:p>
            <a:r>
              <a:rPr lang="zh-CN" altLang="en-US" dirty="0"/>
              <a:t>在这个公式中：访问</a:t>
            </a:r>
            <a:r>
              <a:rPr lang="en-US" altLang="zh-CN" dirty="0"/>
              <a:t>cache</a:t>
            </a:r>
            <a:r>
              <a:rPr lang="zh-CN" altLang="en-US" dirty="0"/>
              <a:t>和访问内存是同时进行的</a:t>
            </a:r>
            <a:r>
              <a:rPr lang="en-US" altLang="zh-CN" dirty="0"/>
              <a:t>~</a:t>
            </a:r>
          </a:p>
          <a:p>
            <a:r>
              <a:rPr lang="zh-CN" altLang="en-US" dirty="0"/>
              <a:t>如果是先访问</a:t>
            </a:r>
            <a:r>
              <a:rPr lang="en-US" altLang="zh-CN" dirty="0"/>
              <a:t>cache</a:t>
            </a:r>
            <a:r>
              <a:rPr lang="zh-CN" altLang="en-US" dirty="0"/>
              <a:t>，</a:t>
            </a:r>
            <a:r>
              <a:rPr lang="en-US" altLang="zh-CN" dirty="0"/>
              <a:t>cache</a:t>
            </a:r>
            <a:r>
              <a:rPr lang="zh-CN" altLang="en-US" dirty="0"/>
              <a:t>没有个命中，再去访问内存</a:t>
            </a:r>
            <a:r>
              <a:rPr lang="en-US" altLang="zh-CN" dirty="0"/>
              <a:t>~ </a:t>
            </a:r>
            <a:r>
              <a:rPr lang="zh-CN" altLang="en-US" dirty="0"/>
              <a:t>那么这个公式就不是这样子了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119</a:t>
            </a:fld>
            <a:endParaRPr lang="zh-CN" altLang="en-US"/>
          </a:p>
        </p:txBody>
      </p:sp>
    </p:spTree>
    <p:extLst>
      <p:ext uri="{BB962C8B-B14F-4D97-AF65-F5344CB8AC3E}">
        <p14:creationId xmlns:p14="http://schemas.microsoft.com/office/powerpoint/2010/main" val="252772340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66155">
              <a:defRPr/>
            </a:pPr>
            <a:fld id="{CE3757C0-D8D6-4E64-9363-D81570960896}" type="slidenum">
              <a:rPr lang="zh-CN" altLang="en-US">
                <a:solidFill>
                  <a:prstClr val="black"/>
                </a:solidFill>
                <a:latin typeface="等线"/>
                <a:ea typeface="等线" panose="02010600030101010101" pitchFamily="2" charset="-122"/>
              </a:rPr>
              <a:pPr defTabSz="966155">
                <a:defRPr/>
              </a:pPr>
              <a:t>120</a:t>
            </a:fld>
            <a:endParaRPr lang="zh-CN" altLang="en-US">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40288198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66155">
              <a:defRPr/>
            </a:pPr>
            <a:r>
              <a:rPr lang="zh-CN" altLang="en-US" dirty="0"/>
              <a:t>写操作要解决一些关键问题，</a:t>
            </a:r>
            <a:r>
              <a:rPr lang="en-US" altLang="zh-CN" dirty="0"/>
              <a:t>Cache</a:t>
            </a:r>
            <a:r>
              <a:rPr lang="zh-CN" altLang="en-US" dirty="0"/>
              <a:t>是内存当中某一个块的缓存，或者某些块的缓存。</a:t>
            </a:r>
            <a:r>
              <a:rPr lang="en-US" altLang="zh-CN" dirty="0"/>
              <a:t>Cache</a:t>
            </a:r>
            <a:r>
              <a:rPr lang="zh-CN" altLang="en-US" dirty="0"/>
              <a:t>当中有的信息在内存当中也有。读操作不修改</a:t>
            </a:r>
            <a:r>
              <a:rPr lang="en-US" altLang="zh-CN" dirty="0"/>
              <a:t>cache</a:t>
            </a:r>
            <a:r>
              <a:rPr lang="zh-CN" altLang="en-US" dirty="0"/>
              <a:t>中的信息，写操作会造成</a:t>
            </a:r>
            <a:r>
              <a:rPr lang="en-US" altLang="zh-CN" dirty="0"/>
              <a:t>cache</a:t>
            </a:r>
            <a:r>
              <a:rPr lang="zh-CN" altLang="en-US" dirty="0"/>
              <a:t>和主存的不一致，比如只对</a:t>
            </a:r>
            <a:r>
              <a:rPr lang="en-US" altLang="zh-CN" dirty="0"/>
              <a:t>cache</a:t>
            </a:r>
            <a:r>
              <a:rPr lang="zh-CN" altLang="en-US" dirty="0"/>
              <a:t>写，没有对主存写</a:t>
            </a:r>
            <a:r>
              <a:rPr lang="en-US" altLang="zh-CN" dirty="0"/>
              <a:t>~</a:t>
            </a:r>
            <a:r>
              <a:rPr lang="zh-CN" altLang="en-US" dirty="0"/>
              <a:t>那么主存就会和</a:t>
            </a:r>
            <a:r>
              <a:rPr lang="en-US" altLang="zh-CN" dirty="0"/>
              <a:t>Cache</a:t>
            </a:r>
            <a:r>
              <a:rPr lang="zh-CN" altLang="en-US" dirty="0"/>
              <a:t>的信息不一致。因此一定要解决：</a:t>
            </a:r>
            <a:r>
              <a:rPr lang="en-US" altLang="zh-CN" dirty="0"/>
              <a:t>Cache</a:t>
            </a:r>
            <a:r>
              <a:rPr lang="zh-CN" altLang="en-US" dirty="0"/>
              <a:t>和主存的一致性问题。</a:t>
            </a:r>
            <a:endParaRPr lang="en-US" altLang="zh-CN" dirty="0"/>
          </a:p>
          <a:p>
            <a:pPr defTabSz="966155">
              <a:defRPr/>
            </a:pPr>
            <a:r>
              <a:rPr lang="zh-CN" altLang="en-US" dirty="0"/>
              <a:t>写有两种规则：写直达法和写回法。</a:t>
            </a:r>
            <a:endParaRPr lang="en-US" altLang="zh-CN" dirty="0"/>
          </a:p>
          <a:p>
            <a:pPr defTabSz="966155">
              <a:defRPr/>
            </a:pPr>
            <a:r>
              <a:rPr lang="zh-CN" altLang="en-US" dirty="0"/>
              <a:t>写直达法的缺点：可能会造成</a:t>
            </a:r>
            <a:r>
              <a:rPr lang="en-US" altLang="zh-CN" dirty="0"/>
              <a:t>CPU</a:t>
            </a:r>
            <a:r>
              <a:rPr lang="zh-CN" altLang="en-US" dirty="0"/>
              <a:t>对同一个内存单元进行反复的写。比如说我们执行一个求和的累加程序，这个和保存在某一个内存单元当中，那么执行过程当中可能要多次的对这个和进行累加，每一次发生累加都要访问内存的相同的存储单元。会造成</a:t>
            </a:r>
            <a:r>
              <a:rPr lang="en-US" altLang="zh-CN" dirty="0"/>
              <a:t>Cache</a:t>
            </a:r>
            <a:r>
              <a:rPr lang="zh-CN" altLang="en-US" dirty="0"/>
              <a:t>和内存单元进行频繁的信息交换。</a:t>
            </a:r>
            <a:endParaRPr lang="en-US" altLang="zh-CN" dirty="0"/>
          </a:p>
          <a:p>
            <a:pPr defTabSz="966155">
              <a:defRPr/>
            </a:pPr>
            <a:endParaRPr lang="en-US" altLang="zh-CN" dirty="0"/>
          </a:p>
          <a:p>
            <a:pPr defTabSz="966155">
              <a:defRPr/>
            </a:pPr>
            <a:r>
              <a:rPr lang="zh-CN" altLang="en-US" dirty="0"/>
              <a:t>写回法：允许在一段时间当中</a:t>
            </a:r>
            <a:r>
              <a:rPr lang="en-US" altLang="zh-CN" dirty="0"/>
              <a:t>Cache</a:t>
            </a:r>
            <a:r>
              <a:rPr lang="zh-CN" altLang="en-US" dirty="0"/>
              <a:t>的内容和主存的内容不一致。</a:t>
            </a:r>
            <a:endParaRPr lang="en-US" altLang="zh-CN" dirty="0"/>
          </a:p>
          <a:p>
            <a:pPr defTabSz="966155">
              <a:defRPr/>
            </a:pPr>
            <a:r>
              <a:rPr lang="en-US" altLang="zh-CN" dirty="0" err="1"/>
              <a:t>cpu</a:t>
            </a:r>
            <a:r>
              <a:rPr lang="zh-CN" altLang="en-US" dirty="0"/>
              <a:t>对某一个内存单元执行写操作时，如果这个内存单元所在的块已经被取入到了</a:t>
            </a:r>
            <a:r>
              <a:rPr lang="en-US" altLang="zh-CN" dirty="0"/>
              <a:t>Cache</a:t>
            </a:r>
            <a:r>
              <a:rPr lang="zh-CN" altLang="en-US" dirty="0"/>
              <a:t>当中，他就只对</a:t>
            </a:r>
            <a:r>
              <a:rPr lang="en-US" altLang="zh-CN" dirty="0"/>
              <a:t>Cache</a:t>
            </a:r>
            <a:r>
              <a:rPr lang="zh-CN" altLang="en-US" dirty="0"/>
              <a:t>进行写，对内存的内容不进行更新。</a:t>
            </a:r>
            <a:endParaRPr lang="en-US" altLang="zh-CN" dirty="0"/>
          </a:p>
          <a:p>
            <a:pPr defTabSz="966155">
              <a:defRPr/>
            </a:pPr>
            <a:endParaRPr lang="en-US" altLang="zh-CN" dirty="0"/>
          </a:p>
          <a:p>
            <a:pPr defTabSz="966155">
              <a:defRPr/>
            </a:pPr>
            <a:r>
              <a:rPr lang="zh-CN" altLang="en-US" dirty="0"/>
              <a:t>在多处理器的情况下，每个处理器都有自己的</a:t>
            </a:r>
            <a:r>
              <a:rPr lang="en-US" altLang="zh-CN" dirty="0"/>
              <a:t>Cache</a:t>
            </a:r>
            <a:r>
              <a:rPr lang="zh-CN" altLang="en-US" dirty="0"/>
              <a:t>，内存的一个块，在各个处理器的</a:t>
            </a:r>
            <a:r>
              <a:rPr lang="en-US" altLang="zh-CN" dirty="0"/>
              <a:t>Cache</a:t>
            </a:r>
            <a:r>
              <a:rPr lang="zh-CN" altLang="en-US" dirty="0"/>
              <a:t>当中都有副本，那么这就会导致各个副本之间的一致性的问题 ，这是在并行计算机系统结构当中需要研究的一个主要问题，如果感兴趣 大家可以看一下并行体系结构的内容。</a:t>
            </a:r>
            <a:endParaRPr lang="en-US" altLang="zh-CN" dirty="0"/>
          </a:p>
          <a:p>
            <a:pPr defTabSz="966155">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122</a:t>
            </a:fld>
            <a:endParaRPr lang="zh-CN" altLang="en-US"/>
          </a:p>
        </p:txBody>
      </p:sp>
    </p:spTree>
    <p:extLst>
      <p:ext uri="{BB962C8B-B14F-4D97-AF65-F5344CB8AC3E}">
        <p14:creationId xmlns:p14="http://schemas.microsoft.com/office/powerpoint/2010/main" val="209581991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第</a:t>
            </a:r>
            <a:r>
              <a:rPr lang="en-US" altLang="zh-CN" dirty="0"/>
              <a:t>18</a:t>
            </a:r>
            <a:r>
              <a:rPr lang="zh-CN" altLang="en-US" dirty="0"/>
              <a:t>学时讲到这里</a:t>
            </a:r>
            <a:endParaRPr lang="en-US" altLang="zh-CN" dirty="0"/>
          </a:p>
          <a:p>
            <a:endParaRPr lang="en-US" altLang="zh-CN" dirty="0"/>
          </a:p>
          <a:p>
            <a:r>
              <a:rPr lang="zh-CN" altLang="en-US" dirty="0"/>
              <a:t>直接映射：主存当中任意一个给定的块，它只能映射到或者只能装载到某一个指定的</a:t>
            </a:r>
            <a:r>
              <a:rPr lang="en-US" altLang="zh-CN" dirty="0"/>
              <a:t>Cache</a:t>
            </a:r>
            <a:r>
              <a:rPr lang="zh-CN" altLang="en-US" dirty="0"/>
              <a:t>块当中</a:t>
            </a:r>
            <a:endParaRPr lang="en-US" altLang="zh-CN" dirty="0"/>
          </a:p>
          <a:p>
            <a:endParaRPr lang="en-US" altLang="zh-CN" dirty="0"/>
          </a:p>
          <a:p>
            <a:r>
              <a:rPr lang="zh-CN" altLang="en-US" dirty="0"/>
              <a:t>根据</a:t>
            </a:r>
            <a:r>
              <a:rPr lang="en-US" altLang="zh-CN" dirty="0"/>
              <a:t>Cache</a:t>
            </a:r>
            <a:r>
              <a:rPr lang="zh-CN" altLang="en-US" dirty="0"/>
              <a:t>存储体的大小，将主存储体划分为与若干个</a:t>
            </a:r>
            <a:r>
              <a:rPr lang="en-US" altLang="zh-CN" dirty="0"/>
              <a:t>Cache</a:t>
            </a:r>
            <a:r>
              <a:rPr lang="zh-CN" altLang="en-US" dirty="0"/>
              <a:t>存储器容量相等的区。每个区里的字块进行编号的时候，都可以从零号开始</a:t>
            </a:r>
            <a:endParaRPr lang="en-US" altLang="zh-CN" dirty="0"/>
          </a:p>
          <a:p>
            <a:endParaRPr lang="en-US" altLang="zh-CN" dirty="0"/>
          </a:p>
          <a:p>
            <a:r>
              <a:rPr lang="zh-CN" altLang="en-US" dirty="0"/>
              <a:t>任何一个区的第</a:t>
            </a:r>
            <a:r>
              <a:rPr lang="en-US" altLang="zh-CN" dirty="0"/>
              <a:t>0</a:t>
            </a:r>
            <a:r>
              <a:rPr lang="zh-CN" altLang="en-US" dirty="0"/>
              <a:t>块，只能放到</a:t>
            </a:r>
            <a:r>
              <a:rPr lang="en-US" altLang="zh-CN" dirty="0"/>
              <a:t>Cache</a:t>
            </a:r>
            <a:r>
              <a:rPr lang="zh-CN" altLang="en-US" dirty="0"/>
              <a:t>存储器的第</a:t>
            </a:r>
            <a:r>
              <a:rPr lang="en-US" altLang="zh-CN" dirty="0"/>
              <a:t>0</a:t>
            </a:r>
            <a:r>
              <a:rPr lang="zh-CN" altLang="en-US" dirty="0"/>
              <a:t>块</a:t>
            </a:r>
            <a:endParaRPr lang="en-US" altLang="zh-CN" dirty="0"/>
          </a:p>
          <a:p>
            <a:endParaRPr lang="en-US" altLang="zh-CN" dirty="0"/>
          </a:p>
          <a:p>
            <a:r>
              <a:rPr lang="en-US" altLang="zh-CN" dirty="0"/>
              <a:t>CPU</a:t>
            </a:r>
            <a:r>
              <a:rPr lang="zh-CN" altLang="en-US" dirty="0"/>
              <a:t>给出一个地址，这个地址可以分为三部分，一部分是区号、一部分是块号、块内地址</a:t>
            </a:r>
            <a:endParaRPr lang="en-US" altLang="zh-CN" dirty="0"/>
          </a:p>
          <a:p>
            <a:endParaRPr lang="en-US" altLang="zh-CN" dirty="0"/>
          </a:p>
          <a:p>
            <a:r>
              <a:rPr lang="zh-CN" altLang="en-US" dirty="0"/>
              <a:t>缺陷：</a:t>
            </a:r>
            <a:r>
              <a:rPr lang="en-US" altLang="zh-CN" dirty="0"/>
              <a:t>Cache</a:t>
            </a:r>
            <a:r>
              <a:rPr lang="zh-CN" altLang="en-US" dirty="0"/>
              <a:t>的利用率低</a:t>
            </a:r>
            <a:endParaRPr lang="en-US" altLang="zh-CN" dirty="0"/>
          </a:p>
          <a:p>
            <a:endParaRPr lang="en-US" altLang="zh-CN" dirty="0"/>
          </a:p>
          <a:p>
            <a:r>
              <a:rPr lang="zh-CN" altLang="en-US" dirty="0"/>
              <a:t>假如第</a:t>
            </a:r>
            <a:r>
              <a:rPr lang="en-US" altLang="zh-CN" dirty="0"/>
              <a:t>0</a:t>
            </a:r>
            <a:r>
              <a:rPr lang="zh-CN" altLang="en-US" dirty="0"/>
              <a:t>区的第</a:t>
            </a:r>
            <a:r>
              <a:rPr lang="en-US" altLang="zh-CN" dirty="0"/>
              <a:t>0</a:t>
            </a:r>
            <a:r>
              <a:rPr lang="zh-CN" altLang="en-US" dirty="0"/>
              <a:t>块已经被调入到</a:t>
            </a:r>
            <a:r>
              <a:rPr lang="en-US" altLang="zh-CN" dirty="0"/>
              <a:t>Cache</a:t>
            </a:r>
            <a:r>
              <a:rPr lang="zh-CN" altLang="en-US" dirty="0"/>
              <a:t>当中了， 那标记位标记的是第</a:t>
            </a:r>
            <a:r>
              <a:rPr lang="en-US" altLang="zh-CN" dirty="0"/>
              <a:t>0</a:t>
            </a:r>
            <a:r>
              <a:rPr lang="zh-CN" altLang="en-US" dirty="0"/>
              <a:t>区，第</a:t>
            </a:r>
            <a:r>
              <a:rPr lang="en-US" altLang="zh-CN" dirty="0"/>
              <a:t>0</a:t>
            </a:r>
            <a:r>
              <a:rPr lang="zh-CN" altLang="en-US" dirty="0"/>
              <a:t>块的内容在</a:t>
            </a:r>
            <a:r>
              <a:rPr lang="en-US" altLang="zh-CN" dirty="0"/>
              <a:t>Cache</a:t>
            </a:r>
            <a:r>
              <a:rPr lang="zh-CN" altLang="en-US" dirty="0"/>
              <a:t>的第</a:t>
            </a:r>
            <a:r>
              <a:rPr lang="en-US" altLang="zh-CN" dirty="0"/>
              <a:t>0</a:t>
            </a:r>
            <a:r>
              <a:rPr lang="zh-CN" altLang="en-US" dirty="0"/>
              <a:t>块当中。其他的</a:t>
            </a:r>
            <a:r>
              <a:rPr lang="en-US" altLang="zh-CN" dirty="0"/>
              <a:t>Cache</a:t>
            </a:r>
            <a:r>
              <a:rPr lang="zh-CN" altLang="en-US" dirty="0"/>
              <a:t>块，从块一开始 一直到二的</a:t>
            </a:r>
            <a:r>
              <a:rPr lang="en-US" altLang="zh-CN" dirty="0"/>
              <a:t>c-1</a:t>
            </a:r>
            <a:r>
              <a:rPr lang="zh-CN" altLang="en-US" dirty="0"/>
              <a:t>次，这些块呢 我们假设现在都是空的，都没有被占用，在程序的执行过程当中 如果指令发生跳转，或者是需要读数据， 用到了二的</a:t>
            </a:r>
            <a:r>
              <a:rPr lang="en-US" altLang="zh-CN" dirty="0"/>
              <a:t>c</a:t>
            </a:r>
            <a:r>
              <a:rPr lang="zh-CN" altLang="en-US" dirty="0"/>
              <a:t>次方这个块，这个块呢，是第一个区的第</a:t>
            </a:r>
            <a:r>
              <a:rPr lang="en-US" altLang="zh-CN" dirty="0"/>
              <a:t>0</a:t>
            </a:r>
            <a:r>
              <a:rPr lang="zh-CN" altLang="en-US" dirty="0"/>
              <a:t>块，需要把它调入到</a:t>
            </a:r>
            <a:r>
              <a:rPr lang="en-US" altLang="zh-CN" dirty="0"/>
              <a:t>Cache</a:t>
            </a:r>
            <a:r>
              <a:rPr lang="zh-CN" altLang="en-US" dirty="0"/>
              <a:t>，如果把他进行调入的话 根据直接映射的规则 他只能被放入到第零块。</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存储体，保存了指令数据</a:t>
            </a:r>
            <a:endParaRPr lang="en-US" altLang="zh-CN" dirty="0"/>
          </a:p>
          <a:p>
            <a:endParaRPr lang="en-US" altLang="zh-CN" dirty="0"/>
          </a:p>
          <a:p>
            <a:r>
              <a:rPr lang="zh-CN" altLang="en-US" dirty="0"/>
              <a:t>地址需要通过译码器译码之后才能选定我们的存储单元</a:t>
            </a:r>
            <a:endParaRPr lang="en-US" altLang="zh-CN" dirty="0"/>
          </a:p>
          <a:p>
            <a:endParaRPr lang="en-US" altLang="zh-CN" dirty="0"/>
          </a:p>
          <a:p>
            <a:r>
              <a:rPr lang="zh-CN" altLang="en-US" dirty="0"/>
              <a:t>读出和写入，要通过读写电路和控制电路来控制。</a:t>
            </a:r>
            <a:endParaRPr lang="en-US" altLang="zh-CN" dirty="0"/>
          </a:p>
          <a:p>
            <a:r>
              <a:rPr lang="zh-CN" altLang="en-US" dirty="0"/>
              <a:t>方向的控制由读写控制电路来做。</a:t>
            </a:r>
            <a:endParaRPr lang="en-US" altLang="zh-CN" dirty="0"/>
          </a:p>
          <a:p>
            <a:endParaRPr lang="en-US" altLang="zh-CN" dirty="0"/>
          </a:p>
          <a:p>
            <a:r>
              <a:rPr lang="en-US" altLang="zh-CN" sz="1300" dirty="0"/>
              <a:t>MAR</a:t>
            </a:r>
            <a:r>
              <a:rPr lang="zh-CN" altLang="en-US" sz="1300" dirty="0"/>
              <a:t>和</a:t>
            </a:r>
            <a:r>
              <a:rPr lang="en-US" altLang="zh-CN" sz="1300" dirty="0"/>
              <a:t>MDR</a:t>
            </a:r>
            <a:r>
              <a:rPr lang="zh-CN" altLang="en-US" sz="1300" dirty="0"/>
              <a:t>从功能上看属于主存，但通常放在</a:t>
            </a:r>
            <a:r>
              <a:rPr lang="en-US" altLang="zh-CN" sz="1300" dirty="0"/>
              <a:t>CPU</a:t>
            </a:r>
            <a:r>
              <a:rPr lang="zh-CN" altLang="en-US" sz="1300" dirty="0"/>
              <a:t>内。</a:t>
            </a:r>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a:t>
            </a:fld>
            <a:endParaRPr lang="zh-CN" altLang="en-US"/>
          </a:p>
        </p:txBody>
      </p:sp>
    </p:spTree>
    <p:extLst>
      <p:ext uri="{BB962C8B-B14F-4D97-AF65-F5344CB8AC3E}">
        <p14:creationId xmlns:p14="http://schemas.microsoft.com/office/powerpoint/2010/main" val="34596480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300">
              <a:solidFill>
                <a:schemeClr val="folHlink"/>
              </a:solidFill>
            </a:endParaRPr>
          </a:p>
        </p:txBody>
      </p:sp>
    </p:spTree>
    <p:extLst>
      <p:ext uri="{BB962C8B-B14F-4D97-AF65-F5344CB8AC3E}">
        <p14:creationId xmlns:p14="http://schemas.microsoft.com/office/powerpoint/2010/main" val="15943849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全相连 它是指储存当中任何一个块可以被放入到</a:t>
            </a:r>
            <a:r>
              <a:rPr lang="en-US" altLang="zh-CN" dirty="0"/>
              <a:t>Cache</a:t>
            </a:r>
            <a:r>
              <a:rPr lang="zh-CN" altLang="en-US" dirty="0"/>
              <a:t>的任何一个块当中。</a:t>
            </a:r>
            <a:endParaRPr lang="en-US" altLang="zh-CN" dirty="0"/>
          </a:p>
          <a:p>
            <a:r>
              <a:rPr lang="zh-CN" altLang="en-US" dirty="0"/>
              <a:t>这种方式和前面这种直接映射方式相比，</a:t>
            </a:r>
            <a:r>
              <a:rPr lang="en-US" altLang="zh-CN" dirty="0"/>
              <a:t>Cache</a:t>
            </a:r>
            <a:r>
              <a:rPr lang="zh-CN" altLang="en-US" dirty="0"/>
              <a:t>的利用率高了，任何一个块要从主存储器调入到</a:t>
            </a:r>
            <a:r>
              <a:rPr lang="en-US" altLang="zh-CN" dirty="0"/>
              <a:t>Cache</a:t>
            </a:r>
            <a:r>
              <a:rPr lang="zh-CN" altLang="en-US" dirty="0"/>
              <a:t>，只要</a:t>
            </a:r>
            <a:r>
              <a:rPr lang="en-US" altLang="zh-CN" dirty="0"/>
              <a:t>Cache</a:t>
            </a:r>
            <a:r>
              <a:rPr lang="zh-CN" altLang="en-US" dirty="0"/>
              <a:t>当中还有空闲的字块就可以掉入进来。</a:t>
            </a:r>
            <a:endParaRPr lang="en-US" altLang="zh-CN" dirty="0"/>
          </a:p>
          <a:p>
            <a:endParaRPr lang="en-US" altLang="zh-CN" dirty="0"/>
          </a:p>
          <a:p>
            <a:r>
              <a:rPr lang="zh-CN" altLang="en-US" dirty="0"/>
              <a:t>给出一个主存地址 </a:t>
            </a:r>
            <a:r>
              <a:rPr lang="en-US" altLang="zh-CN" dirty="0" err="1"/>
              <a:t>cpu</a:t>
            </a:r>
            <a:r>
              <a:rPr lang="zh-CN" altLang="en-US" dirty="0"/>
              <a:t>要访问这个主存地址，首先 我们要确认这个地址所在的块是否被调入到了</a:t>
            </a:r>
            <a:r>
              <a:rPr lang="en-US" altLang="zh-CN" dirty="0"/>
              <a:t>Cache</a:t>
            </a:r>
            <a:r>
              <a:rPr lang="zh-CN" altLang="en-US" dirty="0"/>
              <a:t>当中 因为是全相连映射</a:t>
            </a:r>
            <a:endParaRPr lang="en-US" altLang="zh-CN" dirty="0"/>
          </a:p>
          <a:p>
            <a:endParaRPr lang="en-US" altLang="zh-CN" dirty="0"/>
          </a:p>
          <a:p>
            <a:r>
              <a:rPr lang="zh-CN" altLang="en-US" b="1" dirty="0"/>
              <a:t>问题</a:t>
            </a:r>
            <a:r>
              <a:rPr lang="en-US" altLang="zh-CN" b="1" dirty="0"/>
              <a:t>1</a:t>
            </a:r>
            <a:r>
              <a:rPr lang="zh-CN" altLang="en-US" dirty="0"/>
              <a:t>：这个块如果被调入到</a:t>
            </a:r>
            <a:r>
              <a:rPr lang="en-US" altLang="zh-CN" dirty="0"/>
              <a:t>Cache</a:t>
            </a:r>
            <a:r>
              <a:rPr lang="zh-CN" altLang="en-US" dirty="0"/>
              <a:t> 他可能在</a:t>
            </a:r>
            <a:r>
              <a:rPr lang="en-US" altLang="zh-CN" dirty="0"/>
              <a:t>Cache</a:t>
            </a:r>
            <a:r>
              <a:rPr lang="zh-CN" altLang="en-US" dirty="0"/>
              <a:t>的任何一个块中，所以呢我们这个主存字块标记要和</a:t>
            </a:r>
            <a:r>
              <a:rPr lang="en-US" altLang="zh-CN" dirty="0"/>
              <a:t>Cache</a:t>
            </a:r>
            <a:r>
              <a:rPr lang="zh-CN" altLang="en-US" dirty="0"/>
              <a:t>当中的所有块的标记进行比较，如果有相等的就命中了，如果没有相等的没有命中， 可能就会发生替换行为，这个比较是需要同时进行的 电路会比较复杂，速度也比较慢 这是第一个问题 </a:t>
            </a:r>
            <a:endParaRPr lang="en-US" altLang="zh-CN" dirty="0"/>
          </a:p>
          <a:p>
            <a:r>
              <a:rPr lang="zh-CN" altLang="en-US" dirty="0"/>
              <a:t>问题</a:t>
            </a:r>
            <a:r>
              <a:rPr lang="en-US" altLang="zh-CN" dirty="0"/>
              <a:t>2</a:t>
            </a:r>
            <a:r>
              <a:rPr lang="zh-CN" altLang="en-US" dirty="0"/>
              <a:t>：参加比较的位数也比较长， 我们看一下，由于这个字块 任何一个块可以放入到任何一个位置 那么除了块内地址之外，剩余的主存地址包括我们刚才讲的区号部分和块号部分，这两部分都要保存到</a:t>
            </a:r>
            <a:r>
              <a:rPr lang="en-US" altLang="zh-CN" dirty="0"/>
              <a:t>Cache</a:t>
            </a:r>
            <a:r>
              <a:rPr lang="zh-CN" altLang="en-US" dirty="0"/>
              <a:t>的标记当中，在进行比较的时候，</a:t>
            </a:r>
            <a:r>
              <a:rPr lang="en-US" altLang="zh-CN" dirty="0"/>
              <a:t>t</a:t>
            </a:r>
            <a:r>
              <a:rPr lang="zh-CN" altLang="en-US" dirty="0"/>
              <a:t>加</a:t>
            </a:r>
            <a:r>
              <a:rPr lang="en-US" altLang="zh-CN" dirty="0"/>
              <a:t>c</a:t>
            </a:r>
            <a:r>
              <a:rPr lang="zh-CN" altLang="en-US" dirty="0"/>
              <a:t>这些位就要和主存地址给出的这个位数相应的进行比较，那么比较器的长度也会比较长，</a:t>
            </a:r>
            <a:endParaRPr lang="en-US" altLang="zh-CN" dirty="0"/>
          </a:p>
          <a:p>
            <a:endParaRPr lang="en-US" altLang="zh-CN" dirty="0"/>
          </a:p>
          <a:p>
            <a:r>
              <a:rPr lang="zh-CN" altLang="en-US" dirty="0"/>
              <a:t>直接相连映射和全相连映射这两种方式呢实际上是走了两个极端，直接相连映射一个内存块只能放在</a:t>
            </a:r>
            <a:r>
              <a:rPr lang="en-US" altLang="zh-CN" dirty="0"/>
              <a:t>Cache</a:t>
            </a:r>
            <a:r>
              <a:rPr lang="zh-CN" altLang="en-US" dirty="0"/>
              <a:t>当中一个指定的位置，全相连映射可以放在任何一个位置，</a:t>
            </a:r>
            <a:endParaRPr lang="en-US" altLang="zh-CN" dirty="0"/>
          </a:p>
          <a:p>
            <a:endParaRPr lang="en-US" altLang="zh-CN" dirty="0"/>
          </a:p>
          <a:p>
            <a:r>
              <a:rPr lang="zh-CN" altLang="en-US" dirty="0"/>
              <a:t>那么有没有一种映射方式是主存当中的一个块可以放到</a:t>
            </a:r>
            <a:r>
              <a:rPr lang="en-US" altLang="zh-CN" dirty="0"/>
              <a:t>Cache</a:t>
            </a:r>
            <a:r>
              <a:rPr lang="zh-CN" altLang="en-US" dirty="0"/>
              <a:t>当中指定的几个块当中。</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126</a:t>
            </a:fld>
            <a:endParaRPr lang="zh-CN" altLang="en-US"/>
          </a:p>
        </p:txBody>
      </p:sp>
    </p:spTree>
    <p:extLst>
      <p:ext uri="{BB962C8B-B14F-4D97-AF65-F5344CB8AC3E}">
        <p14:creationId xmlns:p14="http://schemas.microsoft.com/office/powerpoint/2010/main" val="18821264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组相联映射是直接映射和全相联映射的折中。</a:t>
            </a:r>
            <a:endParaRPr lang="en-US" altLang="zh-CN" dirty="0"/>
          </a:p>
          <a:p>
            <a:r>
              <a:rPr lang="zh-CN" altLang="en-US" dirty="0"/>
              <a:t>先把</a:t>
            </a:r>
            <a:r>
              <a:rPr lang="en-US" altLang="zh-CN" dirty="0"/>
              <a:t>Cache</a:t>
            </a:r>
            <a:r>
              <a:rPr lang="zh-CN" altLang="en-US" dirty="0"/>
              <a:t>分成块，然后在</a:t>
            </a:r>
            <a:r>
              <a:rPr lang="en-US" altLang="zh-CN" dirty="0"/>
              <a:t>Cache</a:t>
            </a:r>
            <a:r>
              <a:rPr lang="zh-CN" altLang="en-US" dirty="0"/>
              <a:t>里，这些块又被分成若干个组， 每组当中可以包含两块四块八块 甚至</a:t>
            </a:r>
            <a:r>
              <a:rPr lang="en-US" altLang="zh-CN" dirty="0"/>
              <a:t>16</a:t>
            </a:r>
            <a:r>
              <a:rPr lang="zh-CN" altLang="en-US" dirty="0"/>
              <a:t>块 </a:t>
            </a:r>
            <a:endParaRPr lang="en-US" altLang="zh-CN" dirty="0"/>
          </a:p>
          <a:p>
            <a:r>
              <a:rPr lang="zh-CN" altLang="en-US" dirty="0"/>
              <a:t>它的具体做法</a:t>
            </a:r>
            <a:endParaRPr lang="en-US" altLang="zh-CN" dirty="0"/>
          </a:p>
          <a:p>
            <a:endParaRPr lang="en-US" altLang="zh-CN" dirty="0"/>
          </a:p>
          <a:p>
            <a:r>
              <a:rPr lang="zh-CN" altLang="en-US" dirty="0"/>
              <a:t>我们把主存储器当中它的字块也进行分区，</a:t>
            </a:r>
            <a:r>
              <a:rPr lang="zh-CN" altLang="en-US" b="1" dirty="0"/>
              <a:t>每个区的大小和</a:t>
            </a:r>
            <a:r>
              <a:rPr lang="en-US" altLang="zh-CN" b="1" dirty="0"/>
              <a:t>Cache</a:t>
            </a:r>
            <a:r>
              <a:rPr lang="zh-CN" altLang="en-US" b="1" dirty="0"/>
              <a:t>当中他的组数是相同的 </a:t>
            </a:r>
            <a:r>
              <a:rPr lang="zh-CN" altLang="en-US" dirty="0"/>
              <a:t>。</a:t>
            </a:r>
            <a:r>
              <a:rPr lang="en-US" altLang="zh-CN" dirty="0"/>
              <a:t>Cache</a:t>
            </a:r>
            <a:r>
              <a:rPr lang="zh-CN" altLang="en-US" dirty="0"/>
              <a:t>被分成了多少组，那么主存储器，它的每个区就包含了多少块。</a:t>
            </a:r>
            <a:endParaRPr lang="en-US" altLang="zh-CN" dirty="0"/>
          </a:p>
          <a:p>
            <a:endParaRPr lang="en-US" altLang="zh-CN" dirty="0"/>
          </a:p>
          <a:p>
            <a:r>
              <a:rPr lang="zh-CN" altLang="en-US" dirty="0"/>
              <a:t>映射的时候，每个区它的第</a:t>
            </a:r>
            <a:r>
              <a:rPr lang="en-US" altLang="zh-CN" dirty="0"/>
              <a:t>0</a:t>
            </a:r>
            <a:r>
              <a:rPr lang="zh-CN" altLang="en-US" dirty="0"/>
              <a:t>块，可以放到</a:t>
            </a:r>
            <a:r>
              <a:rPr lang="en-US" altLang="zh-CN" dirty="0"/>
              <a:t>Cache</a:t>
            </a:r>
            <a:r>
              <a:rPr lang="zh-CN" altLang="en-US" dirty="0"/>
              <a:t>当中第</a:t>
            </a:r>
            <a:r>
              <a:rPr lang="en-US" altLang="zh-CN" dirty="0"/>
              <a:t>0</a:t>
            </a:r>
            <a:r>
              <a:rPr lang="zh-CN" altLang="en-US" dirty="0"/>
              <a:t>组的任何一个位置，也就是说主存当中，每个区内的块 它在区里边的编号，就直接决定他在放入的</a:t>
            </a:r>
            <a:r>
              <a:rPr lang="en-US" altLang="zh-CN" dirty="0"/>
              <a:t>Cache</a:t>
            </a:r>
            <a:r>
              <a:rPr lang="zh-CN" altLang="en-US" dirty="0"/>
              <a:t>当中可以装入到</a:t>
            </a:r>
            <a:r>
              <a:rPr lang="en-US" altLang="zh-CN" dirty="0"/>
              <a:t>Cache</a:t>
            </a:r>
            <a:r>
              <a:rPr lang="zh-CN" altLang="en-US" dirty="0"/>
              <a:t>的哪个组 </a:t>
            </a:r>
            <a:endParaRPr lang="en-US" altLang="zh-CN" dirty="0"/>
          </a:p>
          <a:p>
            <a:r>
              <a:rPr lang="zh-CN" altLang="en-US" dirty="0"/>
              <a:t>那么这种方法和直接相联相比 一个块有多个位置</a:t>
            </a:r>
            <a:endParaRPr lang="en-US" altLang="zh-CN" dirty="0"/>
          </a:p>
          <a:p>
            <a:endParaRPr lang="en-US" altLang="zh-CN" dirty="0"/>
          </a:p>
          <a:p>
            <a:r>
              <a:rPr lang="zh-CN" altLang="en-US" dirty="0"/>
              <a:t>我们如果去找某一个内存块是不是被调入到了</a:t>
            </a:r>
            <a:r>
              <a:rPr lang="en-US" altLang="zh-CN" dirty="0"/>
              <a:t>Cache</a:t>
            </a:r>
            <a:r>
              <a:rPr lang="zh-CN" altLang="en-US" dirty="0"/>
              <a:t>当中 我们只需要确定他在某个区的多少块， 这个块的标号是多少。给出标号以后，我们找到给定的组。</a:t>
            </a:r>
            <a:endParaRPr lang="en-US" altLang="zh-CN" dirty="0"/>
          </a:p>
          <a:p>
            <a:r>
              <a:rPr lang="zh-CN" altLang="en-US" dirty="0"/>
              <a:t>比较的时候给定的组当中的几个块、它的标记和区号进行比较就可以了， 不需要和每一个</a:t>
            </a:r>
            <a:r>
              <a:rPr lang="en-US" altLang="zh-CN" dirty="0"/>
              <a:t>Cache</a:t>
            </a:r>
            <a:r>
              <a:rPr lang="zh-CN" altLang="en-US" dirty="0"/>
              <a:t>块他的标记进行比较 所以比较的数量比全相连这种方式要小得多</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127</a:t>
            </a:fld>
            <a:endParaRPr lang="zh-CN" altLang="en-US"/>
          </a:p>
        </p:txBody>
      </p:sp>
    </p:spTree>
    <p:extLst>
      <p:ext uri="{BB962C8B-B14F-4D97-AF65-F5344CB8AC3E}">
        <p14:creationId xmlns:p14="http://schemas.microsoft.com/office/powerpoint/2010/main" val="88850369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有</a:t>
            </a:r>
            <a:r>
              <a:rPr lang="en-US" altLang="zh-CN" b="1" dirty="0">
                <a:latin typeface="Times New Roman" panose="02020603050405020304" pitchFamily="18" charset="0"/>
                <a:cs typeface="Times New Roman" panose="02020603050405020304" pitchFamily="18" charset="0"/>
                <a:sym typeface="+mn-ea"/>
              </a:rPr>
              <a:t>1024</a:t>
            </a:r>
            <a:r>
              <a:rPr lang="zh-CN" altLang="en-US" b="1" dirty="0">
                <a:latin typeface="Times New Roman" panose="02020603050405020304" pitchFamily="18" charset="0"/>
                <a:cs typeface="Times New Roman" panose="02020603050405020304" pitchFamily="18" charset="0"/>
                <a:sym typeface="+mn-ea"/>
              </a:rPr>
              <a:t>块</a:t>
            </a:r>
            <a:r>
              <a:rPr lang="zh-CN" altLang="en-US" dirty="0">
                <a:latin typeface="Times New Roman" panose="02020603050405020304" pitchFamily="18" charset="0"/>
                <a:cs typeface="Times New Roman" panose="02020603050405020304" pitchFamily="18" charset="0"/>
                <a:sym typeface="+mn-ea"/>
              </a:rPr>
              <a:t> 那么是</a:t>
            </a:r>
            <a:r>
              <a:rPr lang="en-US" altLang="zh-CN" dirty="0">
                <a:latin typeface="Times New Roman" panose="02020603050405020304" pitchFamily="18" charset="0"/>
                <a:cs typeface="Times New Roman" panose="02020603050405020304" pitchFamily="18" charset="0"/>
                <a:sym typeface="+mn-ea"/>
              </a:rPr>
              <a:t>1024</a:t>
            </a:r>
            <a:r>
              <a:rPr lang="zh-CN" altLang="en-US" dirty="0">
                <a:latin typeface="Times New Roman" panose="02020603050405020304" pitchFamily="18" charset="0"/>
                <a:cs typeface="Times New Roman" panose="02020603050405020304" pitchFamily="18" charset="0"/>
                <a:sym typeface="+mn-ea"/>
              </a:rPr>
              <a:t>组</a:t>
            </a:r>
            <a:r>
              <a:rPr lang="en-US" altLang="zh-CN" dirty="0">
                <a:latin typeface="Times New Roman" panose="02020603050405020304" pitchFamily="18" charset="0"/>
                <a:cs typeface="Times New Roman" panose="02020603050405020304" pitchFamily="18" charset="0"/>
                <a:sym typeface="+mn-ea"/>
              </a:rPr>
              <a:t>/512</a:t>
            </a:r>
            <a:r>
              <a:rPr lang="zh-CN" altLang="en-US" dirty="0">
                <a:latin typeface="Times New Roman" panose="02020603050405020304" pitchFamily="18" charset="0"/>
                <a:cs typeface="Times New Roman" panose="02020603050405020304" pitchFamily="18" charset="0"/>
                <a:sym typeface="+mn-ea"/>
              </a:rPr>
              <a:t>组？？</a:t>
            </a:r>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131</a:t>
            </a:fld>
            <a:endParaRPr lang="zh-CN" altLang="en-US"/>
          </a:p>
        </p:txBody>
      </p:sp>
    </p:spTree>
    <p:extLst>
      <p:ext uri="{BB962C8B-B14F-4D97-AF65-F5344CB8AC3E}">
        <p14:creationId xmlns:p14="http://schemas.microsoft.com/office/powerpoint/2010/main" val="424931270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defTabSz="966155">
              <a:defRPr/>
            </a:pPr>
            <a:r>
              <a:rPr lang="zh-CN" altLang="en-US" b="1" dirty="0">
                <a:latin typeface="Times New Roman" panose="02020603050405020304" pitchFamily="18" charset="0"/>
                <a:cs typeface="Times New Roman" panose="02020603050405020304" pitchFamily="18" charset="0"/>
                <a:sym typeface="+mn-ea"/>
              </a:rPr>
              <a:t>最不经常使用法</a:t>
            </a:r>
            <a:r>
              <a:rPr lang="zh-CN" altLang="en-US" b="0" dirty="0">
                <a:latin typeface="Times New Roman" panose="02020603050405020304" pitchFamily="18" charset="0"/>
                <a:cs typeface="Times New Roman" panose="02020603050405020304" pitchFamily="18" charset="0"/>
                <a:sym typeface="+mn-ea"/>
              </a:rPr>
              <a:t>和</a:t>
            </a:r>
            <a:r>
              <a:rPr lang="zh-CN" altLang="en-US" b="1" dirty="0">
                <a:latin typeface="Times New Roman" panose="02020603050405020304" pitchFamily="18" charset="0"/>
                <a:cs typeface="Times New Roman" panose="02020603050405020304" pitchFamily="18" charset="0"/>
                <a:sym typeface="+mn-ea"/>
              </a:rPr>
              <a:t>随机替换法</a:t>
            </a:r>
            <a:r>
              <a:rPr lang="zh-CN" altLang="en-US" b="0" dirty="0">
                <a:latin typeface="Times New Roman" panose="02020603050405020304" pitchFamily="18" charset="0"/>
                <a:cs typeface="Times New Roman" panose="02020603050405020304" pitchFamily="18" charset="0"/>
                <a:sym typeface="+mn-ea"/>
              </a:rPr>
              <a:t>没讲</a:t>
            </a:r>
            <a:endParaRPr lang="en-US" altLang="zh-CN" b="0" dirty="0"/>
          </a:p>
          <a:p>
            <a:endParaRPr lang="en-US" altLang="zh-CN" dirty="0"/>
          </a:p>
          <a:p>
            <a:r>
              <a:rPr lang="zh-CN" altLang="en-US" dirty="0"/>
              <a:t>如果在放入的过程当中我们发现可以放入这个内存块的开始的位置都被占用了 ，没有位置可以存放 ，或者可以装入这个内存块 那么必须有一个</a:t>
            </a:r>
            <a:r>
              <a:rPr lang="en-US" altLang="zh-CN" dirty="0"/>
              <a:t>Cache</a:t>
            </a:r>
            <a:r>
              <a:rPr lang="zh-CN" altLang="en-US" dirty="0"/>
              <a:t>当中的块被替换出来 一是我们需要的这个内存块能够装入到</a:t>
            </a:r>
            <a:r>
              <a:rPr lang="en-US" altLang="zh-CN" dirty="0"/>
              <a:t>Cache</a:t>
            </a:r>
            <a:r>
              <a:rPr lang="zh-CN" altLang="en-US" dirty="0"/>
              <a:t>，那这就是替换算法，也就是选择哪一个</a:t>
            </a:r>
            <a:r>
              <a:rPr lang="en-US" altLang="zh-CN" dirty="0"/>
              <a:t>Cache</a:t>
            </a:r>
            <a:r>
              <a:rPr lang="zh-CN" altLang="en-US" dirty="0"/>
              <a:t>块从开始当中退出。</a:t>
            </a:r>
            <a:endParaRPr lang="en-US" altLang="zh-CN" dirty="0"/>
          </a:p>
          <a:p>
            <a:endParaRPr lang="en-US" altLang="zh-CN" dirty="0"/>
          </a:p>
          <a:p>
            <a:r>
              <a:rPr lang="zh-CN" altLang="en-US" dirty="0"/>
              <a:t>一种办法叫先进先出，这种办法认为最先被放入到开始当中的那个块 它的内容</a:t>
            </a:r>
            <a:r>
              <a:rPr lang="en-US" altLang="zh-CN" dirty="0" err="1"/>
              <a:t>cpu</a:t>
            </a:r>
            <a:r>
              <a:rPr lang="zh-CN" altLang="en-US" dirty="0"/>
              <a:t>已经用完了，或者是在不久的将来不会再利用这个块的相应的信息， 所以可以让这个块被替换出去</a:t>
            </a:r>
            <a:endParaRPr lang="en-US" altLang="zh-CN" dirty="0"/>
          </a:p>
          <a:p>
            <a:r>
              <a:rPr lang="zh-CN" altLang="en-US" dirty="0"/>
              <a:t>这个算法呢实际上是有问题的 我给大家举一个例子：书、床头书、书柜</a:t>
            </a:r>
            <a:r>
              <a:rPr lang="en-US" altLang="zh-CN" dirty="0"/>
              <a:t>~</a:t>
            </a:r>
          </a:p>
          <a:p>
            <a:endParaRPr lang="en-US" altLang="zh-CN" dirty="0"/>
          </a:p>
          <a:p>
            <a:r>
              <a:rPr lang="zh-CN" altLang="en-US" dirty="0"/>
              <a:t>第二种方法 叫做近期最少使用算法，实际上 我们替换出去的那个块， 我们希望这个块是</a:t>
            </a:r>
            <a:r>
              <a:rPr lang="en-US" altLang="zh-CN" dirty="0" err="1"/>
              <a:t>cpu</a:t>
            </a:r>
            <a:r>
              <a:rPr lang="zh-CN" altLang="en-US" dirty="0"/>
              <a:t>不再用的块， 或者是在</a:t>
            </a:r>
            <a:r>
              <a:rPr lang="en-US" altLang="zh-CN" dirty="0"/>
              <a:t>Cache</a:t>
            </a:r>
            <a:r>
              <a:rPr lang="zh-CN" altLang="en-US" dirty="0"/>
              <a:t>块当中，所有的</a:t>
            </a:r>
            <a:r>
              <a:rPr lang="en-US" altLang="zh-CN" dirty="0"/>
              <a:t>Cache</a:t>
            </a:r>
            <a:r>
              <a:rPr lang="zh-CN" altLang="en-US" dirty="0"/>
              <a:t>块，</a:t>
            </a:r>
            <a:r>
              <a:rPr lang="en-US" altLang="zh-CN" dirty="0" err="1"/>
              <a:t>cpu</a:t>
            </a:r>
            <a:r>
              <a:rPr lang="zh-CN" altLang="en-US" dirty="0"/>
              <a:t>需要读取这个块的内容，或者像这个块，写入时间 从现在开始到读写那个时刻 这个时间段最长的那个块， 我们希望它被替换出去 </a:t>
            </a:r>
            <a:endParaRPr lang="en-US" altLang="zh-CN" dirty="0"/>
          </a:p>
          <a:p>
            <a:r>
              <a:rPr lang="zh-CN" altLang="en-US" dirty="0"/>
              <a:t>那么最近最少使用算法 ：他是认为在最近的一段时间里面我们使用的最少的那个块， 那么将来我们可能就不用了， 或者是即使用也需要很长很长的时间 。所以这种办法比较好的体现了程序的局部性原理， 应用也是比较广的</a:t>
            </a:r>
            <a:endParaRPr lang="en-US" altLang="zh-CN"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endParaRPr lang="en-US" altLang="zh-CN"/>
          </a:p>
          <a:p>
            <a:r>
              <a:rPr lang="zh-CN" altLang="en-US"/>
              <a:t>最后我们为大家简要介绍</a:t>
            </a:r>
            <a:r>
              <a:rPr lang="en-US" altLang="zh-CN"/>
              <a:t>4</a:t>
            </a:r>
            <a:r>
              <a:rPr lang="zh-CN" altLang="en-US"/>
              <a:t>种缓存替换算法。</a:t>
            </a:r>
            <a:endParaRPr lang="en-US" altLang="zh-CN"/>
          </a:p>
          <a:p>
            <a:r>
              <a:rPr lang="zh-CN" altLang="en-US"/>
              <a:t>如果我们采用全相联映射，当</a:t>
            </a:r>
            <a:r>
              <a:rPr lang="en-US" altLang="zh-CN"/>
              <a:t>Cache</a:t>
            </a:r>
            <a:r>
              <a:rPr lang="zh-CN" altLang="en-US"/>
              <a:t>占满时，我们需要使用替换算法从</a:t>
            </a:r>
            <a:r>
              <a:rPr lang="en-US" altLang="zh-CN"/>
              <a:t>Cache</a:t>
            </a:r>
            <a:r>
              <a:rPr lang="zh-CN" altLang="en-US"/>
              <a:t>中移除一块旧缓存块，为新的主存字块腾出空间。</a:t>
            </a:r>
            <a:endParaRPr lang="en-US" altLang="zh-CN"/>
          </a:p>
          <a:p>
            <a:pPr defTabSz="966155">
              <a:defRPr/>
            </a:pPr>
            <a:r>
              <a:rPr lang="zh-CN" altLang="en-US"/>
              <a:t>如果我们采用组相连映射，当每一个组占满时，我们需要使用替换算法从该组中移除一块旧缓存块，为新的主存字块腾出空间。</a:t>
            </a:r>
            <a:endParaRPr lang="en-US" altLang="zh-CN"/>
          </a:p>
          <a:p>
            <a:endParaRPr lang="zh-CN" altLang="en-US"/>
          </a:p>
        </p:txBody>
      </p:sp>
    </p:spTree>
    <p:extLst>
      <p:ext uri="{BB962C8B-B14F-4D97-AF65-F5344CB8AC3E}">
        <p14:creationId xmlns:p14="http://schemas.microsoft.com/office/powerpoint/2010/main" val="37586041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LRU</a:t>
            </a:r>
            <a:r>
              <a:rPr lang="zh-CN" altLang="en-US"/>
              <a:t>具体的实现方法同学们将在</a:t>
            </a:r>
            <a:r>
              <a:rPr lang="en-US" altLang="zh-CN"/>
              <a:t>《</a:t>
            </a:r>
            <a:r>
              <a:rPr lang="zh-CN" altLang="en-US"/>
              <a:t>操作系统</a:t>
            </a:r>
            <a:r>
              <a:rPr lang="en-US" altLang="zh-CN"/>
              <a:t>》</a:t>
            </a:r>
            <a:r>
              <a:rPr lang="zh-CN" altLang="en-US"/>
              <a:t>课程中学习到，这里我们不涉及。</a:t>
            </a:r>
          </a:p>
        </p:txBody>
      </p:sp>
    </p:spTree>
    <p:extLst>
      <p:ext uri="{BB962C8B-B14F-4D97-AF65-F5344CB8AC3E}">
        <p14:creationId xmlns:p14="http://schemas.microsoft.com/office/powerpoint/2010/main" val="273337938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786839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3045550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140</a:t>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https://haokan.baidu.com/v?pd=wisenatural&amp;vid=15213747516549298544</a:t>
            </a:r>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141</a:t>
            </a:fld>
            <a:endParaRPr lang="zh-CN" altLang="en-US"/>
          </a:p>
        </p:txBody>
      </p:sp>
    </p:spTree>
    <p:extLst>
      <p:ext uri="{BB962C8B-B14F-4D97-AF65-F5344CB8AC3E}">
        <p14:creationId xmlns:p14="http://schemas.microsoft.com/office/powerpoint/2010/main" val="37340916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300" dirty="0"/>
              <a:t>克雷先生于 </a:t>
            </a:r>
            <a:r>
              <a:rPr lang="en-US" altLang="zh-CN" sz="1300" dirty="0"/>
              <a:t>1972 </a:t>
            </a:r>
            <a:r>
              <a:rPr lang="zh-CN" altLang="en-US" sz="1300" dirty="0"/>
              <a:t>年成立了 </a:t>
            </a:r>
            <a:r>
              <a:rPr lang="en-US" altLang="zh-CN" sz="1300" dirty="0"/>
              <a:t>Cray Research</a:t>
            </a:r>
            <a:r>
              <a:rPr lang="zh-CN" altLang="en-US" sz="1300" dirty="0"/>
              <a:t>，</a:t>
            </a:r>
            <a:r>
              <a:rPr lang="en-US" altLang="zh-CN" sz="1300" dirty="0"/>
              <a:t>Cray Research </a:t>
            </a:r>
            <a:r>
              <a:rPr lang="zh-CN" altLang="en-US" sz="1300" dirty="0"/>
              <a:t>最初的任务是制造业界最快的计算机并引领大规模科学计算。</a:t>
            </a:r>
            <a:endParaRPr lang="zh-CN"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defTabSz="966155">
              <a:defRPr/>
            </a:pPr>
            <a:r>
              <a:rPr lang="en-US" altLang="zh-CN" dirty="0">
                <a:sym typeface="+mn-ea"/>
              </a:rPr>
              <a:t>P</a:t>
            </a:r>
            <a:r>
              <a:rPr lang="zh-CN" altLang="en-US" dirty="0">
                <a:sym typeface="+mn-ea"/>
              </a:rPr>
              <a:t>应该大于</a:t>
            </a:r>
            <a:r>
              <a:rPr lang="en-US" altLang="zh-CN" dirty="0">
                <a:sym typeface="+mn-ea"/>
              </a:rPr>
              <a:t>N</a:t>
            </a:r>
            <a:r>
              <a:rPr lang="zh-CN" altLang="en-US" dirty="0">
                <a:sym typeface="+mn-ea"/>
              </a:rPr>
              <a:t>？？</a:t>
            </a:r>
            <a:endParaRPr lang="en-US" altLang="zh-CN" dirty="0">
              <a:sym typeface="+mn-ea"/>
            </a:endParaRPr>
          </a:p>
          <a:p>
            <a:pPr defTabSz="966155">
              <a:defRPr/>
            </a:pPr>
            <a:r>
              <a:rPr lang="zh-CN" altLang="en-US" dirty="0">
                <a:sym typeface="+mn-ea"/>
              </a:rPr>
              <a:t>另外，这里的默认大小</a:t>
            </a:r>
            <a:r>
              <a:rPr lang="en-US" altLang="zh-CN" dirty="0">
                <a:sym typeface="+mn-ea"/>
              </a:rPr>
              <a:t>4KB</a:t>
            </a:r>
            <a:r>
              <a:rPr lang="zh-CN" altLang="en-US" dirty="0">
                <a:sym typeface="+mn-ea"/>
              </a:rPr>
              <a:t>指的是</a:t>
            </a:r>
            <a:r>
              <a:rPr lang="zh-CN" altLang="en-US" baseline="0" dirty="0">
                <a:sym typeface="+mn-ea"/>
              </a:rPr>
              <a:t> 每个块如</a:t>
            </a:r>
            <a:r>
              <a:rPr lang="en-US" altLang="zh-CN" baseline="0" dirty="0">
                <a:sym typeface="+mn-ea"/>
              </a:rPr>
              <a:t>0 1 2 </a:t>
            </a:r>
            <a:r>
              <a:rPr lang="zh-CN" altLang="en-US" baseline="0" dirty="0">
                <a:sym typeface="+mn-ea"/>
              </a:rPr>
              <a:t>等是</a:t>
            </a:r>
            <a:r>
              <a:rPr lang="en-US" altLang="zh-CN" baseline="0" dirty="0">
                <a:sym typeface="+mn-ea"/>
              </a:rPr>
              <a:t>4KB</a:t>
            </a:r>
            <a:r>
              <a:rPr lang="zh-CN" altLang="en-US" baseline="0" dirty="0">
                <a:sym typeface="+mn-ea"/>
              </a:rPr>
              <a:t>么？  还是一整个</a:t>
            </a:r>
            <a:r>
              <a:rPr lang="en-US" altLang="zh-CN" baseline="0" dirty="0">
                <a:sym typeface="+mn-ea"/>
              </a:rPr>
              <a:t>page table</a:t>
            </a:r>
            <a:r>
              <a:rPr lang="zh-CN" altLang="en-US" baseline="0" dirty="0">
                <a:sym typeface="+mn-ea"/>
              </a:rPr>
              <a:t>是</a:t>
            </a:r>
            <a:r>
              <a:rPr lang="en-US" altLang="zh-CN" baseline="0" dirty="0">
                <a:sym typeface="+mn-ea"/>
              </a:rPr>
              <a:t>4KB</a:t>
            </a:r>
            <a:r>
              <a:rPr lang="zh-CN" altLang="en-US" baseline="0" dirty="0">
                <a:sym typeface="+mn-ea"/>
              </a:rPr>
              <a:t>？？</a:t>
            </a:r>
            <a:endParaRPr lang="zh-CN" altLang="en-US" dirty="0">
              <a:sym typeface="+mn-ea"/>
            </a:endParaRPr>
          </a:p>
        </p:txBody>
      </p:sp>
    </p:spTree>
    <p:extLst>
      <p:ext uri="{BB962C8B-B14F-4D97-AF65-F5344CB8AC3E}">
        <p14:creationId xmlns:p14="http://schemas.microsoft.com/office/powerpoint/2010/main" val="96492881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虚拟存储的原理和</a:t>
            </a:r>
            <a:r>
              <a:rPr lang="en-US" altLang="zh-CN"/>
              <a:t>Cache</a:t>
            </a:r>
            <a:r>
              <a:rPr lang="zh-CN" altLang="en-US"/>
              <a:t>的工作原理相同，但是由于历史原因导致它们使用的术语不同。虚拟存储块被称为页，没有命中被称为页失效。</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注意</a:t>
            </a:r>
            <a:r>
              <a:rPr lang="en-US" altLang="zh-CN" dirty="0">
                <a:sym typeface="+mn-ea"/>
              </a:rPr>
              <a:t>OS</a:t>
            </a:r>
            <a:r>
              <a:rPr lang="zh-CN" altLang="en-US" dirty="0">
                <a:sym typeface="+mn-ea"/>
              </a:rPr>
              <a:t>真正实现的时候页表</a:t>
            </a:r>
            <a:r>
              <a:rPr lang="en-US" altLang="zh-CN" dirty="0">
                <a:sym typeface="+mn-ea"/>
              </a:rPr>
              <a:t>valid=1</a:t>
            </a:r>
            <a:r>
              <a:rPr lang="zh-CN" altLang="en-US" dirty="0">
                <a:sym typeface="+mn-ea"/>
              </a:rPr>
              <a:t>，表示地址是磁盘地址，</a:t>
            </a:r>
            <a:r>
              <a:rPr lang="en-US" altLang="zh-CN" dirty="0">
                <a:sym typeface="+mn-ea"/>
              </a:rPr>
              <a:t>valid=0</a:t>
            </a:r>
            <a:r>
              <a:rPr lang="zh-CN" altLang="en-US" dirty="0">
                <a:sym typeface="+mn-ea"/>
              </a:rPr>
              <a:t>，表示缺页，没有虚线所指的磁盘地址，那只是个示意。</a:t>
            </a:r>
            <a:endParaRPr lang="en-US" altLang="zh-CN" dirty="0"/>
          </a:p>
          <a:p>
            <a:endParaRPr lang="en-US" altLang="zh-CN" dirty="0"/>
          </a:p>
          <a:p>
            <a:r>
              <a:rPr lang="zh-CN" altLang="en-US" dirty="0">
                <a:sym typeface="+mn-ea"/>
              </a:rPr>
              <a:t>实际实现的时候如果</a:t>
            </a:r>
            <a:r>
              <a:rPr lang="en-US" altLang="zh-CN" dirty="0">
                <a:sym typeface="+mn-ea"/>
              </a:rPr>
              <a:t>valid=0</a:t>
            </a:r>
            <a:r>
              <a:rPr lang="zh-CN" altLang="en-US" dirty="0">
                <a:sym typeface="+mn-ea"/>
              </a:rPr>
              <a:t>，</a:t>
            </a:r>
            <a:r>
              <a:rPr lang="en-US" altLang="zh-CN" dirty="0" err="1">
                <a:sym typeface="+mn-ea"/>
              </a:rPr>
              <a:t>mmu</a:t>
            </a:r>
            <a:r>
              <a:rPr lang="zh-CN" altLang="en-US" dirty="0">
                <a:sym typeface="+mn-ea"/>
              </a:rPr>
              <a:t>产生异常信号（将</a:t>
            </a:r>
            <a:r>
              <a:rPr lang="en-US" altLang="zh-CN" dirty="0">
                <a:sym typeface="+mn-ea"/>
              </a:rPr>
              <a:t>CPU</a:t>
            </a:r>
            <a:r>
              <a:rPr lang="zh-CN" altLang="en-US" dirty="0">
                <a:sym typeface="+mn-ea"/>
              </a:rPr>
              <a:t>中某个特殊寄存器对应位置</a:t>
            </a:r>
            <a:r>
              <a:rPr lang="en-US" altLang="zh-CN" dirty="0">
                <a:sym typeface="+mn-ea"/>
              </a:rPr>
              <a:t>1</a:t>
            </a:r>
            <a:r>
              <a:rPr lang="zh-CN" altLang="en-US" dirty="0">
                <a:sym typeface="+mn-ea"/>
              </a:rPr>
              <a:t>），</a:t>
            </a:r>
            <a:r>
              <a:rPr lang="en-US" altLang="zh-CN" dirty="0">
                <a:sym typeface="+mn-ea"/>
              </a:rPr>
              <a:t>OS</a:t>
            </a:r>
            <a:r>
              <a:rPr lang="zh-CN" altLang="en-US" dirty="0">
                <a:sym typeface="+mn-ea"/>
              </a:rPr>
              <a:t>会触发进入异常处理程序调页，当前指令因缺页提前结束（取指令未完成，执行指令未完成），</a:t>
            </a:r>
            <a:r>
              <a:rPr lang="en-US" altLang="zh-CN" dirty="0">
                <a:sym typeface="+mn-ea"/>
              </a:rPr>
              <a:t>PC++</a:t>
            </a:r>
            <a:r>
              <a:rPr lang="zh-CN" altLang="en-US" dirty="0">
                <a:sym typeface="+mn-ea"/>
              </a:rPr>
              <a:t>的动作不能做。异常处理程序会将缺页指令所在的进程挂起，</a:t>
            </a:r>
            <a:r>
              <a:rPr lang="en-US" altLang="zh-CN" dirty="0" err="1">
                <a:sym typeface="+mn-ea"/>
              </a:rPr>
              <a:t>get_free_page</a:t>
            </a:r>
            <a:r>
              <a:rPr lang="zh-CN" altLang="en-US" dirty="0">
                <a:sym typeface="+mn-ea"/>
              </a:rPr>
              <a:t>从物理内存申请一个新的页，然后根据当前进程对应的执行文件信息去磁盘上读取对应的页（调页），调页完成后要更新页表，并将挂起的进程设置为就绪状态。</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4182383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为了实现虚实地址的转换，设置了一个</a:t>
            </a:r>
            <a:r>
              <a:rPr lang="en-US" altLang="zh-CN" dirty="0"/>
              <a:t>MMU</a:t>
            </a:r>
            <a:r>
              <a:rPr lang="zh-CN" altLang="en-US" dirty="0"/>
              <a:t>，配合页表来实现转换。</a:t>
            </a:r>
            <a:endParaRPr lang="en-US" altLang="zh-CN" dirty="0"/>
          </a:p>
          <a:p>
            <a:r>
              <a:rPr lang="en-US" altLang="zh-CN" dirty="0"/>
              <a:t>1</a:t>
            </a:r>
            <a:r>
              <a:rPr lang="zh-CN" altLang="en-US" dirty="0"/>
              <a:t>）首选</a:t>
            </a:r>
            <a:r>
              <a:rPr lang="en-US" altLang="zh-CN" dirty="0"/>
              <a:t>CPU</a:t>
            </a:r>
            <a:r>
              <a:rPr lang="zh-CN" altLang="en-US" dirty="0"/>
              <a:t>基于一个虚拟地址</a:t>
            </a:r>
            <a:r>
              <a:rPr lang="en-US" altLang="zh-CN" dirty="0"/>
              <a:t>VA</a:t>
            </a:r>
            <a:r>
              <a:rPr lang="zh-CN" altLang="en-US" dirty="0"/>
              <a:t>来访问</a:t>
            </a:r>
            <a:r>
              <a:rPr lang="en-US" altLang="zh-CN" dirty="0"/>
              <a:t>MMU</a:t>
            </a:r>
            <a:r>
              <a:rPr lang="zh-CN" altLang="en-US" dirty="0"/>
              <a:t>，</a:t>
            </a:r>
            <a:r>
              <a:rPr lang="en-US" altLang="zh-CN" dirty="0"/>
              <a:t>MMU</a:t>
            </a:r>
            <a:r>
              <a:rPr lang="zh-CN" altLang="en-US" dirty="0"/>
              <a:t>与</a:t>
            </a:r>
            <a:r>
              <a:rPr lang="en-US" altLang="zh-CN" dirty="0"/>
              <a:t>CPU</a:t>
            </a:r>
            <a:r>
              <a:rPr lang="zh-CN" altLang="en-US" dirty="0"/>
              <a:t>在同一个芯片上。</a:t>
            </a:r>
            <a:endParaRPr lang="en-US" altLang="zh-CN" dirty="0"/>
          </a:p>
          <a:p>
            <a:r>
              <a:rPr lang="en-US" altLang="zh-CN" dirty="0"/>
              <a:t>2</a:t>
            </a:r>
            <a:r>
              <a:rPr lang="zh-CN" altLang="en-US" dirty="0"/>
              <a:t>）由本次虚地址中剥离出来的“虚页号”与</a:t>
            </a:r>
            <a:r>
              <a:rPr lang="en-US" altLang="zh-CN" dirty="0"/>
              <a:t>MMU</a:t>
            </a:r>
            <a:r>
              <a:rPr lang="zh-CN" altLang="en-US" dirty="0"/>
              <a:t>当中的页表寄存器的值进行编译</a:t>
            </a:r>
            <a:endParaRPr lang="en-US" altLang="zh-CN" dirty="0"/>
          </a:p>
          <a:p>
            <a:endParaRPr lang="en-US" altLang="zh-CN" dirty="0"/>
          </a:p>
          <a:p>
            <a:r>
              <a:rPr lang="en-US" altLang="zh-CN" dirty="0"/>
              <a:t>Cache</a:t>
            </a:r>
            <a:r>
              <a:rPr lang="zh-CN" altLang="en-US" dirty="0"/>
              <a:t>会访问主存中常用的数据，因此页表的部分数据块也会作为常用的热数据调度到</a:t>
            </a:r>
            <a:r>
              <a:rPr lang="en-US" altLang="zh-CN" dirty="0"/>
              <a:t>Cache</a:t>
            </a:r>
            <a:endParaRPr lang="zh-CN" altLang="en-US" dirty="0"/>
          </a:p>
        </p:txBody>
      </p:sp>
    </p:spTree>
    <p:extLst>
      <p:ext uri="{BB962C8B-B14F-4D97-AF65-F5344CB8AC3E}">
        <p14:creationId xmlns:p14="http://schemas.microsoft.com/office/powerpoint/2010/main" val="249321365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在虚拟存储器中，如果发生缺页，会大大增加主存的访问次数，对</a:t>
            </a:r>
            <a:r>
              <a:rPr lang="en-US" altLang="zh-CN" dirty="0"/>
              <a:t>CPU</a:t>
            </a:r>
            <a:r>
              <a:rPr lang="zh-CN" altLang="en-US" dirty="0"/>
              <a:t>高速运行的影响将会增大。</a:t>
            </a:r>
            <a:endParaRPr lang="en-US" altLang="zh-CN" dirty="0"/>
          </a:p>
          <a:p>
            <a:endParaRPr lang="en-US" altLang="zh-CN" dirty="0"/>
          </a:p>
          <a:p>
            <a:r>
              <a:rPr lang="zh-CN" altLang="en-US" dirty="0"/>
              <a:t>不管命中还是未命中，由于采用了虚拟存储技术，都导致了存储系统访问性能的下降，都会对处理器的高速特性带来损失。所以引入了下一页的</a:t>
            </a:r>
            <a:r>
              <a:rPr lang="en-US" altLang="zh-CN" dirty="0"/>
              <a:t>TLB</a:t>
            </a:r>
          </a:p>
          <a:p>
            <a:endParaRPr lang="zh-CN" altLang="en-US" dirty="0"/>
          </a:p>
        </p:txBody>
      </p:sp>
    </p:spTree>
    <p:extLst>
      <p:ext uri="{BB962C8B-B14F-4D97-AF65-F5344CB8AC3E}">
        <p14:creationId xmlns:p14="http://schemas.microsoft.com/office/powerpoint/2010/main" val="321918037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动画顺序需要考虑</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RISC-V</a:t>
            </a:r>
            <a:r>
              <a:rPr lang="zh-CN" altLang="en-US" dirty="0"/>
              <a:t>属于“小端”字节地址作为双字地址</a:t>
            </a:r>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13</a:t>
            </a:fld>
            <a:endParaRPr lang="zh-CN" alt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页面大小为</a:t>
            </a:r>
            <a:r>
              <a:rPr lang="en-US" altLang="zh-CN" dirty="0"/>
              <a:t>1024B</a:t>
            </a:r>
            <a:r>
              <a:rPr lang="zh-CN" altLang="en-US" dirty="0"/>
              <a:t>，则页内偏移</a:t>
            </a:r>
            <a:r>
              <a:rPr lang="en-US" altLang="zh-CN" dirty="0"/>
              <a:t>10</a:t>
            </a:r>
            <a:r>
              <a:rPr lang="zh-CN" altLang="en-US"/>
              <a:t>位</a:t>
            </a:r>
            <a:endParaRPr lang="zh-CN" alt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简单讲一下段长不固定，以后</a:t>
            </a:r>
            <a:r>
              <a:rPr lang="en-US" altLang="zh-CN"/>
              <a:t>OS</a:t>
            </a:r>
            <a:r>
              <a:rPr lang="zh-CN" altLang="en-US"/>
              <a:t>会详细讲解。</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简单讲一下段和页折中，以后</a:t>
            </a:r>
            <a:r>
              <a:rPr lang="en-US" altLang="zh-CN">
                <a:sym typeface="+mn-ea"/>
              </a:rPr>
              <a:t>OS</a:t>
            </a:r>
            <a:r>
              <a:rPr lang="zh-CN" altLang="en-US">
                <a:sym typeface="+mn-ea"/>
              </a:rPr>
              <a:t>会详细讲解。</a:t>
            </a:r>
            <a:endParaRPr lang="zh-CN" altLang="en-US"/>
          </a:p>
          <a:p>
            <a:endParaRPr lang="zh-CN" alt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309537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由于</a:t>
            </a:r>
            <a:r>
              <a:rPr lang="en-US" altLang="zh-CN" sz="1200" dirty="0"/>
              <a:t>CPU</a:t>
            </a:r>
            <a:r>
              <a:rPr lang="zh-CN" altLang="en-US" sz="1200" dirty="0"/>
              <a:t>首先接到的是由程序传来的虚拟内存地址，所以</a:t>
            </a:r>
            <a:r>
              <a:rPr lang="en-US" altLang="zh-CN" sz="1200" dirty="0"/>
              <a:t>CPU</a:t>
            </a:r>
            <a:r>
              <a:rPr lang="zh-CN" altLang="en-US" sz="1200" dirty="0"/>
              <a:t>必须先到物理内存中取页表，然后对应程序传来的虚拟页面号，在表里找到对应的物理页面 号，最后才能访问实际的物理内存地址，也就是说整个过程中</a:t>
            </a:r>
            <a:r>
              <a:rPr lang="en-US" altLang="zh-CN" sz="1200" dirty="0"/>
              <a:t>CPU</a:t>
            </a:r>
            <a:r>
              <a:rPr lang="zh-CN" altLang="en-US" sz="1200" dirty="0"/>
              <a:t>必须访问两次物理内存</a:t>
            </a:r>
            <a:r>
              <a:rPr lang="en-US" altLang="zh-CN" sz="1200" dirty="0"/>
              <a:t>(</a:t>
            </a:r>
            <a:r>
              <a:rPr lang="zh-CN" altLang="en-US" sz="1200" dirty="0"/>
              <a:t>实际上访问的次数更多</a:t>
            </a:r>
            <a:r>
              <a:rPr lang="en-US" altLang="zh-CN" sz="1200" dirty="0"/>
              <a:t>)</a:t>
            </a:r>
            <a:r>
              <a:rPr lang="zh-CN" altLang="en-US" sz="1200" dirty="0"/>
              <a:t>。因此，为了减少</a:t>
            </a:r>
            <a:r>
              <a:rPr lang="en-US" altLang="zh-CN" sz="1200" dirty="0"/>
              <a:t>CPU</a:t>
            </a:r>
            <a:r>
              <a:rPr lang="zh-CN" altLang="en-US" sz="1200" dirty="0"/>
              <a:t>访问物理内存的次 数，引入</a:t>
            </a:r>
            <a:r>
              <a:rPr lang="en-US" altLang="zh-CN" sz="1200" dirty="0"/>
              <a:t>TLB</a:t>
            </a:r>
            <a:r>
              <a:rPr lang="zh-CN" altLang="en-US" sz="1200" dirty="0"/>
              <a:t>。</a:t>
            </a:r>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158</a:t>
            </a:fld>
            <a:endParaRPr lang="zh-CN" alt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159</a:t>
            </a:fld>
            <a:endParaRPr lang="zh-CN" altLang="en-US"/>
          </a:p>
        </p:txBody>
      </p:sp>
    </p:spTree>
    <p:extLst>
      <p:ext uri="{BB962C8B-B14F-4D97-AF65-F5344CB8AC3E}">
        <p14:creationId xmlns:p14="http://schemas.microsoft.com/office/powerpoint/2010/main" val="4725793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主要讲 虚拟存储器的原理与</a:t>
            </a:r>
            <a:r>
              <a:rPr lang="en-US" altLang="zh-CN"/>
              <a:t>Cache</a:t>
            </a:r>
            <a:r>
              <a:rPr lang="zh-CN" altLang="en-US"/>
              <a:t>的基本原理是一样的。</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对虚拟存储器进行简单总结。</a:t>
            </a:r>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对虚拟存储器进行简单总结。</a:t>
            </a:r>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通过这个图，让同学们直观地感受到计算机性能优化的重要性。</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r>
              <a:rPr lang="zh-CN" altLang="en-US" dirty="0"/>
              <a:t>应该是回到当前指令继续执行</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169</a:t>
            </a:fld>
            <a:endParaRPr lang="zh-CN" altLang="en-US"/>
          </a:p>
        </p:txBody>
      </p:sp>
    </p:spTree>
    <p:extLst>
      <p:ext uri="{BB962C8B-B14F-4D97-AF65-F5344CB8AC3E}">
        <p14:creationId xmlns:p14="http://schemas.microsoft.com/office/powerpoint/2010/main" val="7277511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Cache</a:t>
            </a:r>
            <a:r>
              <a:rPr lang="zh-CN" altLang="en-US" dirty="0"/>
              <a:t>由</a:t>
            </a:r>
            <a:r>
              <a:rPr lang="en-US" altLang="zh-CN" dirty="0"/>
              <a:t>SRAM</a:t>
            </a:r>
            <a:r>
              <a:rPr lang="zh-CN" altLang="en-US" dirty="0"/>
              <a:t>组成，</a:t>
            </a:r>
            <a:r>
              <a:rPr lang="en-US" altLang="zh-CN" dirty="0"/>
              <a:t>TLB</a:t>
            </a:r>
            <a:r>
              <a:rPr lang="zh-CN" altLang="en-US" dirty="0"/>
              <a:t>通常由相联存储器组成，也可由</a:t>
            </a:r>
            <a:r>
              <a:rPr lang="en-US" altLang="zh-CN" dirty="0"/>
              <a:t>SRAM</a:t>
            </a:r>
            <a:r>
              <a:rPr lang="zh-CN" altLang="en-US" dirty="0"/>
              <a:t>组成</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170</a:t>
            </a:fld>
            <a:endParaRPr lang="zh-CN" altLang="en-US"/>
          </a:p>
        </p:txBody>
      </p:sp>
    </p:spTree>
    <p:extLst>
      <p:ext uri="{BB962C8B-B14F-4D97-AF65-F5344CB8AC3E}">
        <p14:creationId xmlns:p14="http://schemas.microsoft.com/office/powerpoint/2010/main" val="2829328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171</a:t>
            </a:fld>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15</a:t>
            </a:fld>
            <a:endParaRPr lang="zh-CN" altLang="en-US"/>
          </a:p>
        </p:txBody>
      </p:sp>
    </p:spTree>
    <p:extLst>
      <p:ext uri="{BB962C8B-B14F-4D97-AF65-F5344CB8AC3E}">
        <p14:creationId xmlns:p14="http://schemas.microsoft.com/office/powerpoint/2010/main" val="171663837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一部分文章把RAID 解释为 Redundant Array of Inexpensive Disks，即廉价磁盘冗余阵列。那么，到底是Independent 还是Inexpensive呢？ 说到这里，我们要看一看RAID的历史了。</a:t>
            </a:r>
          </a:p>
          <a:p>
            <a:r>
              <a:rPr lang="zh-CN" altLang="en-US" dirty="0"/>
              <a:t>1988年，由加州大学Berkeley 分校的David A. Patterson等人在原有技术的基础上进行了扩充，提出几种新的磁盘组织方式，目的是用多个用于个人电脑上的廉价磁盘替代当时数据中心系统普遍采用的价格昂贵的SLEDs磁盘（Single Large Expensive Disks）。根据这一目的，David A. Patterson 等人首次使用了Redundant Array of Inexpensive Disks这一名称。RAID被提出后，引起了人们的极大兴趣，并获得了成功。</a:t>
            </a:r>
          </a:p>
          <a:p>
            <a:r>
              <a:rPr lang="zh-CN" altLang="en-US" dirty="0"/>
              <a:t>但是随着存储技术的发展，SLEDs磁盘已经成为过去。现在普遍采用的磁盘在价格和性能上相差不多，因此如果再用廉价（Inexpensive）来形容组成RAID的磁盘就不合适了。 为了适应技术的发展，委员会开始普遍把RAID解释为Redundant Array of Independent Disks。</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184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21</a:t>
            </a:fld>
            <a:endParaRPr lang="zh-CN" altLang="en-US"/>
          </a:p>
        </p:txBody>
      </p:sp>
    </p:spTree>
    <p:extLst>
      <p:ext uri="{BB962C8B-B14F-4D97-AF65-F5344CB8AC3E}">
        <p14:creationId xmlns:p14="http://schemas.microsoft.com/office/powerpoint/2010/main" val="1612673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破坏性读是什么意思？</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死区时间为什么不是 </a:t>
            </a:r>
            <a:r>
              <a:rPr lang="en-US" altLang="zh-CN" sz="1200" b="1" dirty="0"/>
              <a:t>128/</a:t>
            </a:r>
            <a:r>
              <a:rPr lang="zh-CN" altLang="en-US" sz="1200" b="1" dirty="0"/>
              <a:t>（</a:t>
            </a:r>
            <a:r>
              <a:rPr lang="en-US" altLang="zh-CN" sz="1200" b="1" dirty="0"/>
              <a:t>4 000+128</a:t>
            </a:r>
            <a:r>
              <a:rPr lang="zh-CN" altLang="en-US" sz="1200" b="1" dirty="0"/>
              <a:t>）</a:t>
            </a:r>
            <a:r>
              <a:rPr lang="en-US" altLang="zh-CN" sz="1200" b="1" dirty="0">
                <a:cs typeface="Times New Roman" panose="02020603050405020304" pitchFamily="18" charset="0"/>
              </a:rPr>
              <a:t> </a:t>
            </a:r>
            <a:r>
              <a:rPr lang="zh-CN" altLang="en-US" sz="1200" b="1" dirty="0">
                <a:cs typeface="Times New Roman" panose="02020603050405020304" pitchFamily="18" charset="0"/>
              </a:rPr>
              <a:t>？</a:t>
            </a:r>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ROM</a:t>
            </a:r>
            <a:r>
              <a:rPr lang="zh-CN" altLang="en-US" dirty="0"/>
              <a:t>一般用于保存系统程序或系统配置信息。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68</a:t>
            </a:fld>
            <a:endParaRPr lang="zh-CN" altLang="en-US"/>
          </a:p>
        </p:txBody>
      </p:sp>
    </p:spTree>
    <p:extLst>
      <p:ext uri="{BB962C8B-B14F-4D97-AF65-F5344CB8AC3E}">
        <p14:creationId xmlns:p14="http://schemas.microsoft.com/office/powerpoint/2010/main" val="12954945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ROM</a:t>
            </a:r>
            <a:r>
              <a:rPr lang="zh-CN" altLang="en-US" dirty="0"/>
              <a:t>一般用于保存系统程序或系统配置信息。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72</a:t>
            </a:fld>
            <a:endParaRPr lang="zh-CN" altLang="en-US"/>
          </a:p>
        </p:txBody>
      </p:sp>
    </p:spTree>
    <p:extLst>
      <p:ext uri="{BB962C8B-B14F-4D97-AF65-F5344CB8AC3E}">
        <p14:creationId xmlns:p14="http://schemas.microsoft.com/office/powerpoint/2010/main" val="19800985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78414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43680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3452149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373032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A0</a:t>
            </a:r>
            <a:r>
              <a:rPr lang="zh-CN" altLang="en-US" dirty="0"/>
              <a:t>到</a:t>
            </a:r>
            <a:r>
              <a:rPr lang="en-US" altLang="zh-CN" dirty="0"/>
              <a:t>A10</a:t>
            </a:r>
            <a:r>
              <a:rPr lang="zh-CN" altLang="en-US" dirty="0"/>
              <a:t>，这</a:t>
            </a:r>
            <a:r>
              <a:rPr lang="en-US" altLang="zh-CN" dirty="0"/>
              <a:t>11</a:t>
            </a:r>
            <a:r>
              <a:rPr lang="zh-CN" altLang="en-US" dirty="0"/>
              <a:t>位地址线，从全</a:t>
            </a:r>
            <a:r>
              <a:rPr lang="en-US" altLang="zh-CN" dirty="0"/>
              <a:t>0</a:t>
            </a:r>
            <a:r>
              <a:rPr lang="zh-CN" altLang="en-US" dirty="0"/>
              <a:t>到全</a:t>
            </a:r>
            <a:r>
              <a:rPr lang="en-US" altLang="zh-CN" dirty="0"/>
              <a:t>1</a:t>
            </a:r>
            <a:r>
              <a:rPr lang="zh-CN" altLang="en-US" dirty="0"/>
              <a:t>，一共是</a:t>
            </a:r>
            <a:r>
              <a:rPr lang="en-US" altLang="zh-CN" dirty="0"/>
              <a:t>2K</a:t>
            </a:r>
            <a:r>
              <a:rPr lang="zh-CN" altLang="en-US" dirty="0"/>
              <a:t>乘</a:t>
            </a:r>
            <a:r>
              <a:rPr lang="en-US" altLang="zh-CN" dirty="0"/>
              <a:t>8</a:t>
            </a:r>
            <a:r>
              <a:rPr lang="zh-CN" altLang="en-US" dirty="0"/>
              <a:t>位</a:t>
            </a:r>
            <a:endParaRPr lang="en-US" altLang="zh-CN" dirty="0"/>
          </a:p>
          <a:p>
            <a:endParaRPr lang="en-US" altLang="zh-CN" dirty="0"/>
          </a:p>
          <a:p>
            <a:r>
              <a:rPr lang="zh-CN" altLang="en-US" dirty="0"/>
              <a:t>系统程序区，从选择的角度，应选择</a:t>
            </a:r>
            <a:r>
              <a:rPr lang="en-US" altLang="zh-CN" dirty="0"/>
              <a:t>ROM</a:t>
            </a:r>
            <a:r>
              <a:rPr lang="zh-CN" altLang="en-US" dirty="0"/>
              <a:t>。根据空间大小，可选择</a:t>
            </a:r>
            <a:r>
              <a:rPr lang="en-US" altLang="zh-CN" dirty="0"/>
              <a:t>1</a:t>
            </a:r>
            <a:r>
              <a:rPr lang="zh-CN" altLang="en-US" dirty="0"/>
              <a:t>片</a:t>
            </a:r>
            <a:r>
              <a:rPr lang="en-US" altLang="zh-CN" dirty="0"/>
              <a:t>2K</a:t>
            </a:r>
            <a:r>
              <a:rPr lang="zh-CN" altLang="en-US" dirty="0"/>
              <a:t>*</a:t>
            </a:r>
            <a:r>
              <a:rPr lang="en-US" altLang="zh-CN" dirty="0"/>
              <a:t>8</a:t>
            </a:r>
            <a:r>
              <a:rPr lang="zh-CN" altLang="en-US" dirty="0"/>
              <a:t>的</a:t>
            </a:r>
            <a:r>
              <a:rPr lang="en-US" altLang="zh-CN" dirty="0"/>
              <a:t>ROM</a:t>
            </a:r>
          </a:p>
          <a:p>
            <a:r>
              <a:rPr lang="zh-CN" altLang="en-US" dirty="0"/>
              <a:t>用户程序区，要可读可写，因此可以用</a:t>
            </a:r>
            <a:r>
              <a:rPr lang="en-US" altLang="zh-CN" dirty="0"/>
              <a:t>RAM</a:t>
            </a:r>
            <a:r>
              <a:rPr lang="zh-CN" altLang="en-US" dirty="0"/>
              <a:t>来做。</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81</a:t>
            </a:fld>
            <a:endParaRPr lang="zh-CN" altLang="en-US"/>
          </a:p>
        </p:txBody>
      </p:sp>
    </p:spTree>
    <p:extLst>
      <p:ext uri="{BB962C8B-B14F-4D97-AF65-F5344CB8AC3E}">
        <p14:creationId xmlns:p14="http://schemas.microsoft.com/office/powerpoint/2010/main" val="40168080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138</a:t>
            </a:r>
            <a:r>
              <a:rPr lang="zh-CN" altLang="en-US" dirty="0"/>
              <a:t>译码器的</a:t>
            </a:r>
            <a:r>
              <a:rPr lang="en-US" altLang="zh-CN" dirty="0"/>
              <a:t>y4</a:t>
            </a:r>
            <a:r>
              <a:rPr lang="zh-CN" altLang="en-US" dirty="0"/>
              <a:t>如果输出低电平，那么选择的就是上面的</a:t>
            </a:r>
            <a:r>
              <a:rPr lang="en-US" altLang="zh-CN" dirty="0"/>
              <a:t>ROM</a:t>
            </a:r>
            <a:r>
              <a:rPr lang="zh-CN" altLang="en-US" dirty="0"/>
              <a:t>芯片。</a:t>
            </a:r>
            <a:endParaRPr lang="en-US" altLang="zh-CN" dirty="0"/>
          </a:p>
          <a:p>
            <a:r>
              <a:rPr lang="zh-CN" altLang="en-US" dirty="0"/>
              <a:t>如果</a:t>
            </a:r>
            <a:r>
              <a:rPr lang="en-US" altLang="zh-CN" dirty="0"/>
              <a:t>y5</a:t>
            </a:r>
            <a:r>
              <a:rPr lang="zh-CN" altLang="en-US" dirty="0"/>
              <a:t>有效，则选中的是</a:t>
            </a:r>
            <a:r>
              <a:rPr lang="en-US" altLang="zh-CN" dirty="0"/>
              <a:t>2</a:t>
            </a:r>
            <a:r>
              <a:rPr lang="zh-CN" altLang="en-US" dirty="0"/>
              <a:t>片</a:t>
            </a:r>
            <a:r>
              <a:rPr lang="en-US" altLang="zh-CN" dirty="0"/>
              <a:t>RAM</a:t>
            </a:r>
            <a:r>
              <a:rPr lang="zh-CN" altLang="en-US" dirty="0"/>
              <a:t>组</a:t>
            </a:r>
            <a:endParaRPr lang="en-US" altLang="zh-CN" dirty="0"/>
          </a:p>
          <a:p>
            <a:r>
              <a:rPr lang="zh-CN" altLang="en-US" dirty="0"/>
              <a:t>另外</a:t>
            </a:r>
            <a:r>
              <a:rPr lang="en-US" altLang="zh-CN" dirty="0"/>
              <a:t>138</a:t>
            </a:r>
            <a:r>
              <a:rPr lang="zh-CN" altLang="en-US" dirty="0"/>
              <a:t>译码器的三个控制端也必须有效：</a:t>
            </a:r>
            <a:r>
              <a:rPr lang="en-US" altLang="zh-CN" dirty="0"/>
              <a:t>A14</a:t>
            </a:r>
            <a:r>
              <a:rPr lang="zh-CN" altLang="en-US" dirty="0"/>
              <a:t>连在</a:t>
            </a:r>
            <a:r>
              <a:rPr lang="en-US" altLang="zh-CN" dirty="0"/>
              <a:t>G1</a:t>
            </a:r>
            <a:r>
              <a:rPr lang="zh-CN" altLang="en-US" dirty="0"/>
              <a:t>上，</a:t>
            </a:r>
            <a:r>
              <a:rPr lang="en-US" altLang="zh-CN" dirty="0"/>
              <a:t>A15</a:t>
            </a:r>
            <a:r>
              <a:rPr lang="zh-CN" altLang="en-US" dirty="0"/>
              <a:t>同时接在</a:t>
            </a:r>
            <a:r>
              <a:rPr lang="en-US" altLang="zh-CN" dirty="0"/>
              <a:t>G2A</a:t>
            </a:r>
            <a:r>
              <a:rPr lang="zh-CN" altLang="en-US" dirty="0"/>
              <a:t>和</a:t>
            </a:r>
            <a:r>
              <a:rPr lang="en-US" altLang="zh-CN" dirty="0"/>
              <a:t>G2B</a:t>
            </a:r>
            <a:r>
              <a:rPr lang="zh-CN" altLang="en-US" dirty="0"/>
              <a:t>上？</a:t>
            </a:r>
            <a:endParaRPr lang="en-US" altLang="zh-CN" dirty="0"/>
          </a:p>
          <a:p>
            <a:r>
              <a:rPr lang="en-US" altLang="zh-CN" b="1" dirty="0"/>
              <a:t>MREQ </a:t>
            </a:r>
            <a:r>
              <a:rPr lang="zh-CN" altLang="zh-CN" b="1" dirty="0"/>
              <a:t>访存控制信号（低电平有效）</a:t>
            </a:r>
            <a:r>
              <a:rPr lang="zh-CN" altLang="en-US" b="1" dirty="0"/>
              <a:t>应该接在译码器上。</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82</a:t>
            </a:fld>
            <a:endParaRPr lang="zh-CN" altLang="en-US"/>
          </a:p>
        </p:txBody>
      </p:sp>
    </p:spTree>
    <p:extLst>
      <p:ext uri="{BB962C8B-B14F-4D97-AF65-F5344CB8AC3E}">
        <p14:creationId xmlns:p14="http://schemas.microsoft.com/office/powerpoint/2010/main" val="27097624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85</a:t>
            </a:fld>
            <a:endParaRPr lang="zh-CN" altLang="en-US"/>
          </a:p>
        </p:txBody>
      </p:sp>
    </p:spTree>
    <p:extLst>
      <p:ext uri="{BB962C8B-B14F-4D97-AF65-F5344CB8AC3E}">
        <p14:creationId xmlns:p14="http://schemas.microsoft.com/office/powerpoint/2010/main" val="23437760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86</a:t>
            </a:fld>
            <a:endParaRPr lang="zh-CN" altLang="en-US"/>
          </a:p>
        </p:txBody>
      </p:sp>
    </p:spTree>
    <p:extLst>
      <p:ext uri="{BB962C8B-B14F-4D97-AF65-F5344CB8AC3E}">
        <p14:creationId xmlns:p14="http://schemas.microsoft.com/office/powerpoint/2010/main" val="34250942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ROM</a:t>
            </a:r>
            <a:r>
              <a:rPr lang="zh-CN" altLang="en-US" sz="1200" b="0" i="0" kern="1200" dirty="0">
                <a:solidFill>
                  <a:schemeClr val="tx1"/>
                </a:solidFill>
                <a:effectLst/>
                <a:latin typeface="+mn-lt"/>
                <a:ea typeface="+mn-ea"/>
                <a:cs typeface="+mn-cs"/>
              </a:rPr>
              <a:t>只能读不能写，所以</a:t>
            </a:r>
            <a:r>
              <a:rPr lang="en-US" altLang="zh-CN" sz="1200" b="0" i="0" kern="1200" dirty="0">
                <a:solidFill>
                  <a:schemeClr val="tx1"/>
                </a:solidFill>
                <a:effectLst/>
                <a:latin typeface="+mn-lt"/>
                <a:ea typeface="+mn-ea"/>
                <a:cs typeface="+mn-cs"/>
              </a:rPr>
              <a:t>ROM</a:t>
            </a:r>
            <a:r>
              <a:rPr lang="zh-CN" altLang="en-US" sz="1200" b="0" i="0" kern="1200" dirty="0">
                <a:solidFill>
                  <a:schemeClr val="tx1"/>
                </a:solidFill>
                <a:effectLst/>
                <a:latin typeface="+mn-lt"/>
                <a:ea typeface="+mn-ea"/>
                <a:cs typeface="+mn-cs"/>
              </a:rPr>
              <a:t>的编程端 </a:t>
            </a:r>
            <a:r>
              <a:rPr lang="en-US" altLang="zh-CN" sz="1200" b="0" i="0" kern="1200" dirty="0">
                <a:solidFill>
                  <a:schemeClr val="tx1"/>
                </a:solidFill>
                <a:effectLst/>
                <a:latin typeface="+mn-lt"/>
                <a:ea typeface="+mn-ea"/>
                <a:cs typeface="+mn-cs"/>
              </a:rPr>
              <a:t>PD/</a:t>
            </a:r>
            <a:r>
              <a:rPr lang="en-US" altLang="zh-CN" sz="1200" b="0" i="0" kern="1200" dirty="0" err="1">
                <a:solidFill>
                  <a:schemeClr val="tx1"/>
                </a:solidFill>
                <a:effectLst/>
                <a:latin typeface="+mn-lt"/>
                <a:ea typeface="+mn-ea"/>
                <a:cs typeface="+mn-cs"/>
              </a:rPr>
              <a:t>progr</a:t>
            </a:r>
            <a:r>
              <a:rPr lang="zh-CN" altLang="en-US" sz="1200" b="0" i="0" kern="1200" dirty="0">
                <a:solidFill>
                  <a:schemeClr val="tx1"/>
                </a:solidFill>
                <a:effectLst/>
                <a:latin typeface="+mn-lt"/>
                <a:ea typeface="+mn-ea"/>
                <a:cs typeface="+mn-cs"/>
              </a:rPr>
              <a:t>接地工作状态</a:t>
            </a:r>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87</a:t>
            </a:fld>
            <a:endParaRPr lang="zh-CN" altLang="en-US"/>
          </a:p>
        </p:txBody>
      </p:sp>
    </p:spTree>
    <p:extLst>
      <p:ext uri="{BB962C8B-B14F-4D97-AF65-F5344CB8AC3E}">
        <p14:creationId xmlns:p14="http://schemas.microsoft.com/office/powerpoint/2010/main" val="40394120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ROM</a:t>
            </a:r>
            <a:r>
              <a:rPr lang="zh-CN" altLang="en-US" dirty="0"/>
              <a:t>一般用于保存系统程序或系统配置信息。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88</a:t>
            </a:fld>
            <a:endParaRPr lang="zh-CN" altLang="en-US"/>
          </a:p>
        </p:txBody>
      </p:sp>
    </p:spTree>
    <p:extLst>
      <p:ext uri="{BB962C8B-B14F-4D97-AF65-F5344CB8AC3E}">
        <p14:creationId xmlns:p14="http://schemas.microsoft.com/office/powerpoint/2010/main" val="25844469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内存是电子设备信息保存在电容当中，如果我们采用静态</a:t>
            </a:r>
            <a:r>
              <a:rPr lang="en-US" altLang="zh-CN" dirty="0"/>
              <a:t>RAM</a:t>
            </a:r>
            <a:r>
              <a:rPr lang="zh-CN" altLang="en-US" dirty="0"/>
              <a:t>的话，它是保存在一个四管的处发器，如果内存的所处的电磁环境比较复杂，或者是在空间环境下受到带电粒子的打击就可能会造成电容的充电放电、 或者是触发器的反转。存放在存储器当中的信息就可能出现在错，因此呢，我们需要对存储器的信息进行校验</a:t>
            </a:r>
            <a:endParaRPr lang="en-US" altLang="zh-CN" dirty="0"/>
          </a:p>
          <a:p>
            <a:r>
              <a:rPr lang="zh-CN" altLang="en-US" dirty="0"/>
              <a:t>现在许多设备，如安全关键系统弹载机、车载计算机、台式计算机、笔记本、手机，都采用了校验技术，</a:t>
            </a:r>
            <a:endParaRPr lang="en-US" altLang="zh-CN"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校验位不会和其他位共有，所以放在</a:t>
            </a:r>
            <a:r>
              <a:rPr lang="en-US" altLang="zh-CN"/>
              <a:t>1,2,4,8….</a:t>
            </a:r>
            <a:endParaRPr lang="zh-CN" altLang="en-US"/>
          </a:p>
        </p:txBody>
      </p:sp>
      <p:sp>
        <p:nvSpPr>
          <p:cNvPr id="4" name="灯片编号占位符 3"/>
          <p:cNvSpPr>
            <a:spLocks noGrp="1"/>
          </p:cNvSpPr>
          <p:nvPr>
            <p:ph type="sldNum" sz="quarter" idx="5"/>
          </p:nvPr>
        </p:nvSpPr>
        <p:spPr/>
        <p:txBody>
          <a:bodyPr/>
          <a:lstStyle/>
          <a:p>
            <a:fld id="{CE3757C0-D8D6-4E64-9363-D81570960896}" type="slidenum">
              <a:rPr lang="zh-CN" altLang="en-US" smtClean="0"/>
              <a:t>92</a:t>
            </a:fld>
            <a:endParaRPr lang="zh-CN" altLang="en-US"/>
          </a:p>
        </p:txBody>
      </p:sp>
    </p:spTree>
    <p:extLst>
      <p:ext uri="{BB962C8B-B14F-4D97-AF65-F5344CB8AC3E}">
        <p14:creationId xmlns:p14="http://schemas.microsoft.com/office/powerpoint/2010/main" val="26625520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个检测位，一共有</a:t>
            </a:r>
            <a:r>
              <a:rPr lang="en-US" altLang="zh-CN" dirty="0"/>
              <a:t>2^k</a:t>
            </a:r>
            <a:r>
              <a:rPr lang="zh-CN" altLang="en-US" dirty="0"/>
              <a:t>种编码。因为检测一位错误，所以要能表示</a:t>
            </a:r>
            <a:r>
              <a:rPr lang="en-US" altLang="zh-CN" dirty="0"/>
              <a:t>n+k+1</a:t>
            </a:r>
            <a:r>
              <a:rPr lang="zh-CN" altLang="en-US" dirty="0"/>
              <a:t>种可能。</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93</a:t>
            </a:fld>
            <a:endParaRPr lang="zh-CN" altLang="en-US"/>
          </a:p>
        </p:txBody>
      </p:sp>
    </p:spTree>
    <p:extLst>
      <p:ext uri="{BB962C8B-B14F-4D97-AF65-F5344CB8AC3E}">
        <p14:creationId xmlns:p14="http://schemas.microsoft.com/office/powerpoint/2010/main" val="1022220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299593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defTabSz="966155">
              <a:defRPr/>
            </a:pPr>
            <a:fld id="{CE3757C0-D8D6-4E64-9363-D81570960896}" type="slidenum">
              <a:rPr lang="zh-CN" altLang="en-US">
                <a:solidFill>
                  <a:prstClr val="black"/>
                </a:solidFill>
                <a:latin typeface="等线"/>
                <a:ea typeface="等线" panose="02010600030101010101" pitchFamily="2" charset="-122"/>
              </a:rPr>
              <a:pPr defTabSz="966155">
                <a:defRPr/>
              </a:pPr>
              <a:t>103</a:t>
            </a:fld>
            <a:endParaRPr lang="zh-CN" altLang="en-US">
              <a:solidFill>
                <a:prstClr val="black"/>
              </a:solidFill>
              <a:latin typeface="等线"/>
              <a:ea typeface="等线" panose="02010600030101010101" pitchFamily="2" charset="-122"/>
            </a:endParaRPr>
          </a:p>
        </p:txBody>
      </p:sp>
    </p:spTree>
    <p:extLst>
      <p:ext uri="{BB962C8B-B14F-4D97-AF65-F5344CB8AC3E}">
        <p14:creationId xmlns:p14="http://schemas.microsoft.com/office/powerpoint/2010/main" val="7267492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extLst>
      <p:ext uri="{BB962C8B-B14F-4D97-AF65-F5344CB8AC3E}">
        <p14:creationId xmlns:p14="http://schemas.microsoft.com/office/powerpoint/2010/main" val="32259694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66155">
              <a:defRPr/>
            </a:pPr>
            <a:r>
              <a:rPr lang="zh-CN" altLang="en-US" dirty="0"/>
              <a:t>我们假设存储字长等于机器字长，指令的长度，我们也是假设和存储字长相等的。如果</a:t>
            </a:r>
            <a:r>
              <a:rPr lang="en-US" altLang="zh-CN" dirty="0"/>
              <a:t>CPU</a:t>
            </a:r>
            <a:r>
              <a:rPr lang="zh-CN" altLang="en-US" dirty="0"/>
              <a:t>想取指令的话，在存储器当中一次只能取出一条指令，或者一次在存储器当中如果取数也只能取出和机器字长相等长度的数据。那这种情况下，我们有什么办法，怎么样来调整储存的结构，使得</a:t>
            </a:r>
            <a:r>
              <a:rPr lang="en-US" altLang="zh-CN" dirty="0"/>
              <a:t>CPU</a:t>
            </a:r>
            <a:r>
              <a:rPr lang="zh-CN" altLang="en-US" dirty="0"/>
              <a:t>和存储器的速度能够相互匹配</a:t>
            </a:r>
            <a:endParaRPr lang="en-US" altLang="zh-CN" dirty="0"/>
          </a:p>
          <a:p>
            <a:endParaRPr lang="en-US" altLang="zh-CN" dirty="0"/>
          </a:p>
          <a:p>
            <a:pPr defTabSz="966155">
              <a:defRPr/>
            </a:pPr>
            <a:r>
              <a:rPr lang="zh-CN" altLang="en-US" dirty="0"/>
              <a:t>那么第一种办法就是</a:t>
            </a:r>
            <a:r>
              <a:rPr lang="zh-CN" altLang="en-US" sz="1300" b="1" dirty="0"/>
              <a:t>单体多字系统 。  把存储器的存储字长加长，比如说</a:t>
            </a:r>
            <a:r>
              <a:rPr lang="en-US" altLang="zh-CN" sz="1300" b="1" dirty="0" err="1"/>
              <a:t>cpu</a:t>
            </a:r>
            <a:r>
              <a:rPr lang="zh-CN" altLang="en-US" sz="1300" b="1" dirty="0"/>
              <a:t>的字长是</a:t>
            </a:r>
            <a:r>
              <a:rPr lang="en-US" altLang="zh-CN" sz="1300" b="1" dirty="0"/>
              <a:t>16</a:t>
            </a:r>
            <a:r>
              <a:rPr lang="zh-CN" altLang="en-US" sz="1300" b="1" dirty="0"/>
              <a:t>位，存储器它的存储字长，我们可以设成</a:t>
            </a:r>
            <a:r>
              <a:rPr lang="en-US" altLang="zh-CN" sz="1300" b="1" dirty="0"/>
              <a:t>64</a:t>
            </a:r>
            <a:r>
              <a:rPr lang="zh-CN" altLang="en-US" sz="1300" b="1" dirty="0"/>
              <a:t>位，</a:t>
            </a:r>
            <a:r>
              <a:rPr lang="en-US" altLang="zh-CN" sz="1300" b="1" dirty="0"/>
              <a:t>CPU</a:t>
            </a:r>
            <a:r>
              <a:rPr lang="zh-CN" altLang="en-US" sz="1300" b="1" dirty="0"/>
              <a:t>每一次访问存储器，都可以访问出四个机器字，这四个机器字每一个都可以是一条机器指令，或者是长度为</a:t>
            </a:r>
            <a:r>
              <a:rPr lang="en-US" altLang="zh-CN" sz="1300" b="1" dirty="0"/>
              <a:t>16</a:t>
            </a:r>
            <a:r>
              <a:rPr lang="zh-CN" altLang="en-US" sz="1300" b="1" dirty="0"/>
              <a:t>的数据。</a:t>
            </a:r>
            <a:r>
              <a:rPr lang="en-US" altLang="zh-CN" sz="1300" b="1" dirty="0"/>
              <a:t> </a:t>
            </a:r>
            <a:r>
              <a:rPr lang="en-US" altLang="zh-CN" sz="1300" b="1" dirty="0" err="1"/>
              <a:t>cpu</a:t>
            </a:r>
            <a:r>
              <a:rPr lang="zh-CN" altLang="en-US" sz="1300" b="1" dirty="0"/>
              <a:t>一次把这四个值从内存当中取出，放到数据寄存器当中，下一次在用的时候，就可以直接从数据寄存器当中把需要的指令或者数据取走，用这种方法可以增加存储器的带宽。</a:t>
            </a:r>
            <a:endParaRPr lang="en-US" altLang="zh-CN" sz="1300" b="1" dirty="0"/>
          </a:p>
          <a:p>
            <a:pPr defTabSz="966155">
              <a:defRPr/>
            </a:pPr>
            <a:endParaRPr lang="en-US" altLang="zh-CN" sz="1300" b="1" dirty="0"/>
          </a:p>
          <a:p>
            <a:pPr defTabSz="966155">
              <a:defRPr/>
            </a:pPr>
            <a:r>
              <a:rPr lang="zh-CN" altLang="en-US" dirty="0"/>
              <a:t>但是这种方法呢，也有问题：有两个比如说现在</a:t>
            </a:r>
            <a:r>
              <a:rPr lang="en-US" altLang="zh-CN" dirty="0" err="1"/>
              <a:t>cpu</a:t>
            </a:r>
            <a:r>
              <a:rPr lang="zh-CN" altLang="en-US" dirty="0"/>
              <a:t>要向存储器当中某一个存储单元写一个长度为</a:t>
            </a:r>
            <a:r>
              <a:rPr lang="en-US" altLang="zh-CN" dirty="0"/>
              <a:t>16</a:t>
            </a:r>
            <a:r>
              <a:rPr lang="zh-CN" altLang="en-US" dirty="0"/>
              <a:t>的字， 他要先把这个字写到我们上面的单字长寄存器当中，然后再写入到我们四个字长的数据寄存器当中， 之后再写到存储器当中。会造成一个问题，我们可能只需要写一个</a:t>
            </a:r>
            <a:r>
              <a:rPr lang="en-US" altLang="zh-CN" dirty="0"/>
              <a:t>16</a:t>
            </a:r>
            <a:r>
              <a:rPr lang="zh-CN" altLang="en-US" dirty="0"/>
              <a:t>位，但是 其他的这</a:t>
            </a:r>
            <a:r>
              <a:rPr lang="en-US" altLang="zh-CN" dirty="0"/>
              <a:t>48</a:t>
            </a:r>
            <a:r>
              <a:rPr lang="zh-CN" altLang="en-US" dirty="0"/>
              <a:t>位也会被写入到给定的存储单元当中。会造成给定的那一个存储字有</a:t>
            </a:r>
            <a:r>
              <a:rPr lang="en-US" altLang="zh-CN" dirty="0"/>
              <a:t>48</a:t>
            </a:r>
            <a:r>
              <a:rPr lang="zh-CN" altLang="en-US" dirty="0"/>
              <a:t>位被修改掉，这个修改可能是一个错误的修改。</a:t>
            </a:r>
            <a:endParaRPr lang="en-US" altLang="zh-CN" dirty="0"/>
          </a:p>
          <a:p>
            <a:pPr defTabSz="966155">
              <a:defRPr/>
            </a:pPr>
            <a:endParaRPr lang="en-US" altLang="zh-CN" dirty="0"/>
          </a:p>
          <a:p>
            <a:pPr defTabSz="966155">
              <a:defRPr/>
            </a:pPr>
            <a:r>
              <a:rPr lang="zh-CN" altLang="en-US" dirty="0"/>
              <a:t>要让这样的 一个存储器能够完成</a:t>
            </a:r>
            <a:r>
              <a:rPr lang="en-US" altLang="zh-CN" dirty="0"/>
              <a:t>16</a:t>
            </a:r>
            <a:r>
              <a:rPr lang="zh-CN" altLang="en-US" dirty="0"/>
              <a:t>位的单字长的写入，那在存储期的内部 我们还要用硬件来专门实现这个功能。此时，存储器呢会比较复杂 </a:t>
            </a:r>
            <a:endParaRPr lang="en-US" altLang="zh-CN" dirty="0"/>
          </a:p>
          <a:p>
            <a:pPr defTabSz="966155">
              <a:defRPr/>
            </a:pPr>
            <a:endParaRPr lang="en-US" altLang="zh-CN" dirty="0"/>
          </a:p>
          <a:p>
            <a:pPr defTabSz="966155">
              <a:defRPr/>
            </a:pPr>
            <a:r>
              <a:rPr lang="zh-CN" altLang="en-US" dirty="0"/>
              <a:t>第二个问题：如果我们要取的数据或者是指令不是连续的存放在相邻的地址当中、或者是不是连续的存放在一个存储字当中的。比如说我们一次取出了四条指令，但是呢 在这四条指令当中，第一条指令就是跳转指令，而且跳转的范围比较大，超出了这四个字的范围，那我们取出来的这四条指令只有一条是有用的，其他三条都是没用的。</a:t>
            </a:r>
            <a:endParaRPr lang="en-US" altLang="zh-CN" dirty="0"/>
          </a:p>
          <a:p>
            <a:pPr defTabSz="966155">
              <a:defRPr/>
            </a:pPr>
            <a:endParaRPr lang="en-US" altLang="zh-CN" dirty="0"/>
          </a:p>
          <a:p>
            <a:pPr defTabSz="966155">
              <a:defRPr/>
            </a:pPr>
            <a:r>
              <a:rPr lang="zh-CN" altLang="en-US" dirty="0"/>
              <a:t>这是这种类型的单体多字的这个系统存在的问题。它的原因是：虽然每一个存储单元包括了四个机器字，但是这四个机器字存取的时候，是以整体的方式进行存取。</a:t>
            </a:r>
            <a:endParaRPr lang="en-US" altLang="zh-CN" dirty="0"/>
          </a:p>
          <a:p>
            <a:pPr defTabSz="966155">
              <a:defRPr/>
            </a:pPr>
            <a:endParaRPr lang="en-US" altLang="zh-CN" dirty="0"/>
          </a:p>
          <a:p>
            <a:pPr defTabSz="966155">
              <a:defRPr/>
            </a:pPr>
            <a:r>
              <a:rPr lang="en-US" altLang="zh-CN" dirty="0"/>
              <a:t>4</a:t>
            </a:r>
            <a:r>
              <a:rPr lang="zh-CN" altLang="en-US" dirty="0"/>
              <a:t>个</a:t>
            </a:r>
            <a:r>
              <a:rPr lang="en-US" altLang="zh-CN" dirty="0"/>
              <a:t>W</a:t>
            </a:r>
            <a:r>
              <a:rPr lang="zh-CN" altLang="en-US" dirty="0"/>
              <a:t>位，是如何变成</a:t>
            </a:r>
            <a:r>
              <a:rPr lang="en-US" altLang="zh-CN" dirty="0"/>
              <a:t>1</a:t>
            </a:r>
            <a:r>
              <a:rPr lang="zh-CN" altLang="en-US" dirty="0"/>
              <a:t>个</a:t>
            </a:r>
            <a:r>
              <a:rPr lang="en-US" altLang="zh-CN" dirty="0"/>
              <a:t>W</a:t>
            </a:r>
            <a:r>
              <a:rPr lang="zh-CN" altLang="en-US" dirty="0"/>
              <a:t>位的？</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105</a:t>
            </a:fld>
            <a:endParaRPr lang="zh-CN" altLang="en-US"/>
          </a:p>
        </p:txBody>
      </p:sp>
    </p:spTree>
    <p:extLst>
      <p:ext uri="{BB962C8B-B14F-4D97-AF65-F5344CB8AC3E}">
        <p14:creationId xmlns:p14="http://schemas.microsoft.com/office/powerpoint/2010/main" val="38913849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66155">
              <a:defRPr/>
            </a:pPr>
            <a:r>
              <a:rPr lang="zh-CN" altLang="en-US" dirty="0"/>
              <a:t>那我们对这种方法做一个改进，我们采用多体并行的方式。</a:t>
            </a:r>
            <a:endParaRPr lang="en-US" altLang="zh-CN" dirty="0"/>
          </a:p>
          <a:p>
            <a:pPr defTabSz="966155">
              <a:defRPr/>
            </a:pPr>
            <a:r>
              <a:rPr lang="zh-CN" altLang="en-US" dirty="0"/>
              <a:t>多体并行有两种方法来提高存储的带宽，第一种方法叫做高位交叉，什么是高位交叉，我们看一下</a:t>
            </a:r>
            <a:endParaRPr lang="en-US" altLang="zh-CN" dirty="0"/>
          </a:p>
          <a:p>
            <a:pPr defTabSz="966155">
              <a:defRPr/>
            </a:pPr>
            <a:endParaRPr lang="en-US" altLang="zh-CN" dirty="0"/>
          </a:p>
          <a:p>
            <a:pPr defTabSz="966155">
              <a:defRPr/>
            </a:pPr>
            <a:r>
              <a:rPr lang="zh-CN" altLang="en-US" dirty="0"/>
              <a:t>假如说我们现在这个多体并行系统包括了四个存储体，四个存储体的编号从</a:t>
            </a:r>
            <a:r>
              <a:rPr lang="en-US" altLang="zh-CN" dirty="0"/>
              <a:t>m0~m3</a:t>
            </a:r>
            <a:r>
              <a:rPr lang="zh-CN" altLang="en-US" dirty="0"/>
              <a:t>。所谓高位交叉，就是我们给这些存储体构成的这个存储器进行编址的时候，我们从某一个存储体开始 比如从</a:t>
            </a:r>
            <a:r>
              <a:rPr lang="en-US" altLang="zh-CN" dirty="0"/>
              <a:t>m0</a:t>
            </a:r>
            <a:r>
              <a:rPr lang="zh-CN" altLang="en-US" dirty="0"/>
              <a:t>开始顺序的对</a:t>
            </a:r>
            <a:r>
              <a:rPr lang="en-US" altLang="zh-CN" dirty="0"/>
              <a:t>m0</a:t>
            </a:r>
            <a:r>
              <a:rPr lang="zh-CN" altLang="en-US" dirty="0"/>
              <a:t>当中所有的单元进行编址，像我们投影上给出的这个例子，我们假设</a:t>
            </a:r>
            <a:r>
              <a:rPr lang="en-US" altLang="zh-CN" dirty="0"/>
              <a:t>m0</a:t>
            </a:r>
            <a:r>
              <a:rPr lang="zh-CN" altLang="en-US" dirty="0"/>
              <a:t>这个存主体包括了</a:t>
            </a:r>
            <a:r>
              <a:rPr lang="en-US" altLang="zh-CN" dirty="0"/>
              <a:t>16</a:t>
            </a:r>
            <a:r>
              <a:rPr lang="zh-CN" altLang="en-US" dirty="0"/>
              <a:t>个存储单元，那它内部地址就是从四个</a:t>
            </a:r>
            <a:r>
              <a:rPr lang="en-US" altLang="zh-CN" dirty="0"/>
              <a:t>0-4</a:t>
            </a:r>
            <a:r>
              <a:rPr lang="zh-CN" altLang="en-US" dirty="0"/>
              <a:t>个一。前面的两个零实际上是对存储体进行编号的，如果</a:t>
            </a:r>
            <a:r>
              <a:rPr lang="en-US" altLang="zh-CN" dirty="0" err="1"/>
              <a:t>cpu</a:t>
            </a:r>
            <a:r>
              <a:rPr lang="zh-CN" altLang="en-US" dirty="0"/>
              <a:t>给出的地址六位前两位是零，要访问的地址 就在</a:t>
            </a:r>
            <a:r>
              <a:rPr lang="en-US" altLang="zh-CN" dirty="0"/>
              <a:t>m0</a:t>
            </a:r>
            <a:r>
              <a:rPr lang="zh-CN" altLang="en-US" dirty="0"/>
              <a:t>当中， 把</a:t>
            </a:r>
            <a:r>
              <a:rPr lang="en-US" altLang="zh-CN" dirty="0"/>
              <a:t>m0</a:t>
            </a:r>
            <a:r>
              <a:rPr lang="zh-CN" altLang="en-US" dirty="0"/>
              <a:t>编完址以后我们再对</a:t>
            </a:r>
            <a:r>
              <a:rPr lang="en-US" altLang="zh-CN" dirty="0"/>
              <a:t>m1</a:t>
            </a:r>
            <a:r>
              <a:rPr lang="zh-CN" altLang="en-US" dirty="0"/>
              <a:t>进行编址，同样，前两位是存储体的编号，后四位是这个存储体内部的地址编码。</a:t>
            </a:r>
            <a:endParaRPr lang="en-US" altLang="zh-CN" dirty="0"/>
          </a:p>
          <a:p>
            <a:pPr defTabSz="966155">
              <a:defRPr/>
            </a:pPr>
            <a:endParaRPr lang="en-US" altLang="zh-CN" dirty="0"/>
          </a:p>
          <a:p>
            <a:pPr defTabSz="966155">
              <a:defRPr/>
            </a:pPr>
            <a:r>
              <a:rPr lang="en-US" altLang="zh-CN" dirty="0"/>
              <a:t>m</a:t>
            </a:r>
            <a:r>
              <a:rPr lang="zh-CN" altLang="en-US" dirty="0"/>
              <a:t>二</a:t>
            </a:r>
            <a:r>
              <a:rPr lang="en-US" altLang="zh-CN" dirty="0"/>
              <a:t>m</a:t>
            </a:r>
            <a:r>
              <a:rPr lang="zh-CN" altLang="en-US" dirty="0"/>
              <a:t>三我们同样可以进行编址。这是四个存储体，如果说每一个存储体都有自己的控制电路，比如说都有自己的</a:t>
            </a:r>
            <a:r>
              <a:rPr lang="en-US" altLang="zh-CN" dirty="0"/>
              <a:t>md</a:t>
            </a:r>
            <a:r>
              <a:rPr lang="zh-CN" altLang="en-US" dirty="0"/>
              <a:t>、有自己的地址译码器， 能够对读写信号进行锁存，那么四个存储体就可以进行并行的工作了。</a:t>
            </a:r>
            <a:endParaRPr lang="en-US" altLang="zh-CN" dirty="0"/>
          </a:p>
          <a:p>
            <a:pPr defTabSz="966155">
              <a:defRPr/>
            </a:pPr>
            <a:r>
              <a:rPr lang="zh-CN" altLang="en-US" dirty="0"/>
              <a:t>我们把它作为存储体的体号，由它完成对存储体的选址在哪一个存储体当中，后面的是体内地址，选定了一个存储体，利用体内地址去选定这个存储体当中某一个存储单元 </a:t>
            </a:r>
            <a:endParaRPr lang="en-US" altLang="zh-CN" dirty="0"/>
          </a:p>
          <a:p>
            <a:pPr defTabSz="966155">
              <a:defRPr/>
            </a:pPr>
            <a:endParaRPr lang="en-US" altLang="zh-CN" dirty="0"/>
          </a:p>
          <a:p>
            <a:pPr defTabSz="966155">
              <a:defRPr/>
            </a:pPr>
            <a:r>
              <a:rPr lang="zh-CN" altLang="en-US" dirty="0"/>
              <a:t>可以说这种方法把多个存储体进行独立并且每个存储体都有自己的控制电路来完成这个仿存操作， 那么四个存储体就有了并行工作的一个基础。</a:t>
            </a:r>
            <a:endParaRPr lang="en-US" altLang="zh-CN" dirty="0"/>
          </a:p>
          <a:p>
            <a:pPr defTabSz="966155">
              <a:defRPr/>
            </a:pPr>
            <a:endParaRPr lang="en-US" altLang="zh-CN" dirty="0"/>
          </a:p>
          <a:p>
            <a:pPr defTabSz="966155">
              <a:defRPr/>
            </a:pPr>
            <a:r>
              <a:rPr lang="zh-CN" altLang="en-US" dirty="0"/>
              <a:t>但是这种方法呢也存在一个问题，在这种方法当中，如果用户使用一个程序，我们知道程序在计算机当中是按序进行存储的，如果某一条指令存放在了这个位置 </a:t>
            </a:r>
            <a:r>
              <a:rPr lang="en-US" altLang="zh-CN" dirty="0"/>
              <a:t>——</a:t>
            </a:r>
            <a:r>
              <a:rPr lang="zh-CN" altLang="en-US" dirty="0"/>
              <a:t>六个零的位置 </a:t>
            </a:r>
            <a:r>
              <a:rPr lang="en-US" altLang="zh-CN" dirty="0"/>
              <a:t>m 0</a:t>
            </a:r>
            <a:r>
              <a:rPr lang="zh-CN" altLang="en-US" dirty="0"/>
              <a:t>的第零号存储单元， 那么它下一条指令就存放在了第一号存储单元，再下一条存放在了第二号存储单元，下边的第</a:t>
            </a:r>
            <a:r>
              <a:rPr lang="en-US" altLang="zh-CN" dirty="0"/>
              <a:t>15</a:t>
            </a:r>
            <a:r>
              <a:rPr lang="zh-CN" altLang="en-US" dirty="0"/>
              <a:t>条就存放在第</a:t>
            </a:r>
            <a:r>
              <a:rPr lang="en-US" altLang="zh-CN" dirty="0"/>
              <a:t>15</a:t>
            </a:r>
            <a:r>
              <a:rPr lang="zh-CN" altLang="en-US" dirty="0"/>
              <a:t>个存储单元， 那么指令按序执行，在执行这个程序的过程当中，这个存储体被</a:t>
            </a:r>
            <a:r>
              <a:rPr lang="en-US" altLang="zh-CN" dirty="0" err="1"/>
              <a:t>cpu</a:t>
            </a:r>
            <a:r>
              <a:rPr lang="zh-CN" altLang="en-US" dirty="0"/>
              <a:t>不停的访问，而其他的三个存储体都是空闲的，</a:t>
            </a:r>
            <a:endParaRPr lang="en-US" altLang="zh-CN" dirty="0"/>
          </a:p>
          <a:p>
            <a:pPr defTabSz="966155">
              <a:defRPr/>
            </a:pPr>
            <a:endParaRPr lang="en-US" altLang="zh-CN" dirty="0"/>
          </a:p>
          <a:p>
            <a:pPr defTabSz="966155">
              <a:defRPr/>
            </a:pPr>
            <a:r>
              <a:rPr lang="zh-CN" altLang="en-US" dirty="0"/>
              <a:t>但就是这种方式 虽然已经有了并行的基础，但是按照程序或者数据存取的特征来说，会造成某一个存储体非常繁忙，其余的存储体非常闲</a:t>
            </a:r>
            <a:endParaRPr lang="en-US" altLang="zh-CN" dirty="0"/>
          </a:p>
          <a:p>
            <a:pPr defTabSz="966155">
              <a:defRPr/>
            </a:pPr>
            <a:endParaRPr lang="en-US" altLang="zh-CN" dirty="0"/>
          </a:p>
          <a:p>
            <a:pPr defTabSz="966155">
              <a:defRPr/>
            </a:pPr>
            <a:r>
              <a:rPr lang="zh-CN" altLang="en-US" dirty="0"/>
              <a:t>另外呢 大家看一下我们这个图，用高位作为选择信号选择存储体，用低位作为存储体内部的地址输入到存储体当中，寻找指定的存储单页，这种方式实际上就是我们前面讲过的存储器容量的扩展，所以这种方式适合存储器容量进行扩展，但是并不适合提高存储器的带宽或者提高存储器访存速度。</a:t>
            </a:r>
            <a:endParaRPr lang="en-US" altLang="zh-CN" dirty="0"/>
          </a:p>
          <a:p>
            <a:pPr defTabSz="966155">
              <a:defRPr/>
            </a:pPr>
            <a:r>
              <a:rPr lang="zh-CN" altLang="en-US" dirty="0"/>
              <a:t>我们后面这个图呢 给出了更通用的一种方式 我就不再讲了</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106</a:t>
            </a:fld>
            <a:endParaRPr lang="zh-CN" altLang="en-US"/>
          </a:p>
        </p:txBody>
      </p:sp>
    </p:spTree>
    <p:extLst>
      <p:ext uri="{BB962C8B-B14F-4D97-AF65-F5344CB8AC3E}">
        <p14:creationId xmlns:p14="http://schemas.microsoft.com/office/powerpoint/2010/main" val="18449793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这个直接略过了？</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107</a:t>
            </a:fld>
            <a:endParaRPr lang="zh-CN" altLang="en-US"/>
          </a:p>
        </p:txBody>
      </p:sp>
    </p:spTree>
    <p:extLst>
      <p:ext uri="{BB962C8B-B14F-4D97-AF65-F5344CB8AC3E}">
        <p14:creationId xmlns:p14="http://schemas.microsoft.com/office/powerpoint/2010/main" val="28498260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在第一个时间的起始的时候 我们启动存储体</a:t>
            </a:r>
            <a:r>
              <a:rPr lang="en-US" altLang="zh-CN" dirty="0"/>
              <a:t>m0</a:t>
            </a:r>
            <a:r>
              <a:rPr lang="zh-CN" altLang="en-US" dirty="0"/>
              <a:t>，对</a:t>
            </a:r>
            <a:r>
              <a:rPr lang="en-US" altLang="zh-CN" dirty="0"/>
              <a:t>m0</a:t>
            </a:r>
            <a:r>
              <a:rPr lang="zh-CN" altLang="en-US" dirty="0"/>
              <a:t>进行读写操作之后。在第二个时间起始点，我们启动</a:t>
            </a:r>
            <a:r>
              <a:rPr lang="en-US" altLang="zh-CN" dirty="0"/>
              <a:t>m1</a:t>
            </a:r>
            <a:r>
              <a:rPr lang="zh-CN" altLang="en-US" dirty="0"/>
              <a:t>，对</a:t>
            </a:r>
            <a:r>
              <a:rPr lang="en-US" altLang="zh-CN" dirty="0"/>
              <a:t>m1</a:t>
            </a:r>
            <a:r>
              <a:rPr lang="zh-CN" altLang="en-US" dirty="0"/>
              <a:t>进行存取操作。</a:t>
            </a:r>
            <a:endParaRPr lang="en-US" altLang="zh-CN" dirty="0"/>
          </a:p>
          <a:p>
            <a:endParaRPr lang="en-US" altLang="zh-CN" dirty="0"/>
          </a:p>
          <a:p>
            <a:r>
              <a:rPr lang="zh-CN" altLang="en-US" dirty="0"/>
              <a:t>实际上这种方式相当于以流水的方式来访问不同的存储体</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110</a:t>
            </a:fld>
            <a:endParaRPr lang="zh-CN" altLang="en-US"/>
          </a:p>
        </p:txBody>
      </p:sp>
    </p:spTree>
    <p:extLst>
      <p:ext uri="{BB962C8B-B14F-4D97-AF65-F5344CB8AC3E}">
        <p14:creationId xmlns:p14="http://schemas.microsoft.com/office/powerpoint/2010/main" val="5217271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634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37BC258C-1C39-46C5-B2E5-7E3A89ABF776}" type="datetime3">
              <a:rPr lang="en-AU" altLang="en-US" sz="1300" smtClean="0">
                <a:latin typeface="Times New Roman" panose="02020603050405020304" pitchFamily="18" charset="0"/>
              </a:rPr>
              <a:t>23 April, 2025</a:t>
            </a:fld>
            <a:endParaRPr lang="en-AU" altLang="en-US" sz="1300">
              <a:latin typeface="Times New Roman" panose="02020603050405020304" pitchFamily="18" charset="0"/>
            </a:endParaRPr>
          </a:p>
        </p:txBody>
      </p:sp>
      <p:sp>
        <p:nvSpPr>
          <p:cNvPr id="634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634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C14054B2-B967-406B-98CC-7D561E9828D7}" type="slidenum">
              <a:rPr lang="en-AU" altLang="en-US" sz="1300">
                <a:latin typeface="Times New Roman" panose="02020603050405020304" pitchFamily="18" charset="0"/>
              </a:rPr>
              <a:t>111</a:t>
            </a:fld>
            <a:endParaRPr lang="en-AU" altLang="en-US" sz="1300">
              <a:latin typeface="Times New Roman" panose="02020603050405020304" pitchFamily="18" charset="0"/>
            </a:endParaRPr>
          </a:p>
        </p:txBody>
      </p:sp>
      <p:sp>
        <p:nvSpPr>
          <p:cNvPr id="63494" name="Rectangle 2"/>
          <p:cNvSpPr>
            <a:spLocks noGrp="1" noRot="1" noChangeAspect="1" noChangeArrowheads="1" noTextEdit="1"/>
          </p:cNvSpPr>
          <p:nvPr>
            <p:ph type="sldImg"/>
          </p:nvPr>
        </p:nvSpPr>
        <p:spPr/>
      </p:sp>
      <p:sp>
        <p:nvSpPr>
          <p:cNvPr id="634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地址信号、控制信号、数据信号要在总线上进行传输</a:t>
            </a:r>
            <a:endParaRPr lang="en-US" altLang="zh-CN" dirty="0"/>
          </a:p>
          <a:p>
            <a:endParaRPr lang="en-US" altLang="zh-CN" dirty="0"/>
          </a:p>
          <a:p>
            <a:r>
              <a:rPr lang="zh-CN" altLang="en-US" dirty="0"/>
              <a:t>高位交叉主要用于存储器容量的扩展，低位交叉用于存储器带宽和访问速度的提高。</a:t>
            </a:r>
            <a:endParaRPr lang="en-US" altLang="zh-CN"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112</a:t>
            </a:fld>
            <a:endParaRPr lang="zh-CN" altLang="en-US"/>
          </a:p>
        </p:txBody>
      </p:sp>
    </p:spTree>
    <p:extLst>
      <p:ext uri="{BB962C8B-B14F-4D97-AF65-F5344CB8AC3E}">
        <p14:creationId xmlns:p14="http://schemas.microsoft.com/office/powerpoint/2010/main" val="2042074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Times New Roman" panose="02020603050405020304" pitchFamily="18" charset="0"/>
              </a:defRPr>
            </a:lvl1pPr>
            <a:lvl2pPr>
              <a:defRPr>
                <a:latin typeface="Times New Roman" panose="02020603050405020304" pitchFamily="18" charset="0"/>
              </a:defRPr>
            </a:lvl2pPr>
            <a:lvl3pPr>
              <a:defRPr>
                <a:latin typeface="Times New Roman" panose="02020603050405020304" pitchFamily="18" charset="0"/>
              </a:defRPr>
            </a:lvl3pPr>
            <a:lvl4pPr>
              <a:defRPr>
                <a:latin typeface="Times New Roman" panose="02020603050405020304" pitchFamily="18" charset="0"/>
              </a:defRPr>
            </a:lvl4pPr>
            <a:lvl5pPr>
              <a:defRPr>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26922"/>
            <a:ext cx="10515600" cy="751156"/>
          </a:xfrm>
        </p:spPr>
        <p:txBody>
          <a:bodyPr/>
          <a:lstStyle>
            <a:lvl1pPr>
              <a:defRPr>
                <a:latin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idx="1"/>
          </p:nvPr>
        </p:nvSpPr>
        <p:spPr>
          <a:xfrm>
            <a:off x="838200" y="1065730"/>
            <a:ext cx="10515600" cy="4873029"/>
          </a:xfrm>
        </p:spPr>
        <p:txBody>
          <a:bodyPr/>
          <a:lstStyle>
            <a:lvl1pPr>
              <a:lnSpc>
                <a:spcPct val="150000"/>
              </a:lnSpc>
              <a:buClr>
                <a:srgbClr val="000000"/>
              </a:buClr>
              <a:buChar char="•"/>
              <a:defRPr sz="3200">
                <a:latin typeface="Times New Roman" panose="02020603050405020304" pitchFamily="18" charset="0"/>
              </a:defRPr>
            </a:lvl1pPr>
            <a:lvl2pPr>
              <a:lnSpc>
                <a:spcPct val="150000"/>
              </a:lnSpc>
              <a:buClr>
                <a:srgbClr val="000000"/>
              </a:buClr>
              <a:buChar char="•"/>
              <a:defRPr sz="2800">
                <a:latin typeface="Times New Roman" panose="02020603050405020304" pitchFamily="18" charset="0"/>
              </a:defRPr>
            </a:lvl2pPr>
            <a:lvl3pPr>
              <a:lnSpc>
                <a:spcPct val="150000"/>
              </a:lnSpc>
              <a:buClr>
                <a:srgbClr val="000000"/>
              </a:buClr>
              <a:buChar char="•"/>
              <a:defRPr sz="2400">
                <a:latin typeface="Times New Roman" panose="02020603050405020304" pitchFamily="18" charset="0"/>
              </a:defRPr>
            </a:lvl3pPr>
            <a:lvl4pPr>
              <a:lnSpc>
                <a:spcPct val="150000"/>
              </a:lnSpc>
              <a:buClr>
                <a:srgbClr val="000000"/>
              </a:buClr>
              <a:buChar char="•"/>
              <a:defRPr sz="2000">
                <a:latin typeface="Times New Roman" panose="02020603050405020304" pitchFamily="18" charset="0"/>
              </a:defRPr>
            </a:lvl4pPr>
            <a:lvl5pPr>
              <a:lnSpc>
                <a:spcPct val="150000"/>
              </a:lnSpc>
              <a:buClr>
                <a:srgbClr val="000000"/>
              </a:buClr>
              <a:buChar char="•"/>
              <a:defRPr sz="2000">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8" name="标题 1"/>
          <p:cNvSpPr>
            <a:spLocks noGrp="1"/>
          </p:cNvSpPr>
          <p:nvPr>
            <p:ph type="title"/>
          </p:nvPr>
        </p:nvSpPr>
        <p:spPr>
          <a:xfrm>
            <a:off x="838200" y="126922"/>
            <a:ext cx="10515600" cy="751156"/>
          </a:xfrm>
        </p:spPr>
        <p:txBody>
          <a:bodyPr/>
          <a:lstStyle>
            <a:lvl1pPr>
              <a:defRPr>
                <a:latin typeface="Times New Roman" panose="02020603050405020304" pitchFamily="18" charset="0"/>
              </a:defRPr>
            </a:lvl1pPr>
          </a:lstStyle>
          <a:p>
            <a:r>
              <a:rPr lang="zh-CN" altLang="en-US"/>
              <a:t>单击此处编辑母版标题样式</a:t>
            </a:r>
          </a:p>
        </p:txBody>
      </p:sp>
      <p:sp>
        <p:nvSpPr>
          <p:cNvPr id="9"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uazhongyun.github.io/"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hyperlink" Target="http://faculty.hitsz.edu.cn/huazhongyu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5.tmp"/><Relationship Id="rId5" Type="http://schemas.openxmlformats.org/officeDocument/2006/relationships/tags" Target="../tags/tag15.xml"/><Relationship Id="rId10" Type="http://schemas.openxmlformats.org/officeDocument/2006/relationships/slideLayout" Target="../slideLayouts/slideLayout4.xml"/><Relationship Id="rId4" Type="http://schemas.openxmlformats.org/officeDocument/2006/relationships/tags" Target="../tags/tag14.xml"/><Relationship Id="rId9" Type="http://schemas.openxmlformats.org/officeDocument/2006/relationships/tags" Target="../tags/tag19.xml"/></Relationships>
</file>

<file path=ppt/slides/_rels/slide1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15.tmp"/><Relationship Id="rId5" Type="http://schemas.openxmlformats.org/officeDocument/2006/relationships/tags" Target="../tags/tag24.xml"/><Relationship Id="rId10" Type="http://schemas.openxmlformats.org/officeDocument/2006/relationships/slideLayout" Target="../slideLayouts/slideLayout4.xml"/><Relationship Id="rId4" Type="http://schemas.openxmlformats.org/officeDocument/2006/relationships/tags" Target="../tags/tag23.xml"/><Relationship Id="rId9" Type="http://schemas.openxmlformats.org/officeDocument/2006/relationships/tags" Target="../tags/tag28.xml"/></Relationships>
</file>

<file path=ppt/slides/_rels/slide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image" Target="../media/image25.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4.bin"/><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emf"/></Relationships>
</file>

<file path=ppt/slides/_rels/slide132.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15.tmp"/><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4.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1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7.bin"/><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00.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slideLayout" Target="../slideLayouts/slideLayout4.xml"/><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image" Target="../media/image15.tmp"/><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tags" Target="../tags/tag54.xml"/><Relationship Id="rId10" Type="http://schemas.openxmlformats.org/officeDocument/2006/relationships/tags" Target="../tags/tag49.xml"/><Relationship Id="rId19" Type="http://schemas.openxmlformats.org/officeDocument/2006/relationships/notesSlide" Target="../notesSlides/notesSlide146.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slideLayout" Target="../slideLayouts/slideLayout4.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image" Target="../media/image15.tmp"/><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5" Type="http://schemas.openxmlformats.org/officeDocument/2006/relationships/tags" Target="../tags/tag71.xml"/><Relationship Id="rId10" Type="http://schemas.openxmlformats.org/officeDocument/2006/relationships/tags" Target="../tags/tag66.xml"/><Relationship Id="rId19" Type="http://schemas.openxmlformats.org/officeDocument/2006/relationships/notesSlide" Target="../notesSlides/notesSlide147.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eg"/><Relationship Id="rId10" Type="http://schemas.openxmlformats.org/officeDocument/2006/relationships/image" Target="../media/image51.png"/><Relationship Id="rId4" Type="http://schemas.openxmlformats.org/officeDocument/2006/relationships/image" Target="../media/image45.jpeg"/><Relationship Id="rId9" Type="http://schemas.openxmlformats.org/officeDocument/2006/relationships/image" Target="../media/image50.jpe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10.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0.png"/><Relationship Id="rId7"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0.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0.png"/><Relationship Id="rId9" Type="http://schemas.openxmlformats.org/officeDocument/2006/relationships/image" Target="../media/image1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5.tmp"/><Relationship Id="rId5" Type="http://schemas.openxmlformats.org/officeDocument/2006/relationships/tags" Target="../tags/tag6.xml"/><Relationship Id="rId10" Type="http://schemas.openxmlformats.org/officeDocument/2006/relationships/slideLayout" Target="../slideLayouts/slideLayout4.xml"/><Relationship Id="rId4" Type="http://schemas.openxmlformats.org/officeDocument/2006/relationships/tags" Target="../tags/tag5.xml"/><Relationship Id="rId9" Type="http://schemas.openxmlformats.org/officeDocument/2006/relationships/tags" Target="../tags/tag1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3"/>
          <p:cNvSpPr/>
          <p:nvPr/>
        </p:nvSpPr>
        <p:spPr>
          <a:xfrm>
            <a:off x="2829702" y="1032645"/>
            <a:ext cx="6840538" cy="1106805"/>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accent2"/>
              </a:buClr>
              <a:buSzPct val="80000"/>
              <a:buFont typeface="Wingdings" panose="05000000000000000000" pitchFamily="2" charset="2"/>
              <a:buChar char="l"/>
              <a:defRPr sz="3200">
                <a:solidFill>
                  <a:schemeClr val="bg2"/>
                </a:solidFill>
                <a:latin typeface="+mn-lt"/>
                <a:ea typeface="+mn-ea"/>
                <a:cs typeface="+mn-cs"/>
              </a:defRPr>
            </a:lvl1pPr>
            <a:lvl2pPr marL="742950" indent="-285750" algn="l" rtl="0" eaLnBrk="1" fontAlgn="base" hangingPunct="1">
              <a:spcBef>
                <a:spcPct val="20000"/>
              </a:spcBef>
              <a:spcAft>
                <a:spcPct val="0"/>
              </a:spcAft>
              <a:buClr>
                <a:schemeClr val="tx1"/>
              </a:buClr>
              <a:buSzPct val="90000"/>
              <a:buChar char="–"/>
              <a:defRPr sz="2800">
                <a:solidFill>
                  <a:schemeClr val="bg2"/>
                </a:solidFill>
                <a:latin typeface="+mn-lt"/>
                <a:ea typeface="+mn-ea"/>
              </a:defRPr>
            </a:lvl2pPr>
            <a:lvl3pPr marL="1143000" indent="-228600" algn="l" rtl="0" eaLnBrk="1" fontAlgn="base" hangingPunct="1">
              <a:spcBef>
                <a:spcPct val="20000"/>
              </a:spcBef>
              <a:spcAft>
                <a:spcPct val="0"/>
              </a:spcAft>
              <a:buClr>
                <a:schemeClr val="accent1"/>
              </a:buClr>
              <a:buSzPct val="60000"/>
              <a:buFont typeface="Wingdings" panose="05000000000000000000" pitchFamily="2" charset="2"/>
              <a:buChar char="l"/>
              <a:defRPr sz="2400">
                <a:solidFill>
                  <a:schemeClr val="bg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bg2"/>
                </a:solidFill>
                <a:latin typeface="+mn-lt"/>
                <a:ea typeface="+mn-ea"/>
              </a:defRPr>
            </a:lvl4pPr>
            <a:lvl5pPr marL="2057400" indent="-228600" algn="l" rtl="0" eaLnBrk="1" fontAlgn="base" hangingPunct="1">
              <a:spcBef>
                <a:spcPct val="20000"/>
              </a:spcBef>
              <a:spcAft>
                <a:spcPct val="0"/>
              </a:spcAft>
              <a:buClr>
                <a:schemeClr val="accent1"/>
              </a:buClr>
              <a:buChar char="•"/>
              <a:defRPr sz="2000">
                <a:solidFill>
                  <a:schemeClr val="bg2"/>
                </a:solidFill>
                <a:latin typeface="+mn-lt"/>
                <a:ea typeface="+mn-ea"/>
              </a:defRPr>
            </a:lvl5pPr>
          </a:lstStyle>
          <a:p>
            <a:pPr marL="0" lvl="0" indent="0" algn="ctr">
              <a:spcBef>
                <a:spcPct val="0"/>
              </a:spcBef>
              <a:buClrTx/>
              <a:buSzTx/>
              <a:buFontTx/>
              <a:buNone/>
            </a:pPr>
            <a:r>
              <a:rPr lang="zh-CN" altLang="en-US" sz="6600" b="1" dirty="0">
                <a:solidFill>
                  <a:srgbClr val="000000"/>
                </a:solidFill>
                <a:latin typeface="Segoe UI Black" panose="020B0A02040204020203" pitchFamily="34" charset="0"/>
                <a:ea typeface="黑体" panose="02010609060101010101" pitchFamily="49" charset="-122"/>
              </a:rPr>
              <a:t>计算机组成原理</a:t>
            </a:r>
          </a:p>
        </p:txBody>
      </p:sp>
      <p:sp>
        <p:nvSpPr>
          <p:cNvPr id="3" name="矩形 6">
            <a:extLst>
              <a:ext uri="{FF2B5EF4-FFF2-40B4-BE49-F238E27FC236}">
                <a16:creationId xmlns:a16="http://schemas.microsoft.com/office/drawing/2014/main" id="{0EF62B53-1D0C-4844-B762-5E935B5A1BB4}"/>
              </a:ext>
            </a:extLst>
          </p:cNvPr>
          <p:cNvSpPr/>
          <p:nvPr/>
        </p:nvSpPr>
        <p:spPr>
          <a:xfrm>
            <a:off x="5564171" y="3936188"/>
            <a:ext cx="5547582" cy="1938992"/>
          </a:xfrm>
          <a:prstGeom prst="rect">
            <a:avLst/>
          </a:prstGeom>
          <a:noFill/>
          <a:ln w="9525">
            <a:noFill/>
          </a:ln>
        </p:spPr>
        <p:txBody>
          <a:bodyPr wrap="square">
            <a:spAutoFit/>
          </a:bodyPr>
          <a:lstStyle>
            <a:lvl1pPr marL="342900" indent="-342900" algn="l" rtl="0" eaLnBrk="1" fontAlgn="base" hangingPunct="1">
              <a:spcBef>
                <a:spcPct val="20000"/>
              </a:spcBef>
              <a:spcAft>
                <a:spcPct val="0"/>
              </a:spcAft>
              <a:buClr>
                <a:schemeClr val="accent2"/>
              </a:buClr>
              <a:buSzPct val="80000"/>
              <a:buFont typeface="Wingdings" panose="05000000000000000000" pitchFamily="2" charset="2"/>
              <a:buChar char="l"/>
              <a:defRPr sz="3200">
                <a:solidFill>
                  <a:schemeClr val="bg2"/>
                </a:solidFill>
                <a:latin typeface="+mn-lt"/>
                <a:ea typeface="+mn-ea"/>
                <a:cs typeface="+mn-cs"/>
              </a:defRPr>
            </a:lvl1pPr>
            <a:lvl2pPr marL="742950" indent="-285750" algn="l" rtl="0" eaLnBrk="1" fontAlgn="base" hangingPunct="1">
              <a:spcBef>
                <a:spcPct val="20000"/>
              </a:spcBef>
              <a:spcAft>
                <a:spcPct val="0"/>
              </a:spcAft>
              <a:buClr>
                <a:schemeClr val="tx1"/>
              </a:buClr>
              <a:buSzPct val="90000"/>
              <a:buChar char="–"/>
              <a:defRPr sz="2800">
                <a:solidFill>
                  <a:schemeClr val="bg2"/>
                </a:solidFill>
                <a:latin typeface="+mn-lt"/>
                <a:ea typeface="+mn-ea"/>
              </a:defRPr>
            </a:lvl2pPr>
            <a:lvl3pPr marL="1143000" indent="-228600" algn="l" rtl="0" eaLnBrk="1" fontAlgn="base" hangingPunct="1">
              <a:spcBef>
                <a:spcPct val="20000"/>
              </a:spcBef>
              <a:spcAft>
                <a:spcPct val="0"/>
              </a:spcAft>
              <a:buClr>
                <a:schemeClr val="accent1"/>
              </a:buClr>
              <a:buSzPct val="60000"/>
              <a:buFont typeface="Wingdings" panose="05000000000000000000" pitchFamily="2" charset="2"/>
              <a:buChar char="l"/>
              <a:defRPr sz="2400">
                <a:solidFill>
                  <a:schemeClr val="bg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bg2"/>
                </a:solidFill>
                <a:latin typeface="+mn-lt"/>
                <a:ea typeface="+mn-ea"/>
              </a:defRPr>
            </a:lvl4pPr>
            <a:lvl5pPr marL="2057400" indent="-228600" algn="l" rtl="0" eaLnBrk="1" fontAlgn="base" hangingPunct="1">
              <a:spcBef>
                <a:spcPct val="20000"/>
              </a:spcBef>
              <a:spcAft>
                <a:spcPct val="0"/>
              </a:spcAft>
              <a:buClr>
                <a:schemeClr val="accent1"/>
              </a:buClr>
              <a:buChar char="•"/>
              <a:defRPr sz="2000">
                <a:solidFill>
                  <a:schemeClr val="bg2"/>
                </a:solidFill>
                <a:latin typeface="+mn-lt"/>
                <a:ea typeface="+mn-ea"/>
              </a:defRPr>
            </a:lvl5pPr>
          </a:lstStyle>
          <a:p>
            <a:pPr marL="0" lvl="0" indent="0">
              <a:spcBef>
                <a:spcPct val="0"/>
              </a:spcBef>
              <a:buClrTx/>
              <a:buSzTx/>
              <a:buFontTx/>
              <a:buNone/>
            </a:pPr>
            <a:r>
              <a:rPr lang="zh-CN" altLang="en-US" sz="2400" dirty="0">
                <a:solidFill>
                  <a:srgbClr val="000000"/>
                </a:solidFill>
                <a:ea typeface="黑体" panose="02010609060101010101" pitchFamily="49" charset="-122"/>
              </a:rPr>
              <a:t>花忠云</a:t>
            </a:r>
            <a:endParaRPr lang="en-US" altLang="zh-CN" sz="2400" dirty="0">
              <a:solidFill>
                <a:srgbClr val="000000"/>
              </a:solidFill>
              <a:ea typeface="黑体" panose="02010609060101010101" pitchFamily="49" charset="-122"/>
            </a:endParaRPr>
          </a:p>
          <a:p>
            <a:pPr marL="0" lvl="0" indent="0">
              <a:spcBef>
                <a:spcPct val="0"/>
              </a:spcBef>
              <a:buClrTx/>
              <a:buSzTx/>
              <a:buFontTx/>
              <a:buNone/>
            </a:pPr>
            <a:r>
              <a:rPr lang="en-GB"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hlinkClick r:id="rId3"/>
              </a:rPr>
              <a:t>https://huazhongyun.github.io/</a:t>
            </a:r>
            <a:endParaRPr lang="en-GB"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0" lvl="0" indent="0">
              <a:spcBef>
                <a:spcPct val="0"/>
              </a:spcBef>
              <a:buClrTx/>
              <a:buSzTx/>
              <a:buFontTx/>
              <a:buNone/>
            </a:pP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hlinkClick r:id="rId4"/>
              </a:rPr>
              <a:t>http://faculty.hitsz.edu.cn/huazhongyun</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a:p>
            <a:pPr marL="0" lvl="0" indent="0">
              <a:spcBef>
                <a:spcPct val="0"/>
              </a:spcBef>
              <a:buClrTx/>
              <a:buSzTx/>
              <a:buFontTx/>
              <a:buNone/>
            </a:pPr>
            <a:endParaRPr lang="zh-CN" altLang="en-US" sz="2400" dirty="0">
              <a:solidFill>
                <a:srgbClr val="000000"/>
              </a:solidFill>
              <a:ea typeface="黑体" panose="02010609060101010101" pitchFamily="49" charset="-122"/>
            </a:endParaRPr>
          </a:p>
          <a:p>
            <a:pPr marL="0" lvl="0" indent="0">
              <a:spcBef>
                <a:spcPct val="0"/>
              </a:spcBef>
              <a:buClrTx/>
              <a:buSzTx/>
              <a:buFontTx/>
              <a:buNone/>
            </a:pPr>
            <a:r>
              <a:rPr lang="zh-CN" altLang="en-US" sz="2400" dirty="0">
                <a:solidFill>
                  <a:srgbClr val="000000"/>
                </a:solidFill>
                <a:ea typeface="黑体" panose="02010609060101010101" pitchFamily="49" charset="-122"/>
              </a:rPr>
              <a:t>计算机科学与技术学院</a:t>
            </a:r>
            <a:endParaRPr lang="en-US" altLang="zh-CN" sz="2400" dirty="0">
              <a:solidFill>
                <a:srgbClr val="000000"/>
              </a:solidFill>
              <a:ea typeface="黑体" panose="02010609060101010101" pitchFamily="49" charset="-122"/>
            </a:endParaRPr>
          </a:p>
        </p:txBody>
      </p:sp>
      <p:pic>
        <p:nvPicPr>
          <p:cNvPr id="6" name="图片 5">
            <a:extLst>
              <a:ext uri="{FF2B5EF4-FFF2-40B4-BE49-F238E27FC236}">
                <a16:creationId xmlns:a16="http://schemas.microsoft.com/office/drawing/2014/main" id="{524FB399-B8C6-7244-BCD2-2425A57CB5C2}"/>
              </a:ext>
            </a:extLst>
          </p:cNvPr>
          <p:cNvPicPr>
            <a:picLocks noChangeAspect="1"/>
          </p:cNvPicPr>
          <p:nvPr/>
        </p:nvPicPr>
        <p:blipFill>
          <a:blip r:embed="rId5"/>
          <a:stretch>
            <a:fillRect/>
          </a:stretch>
        </p:blipFill>
        <p:spPr>
          <a:xfrm>
            <a:off x="148540" y="1705232"/>
            <a:ext cx="2894352" cy="5041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olidFill>
                  <a:srgbClr val="0000FF"/>
                </a:solidFill>
                <a:sym typeface="+mn-ea"/>
              </a:rPr>
              <a:t>一、概述</a:t>
            </a:r>
            <a:endParaRPr lang="en-US" altLang="zh-CN" sz="2500" b="1" dirty="0">
              <a:solidFill>
                <a:srgbClr val="0000FF"/>
              </a:solidFill>
              <a:sym typeface="+mn-ea"/>
            </a:endParaRPr>
          </a:p>
          <a:p>
            <a:pPr marL="0" indent="0">
              <a:spcBef>
                <a:spcPct val="0"/>
              </a:spcBef>
              <a:buNone/>
            </a:pPr>
            <a:r>
              <a:rPr lang="zh-CN" altLang="en-US" sz="2500" b="1" dirty="0">
                <a:sym typeface="+mn-ea"/>
              </a:rPr>
              <a:t>二、半导体存储芯片简介</a:t>
            </a:r>
            <a:endParaRPr lang="en-US" altLang="zh-CN" sz="2500" b="1" dirty="0">
              <a:sym typeface="+mn-ea"/>
            </a:endParaRPr>
          </a:p>
          <a:p>
            <a:pPr marL="0" indent="0">
              <a:lnSpc>
                <a:spcPct val="150000"/>
              </a:lnSpc>
              <a:spcBef>
                <a:spcPct val="0"/>
              </a:spcBef>
              <a:buNone/>
            </a:pPr>
            <a:r>
              <a:rPr lang="zh-CN" altLang="en-US" sz="2500" b="1" dirty="0">
                <a:sym typeface="+mn-ea"/>
              </a:rPr>
              <a:t>三、随机存取存储器（</a:t>
            </a:r>
            <a:r>
              <a:rPr lang="en-US" altLang="zh-CN" sz="2500" b="1" dirty="0">
                <a:sym typeface="+mn-ea"/>
              </a:rPr>
              <a:t>RAM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sym typeface="+mn-ea"/>
              </a:rPr>
              <a:t>四、只读存储器（</a:t>
            </a:r>
            <a:r>
              <a:rPr lang="en-US" altLang="zh-CN" sz="2500" b="1" dirty="0">
                <a:sym typeface="+mn-ea"/>
              </a:rPr>
              <a:t>ROM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t>五、存储器与</a:t>
            </a:r>
            <a:r>
              <a:rPr lang="en-US" altLang="zh-CN" sz="2500" b="1" dirty="0"/>
              <a:t>CPU</a:t>
            </a:r>
            <a:r>
              <a:rPr lang="zh-CN" altLang="en-US" sz="2500" b="1" dirty="0"/>
              <a:t>的连接</a:t>
            </a:r>
            <a:endParaRPr lang="en-US" altLang="zh-CN" sz="2500" b="1" dirty="0"/>
          </a:p>
          <a:p>
            <a:pPr marL="0" indent="0">
              <a:lnSpc>
                <a:spcPct val="150000"/>
              </a:lnSpc>
              <a:spcBef>
                <a:spcPct val="0"/>
              </a:spcBef>
              <a:buNone/>
            </a:pPr>
            <a:r>
              <a:rPr lang="zh-CN" altLang="en-US" sz="2500" b="1" dirty="0"/>
              <a:t>六、存储器的校验</a:t>
            </a:r>
            <a:endParaRPr lang="en-US" altLang="zh-CN" sz="2500" b="1" dirty="0"/>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10</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979307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9885378-9963-459B-B904-64740A0DD50C}"/>
              </a:ext>
            </a:extLst>
          </p:cNvPr>
          <p:cNvSpPr>
            <a:spLocks noGrp="1"/>
          </p:cNvSpPr>
          <p:nvPr>
            <p:ph type="sldNum" sz="quarter" idx="12"/>
          </p:nvPr>
        </p:nvSpPr>
        <p:spPr/>
        <p:txBody>
          <a:bodyPr/>
          <a:lstStyle/>
          <a:p>
            <a:fld id="{8EE8E787-E6FE-45D8-9039-788B45E44EE7}" type="slidenum">
              <a:rPr lang="zh-CN" altLang="en-US" smtClean="0"/>
              <a:t>100</a:t>
            </a:fld>
            <a:endParaRPr lang="zh-CN" altLang="en-US" dirty="0"/>
          </a:p>
        </p:txBody>
      </p:sp>
      <p:sp>
        <p:nvSpPr>
          <p:cNvPr id="6" name="矩形: 圆角 5">
            <a:extLst>
              <a:ext uri="{FF2B5EF4-FFF2-40B4-BE49-F238E27FC236}">
                <a16:creationId xmlns:a16="http://schemas.microsoft.com/office/drawing/2014/main" id="{A2495F26-08F8-404A-AD09-B6F9E0ABFE9D}"/>
              </a:ext>
            </a:extLst>
          </p:cNvPr>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8502ABBA-D789-43BB-A85D-EB46F8335265}"/>
              </a:ext>
            </a:extLst>
          </p:cNvPr>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Text Box 2">
            <a:extLst>
              <a:ext uri="{FF2B5EF4-FFF2-40B4-BE49-F238E27FC236}">
                <a16:creationId xmlns:a16="http://schemas.microsoft.com/office/drawing/2014/main" id="{10894526-15FC-42A3-B655-2FB90BF4C695}"/>
              </a:ext>
            </a:extLst>
          </p:cNvPr>
          <p:cNvSpPr txBox="1">
            <a:spLocks noChangeArrowheads="1"/>
          </p:cNvSpPr>
          <p:nvPr/>
        </p:nvSpPr>
        <p:spPr bwMode="auto">
          <a:xfrm>
            <a:off x="2734442" y="1587542"/>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练习2</a:t>
            </a:r>
          </a:p>
        </p:txBody>
      </p:sp>
      <p:grpSp>
        <p:nvGrpSpPr>
          <p:cNvPr id="14" name="Group 20">
            <a:extLst>
              <a:ext uri="{FF2B5EF4-FFF2-40B4-BE49-F238E27FC236}">
                <a16:creationId xmlns:a16="http://schemas.microsoft.com/office/drawing/2014/main" id="{C09E0588-0DD4-4E58-AE22-D9BB43EB268C}"/>
              </a:ext>
            </a:extLst>
          </p:cNvPr>
          <p:cNvGrpSpPr/>
          <p:nvPr/>
        </p:nvGrpSpPr>
        <p:grpSpPr bwMode="auto">
          <a:xfrm>
            <a:off x="4106042" y="1643105"/>
            <a:ext cx="5080000" cy="1289050"/>
            <a:chOff x="1200" y="321"/>
            <a:chExt cx="3200" cy="812"/>
          </a:xfrm>
        </p:grpSpPr>
        <p:sp>
          <p:nvSpPr>
            <p:cNvPr id="15" name="Text Box 21">
              <a:extLst>
                <a:ext uri="{FF2B5EF4-FFF2-40B4-BE49-F238E27FC236}">
                  <a16:creationId xmlns:a16="http://schemas.microsoft.com/office/drawing/2014/main" id="{D12178EE-53FB-4728-A746-C0481809D3FC}"/>
                </a:ext>
              </a:extLst>
            </p:cNvPr>
            <p:cNvSpPr txBox="1">
              <a:spLocks noChangeArrowheads="1"/>
            </p:cNvSpPr>
            <p:nvPr/>
          </p:nvSpPr>
          <p:spPr bwMode="auto">
            <a:xfrm>
              <a:off x="1200" y="321"/>
              <a:ext cx="3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写出</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按偶</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校验配置的汉明码</a:t>
              </a:r>
            </a:p>
          </p:txBody>
        </p:sp>
        <p:sp>
          <p:nvSpPr>
            <p:cNvPr id="16" name="Text Box 22">
              <a:extLst>
                <a:ext uri="{FF2B5EF4-FFF2-40B4-BE49-F238E27FC236}">
                  <a16:creationId xmlns:a16="http://schemas.microsoft.com/office/drawing/2014/main" id="{5A7595C0-33B1-48DC-8432-37E29B752CEE}"/>
                </a:ext>
              </a:extLst>
            </p:cNvPr>
            <p:cNvSpPr txBox="1">
              <a:spLocks noChangeArrowheads="1"/>
            </p:cNvSpPr>
            <p:nvPr/>
          </p:nvSpPr>
          <p:spPr bwMode="auto">
            <a:xfrm>
              <a:off x="1287" y="768"/>
              <a:ext cx="23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0101101 的纠错过程</a:t>
              </a:r>
            </a:p>
          </p:txBody>
        </p:sp>
      </p:grpSp>
      <p:grpSp>
        <p:nvGrpSpPr>
          <p:cNvPr id="11" name="组合 10">
            <a:extLst>
              <a:ext uri="{FF2B5EF4-FFF2-40B4-BE49-F238E27FC236}">
                <a16:creationId xmlns:a16="http://schemas.microsoft.com/office/drawing/2014/main" id="{68EFFD5D-F4D9-4764-AB02-8CA7F4ED64D1}"/>
              </a:ext>
            </a:extLst>
          </p:cNvPr>
          <p:cNvGrpSpPr/>
          <p:nvPr>
            <p:custDataLst>
              <p:tags r:id="rId4"/>
            </p:custDataLst>
          </p:nvPr>
        </p:nvGrpSpPr>
        <p:grpSpPr>
          <a:xfrm>
            <a:off x="0" y="0"/>
            <a:ext cx="12192000" cy="635000"/>
            <a:chOff x="0" y="0"/>
            <a:chExt cx="12192000" cy="635000"/>
          </a:xfrm>
        </p:grpSpPr>
        <p:sp>
          <p:nvSpPr>
            <p:cNvPr id="7" name="TitleBackground">
              <a:extLst>
                <a:ext uri="{FF2B5EF4-FFF2-40B4-BE49-F238E27FC236}">
                  <a16:creationId xmlns:a16="http://schemas.microsoft.com/office/drawing/2014/main" id="{FC953B50-7388-46F9-9F53-2515F081F7C4}"/>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77B51AB5-3D7F-44F1-921A-A15D7323486E}"/>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3164C1A8-27A7-4406-9407-6E0174AC6215}"/>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1C4A8CA6-55A0-4D2A-BEE8-A65AFEACD3E6}"/>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C611720F-3AA0-42B0-A5C6-03E3C5C37BFC}"/>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831774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6" name="Text Box 2"/>
          <p:cNvSpPr txBox="1">
            <a:spLocks noChangeArrowheads="1"/>
          </p:cNvSpPr>
          <p:nvPr/>
        </p:nvSpPr>
        <p:spPr bwMode="auto">
          <a:xfrm>
            <a:off x="1350316" y="297362"/>
            <a:ext cx="1327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练习2</a:t>
            </a:r>
          </a:p>
        </p:txBody>
      </p:sp>
      <p:grpSp>
        <p:nvGrpSpPr>
          <p:cNvPr id="27" name="Group 3"/>
          <p:cNvGrpSpPr/>
          <p:nvPr/>
        </p:nvGrpSpPr>
        <p:grpSpPr bwMode="auto">
          <a:xfrm>
            <a:off x="3429428" y="2633709"/>
            <a:ext cx="5846766" cy="584199"/>
            <a:chOff x="960" y="1104"/>
            <a:chExt cx="3683" cy="368"/>
          </a:xfrm>
        </p:grpSpPr>
        <p:sp>
          <p:nvSpPr>
            <p:cNvPr id="28" name="Text Box 4"/>
            <p:cNvSpPr txBox="1">
              <a:spLocks noChangeArrowheads="1"/>
            </p:cNvSpPr>
            <p:nvPr/>
          </p:nvSpPr>
          <p:spPr bwMode="auto">
            <a:xfrm>
              <a:off x="960" y="1104"/>
              <a:ext cx="3683"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 </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1</a:t>
              </a:r>
            </a:p>
          </p:txBody>
        </p:sp>
        <p:sp>
          <p:nvSpPr>
            <p:cNvPr id="29" name="AutoShape 5"/>
            <p:cNvSpPr>
              <a:spLocks noChangeArrowheads="1"/>
            </p:cNvSpPr>
            <p:nvPr/>
          </p:nvSpPr>
          <p:spPr bwMode="auto">
            <a:xfrm>
              <a:off x="1952" y="120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0" name="AutoShape 6"/>
            <p:cNvSpPr>
              <a:spLocks noChangeArrowheads="1"/>
            </p:cNvSpPr>
            <p:nvPr/>
          </p:nvSpPr>
          <p:spPr bwMode="auto">
            <a:xfrm>
              <a:off x="3363" y="119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 name="AutoShape 7"/>
            <p:cNvSpPr>
              <a:spLocks noChangeArrowheads="1"/>
            </p:cNvSpPr>
            <p:nvPr/>
          </p:nvSpPr>
          <p:spPr bwMode="auto">
            <a:xfrm>
              <a:off x="2658" y="118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32" name="Group 8"/>
          <p:cNvGrpSpPr/>
          <p:nvPr/>
        </p:nvGrpSpPr>
        <p:grpSpPr bwMode="auto">
          <a:xfrm>
            <a:off x="3429428" y="3319508"/>
            <a:ext cx="5627692" cy="584199"/>
            <a:chOff x="960" y="1536"/>
            <a:chExt cx="3545" cy="368"/>
          </a:xfrm>
        </p:grpSpPr>
        <p:sp>
          <p:nvSpPr>
            <p:cNvPr id="33" name="Text Box 9"/>
            <p:cNvSpPr txBox="1">
              <a:spLocks noChangeArrowheads="1"/>
            </p:cNvSpPr>
            <p:nvPr/>
          </p:nvSpPr>
          <p:spPr bwMode="auto">
            <a:xfrm>
              <a:off x="960" y="1536"/>
              <a:ext cx="35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0</a:t>
              </a:r>
            </a:p>
          </p:txBody>
        </p:sp>
        <p:sp>
          <p:nvSpPr>
            <p:cNvPr id="34" name="AutoShape 10"/>
            <p:cNvSpPr>
              <a:spLocks noChangeArrowheads="1"/>
            </p:cNvSpPr>
            <p:nvPr/>
          </p:nvSpPr>
          <p:spPr bwMode="auto">
            <a:xfrm>
              <a:off x="1968" y="162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5" name="AutoShape 11"/>
            <p:cNvSpPr>
              <a:spLocks noChangeArrowheads="1"/>
            </p:cNvSpPr>
            <p:nvPr/>
          </p:nvSpPr>
          <p:spPr bwMode="auto">
            <a:xfrm>
              <a:off x="3363" y="162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6" name="AutoShape 12"/>
            <p:cNvSpPr>
              <a:spLocks noChangeArrowheads="1"/>
            </p:cNvSpPr>
            <p:nvPr/>
          </p:nvSpPr>
          <p:spPr bwMode="auto">
            <a:xfrm>
              <a:off x="2658" y="162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37" name="Group 13"/>
          <p:cNvGrpSpPr/>
          <p:nvPr/>
        </p:nvGrpSpPr>
        <p:grpSpPr bwMode="auto">
          <a:xfrm>
            <a:off x="3429428" y="4005307"/>
            <a:ext cx="5627692" cy="584199"/>
            <a:chOff x="960" y="1968"/>
            <a:chExt cx="3545" cy="368"/>
          </a:xfrm>
        </p:grpSpPr>
        <p:sp>
          <p:nvSpPr>
            <p:cNvPr id="38" name="Text Box 14"/>
            <p:cNvSpPr txBox="1">
              <a:spLocks noChangeArrowheads="1"/>
            </p:cNvSpPr>
            <p:nvPr/>
          </p:nvSpPr>
          <p:spPr bwMode="auto">
            <a:xfrm>
              <a:off x="960" y="1968"/>
              <a:ext cx="354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eaLnBrk="1" hangingPunct="1">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0</a:t>
              </a:r>
            </a:p>
          </p:txBody>
        </p:sp>
        <p:sp>
          <p:nvSpPr>
            <p:cNvPr id="39" name="AutoShape 15"/>
            <p:cNvSpPr>
              <a:spLocks noChangeArrowheads="1"/>
            </p:cNvSpPr>
            <p:nvPr/>
          </p:nvSpPr>
          <p:spPr bwMode="auto">
            <a:xfrm>
              <a:off x="1968" y="20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0" name="AutoShape 16"/>
            <p:cNvSpPr>
              <a:spLocks noChangeArrowheads="1"/>
            </p:cNvSpPr>
            <p:nvPr/>
          </p:nvSpPr>
          <p:spPr bwMode="auto">
            <a:xfrm>
              <a:off x="3363" y="205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1" name="AutoShape 17"/>
            <p:cNvSpPr>
              <a:spLocks noChangeArrowheads="1"/>
            </p:cNvSpPr>
            <p:nvPr/>
          </p:nvSpPr>
          <p:spPr bwMode="auto">
            <a:xfrm>
              <a:off x="2658" y="20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42" name="Text Box 18"/>
          <p:cNvSpPr txBox="1">
            <a:spLocks noChangeArrowheads="1"/>
          </p:cNvSpPr>
          <p:nvPr/>
        </p:nvSpPr>
        <p:spPr bwMode="auto">
          <a:xfrm>
            <a:off x="2819828" y="4660947"/>
            <a:ext cx="3116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4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100</a:t>
            </a:r>
          </a:p>
        </p:txBody>
      </p:sp>
      <p:sp>
        <p:nvSpPr>
          <p:cNvPr id="43" name="Text Box 19"/>
          <p:cNvSpPr txBox="1">
            <a:spLocks noChangeArrowheads="1"/>
          </p:cNvSpPr>
          <p:nvPr/>
        </p:nvSpPr>
        <p:spPr bwMode="auto">
          <a:xfrm>
            <a:off x="6401228" y="4610147"/>
            <a:ext cx="3471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第 </a:t>
            </a:r>
            <a:r>
              <a:rPr kumimoji="1" lang="zh-CN" altLang="en-US" sz="36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4</a:t>
            </a: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位错，可不纠</a:t>
            </a:r>
          </a:p>
        </p:txBody>
      </p:sp>
      <p:grpSp>
        <p:nvGrpSpPr>
          <p:cNvPr id="44" name="Group 20"/>
          <p:cNvGrpSpPr/>
          <p:nvPr/>
        </p:nvGrpSpPr>
        <p:grpSpPr bwMode="auto">
          <a:xfrm>
            <a:off x="2721916" y="352925"/>
            <a:ext cx="5080000" cy="1289050"/>
            <a:chOff x="1200" y="321"/>
            <a:chExt cx="3200" cy="812"/>
          </a:xfrm>
        </p:grpSpPr>
        <p:sp>
          <p:nvSpPr>
            <p:cNvPr id="45" name="Text Box 21"/>
            <p:cNvSpPr txBox="1">
              <a:spLocks noChangeArrowheads="1"/>
            </p:cNvSpPr>
            <p:nvPr/>
          </p:nvSpPr>
          <p:spPr bwMode="auto">
            <a:xfrm>
              <a:off x="1200" y="321"/>
              <a:ext cx="32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写出</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按偶</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校验配置的汉明码</a:t>
              </a:r>
            </a:p>
          </p:txBody>
        </p:sp>
        <p:sp>
          <p:nvSpPr>
            <p:cNvPr id="46" name="Text Box 22"/>
            <p:cNvSpPr txBox="1">
              <a:spLocks noChangeArrowheads="1"/>
            </p:cNvSpPr>
            <p:nvPr/>
          </p:nvSpPr>
          <p:spPr bwMode="auto">
            <a:xfrm>
              <a:off x="1287" y="768"/>
              <a:ext cx="236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0101101 的纠错过程</a:t>
              </a:r>
            </a:p>
          </p:txBody>
        </p:sp>
      </p:grpSp>
      <p:sp>
        <p:nvSpPr>
          <p:cNvPr id="51" name="Text Box 19"/>
          <p:cNvSpPr txBox="1">
            <a:spLocks noChangeArrowheads="1"/>
          </p:cNvSpPr>
          <p:nvPr/>
        </p:nvSpPr>
        <p:spPr bwMode="auto">
          <a:xfrm>
            <a:off x="3344596" y="5525846"/>
            <a:ext cx="30652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真实数据为</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0101</a:t>
            </a:r>
            <a:endPar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pic>
        <p:nvPicPr>
          <p:cNvPr id="48" name="图片 47"/>
          <p:cNvPicPr>
            <a:picLocks noChangeAspect="1"/>
          </p:cNvPicPr>
          <p:nvPr/>
        </p:nvPicPr>
        <p:blipFill>
          <a:blip r:embed="rId3"/>
          <a:stretch>
            <a:fillRect/>
          </a:stretch>
        </p:blipFill>
        <p:spPr>
          <a:xfrm>
            <a:off x="8610600" y="297362"/>
            <a:ext cx="3196449" cy="2426114"/>
          </a:xfrm>
          <a:prstGeom prst="rect">
            <a:avLst/>
          </a:prstGeom>
        </p:spPr>
      </p:pic>
      <p:sp>
        <p:nvSpPr>
          <p:cNvPr id="3" name="矩形 2"/>
          <p:cNvSpPr/>
          <p:nvPr/>
        </p:nvSpPr>
        <p:spPr>
          <a:xfrm>
            <a:off x="10811800" y="1665843"/>
            <a:ext cx="511270" cy="4381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Text Box 22"/>
          <p:cNvSpPr txBox="1">
            <a:spLocks noChangeArrowheads="1"/>
          </p:cNvSpPr>
          <p:nvPr/>
        </p:nvSpPr>
        <p:spPr bwMode="auto">
          <a:xfrm>
            <a:off x="2207419" y="1886901"/>
            <a:ext cx="3192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纠错过程如下</a:t>
            </a:r>
          </a:p>
        </p:txBody>
      </p:sp>
      <p:sp>
        <p:nvSpPr>
          <p:cNvPr id="52" name="Text Box 24"/>
          <p:cNvSpPr txBox="1">
            <a:spLocks noChangeArrowheads="1"/>
          </p:cNvSpPr>
          <p:nvPr/>
        </p:nvSpPr>
        <p:spPr bwMode="auto">
          <a:xfrm>
            <a:off x="1421606" y="1886901"/>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解：</a:t>
            </a:r>
          </a:p>
        </p:txBody>
      </p:sp>
    </p:spTree>
    <p:extLst>
      <p:ext uri="{BB962C8B-B14F-4D97-AF65-F5344CB8AC3E}">
        <p14:creationId xmlns:p14="http://schemas.microsoft.com/office/powerpoint/2010/main" val="294968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linds(horizontal)">
                                      <p:cBhvr>
                                        <p:cTn id="7" dur="500"/>
                                        <p:tgtEl>
                                          <p:spTgt spid="5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linds(horizontal)">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linds(horizont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linds(horizontal)">
                                      <p:cBhvr>
                                        <p:cTn id="30" dur="500"/>
                                        <p:tgtEl>
                                          <p:spTgt spid="4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blinds(horizontal)">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blinds(horizontal)">
                                      <p:cBhvr>
                                        <p:cTn id="4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utoUpdateAnimBg="0"/>
      <p:bldP spid="43" grpId="0" autoUpdateAnimBg="0"/>
      <p:bldP spid="51" grpId="0" autoUpdateAnimBg="0"/>
      <p:bldP spid="3" grpId="0" bldLvl="0" animBg="1"/>
      <p:bldP spid="50" grpId="0" autoUpdateAnimBg="0"/>
      <p:bldP spid="52" grpId="0"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2D9629-8A83-4EBC-BBD6-2676977B2175}"/>
              </a:ext>
            </a:extLst>
          </p:cNvPr>
          <p:cNvSpPr>
            <a:spLocks noGrp="1"/>
          </p:cNvSpPr>
          <p:nvPr>
            <p:ph type="sldNum" sz="quarter" idx="12"/>
          </p:nvPr>
        </p:nvSpPr>
        <p:spPr/>
        <p:txBody>
          <a:bodyPr/>
          <a:lstStyle/>
          <a:p>
            <a:fld id="{8EE8E787-E6FE-45D8-9039-788B45E44EE7}" type="slidenum">
              <a:rPr lang="zh-CN" altLang="en-US" smtClean="0"/>
              <a:t>102</a:t>
            </a:fld>
            <a:endParaRPr lang="zh-CN" altLang="en-US" dirty="0"/>
          </a:p>
        </p:txBody>
      </p:sp>
      <p:sp>
        <p:nvSpPr>
          <p:cNvPr id="6" name="矩形: 圆角 5">
            <a:extLst>
              <a:ext uri="{FF2B5EF4-FFF2-40B4-BE49-F238E27FC236}">
                <a16:creationId xmlns:a16="http://schemas.microsoft.com/office/drawing/2014/main" id="{B37540CE-ED0B-403B-A6F9-8EC946C8D4CC}"/>
              </a:ext>
            </a:extLst>
          </p:cNvPr>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D392D629-384F-4EFE-AFAD-27FCC796AA6E}"/>
              </a:ext>
            </a:extLst>
          </p:cNvPr>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grpSp>
        <p:nvGrpSpPr>
          <p:cNvPr id="13" name="Group 23">
            <a:extLst>
              <a:ext uri="{FF2B5EF4-FFF2-40B4-BE49-F238E27FC236}">
                <a16:creationId xmlns:a16="http://schemas.microsoft.com/office/drawing/2014/main" id="{BBB4843E-221B-42D7-A178-0FFEC6FABDAB}"/>
              </a:ext>
            </a:extLst>
          </p:cNvPr>
          <p:cNvGrpSpPr/>
          <p:nvPr/>
        </p:nvGrpSpPr>
        <p:grpSpPr bwMode="auto">
          <a:xfrm>
            <a:off x="2509229" y="2065924"/>
            <a:ext cx="7038975" cy="666749"/>
            <a:chOff x="432" y="2895"/>
            <a:chExt cx="4434" cy="420"/>
          </a:xfrm>
        </p:grpSpPr>
        <p:sp>
          <p:nvSpPr>
            <p:cNvPr id="14" name="Text Box 24">
              <a:extLst>
                <a:ext uri="{FF2B5EF4-FFF2-40B4-BE49-F238E27FC236}">
                  <a16:creationId xmlns:a16="http://schemas.microsoft.com/office/drawing/2014/main" id="{94EC4505-4A4F-46F5-8CE2-388477B58335}"/>
                </a:ext>
              </a:extLst>
            </p:cNvPr>
            <p:cNvSpPr txBox="1">
              <a:spLocks noChangeArrowheads="1"/>
            </p:cNvSpPr>
            <p:nvPr/>
          </p:nvSpPr>
          <p:spPr bwMode="auto">
            <a:xfrm>
              <a:off x="432" y="2895"/>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练习3</a:t>
              </a:r>
            </a:p>
          </p:txBody>
        </p:sp>
        <p:sp>
          <p:nvSpPr>
            <p:cNvPr id="15" name="Text Box 25">
              <a:extLst>
                <a:ext uri="{FF2B5EF4-FFF2-40B4-BE49-F238E27FC236}">
                  <a16:creationId xmlns:a16="http://schemas.microsoft.com/office/drawing/2014/main" id="{3574CE5A-58E5-4EBB-AD96-6566E7E92F88}"/>
                </a:ext>
              </a:extLst>
            </p:cNvPr>
            <p:cNvSpPr txBox="1">
              <a:spLocks noChangeArrowheads="1"/>
            </p:cNvSpPr>
            <p:nvPr/>
          </p:nvSpPr>
          <p:spPr bwMode="auto">
            <a:xfrm>
              <a:off x="1296" y="2947"/>
              <a:ext cx="357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按配</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奇</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校验配置 0011 的汉明码</a:t>
              </a:r>
            </a:p>
          </p:txBody>
        </p:sp>
      </p:grpSp>
      <p:grpSp>
        <p:nvGrpSpPr>
          <p:cNvPr id="11" name="组合 10">
            <a:extLst>
              <a:ext uri="{FF2B5EF4-FFF2-40B4-BE49-F238E27FC236}">
                <a16:creationId xmlns:a16="http://schemas.microsoft.com/office/drawing/2014/main" id="{68AD6EE4-4DC5-4132-ACD1-7E85D7C2C7F3}"/>
              </a:ext>
            </a:extLst>
          </p:cNvPr>
          <p:cNvGrpSpPr/>
          <p:nvPr>
            <p:custDataLst>
              <p:tags r:id="rId4"/>
            </p:custDataLst>
          </p:nvPr>
        </p:nvGrpSpPr>
        <p:grpSpPr>
          <a:xfrm>
            <a:off x="0" y="0"/>
            <a:ext cx="12192000" cy="635000"/>
            <a:chOff x="0" y="0"/>
            <a:chExt cx="12192000" cy="635000"/>
          </a:xfrm>
        </p:grpSpPr>
        <p:sp>
          <p:nvSpPr>
            <p:cNvPr id="7" name="TitleBackground">
              <a:extLst>
                <a:ext uri="{FF2B5EF4-FFF2-40B4-BE49-F238E27FC236}">
                  <a16:creationId xmlns:a16="http://schemas.microsoft.com/office/drawing/2014/main" id="{8D16A9DB-1AD3-4C5E-9609-5520ABE22432}"/>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9B5232F8-3984-4112-BB21-121921588C5D}"/>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D80F27ED-D875-462B-A06D-2647DFE5DF57}"/>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35B78240-0B8B-488D-9CF5-65F8CF119A0F}"/>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EE284861-2BC7-4ECD-A597-08C38C81C426}"/>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292360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118600" y="6492874"/>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3" name="Group 23"/>
          <p:cNvGrpSpPr/>
          <p:nvPr/>
        </p:nvGrpSpPr>
        <p:grpSpPr bwMode="auto">
          <a:xfrm>
            <a:off x="1550987" y="393700"/>
            <a:ext cx="7038975" cy="666749"/>
            <a:chOff x="432" y="2895"/>
            <a:chExt cx="4434" cy="420"/>
          </a:xfrm>
        </p:grpSpPr>
        <p:sp>
          <p:nvSpPr>
            <p:cNvPr id="4" name="Text Box 24"/>
            <p:cNvSpPr txBox="1">
              <a:spLocks noChangeArrowheads="1"/>
            </p:cNvSpPr>
            <p:nvPr/>
          </p:nvSpPr>
          <p:spPr bwMode="auto">
            <a:xfrm>
              <a:off x="432" y="2895"/>
              <a:ext cx="8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练习3</a:t>
              </a:r>
            </a:p>
          </p:txBody>
        </p:sp>
        <p:sp>
          <p:nvSpPr>
            <p:cNvPr id="5" name="Text Box 25"/>
            <p:cNvSpPr txBox="1">
              <a:spLocks noChangeArrowheads="1"/>
            </p:cNvSpPr>
            <p:nvPr/>
          </p:nvSpPr>
          <p:spPr bwMode="auto">
            <a:xfrm>
              <a:off x="1296" y="2947"/>
              <a:ext cx="357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按配</a:t>
              </a:r>
              <a:r>
                <a:rPr kumimoji="1" lang="zh-CN" altLang="en-US" sz="3200" b="1"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奇</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校验配置 0011 的汉明码</a:t>
              </a:r>
            </a:p>
          </p:txBody>
        </p:sp>
      </p:grpSp>
      <p:sp>
        <p:nvSpPr>
          <p:cNvPr id="6" name="Text Box 26"/>
          <p:cNvSpPr txBox="1">
            <a:spLocks noChangeArrowheads="1"/>
          </p:cNvSpPr>
          <p:nvPr/>
        </p:nvSpPr>
        <p:spPr bwMode="auto">
          <a:xfrm>
            <a:off x="1957387" y="6034087"/>
            <a:ext cx="47418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配奇的汉明码为 </a:t>
            </a:r>
            <a:r>
              <a:rPr kumimoji="1" lang="zh-CN" altLang="en-US" sz="36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01</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36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1</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011</a:t>
            </a:r>
          </a:p>
        </p:txBody>
      </p:sp>
      <p:grpSp>
        <p:nvGrpSpPr>
          <p:cNvPr id="7" name="Group 3"/>
          <p:cNvGrpSpPr/>
          <p:nvPr/>
        </p:nvGrpSpPr>
        <p:grpSpPr bwMode="auto">
          <a:xfrm>
            <a:off x="1344613" y="2403475"/>
            <a:ext cx="8167687" cy="1733550"/>
            <a:chOff x="375" y="1440"/>
            <a:chExt cx="5145" cy="1092"/>
          </a:xfrm>
        </p:grpSpPr>
        <p:sp>
          <p:nvSpPr>
            <p:cNvPr id="8" name="Line 4"/>
            <p:cNvSpPr>
              <a:spLocks noChangeShapeType="1"/>
            </p:cNvSpPr>
            <p:nvPr/>
          </p:nvSpPr>
          <p:spPr bwMode="auto">
            <a:xfrm>
              <a:off x="384" y="1860"/>
              <a:ext cx="51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 name="Freeform 5"/>
            <p:cNvSpPr/>
            <p:nvPr/>
          </p:nvSpPr>
          <p:spPr bwMode="auto">
            <a:xfrm>
              <a:off x="1920" y="1476"/>
              <a:ext cx="1" cy="1056"/>
            </a:xfrm>
            <a:custGeom>
              <a:avLst/>
              <a:gdLst>
                <a:gd name="T0" fmla="*/ 0 w 1"/>
                <a:gd name="T1" fmla="*/ 0 h 1056"/>
                <a:gd name="T2" fmla="*/ 0 w 1"/>
                <a:gd name="T3" fmla="*/ 1056 h 1056"/>
                <a:gd name="T4" fmla="*/ 0 60000 65536"/>
                <a:gd name="T5" fmla="*/ 0 60000 65536"/>
                <a:gd name="T6" fmla="*/ 0 w 1"/>
                <a:gd name="T7" fmla="*/ 0 h 1056"/>
                <a:gd name="T8" fmla="*/ 1 w 1"/>
                <a:gd name="T9" fmla="*/ 1056 h 1056"/>
              </a:gdLst>
              <a:ahLst/>
              <a:cxnLst>
                <a:cxn ang="T4">
                  <a:pos x="T0" y="T1"/>
                </a:cxn>
                <a:cxn ang="T5">
                  <a:pos x="T2" y="T3"/>
                </a:cxn>
              </a:cxnLst>
              <a:rect l="T6" t="T7" r="T8" b="T9"/>
              <a:pathLst>
                <a:path w="1" h="1056">
                  <a:moveTo>
                    <a:pt x="0" y="0"/>
                  </a:moveTo>
                  <a:lnTo>
                    <a:pt x="0" y="105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0" name="Text Box 6"/>
            <p:cNvSpPr txBox="1">
              <a:spLocks noChangeArrowheads="1"/>
            </p:cNvSpPr>
            <p:nvPr/>
          </p:nvSpPr>
          <p:spPr bwMode="auto">
            <a:xfrm>
              <a:off x="375" y="1449"/>
              <a:ext cx="1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二进制序号</a:t>
              </a:r>
            </a:p>
          </p:txBody>
        </p:sp>
        <p:sp>
          <p:nvSpPr>
            <p:cNvPr id="11" name="Text Box 7"/>
            <p:cNvSpPr txBox="1">
              <a:spLocks noChangeArrowheads="1"/>
            </p:cNvSpPr>
            <p:nvPr/>
          </p:nvSpPr>
          <p:spPr bwMode="auto">
            <a:xfrm>
              <a:off x="714" y="1929"/>
              <a:ext cx="7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名称</a:t>
              </a:r>
            </a:p>
          </p:txBody>
        </p:sp>
        <p:sp>
          <p:nvSpPr>
            <p:cNvPr id="12" name="Text Box 8"/>
            <p:cNvSpPr txBox="1">
              <a:spLocks noChangeArrowheads="1"/>
            </p:cNvSpPr>
            <p:nvPr/>
          </p:nvSpPr>
          <p:spPr bwMode="auto">
            <a:xfrm>
              <a:off x="2101" y="1440"/>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1      2      3      4      5      6      7</a:t>
              </a:r>
            </a:p>
          </p:txBody>
        </p:sp>
      </p:grpSp>
      <p:sp>
        <p:nvSpPr>
          <p:cNvPr id="13" name="Text Box 9"/>
          <p:cNvSpPr txBox="1">
            <a:spLocks noChangeArrowheads="1"/>
          </p:cNvSpPr>
          <p:nvPr/>
        </p:nvSpPr>
        <p:spPr bwMode="auto">
          <a:xfrm>
            <a:off x="4084638" y="3165475"/>
            <a:ext cx="3217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C</a:t>
            </a:r>
            <a:r>
              <a:rPr kumimoji="1" lang="en-US" altLang="zh-CN" sz="32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1</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C</a:t>
            </a:r>
            <a:r>
              <a:rPr kumimoji="1" lang="en-US" altLang="zh-CN" sz="32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C</a:t>
            </a:r>
            <a:r>
              <a:rPr kumimoji="1" lang="en-US" altLang="zh-CN" sz="32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4</a:t>
            </a:r>
            <a:endPar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14" name="Text Box 10"/>
          <p:cNvSpPr txBox="1">
            <a:spLocks noChangeArrowheads="1"/>
          </p:cNvSpPr>
          <p:nvPr/>
        </p:nvSpPr>
        <p:spPr bwMode="auto">
          <a:xfrm>
            <a:off x="4160838" y="3698875"/>
            <a:ext cx="3065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15" name="Group 11"/>
          <p:cNvGrpSpPr/>
          <p:nvPr/>
        </p:nvGrpSpPr>
        <p:grpSpPr bwMode="auto">
          <a:xfrm>
            <a:off x="5722938" y="3165479"/>
            <a:ext cx="3681413" cy="584201"/>
            <a:chOff x="3133" y="2947"/>
            <a:chExt cx="2319" cy="368"/>
          </a:xfrm>
        </p:grpSpPr>
        <p:sp>
          <p:nvSpPr>
            <p:cNvPr id="16" name="Text Box 12"/>
            <p:cNvSpPr txBox="1">
              <a:spLocks noChangeArrowheads="1"/>
            </p:cNvSpPr>
            <p:nvPr/>
          </p:nvSpPr>
          <p:spPr bwMode="auto">
            <a:xfrm>
              <a:off x="3133" y="29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17" name="Text Box 13"/>
            <p:cNvSpPr txBox="1">
              <a:spLocks noChangeArrowheads="1"/>
            </p:cNvSpPr>
            <p:nvPr/>
          </p:nvSpPr>
          <p:spPr bwMode="auto">
            <a:xfrm>
              <a:off x="4172" y="2947"/>
              <a:ext cx="128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0      1      1</a:t>
              </a:r>
              <a:endPar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8" name="Text Box 14"/>
          <p:cNvSpPr txBox="1">
            <a:spLocks noChangeArrowheads="1"/>
          </p:cNvSpPr>
          <p:nvPr/>
        </p:nvSpPr>
        <p:spPr bwMode="auto">
          <a:xfrm>
            <a:off x="2028825" y="11080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a:t>
            </a:r>
          </a:p>
        </p:txBody>
      </p:sp>
      <p:sp>
        <p:nvSpPr>
          <p:cNvPr id="19" name="Text Box 15"/>
          <p:cNvSpPr txBox="1">
            <a:spLocks noChangeArrowheads="1"/>
          </p:cNvSpPr>
          <p:nvPr/>
        </p:nvSpPr>
        <p:spPr bwMode="auto">
          <a:xfrm>
            <a:off x="3187700" y="1108075"/>
            <a:ext cx="549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4      </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根据 2</a:t>
            </a:r>
            <a:r>
              <a:rPr kumimoji="1" lang="en-US" altLang="zh-CN" sz="3200" b="1" i="1"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k</a:t>
            </a:r>
            <a:r>
              <a:rPr kumimoji="1" lang="en-US" altLang="zh-CN" sz="32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k</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a:t>
            </a:r>
            <a:endPar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 name="Text Box 16"/>
          <p:cNvSpPr txBox="1">
            <a:spLocks noChangeArrowheads="1"/>
          </p:cNvSpPr>
          <p:nvPr/>
        </p:nvSpPr>
        <p:spPr bwMode="auto">
          <a:xfrm>
            <a:off x="3687763" y="1717675"/>
            <a:ext cx="1533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取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k</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3</a:t>
            </a:r>
          </a:p>
        </p:txBody>
      </p:sp>
      <p:grpSp>
        <p:nvGrpSpPr>
          <p:cNvPr id="21" name="Group 17"/>
          <p:cNvGrpSpPr/>
          <p:nvPr/>
        </p:nvGrpSpPr>
        <p:grpSpPr bwMode="auto">
          <a:xfrm>
            <a:off x="2120900" y="4186234"/>
            <a:ext cx="4475164" cy="584199"/>
            <a:chOff x="864" y="2784"/>
            <a:chExt cx="2819" cy="368"/>
          </a:xfrm>
        </p:grpSpPr>
        <p:sp>
          <p:nvSpPr>
            <p:cNvPr id="22" name="Text Box 18"/>
            <p:cNvSpPr txBox="1">
              <a:spLocks noChangeArrowheads="1"/>
            </p:cNvSpPr>
            <p:nvPr/>
          </p:nvSpPr>
          <p:spPr bwMode="auto">
            <a:xfrm>
              <a:off x="864" y="2784"/>
              <a:ext cx="28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0</a:t>
              </a:r>
            </a:p>
          </p:txBody>
        </p:sp>
        <p:sp>
          <p:nvSpPr>
            <p:cNvPr id="23" name="AutoShape 19"/>
            <p:cNvSpPr>
              <a:spLocks noChangeArrowheads="1"/>
            </p:cNvSpPr>
            <p:nvPr/>
          </p:nvSpPr>
          <p:spPr bwMode="auto">
            <a:xfrm>
              <a:off x="1824" y="287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4" name="AutoShape 20"/>
            <p:cNvSpPr>
              <a:spLocks noChangeArrowheads="1"/>
            </p:cNvSpPr>
            <p:nvPr/>
          </p:nvSpPr>
          <p:spPr bwMode="auto">
            <a:xfrm>
              <a:off x="2561" y="287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5" name="Group 21"/>
          <p:cNvGrpSpPr/>
          <p:nvPr/>
        </p:nvGrpSpPr>
        <p:grpSpPr bwMode="auto">
          <a:xfrm>
            <a:off x="2120900" y="4856159"/>
            <a:ext cx="4475164" cy="584199"/>
            <a:chOff x="864" y="3216"/>
            <a:chExt cx="2819" cy="368"/>
          </a:xfrm>
        </p:grpSpPr>
        <p:sp>
          <p:nvSpPr>
            <p:cNvPr id="26" name="Text Box 22"/>
            <p:cNvSpPr txBox="1">
              <a:spLocks noChangeArrowheads="1"/>
            </p:cNvSpPr>
            <p:nvPr/>
          </p:nvSpPr>
          <p:spPr bwMode="auto">
            <a:xfrm>
              <a:off x="864" y="3216"/>
              <a:ext cx="28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1</a:t>
              </a:r>
            </a:p>
          </p:txBody>
        </p:sp>
        <p:sp>
          <p:nvSpPr>
            <p:cNvPr id="27" name="AutoShape 23"/>
            <p:cNvSpPr>
              <a:spLocks noChangeArrowheads="1"/>
            </p:cNvSpPr>
            <p:nvPr/>
          </p:nvSpPr>
          <p:spPr bwMode="auto">
            <a:xfrm>
              <a:off x="1824" y="32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8" name="AutoShape 24"/>
            <p:cNvSpPr>
              <a:spLocks noChangeArrowheads="1"/>
            </p:cNvSpPr>
            <p:nvPr/>
          </p:nvSpPr>
          <p:spPr bwMode="auto">
            <a:xfrm>
              <a:off x="2561" y="330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9" name="Group 25"/>
          <p:cNvGrpSpPr/>
          <p:nvPr/>
        </p:nvGrpSpPr>
        <p:grpSpPr bwMode="auto">
          <a:xfrm>
            <a:off x="2120900" y="5481633"/>
            <a:ext cx="4475164" cy="584199"/>
            <a:chOff x="864" y="3648"/>
            <a:chExt cx="2819" cy="368"/>
          </a:xfrm>
        </p:grpSpPr>
        <p:sp>
          <p:nvSpPr>
            <p:cNvPr id="30" name="Text Box 26"/>
            <p:cNvSpPr txBox="1">
              <a:spLocks noChangeArrowheads="1"/>
            </p:cNvSpPr>
            <p:nvPr/>
          </p:nvSpPr>
          <p:spPr bwMode="auto">
            <a:xfrm>
              <a:off x="864" y="3648"/>
              <a:ext cx="281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t>
              </a:r>
              <a:r>
                <a:rPr kumimoji="1" lang="en-US" altLang="zh-CN" sz="32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lang="zh-CN" altLang="en-US" sz="3200" b="1" dirty="0">
                  <a:solidFill>
                    <a:prstClr val="black"/>
                  </a:solidFill>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     </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7 = 1</a:t>
              </a:r>
            </a:p>
          </p:txBody>
        </p:sp>
        <p:sp>
          <p:nvSpPr>
            <p:cNvPr id="31" name="AutoShape 27"/>
            <p:cNvSpPr>
              <a:spLocks noChangeArrowheads="1"/>
            </p:cNvSpPr>
            <p:nvPr/>
          </p:nvSpPr>
          <p:spPr bwMode="auto">
            <a:xfrm>
              <a:off x="1851"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2" name="AutoShape 28"/>
            <p:cNvSpPr>
              <a:spLocks noChangeArrowheads="1"/>
            </p:cNvSpPr>
            <p:nvPr/>
          </p:nvSpPr>
          <p:spPr bwMode="auto">
            <a:xfrm>
              <a:off x="2561" y="373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cxnSp>
        <p:nvCxnSpPr>
          <p:cNvPr id="35" name="直接连接符 34"/>
          <p:cNvCxnSpPr/>
          <p:nvPr/>
        </p:nvCxnSpPr>
        <p:spPr>
          <a:xfrm>
            <a:off x="2922587" y="4278313"/>
            <a:ext cx="291941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2922587" y="4867276"/>
            <a:ext cx="291941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2922587" y="5522914"/>
            <a:ext cx="2919413" cy="0"/>
          </a:xfrm>
          <a:prstGeom prst="line">
            <a:avLst/>
          </a:prstGeom>
          <a:ln w="28575"/>
        </p:spPr>
        <p:style>
          <a:lnRef idx="1">
            <a:schemeClr val="dk1"/>
          </a:lnRef>
          <a:fillRef idx="0">
            <a:schemeClr val="dk1"/>
          </a:fillRef>
          <a:effectRef idx="0">
            <a:schemeClr val="dk1"/>
          </a:effectRef>
          <a:fontRef idx="minor">
            <a:schemeClr val="tx1"/>
          </a:fontRef>
        </p:style>
      </p:cxnSp>
      <p:pic>
        <p:nvPicPr>
          <p:cNvPr id="39" name="图片 38"/>
          <p:cNvPicPr>
            <a:picLocks noChangeAspect="1"/>
          </p:cNvPicPr>
          <p:nvPr/>
        </p:nvPicPr>
        <p:blipFill>
          <a:blip r:embed="rId3"/>
          <a:stretch>
            <a:fillRect/>
          </a:stretch>
        </p:blipFill>
        <p:spPr>
          <a:xfrm>
            <a:off x="7957732" y="4081251"/>
            <a:ext cx="3196449" cy="2426114"/>
          </a:xfrm>
          <a:prstGeom prst="rect">
            <a:avLst/>
          </a:prstGeom>
        </p:spPr>
      </p:pic>
    </p:spTree>
    <p:extLst>
      <p:ext uri="{BB962C8B-B14F-4D97-AF65-F5344CB8AC3E}">
        <p14:creationId xmlns:p14="http://schemas.microsoft.com/office/powerpoint/2010/main" val="198189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blinds(horizontal)">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1"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linds(horizontal)">
                                      <p:cBhvr>
                                        <p:cTn id="54" dur="500"/>
                                        <p:tgtEl>
                                          <p:spTgt spid="29"/>
                                        </p:tgtEl>
                                      </p:cBhvr>
                                    </p:animEffec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blinds(horizontal)">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blinds(horizontal)">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3" grpId="0" autoUpdateAnimBg="0"/>
      <p:bldP spid="14" grpId="0" autoUpdateAnimBg="0"/>
      <p:bldP spid="18" grpId="0" autoUpdateAnimBg="0"/>
      <p:bldP spid="19" grpId="0" autoUpdateAnimBg="0"/>
      <p:bldP spid="20"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提高访问主存储器速度的方法</a:t>
            </a:r>
            <a:endParaRPr lang="en-US" altLang="zh-CN" b="1" dirty="0">
              <a:sym typeface="+mn-ea"/>
            </a:endParaRPr>
          </a:p>
        </p:txBody>
      </p:sp>
      <p:sp>
        <p:nvSpPr>
          <p:cNvPr id="6" name="内容占位符 5"/>
          <p:cNvSpPr>
            <a:spLocks noGrp="1"/>
          </p:cNvSpPr>
          <p:nvPr>
            <p:ph idx="1"/>
          </p:nvPr>
        </p:nvSpPr>
        <p:spPr/>
        <p:txBody>
          <a:bodyPr>
            <a:noAutofit/>
          </a:bodyPr>
          <a:lstStyle/>
          <a:p>
            <a:pPr lvl="0" fontAlgn="auto">
              <a:lnSpc>
                <a:spcPct val="130000"/>
              </a:lnSpc>
              <a:spcBef>
                <a:spcPct val="0"/>
              </a:spcBef>
            </a:pPr>
            <a:r>
              <a:rPr lang="zh-CN" altLang="en-US" b="1" dirty="0">
                <a:sym typeface="+mn-ea"/>
              </a:rPr>
              <a:t>采用高性能存储芯片</a:t>
            </a:r>
            <a:endParaRPr lang="zh-CN" altLang="en-US" b="1" dirty="0">
              <a:latin typeface="Times New Roman" panose="02020603050405020304" pitchFamily="18" charset="0"/>
              <a:sym typeface="+mn-ea"/>
            </a:endParaRPr>
          </a:p>
          <a:p>
            <a:pPr lvl="1" fontAlgn="auto">
              <a:lnSpc>
                <a:spcPct val="130000"/>
              </a:lnSpc>
              <a:spcBef>
                <a:spcPct val="0"/>
              </a:spcBef>
            </a:pPr>
            <a:r>
              <a:rPr lang="en-US" altLang="zh-CN" b="1" dirty="0">
                <a:sym typeface="+mn-ea"/>
              </a:rPr>
              <a:t>SDRAM (</a:t>
            </a:r>
            <a:r>
              <a:rPr lang="zh-CN" altLang="en-US" b="1" dirty="0">
                <a:sym typeface="+mn-ea"/>
              </a:rPr>
              <a:t>同步 </a:t>
            </a:r>
            <a:r>
              <a:rPr lang="en-US" altLang="zh-CN" b="1" dirty="0">
                <a:sym typeface="+mn-ea"/>
              </a:rPr>
              <a:t>DRAM):</a:t>
            </a:r>
            <a:r>
              <a:rPr lang="zh-CN" altLang="en-US" sz="2800" b="1" dirty="0">
                <a:sym typeface="+mn-ea"/>
              </a:rPr>
              <a:t>在系统时钟的控制下进行读出和写入</a:t>
            </a:r>
            <a:r>
              <a:rPr lang="en-US" altLang="zh-CN" sz="2800" b="1" dirty="0">
                <a:sym typeface="+mn-ea"/>
              </a:rPr>
              <a:t>,  </a:t>
            </a:r>
            <a:r>
              <a:rPr lang="en-US" altLang="zh-CN" sz="2800" b="1" dirty="0">
                <a:solidFill>
                  <a:schemeClr val="folHlink"/>
                </a:solidFill>
                <a:sym typeface="+mn-ea"/>
              </a:rPr>
              <a:t>CPU </a:t>
            </a:r>
            <a:r>
              <a:rPr lang="zh-CN" altLang="en-US" sz="2800" b="1" dirty="0">
                <a:solidFill>
                  <a:schemeClr val="folHlink"/>
                </a:solidFill>
                <a:sym typeface="+mn-ea"/>
              </a:rPr>
              <a:t>无须等待</a:t>
            </a:r>
            <a:endParaRPr lang="zh-CN" altLang="en-US" sz="2800" b="1" dirty="0">
              <a:latin typeface="Times New Roman" panose="02020603050405020304" pitchFamily="18" charset="0"/>
            </a:endParaRPr>
          </a:p>
          <a:p>
            <a:pPr lvl="1" fontAlgn="auto">
              <a:lnSpc>
                <a:spcPct val="130000"/>
              </a:lnSpc>
              <a:spcBef>
                <a:spcPct val="0"/>
              </a:spcBef>
            </a:pPr>
            <a:r>
              <a:rPr lang="en-US" altLang="en-US" b="1" dirty="0">
                <a:sym typeface="+mn-ea"/>
              </a:rPr>
              <a:t>RDRAM</a:t>
            </a:r>
            <a:r>
              <a:rPr lang="zh-CN" altLang="en-US" b="1" dirty="0">
                <a:sym typeface="+mn-ea"/>
              </a:rPr>
              <a:t>（</a:t>
            </a:r>
            <a:r>
              <a:rPr lang="en-US" altLang="zh-CN" b="1" dirty="0">
                <a:sym typeface="+mn-ea"/>
              </a:rPr>
              <a:t>Rambus DRAM</a:t>
            </a:r>
            <a:r>
              <a:rPr lang="zh-CN" altLang="en-US" b="1" dirty="0">
                <a:sym typeface="+mn-ea"/>
              </a:rPr>
              <a:t>）</a:t>
            </a:r>
            <a:r>
              <a:rPr lang="en-US" altLang="en-US" b="1" dirty="0">
                <a:sym typeface="+mn-ea"/>
              </a:rPr>
              <a:t>: </a:t>
            </a:r>
            <a:r>
              <a:rPr lang="zh-CN" altLang="en-US" sz="2800" b="1" dirty="0">
                <a:sym typeface="+mn-ea"/>
              </a:rPr>
              <a:t>主要解决 </a:t>
            </a:r>
            <a:r>
              <a:rPr lang="zh-CN" altLang="en-US" sz="2800" b="1" dirty="0">
                <a:solidFill>
                  <a:schemeClr val="folHlink"/>
                </a:solidFill>
                <a:sym typeface="+mn-ea"/>
              </a:rPr>
              <a:t>存储器带宽 </a:t>
            </a:r>
            <a:r>
              <a:rPr lang="zh-CN" altLang="en-US" sz="2800" b="1" dirty="0">
                <a:sym typeface="+mn-ea"/>
              </a:rPr>
              <a:t>问题</a:t>
            </a:r>
            <a:endParaRPr lang="zh-CN" altLang="en-US" sz="2800" b="1" dirty="0">
              <a:latin typeface="Times New Roman" panose="02020603050405020304" pitchFamily="18" charset="0"/>
              <a:cs typeface="宋体" panose="02010600030101010101" pitchFamily="2" charset="-122"/>
              <a:sym typeface="+mn-ea"/>
            </a:endParaRPr>
          </a:p>
          <a:p>
            <a:pPr lvl="1" fontAlgn="auto">
              <a:lnSpc>
                <a:spcPct val="130000"/>
              </a:lnSpc>
              <a:spcBef>
                <a:spcPct val="0"/>
              </a:spcBef>
            </a:pPr>
            <a:r>
              <a:rPr lang="en-US" altLang="en-US" b="1" dirty="0">
                <a:sym typeface="+mn-ea"/>
              </a:rPr>
              <a:t>带</a:t>
            </a:r>
            <a:r>
              <a:rPr lang="en-US" altLang="zh-CN" b="1" dirty="0">
                <a:sym typeface="+mn-ea"/>
              </a:rPr>
              <a:t> </a:t>
            </a:r>
            <a:r>
              <a:rPr lang="en-US" altLang="en-US" b="1" dirty="0">
                <a:sym typeface="+mn-ea"/>
              </a:rPr>
              <a:t>Cache</a:t>
            </a:r>
            <a:r>
              <a:rPr lang="en-US" altLang="zh-CN" b="1" dirty="0">
                <a:sym typeface="+mn-ea"/>
              </a:rPr>
              <a:t> </a:t>
            </a:r>
            <a:r>
              <a:rPr lang="en-US" altLang="en-US" b="1" dirty="0">
                <a:sym typeface="+mn-ea"/>
              </a:rPr>
              <a:t>的</a:t>
            </a:r>
            <a:r>
              <a:rPr lang="en-US" altLang="zh-CN" b="1" dirty="0">
                <a:sym typeface="+mn-ea"/>
              </a:rPr>
              <a:t> </a:t>
            </a:r>
            <a:r>
              <a:rPr lang="en-US" altLang="en-US" b="1" dirty="0">
                <a:sym typeface="+mn-ea"/>
              </a:rPr>
              <a:t>DRAM: </a:t>
            </a:r>
            <a:r>
              <a:rPr lang="zh-CN" altLang="en-US" sz="2800" b="1" dirty="0">
                <a:sym typeface="+mn-ea"/>
              </a:rPr>
              <a:t>在 </a:t>
            </a:r>
            <a:r>
              <a:rPr lang="en-US" altLang="zh-CN" sz="2800" b="1" dirty="0">
                <a:sym typeface="+mn-ea"/>
              </a:rPr>
              <a:t>DRAM </a:t>
            </a:r>
            <a:r>
              <a:rPr lang="zh-CN" altLang="en-US" sz="2800" b="1" dirty="0">
                <a:sym typeface="+mn-ea"/>
              </a:rPr>
              <a:t>的芯片内</a:t>
            </a:r>
            <a:r>
              <a:rPr lang="zh-CN" altLang="en-US" sz="2800" b="1" dirty="0">
                <a:solidFill>
                  <a:schemeClr val="folHlink"/>
                </a:solidFill>
                <a:sym typeface="+mn-ea"/>
              </a:rPr>
              <a:t>集成</a:t>
            </a:r>
            <a:r>
              <a:rPr lang="zh-CN" altLang="en-US" sz="2800" b="1" dirty="0">
                <a:sym typeface="+mn-ea"/>
              </a:rPr>
              <a:t>了一个由 </a:t>
            </a:r>
            <a:r>
              <a:rPr lang="en-US" altLang="zh-CN" sz="2800" b="1" dirty="0">
                <a:solidFill>
                  <a:schemeClr val="folHlink"/>
                </a:solidFill>
                <a:sym typeface="+mn-ea"/>
              </a:rPr>
              <a:t>SRAM</a:t>
            </a:r>
            <a:r>
              <a:rPr lang="en-US" altLang="zh-CN" sz="2800" b="1" dirty="0">
                <a:sym typeface="+mn-ea"/>
              </a:rPr>
              <a:t> </a:t>
            </a:r>
            <a:r>
              <a:rPr lang="zh-CN" altLang="en-US" sz="2800" b="1" dirty="0">
                <a:sym typeface="+mn-ea"/>
              </a:rPr>
              <a:t>组成的 </a:t>
            </a:r>
            <a:r>
              <a:rPr lang="en-US" altLang="en-US" sz="2800" b="1" dirty="0">
                <a:solidFill>
                  <a:schemeClr val="folHlink"/>
                </a:solidFill>
                <a:sym typeface="+mn-ea"/>
              </a:rPr>
              <a:t>Cache, </a:t>
            </a:r>
            <a:r>
              <a:rPr lang="zh-CN" altLang="en-US" sz="2800" b="1" dirty="0">
                <a:sym typeface="+mn-ea"/>
              </a:rPr>
              <a:t>有利于</a:t>
            </a:r>
            <a:r>
              <a:rPr lang="zh-CN" altLang="en-US" sz="2800" b="1" dirty="0">
                <a:solidFill>
                  <a:schemeClr val="folHlink"/>
                </a:solidFill>
                <a:sym typeface="+mn-ea"/>
              </a:rPr>
              <a:t> 猝发式读取</a:t>
            </a:r>
            <a:endParaRPr lang="zh-CN" altLang="en-US" sz="3600" b="1" dirty="0">
              <a:latin typeface="Times New Roman" panose="02020603050405020304" pitchFamily="18" charset="0"/>
              <a:sym typeface="+mn-ea"/>
            </a:endParaRPr>
          </a:p>
          <a:p>
            <a:pPr lvl="0" fontAlgn="auto">
              <a:lnSpc>
                <a:spcPct val="130000"/>
              </a:lnSpc>
              <a:spcBef>
                <a:spcPct val="0"/>
              </a:spcBef>
            </a:pPr>
            <a:r>
              <a:rPr lang="zh-CN" altLang="en-US" sz="3600" b="1" dirty="0">
                <a:sym typeface="+mn-ea"/>
              </a:rPr>
              <a:t>采用层次结构  </a:t>
            </a:r>
            <a:r>
              <a:rPr lang="en-US" altLang="zh-CN" sz="3600" b="1" dirty="0">
                <a:sym typeface="+mn-ea"/>
              </a:rPr>
              <a:t>Cache </a:t>
            </a:r>
            <a:r>
              <a:rPr lang="en-US" altLang="en-US" sz="3600" b="1" dirty="0">
                <a:sym typeface="+mn-ea"/>
              </a:rPr>
              <a:t>–</a:t>
            </a:r>
            <a:r>
              <a:rPr lang="zh-CN" altLang="en-US" sz="3600" b="1" dirty="0">
                <a:sym typeface="+mn-ea"/>
              </a:rPr>
              <a:t>主存   </a:t>
            </a:r>
            <a:endParaRPr lang="zh-CN" altLang="en-US" sz="3600" b="1" dirty="0">
              <a:latin typeface="Times New Roman" panose="02020603050405020304" pitchFamily="18" charset="0"/>
            </a:endParaRPr>
          </a:p>
          <a:p>
            <a:pPr lvl="0" fontAlgn="auto">
              <a:lnSpc>
                <a:spcPct val="130000"/>
              </a:lnSpc>
              <a:spcBef>
                <a:spcPct val="0"/>
              </a:spcBef>
            </a:pPr>
            <a:r>
              <a:rPr lang="zh-CN" altLang="en-US" sz="3600" b="1" dirty="0">
                <a:solidFill>
                  <a:srgbClr val="0000FF"/>
                </a:solidFill>
                <a:sym typeface="+mn-ea"/>
              </a:rPr>
              <a:t>优化主存结构</a:t>
            </a: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104</a:t>
            </a:fld>
            <a:endParaRPr lang="zh-CN" altLang="en-US" dirty="0"/>
          </a:p>
        </p:txBody>
      </p:sp>
    </p:spTree>
    <p:extLst>
      <p:ext uri="{BB962C8B-B14F-4D97-AF65-F5344CB8AC3E}">
        <p14:creationId xmlns:p14="http://schemas.microsoft.com/office/powerpoint/2010/main" val="4309914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105</a:t>
            </a:fld>
            <a:endParaRPr lang="zh-CN" altLang="en-US" dirty="0"/>
          </a:p>
        </p:txBody>
      </p:sp>
      <p:sp>
        <p:nvSpPr>
          <p:cNvPr id="3" name="标题 2"/>
          <p:cNvSpPr>
            <a:spLocks noGrp="1"/>
          </p:cNvSpPr>
          <p:nvPr>
            <p:ph type="title"/>
          </p:nvPr>
        </p:nvSpPr>
        <p:spPr/>
        <p:txBody>
          <a:bodyPr>
            <a:normAutofit/>
          </a:bodyPr>
          <a:lstStyle/>
          <a:p>
            <a:r>
              <a:rPr lang="zh-CN" altLang="en-US" dirty="0">
                <a:latin typeface="Times New Roman" panose="02020603050405020304" pitchFamily="18" charset="0"/>
                <a:sym typeface="+mn-ea"/>
              </a:rPr>
              <a:t>调整主存结构，提高访存速度</a:t>
            </a:r>
            <a:endParaRPr lang="zh-CN" altLang="en-US" dirty="0"/>
          </a:p>
        </p:txBody>
      </p:sp>
      <p:sp>
        <p:nvSpPr>
          <p:cNvPr id="45" name="Text Box 5"/>
          <p:cNvSpPr txBox="1">
            <a:spLocks noChangeArrowheads="1"/>
          </p:cNvSpPr>
          <p:nvPr/>
        </p:nvSpPr>
        <p:spPr bwMode="auto">
          <a:xfrm>
            <a:off x="906318" y="1047146"/>
            <a:ext cx="3200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单体多字系统  </a:t>
            </a:r>
          </a:p>
        </p:txBody>
      </p:sp>
      <p:grpSp>
        <p:nvGrpSpPr>
          <p:cNvPr id="46" name="Group 6"/>
          <p:cNvGrpSpPr/>
          <p:nvPr/>
        </p:nvGrpSpPr>
        <p:grpSpPr bwMode="auto">
          <a:xfrm>
            <a:off x="906318" y="2932006"/>
            <a:ext cx="7110412" cy="3302000"/>
            <a:chOff x="801" y="2120"/>
            <a:chExt cx="4479" cy="2080"/>
          </a:xfrm>
        </p:grpSpPr>
        <p:sp>
          <p:nvSpPr>
            <p:cNvPr id="47" name="Rectangle 7"/>
            <p:cNvSpPr>
              <a:spLocks noChangeArrowheads="1"/>
            </p:cNvSpPr>
            <p:nvPr/>
          </p:nvSpPr>
          <p:spPr bwMode="auto">
            <a:xfrm>
              <a:off x="822" y="2491"/>
              <a:ext cx="290" cy="1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8" name="Rectangle 8"/>
            <p:cNvSpPr>
              <a:spLocks noChangeArrowheads="1"/>
            </p:cNvSpPr>
            <p:nvPr/>
          </p:nvSpPr>
          <p:spPr bwMode="auto">
            <a:xfrm>
              <a:off x="1546"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9" name="Text Box 9"/>
            <p:cNvSpPr txBox="1">
              <a:spLocks noChangeArrowheads="1"/>
            </p:cNvSpPr>
            <p:nvPr/>
          </p:nvSpPr>
          <p:spPr bwMode="auto">
            <a:xfrm>
              <a:off x="1594"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t>W</a:t>
              </a:r>
              <a:r>
                <a:rPr lang="zh-CN" altLang="en-US" b="1" dirty="0"/>
                <a:t>位</a:t>
              </a:r>
              <a:endParaRPr lang="zh-CN" altLang="en-US" b="1" i="1" dirty="0"/>
            </a:p>
          </p:txBody>
        </p:sp>
        <p:sp>
          <p:nvSpPr>
            <p:cNvPr id="50" name="Rectangle 10"/>
            <p:cNvSpPr>
              <a:spLocks noChangeArrowheads="1"/>
            </p:cNvSpPr>
            <p:nvPr/>
          </p:nvSpPr>
          <p:spPr bwMode="auto">
            <a:xfrm>
              <a:off x="2173" y="2780"/>
              <a:ext cx="628"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Text Box 11"/>
            <p:cNvSpPr txBox="1">
              <a:spLocks noChangeArrowheads="1"/>
            </p:cNvSpPr>
            <p:nvPr/>
          </p:nvSpPr>
          <p:spPr bwMode="auto">
            <a:xfrm>
              <a:off x="2221"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sp>
          <p:nvSpPr>
            <p:cNvPr id="52" name="Rectangle 12"/>
            <p:cNvSpPr>
              <a:spLocks noChangeArrowheads="1"/>
            </p:cNvSpPr>
            <p:nvPr/>
          </p:nvSpPr>
          <p:spPr bwMode="auto">
            <a:xfrm>
              <a:off x="2801"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Text Box 13"/>
            <p:cNvSpPr txBox="1">
              <a:spLocks noChangeArrowheads="1"/>
            </p:cNvSpPr>
            <p:nvPr/>
          </p:nvSpPr>
          <p:spPr bwMode="auto">
            <a:xfrm>
              <a:off x="2849"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sp>
          <p:nvSpPr>
            <p:cNvPr id="54" name="Rectangle 14"/>
            <p:cNvSpPr>
              <a:spLocks noChangeArrowheads="1"/>
            </p:cNvSpPr>
            <p:nvPr/>
          </p:nvSpPr>
          <p:spPr bwMode="auto">
            <a:xfrm>
              <a:off x="3428" y="278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Text Box 15"/>
            <p:cNvSpPr txBox="1">
              <a:spLocks noChangeArrowheads="1"/>
            </p:cNvSpPr>
            <p:nvPr/>
          </p:nvSpPr>
          <p:spPr bwMode="auto">
            <a:xfrm>
              <a:off x="3476" y="2774"/>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p>
          </p:txBody>
        </p:sp>
        <p:sp>
          <p:nvSpPr>
            <p:cNvPr id="56" name="Rectangle 16"/>
            <p:cNvSpPr>
              <a:spLocks noChangeArrowheads="1"/>
            </p:cNvSpPr>
            <p:nvPr/>
          </p:nvSpPr>
          <p:spPr bwMode="auto">
            <a:xfrm>
              <a:off x="2511" y="2120"/>
              <a:ext cx="627"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17"/>
            <p:cNvSpPr txBox="1">
              <a:spLocks noChangeArrowheads="1"/>
            </p:cNvSpPr>
            <p:nvPr/>
          </p:nvSpPr>
          <p:spPr bwMode="auto">
            <a:xfrm>
              <a:off x="2559" y="2137"/>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W</a:t>
              </a:r>
              <a:r>
                <a:rPr lang="zh-CN" altLang="en-US" b="1"/>
                <a:t>位</a:t>
              </a:r>
              <a:endParaRPr lang="zh-CN" altLang="en-US" b="1" i="1"/>
            </a:p>
          </p:txBody>
        </p:sp>
        <p:grpSp>
          <p:nvGrpSpPr>
            <p:cNvPr id="58" name="Group 18"/>
            <p:cNvGrpSpPr/>
            <p:nvPr/>
          </p:nvGrpSpPr>
          <p:grpSpPr bwMode="auto">
            <a:xfrm>
              <a:off x="1546" y="3358"/>
              <a:ext cx="2509" cy="289"/>
              <a:chOff x="1546" y="3358"/>
              <a:chExt cx="2509" cy="289"/>
            </a:xfrm>
          </p:grpSpPr>
          <p:sp>
            <p:nvSpPr>
              <p:cNvPr id="81" name="Rectangle 19"/>
              <p:cNvSpPr>
                <a:spLocks noChangeArrowheads="1"/>
              </p:cNvSpPr>
              <p:nvPr/>
            </p:nvSpPr>
            <p:spPr bwMode="auto">
              <a:xfrm>
                <a:off x="1546" y="3358"/>
                <a:ext cx="2509" cy="289"/>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Line 20"/>
              <p:cNvSpPr>
                <a:spLocks noChangeShapeType="1"/>
              </p:cNvSpPr>
              <p:nvPr/>
            </p:nvSpPr>
            <p:spPr bwMode="auto">
              <a:xfrm>
                <a:off x="2173"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21"/>
              <p:cNvSpPr>
                <a:spLocks noChangeShapeType="1"/>
              </p:cNvSpPr>
              <p:nvPr/>
            </p:nvSpPr>
            <p:spPr bwMode="auto">
              <a:xfrm>
                <a:off x="2801"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22"/>
              <p:cNvSpPr>
                <a:spLocks noChangeShapeType="1"/>
              </p:cNvSpPr>
              <p:nvPr/>
            </p:nvSpPr>
            <p:spPr bwMode="auto">
              <a:xfrm>
                <a:off x="3428" y="3358"/>
                <a:ext cx="0" cy="289"/>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59" name="AutoShape 23"/>
            <p:cNvSpPr/>
            <p:nvPr/>
          </p:nvSpPr>
          <p:spPr bwMode="auto">
            <a:xfrm rot="5400000">
              <a:off x="1777" y="2385"/>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AutoShape 24"/>
            <p:cNvSpPr/>
            <p:nvPr/>
          </p:nvSpPr>
          <p:spPr bwMode="auto">
            <a:xfrm rot="5400000">
              <a:off x="2404" y="2385"/>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AutoShape 25"/>
            <p:cNvSpPr/>
            <p:nvPr/>
          </p:nvSpPr>
          <p:spPr bwMode="auto">
            <a:xfrm rot="5400000">
              <a:off x="3032" y="2384"/>
              <a:ext cx="166" cy="627"/>
            </a:xfrm>
            <a:prstGeom prst="leftBrace">
              <a:avLst>
                <a:gd name="adj1" fmla="val 3147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AutoShape 26"/>
            <p:cNvSpPr/>
            <p:nvPr/>
          </p:nvSpPr>
          <p:spPr bwMode="auto">
            <a:xfrm rot="5400000">
              <a:off x="3659" y="2384"/>
              <a:ext cx="166" cy="626"/>
            </a:xfrm>
            <a:prstGeom prst="leftBrace">
              <a:avLst>
                <a:gd name="adj1" fmla="val 31426"/>
                <a:gd name="adj2" fmla="val 50157"/>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Line 27"/>
            <p:cNvSpPr>
              <a:spLocks noChangeShapeType="1"/>
            </p:cNvSpPr>
            <p:nvPr/>
          </p:nvSpPr>
          <p:spPr bwMode="auto">
            <a:xfrm flipV="1">
              <a:off x="1835" y="2409"/>
              <a:ext cx="676"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28"/>
            <p:cNvSpPr>
              <a:spLocks noChangeShapeType="1"/>
            </p:cNvSpPr>
            <p:nvPr/>
          </p:nvSpPr>
          <p:spPr bwMode="auto">
            <a:xfrm flipH="1" flipV="1">
              <a:off x="3138" y="2409"/>
              <a:ext cx="627" cy="165"/>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29"/>
            <p:cNvSpPr>
              <a:spLocks noChangeShapeType="1"/>
            </p:cNvSpPr>
            <p:nvPr/>
          </p:nvSpPr>
          <p:spPr bwMode="auto">
            <a:xfrm flipV="1">
              <a:off x="2463" y="2409"/>
              <a:ext cx="289"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30"/>
            <p:cNvSpPr>
              <a:spLocks noChangeShapeType="1"/>
            </p:cNvSpPr>
            <p:nvPr/>
          </p:nvSpPr>
          <p:spPr bwMode="auto">
            <a:xfrm flipH="1" flipV="1">
              <a:off x="2897" y="2409"/>
              <a:ext cx="193" cy="20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7" name="Rectangle 31"/>
            <p:cNvSpPr>
              <a:spLocks noChangeArrowheads="1"/>
            </p:cNvSpPr>
            <p:nvPr/>
          </p:nvSpPr>
          <p:spPr bwMode="auto">
            <a:xfrm>
              <a:off x="2028" y="3936"/>
              <a:ext cx="1593" cy="24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8" name="Text Box 32"/>
            <p:cNvSpPr txBox="1">
              <a:spLocks noChangeArrowheads="1"/>
            </p:cNvSpPr>
            <p:nvPr/>
          </p:nvSpPr>
          <p:spPr bwMode="auto">
            <a:xfrm>
              <a:off x="2268" y="3912"/>
              <a:ext cx="110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b="1"/>
                <a:t> </a:t>
              </a:r>
              <a:r>
                <a:rPr lang="zh-CN" altLang="en-US" b="1"/>
                <a:t>地址寄存器</a:t>
              </a:r>
            </a:p>
          </p:txBody>
        </p:sp>
        <p:sp>
          <p:nvSpPr>
            <p:cNvPr id="69" name="Text Box 33"/>
            <p:cNvSpPr txBox="1">
              <a:spLocks noChangeArrowheads="1"/>
            </p:cNvSpPr>
            <p:nvPr/>
          </p:nvSpPr>
          <p:spPr bwMode="auto">
            <a:xfrm>
              <a:off x="801" y="2544"/>
              <a:ext cx="346"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800" b="1"/>
                <a:t> </a:t>
              </a:r>
              <a:r>
                <a:rPr lang="zh-CN" altLang="en-US" b="1"/>
                <a:t>主存控制器</a:t>
              </a:r>
            </a:p>
          </p:txBody>
        </p:sp>
        <p:sp>
          <p:nvSpPr>
            <p:cNvPr id="70" name="Line 34"/>
            <p:cNvSpPr>
              <a:spLocks noChangeShapeType="1"/>
            </p:cNvSpPr>
            <p:nvPr/>
          </p:nvSpPr>
          <p:spPr bwMode="auto">
            <a:xfrm>
              <a:off x="1112" y="2904"/>
              <a:ext cx="43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35"/>
            <p:cNvSpPr>
              <a:spLocks noChangeShapeType="1"/>
            </p:cNvSpPr>
            <p:nvPr/>
          </p:nvSpPr>
          <p:spPr bwMode="auto">
            <a:xfrm flipV="1">
              <a:off x="2270" y="3647"/>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36"/>
            <p:cNvSpPr>
              <a:spLocks noChangeShapeType="1"/>
            </p:cNvSpPr>
            <p:nvPr/>
          </p:nvSpPr>
          <p:spPr bwMode="auto">
            <a:xfrm flipV="1">
              <a:off x="1787" y="3069"/>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37"/>
            <p:cNvSpPr>
              <a:spLocks noChangeShapeType="1"/>
            </p:cNvSpPr>
            <p:nvPr/>
          </p:nvSpPr>
          <p:spPr bwMode="auto">
            <a:xfrm flipV="1">
              <a:off x="3717" y="3069"/>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38"/>
            <p:cNvSpPr>
              <a:spLocks noChangeShapeType="1"/>
            </p:cNvSpPr>
            <p:nvPr/>
          </p:nvSpPr>
          <p:spPr bwMode="auto">
            <a:xfrm flipV="1">
              <a:off x="3283" y="3647"/>
              <a:ext cx="0" cy="289"/>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5" name="Text Box 39"/>
            <p:cNvSpPr txBox="1">
              <a:spLocks noChangeArrowheads="1"/>
            </p:cNvSpPr>
            <p:nvPr/>
          </p:nvSpPr>
          <p:spPr bwMode="auto">
            <a:xfrm>
              <a:off x="2582" y="3554"/>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 . </a:t>
              </a:r>
            </a:p>
          </p:txBody>
        </p:sp>
        <p:sp>
          <p:nvSpPr>
            <p:cNvPr id="76" name="Text Box 40"/>
            <p:cNvSpPr txBox="1">
              <a:spLocks noChangeArrowheads="1"/>
            </p:cNvSpPr>
            <p:nvPr/>
          </p:nvSpPr>
          <p:spPr bwMode="auto">
            <a:xfrm>
              <a:off x="2582" y="2976"/>
              <a:ext cx="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 . </a:t>
              </a:r>
            </a:p>
          </p:txBody>
        </p:sp>
        <p:sp>
          <p:nvSpPr>
            <p:cNvPr id="77" name="Freeform 41"/>
            <p:cNvSpPr/>
            <p:nvPr/>
          </p:nvSpPr>
          <p:spPr bwMode="auto">
            <a:xfrm>
              <a:off x="967" y="3853"/>
              <a:ext cx="1061" cy="207"/>
            </a:xfrm>
            <a:custGeom>
              <a:avLst/>
              <a:gdLst>
                <a:gd name="T0" fmla="*/ 0 w 1056"/>
                <a:gd name="T1" fmla="*/ 0 h 240"/>
                <a:gd name="T2" fmla="*/ 0 w 1056"/>
                <a:gd name="T3" fmla="*/ 99 h 240"/>
                <a:gd name="T4" fmla="*/ 1086 w 1056"/>
                <a:gd name="T5" fmla="*/ 99 h 240"/>
                <a:gd name="T6" fmla="*/ 0 60000 65536"/>
                <a:gd name="T7" fmla="*/ 0 60000 65536"/>
                <a:gd name="T8" fmla="*/ 0 60000 65536"/>
                <a:gd name="T9" fmla="*/ 0 w 1056"/>
                <a:gd name="T10" fmla="*/ 0 h 240"/>
                <a:gd name="T11" fmla="*/ 1056 w 1056"/>
                <a:gd name="T12" fmla="*/ 240 h 240"/>
              </a:gdLst>
              <a:ahLst/>
              <a:cxnLst>
                <a:cxn ang="T6">
                  <a:pos x="T0" y="T1"/>
                </a:cxn>
                <a:cxn ang="T7">
                  <a:pos x="T2" y="T3"/>
                </a:cxn>
                <a:cxn ang="T8">
                  <a:pos x="T4" y="T5"/>
                </a:cxn>
              </a:cxnLst>
              <a:rect l="T9" t="T10" r="T11" b="T12"/>
              <a:pathLst>
                <a:path w="1056" h="240">
                  <a:moveTo>
                    <a:pt x="0" y="0"/>
                  </a:moveTo>
                  <a:lnTo>
                    <a:pt x="0" y="240"/>
                  </a:lnTo>
                  <a:lnTo>
                    <a:pt x="1056" y="24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8" name="Text Box 42"/>
            <p:cNvSpPr txBox="1">
              <a:spLocks noChangeArrowheads="1"/>
            </p:cNvSpPr>
            <p:nvPr/>
          </p:nvSpPr>
          <p:spPr bwMode="auto">
            <a:xfrm>
              <a:off x="3504" y="2173"/>
              <a:ext cx="1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单字长寄存器 </a:t>
              </a:r>
            </a:p>
          </p:txBody>
        </p:sp>
        <p:sp>
          <p:nvSpPr>
            <p:cNvPr id="79" name="Text Box 43"/>
            <p:cNvSpPr txBox="1">
              <a:spLocks noChangeArrowheads="1"/>
            </p:cNvSpPr>
            <p:nvPr/>
          </p:nvSpPr>
          <p:spPr bwMode="auto">
            <a:xfrm>
              <a:off x="4151" y="2792"/>
              <a:ext cx="112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数据寄存器 </a:t>
              </a:r>
            </a:p>
          </p:txBody>
        </p:sp>
        <p:sp>
          <p:nvSpPr>
            <p:cNvPr id="80" name="Text Box 44"/>
            <p:cNvSpPr txBox="1">
              <a:spLocks noChangeArrowheads="1"/>
            </p:cNvSpPr>
            <p:nvPr/>
          </p:nvSpPr>
          <p:spPr bwMode="auto">
            <a:xfrm>
              <a:off x="4151" y="3412"/>
              <a:ext cx="7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存储体 </a:t>
              </a:r>
            </a:p>
          </p:txBody>
        </p:sp>
      </p:grpSp>
      <p:sp>
        <p:nvSpPr>
          <p:cNvPr id="86" name="AutoShape 46"/>
          <p:cNvSpPr>
            <a:spLocks noChangeArrowheads="1"/>
          </p:cNvSpPr>
          <p:nvPr/>
        </p:nvSpPr>
        <p:spPr bwMode="auto">
          <a:xfrm>
            <a:off x="7910367" y="3003468"/>
            <a:ext cx="4151277" cy="3473291"/>
          </a:xfrm>
          <a:prstGeom prst="wedgeRoundRectCallout">
            <a:avLst>
              <a:gd name="adj1" fmla="val -49061"/>
              <a:gd name="adj2" fmla="val 33407"/>
              <a:gd name="adj3" fmla="val 16667"/>
            </a:avLst>
          </a:prstGeom>
          <a:ln/>
        </p:spPr>
        <p:style>
          <a:lnRef idx="2">
            <a:schemeClr val="accent4"/>
          </a:lnRef>
          <a:fillRef idx="1">
            <a:schemeClr val="lt1"/>
          </a:fillRef>
          <a:effectRef idx="0">
            <a:schemeClr val="accent4"/>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solidFill>
                  <a:srgbClr val="0000FF"/>
                </a:solidFill>
              </a:rPr>
              <a:t>缺陷：对于存储体，每次必须要写入</a:t>
            </a:r>
            <a:r>
              <a:rPr lang="en-US" altLang="zh-CN" sz="2200" b="1" dirty="0">
                <a:solidFill>
                  <a:srgbClr val="0000FF"/>
                </a:solidFill>
              </a:rPr>
              <a:t>/</a:t>
            </a:r>
            <a:r>
              <a:rPr lang="zh-CN" altLang="en-US" sz="2200" b="1" dirty="0">
                <a:solidFill>
                  <a:srgbClr val="0000FF"/>
                </a:solidFill>
              </a:rPr>
              <a:t>读出</a:t>
            </a:r>
            <a:r>
              <a:rPr lang="en-US" altLang="zh-CN" sz="2200" b="1" dirty="0">
                <a:solidFill>
                  <a:srgbClr val="0000FF"/>
                </a:solidFill>
              </a:rPr>
              <a:t>4W</a:t>
            </a:r>
            <a:r>
              <a:rPr lang="zh-CN" altLang="en-US" sz="2200" b="1" dirty="0">
                <a:solidFill>
                  <a:srgbClr val="0000FF"/>
                </a:solidFill>
              </a:rPr>
              <a:t>位</a:t>
            </a:r>
            <a:endParaRPr lang="en-US" altLang="zh-CN" sz="2200" b="1" dirty="0">
              <a:solidFill>
                <a:srgbClr val="0000FF"/>
              </a:solidFill>
            </a:endParaRPr>
          </a:p>
          <a:p>
            <a:pPr marL="457200" indent="-457200" eaLnBrk="1" hangingPunct="1">
              <a:buFont typeface="Arial" panose="020B0604020202020204" pitchFamily="34" charset="0"/>
              <a:buChar char="•"/>
            </a:pPr>
            <a:r>
              <a:rPr lang="zh-CN" altLang="en-US" sz="2200" b="1" dirty="0">
                <a:solidFill>
                  <a:srgbClr val="0000FF"/>
                </a:solidFill>
              </a:rPr>
              <a:t>若一条指令为</a:t>
            </a:r>
            <a:r>
              <a:rPr lang="en-US" altLang="zh-CN" sz="2200" b="1" dirty="0">
                <a:solidFill>
                  <a:srgbClr val="0000FF"/>
                </a:solidFill>
              </a:rPr>
              <a:t>1W</a:t>
            </a:r>
            <a:r>
              <a:rPr lang="zh-CN" altLang="en-US" sz="2200" b="1" dirty="0">
                <a:solidFill>
                  <a:srgbClr val="0000FF"/>
                </a:solidFill>
              </a:rPr>
              <a:t>，指令读出时可能只有其中一条指令是有用的，如第一条指令是跳转指令</a:t>
            </a:r>
            <a:endParaRPr lang="en-US" altLang="zh-CN" sz="2200" b="1" dirty="0">
              <a:solidFill>
                <a:srgbClr val="0000FF"/>
              </a:solidFill>
            </a:endParaRPr>
          </a:p>
          <a:p>
            <a:pPr marL="457200" indent="-457200" eaLnBrk="1" hangingPunct="1">
              <a:buFont typeface="Arial" panose="020B0604020202020204" pitchFamily="34" charset="0"/>
              <a:buChar char="•"/>
            </a:pPr>
            <a:r>
              <a:rPr lang="zh-CN" altLang="en-US" sz="2200" b="1" dirty="0">
                <a:solidFill>
                  <a:srgbClr val="0000FF"/>
                </a:solidFill>
              </a:rPr>
              <a:t>数据写入时，当只写入</a:t>
            </a:r>
            <a:r>
              <a:rPr lang="en-US" altLang="zh-CN" sz="2200" b="1" dirty="0">
                <a:solidFill>
                  <a:srgbClr val="0000FF"/>
                </a:solidFill>
              </a:rPr>
              <a:t>W</a:t>
            </a:r>
            <a:r>
              <a:rPr lang="zh-CN" altLang="en-US" sz="2200" b="1" dirty="0">
                <a:solidFill>
                  <a:srgbClr val="0000FF"/>
                </a:solidFill>
              </a:rPr>
              <a:t>位数据时，其他</a:t>
            </a:r>
            <a:r>
              <a:rPr lang="en-US" altLang="zh-CN" sz="2200" b="1" dirty="0">
                <a:solidFill>
                  <a:srgbClr val="0000FF"/>
                </a:solidFill>
              </a:rPr>
              <a:t>3W</a:t>
            </a:r>
            <a:r>
              <a:rPr lang="zh-CN" altLang="en-US" sz="2200" b="1" dirty="0">
                <a:solidFill>
                  <a:srgbClr val="0000FF"/>
                </a:solidFill>
              </a:rPr>
              <a:t>位数据会被篡改</a:t>
            </a:r>
          </a:p>
        </p:txBody>
      </p:sp>
      <p:sp>
        <p:nvSpPr>
          <p:cNvPr id="2" name="矩形 1"/>
          <p:cNvSpPr/>
          <p:nvPr/>
        </p:nvSpPr>
        <p:spPr>
          <a:xfrm>
            <a:off x="1371908" y="1645794"/>
            <a:ext cx="10149532" cy="1200329"/>
          </a:xfrm>
          <a:prstGeom prst="rect">
            <a:avLst/>
          </a:prstGeom>
        </p:spPr>
        <p:txBody>
          <a:bodyPr wrap="square">
            <a:spAutoFit/>
          </a:bodyPr>
          <a:lstStyle/>
          <a:p>
            <a:pPr algn="just"/>
            <a:r>
              <a:rPr lang="zh-CN" altLang="en-US" sz="2400" b="1" dirty="0">
                <a:solidFill>
                  <a:srgbClr val="0000FF"/>
                </a:solidFill>
                <a:latin typeface="宋体" panose="02010600030101010101" pitchFamily="2" charset="-122"/>
                <a:ea typeface="宋体" panose="02010600030101010101" pitchFamily="2" charset="-122"/>
              </a:rPr>
              <a:t>思想</a:t>
            </a:r>
            <a:r>
              <a:rPr lang="zh-CN" altLang="en-US" sz="2400" b="1" dirty="0">
                <a:latin typeface="宋体" panose="02010600030101010101" pitchFamily="2" charset="-122"/>
                <a:ea typeface="宋体" panose="02010600030101010101" pitchFamily="2" charset="-122"/>
              </a:rPr>
              <a:t>：增加存储器带宽，提升单体存储器工作速度。</a:t>
            </a:r>
            <a:endParaRPr lang="en-US" altLang="zh-CN" sz="2400" b="1" dirty="0">
              <a:latin typeface="宋体" panose="02010600030101010101" pitchFamily="2" charset="-122"/>
              <a:ea typeface="宋体" panose="02010600030101010101" pitchFamily="2" charset="-122"/>
            </a:endParaRPr>
          </a:p>
          <a:p>
            <a:pPr algn="just"/>
            <a:r>
              <a:rPr lang="zh-CN" altLang="en-US" sz="2400" b="1" dirty="0">
                <a:latin typeface="宋体" panose="02010600030101010101" pitchFamily="2" charset="-122"/>
                <a:ea typeface="宋体" panose="02010600030101010101" pitchFamily="2" charset="-122"/>
              </a:rPr>
              <a:t>如：在一个存取周期内，从</a:t>
            </a:r>
            <a:r>
              <a:rPr lang="zh-CN" altLang="en-US" sz="2400" b="1" dirty="0">
                <a:solidFill>
                  <a:srgbClr val="FF0000"/>
                </a:solidFill>
                <a:latin typeface="宋体" panose="02010600030101010101" pitchFamily="2" charset="-122"/>
                <a:ea typeface="宋体" panose="02010600030101010101" pitchFamily="2" charset="-122"/>
              </a:rPr>
              <a:t>同一地址</a:t>
            </a:r>
            <a:r>
              <a:rPr lang="zh-CN" altLang="en-US" sz="2400" b="1" dirty="0">
                <a:latin typeface="宋体" panose="02010600030101010101" pitchFamily="2" charset="-122"/>
                <a:ea typeface="宋体" panose="02010600030101010101" pitchFamily="2" charset="-122"/>
              </a:rPr>
              <a:t>取出</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条指令，然后再逐条送到</a:t>
            </a:r>
            <a:r>
              <a:rPr lang="en-US" altLang="zh-CN" sz="2400" b="1" dirty="0">
                <a:latin typeface="宋体" panose="02010600030101010101" pitchFamily="2" charset="-122"/>
                <a:ea typeface="宋体" panose="02010600030101010101" pitchFamily="2" charset="-122"/>
              </a:rPr>
              <a:t>CPU</a:t>
            </a:r>
            <a:r>
              <a:rPr lang="zh-CN" altLang="en-US" sz="2400" b="1" dirty="0">
                <a:latin typeface="宋体" panose="02010600030101010101" pitchFamily="2" charset="-122"/>
                <a:ea typeface="宋体" panose="02010600030101010101" pitchFamily="2" charset="-122"/>
              </a:rPr>
              <a:t>执行，即每隔</a:t>
            </a:r>
            <a:r>
              <a:rPr lang="en-US" altLang="zh-CN" sz="2400" b="1" dirty="0">
                <a:latin typeface="宋体" panose="02010600030101010101" pitchFamily="2" charset="-122"/>
                <a:ea typeface="宋体" panose="02010600030101010101" pitchFamily="2" charset="-122"/>
              </a:rPr>
              <a:t>1/4</a:t>
            </a:r>
            <a:r>
              <a:rPr lang="zh-CN" altLang="en-US" sz="2400" b="1" dirty="0">
                <a:latin typeface="宋体" panose="02010600030101010101" pitchFamily="2" charset="-122"/>
                <a:ea typeface="宋体" panose="02010600030101010101" pitchFamily="2" charset="-122"/>
              </a:rPr>
              <a:t>存取周期，主存向</a:t>
            </a:r>
            <a:r>
              <a:rPr lang="en-US" altLang="zh-CN" sz="2400" b="1" dirty="0">
                <a:latin typeface="宋体" panose="02010600030101010101" pitchFamily="2" charset="-122"/>
                <a:ea typeface="宋体" panose="02010600030101010101" pitchFamily="2" charset="-122"/>
              </a:rPr>
              <a:t>CPU</a:t>
            </a:r>
            <a:r>
              <a:rPr lang="zh-CN" altLang="en-US" sz="2400" b="1" dirty="0">
                <a:latin typeface="宋体" panose="02010600030101010101" pitchFamily="2" charset="-122"/>
                <a:ea typeface="宋体" panose="02010600030101010101" pitchFamily="2" charset="-122"/>
              </a:rPr>
              <a:t>送一条指令，带宽相比原来提升了</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倍。</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6"/>
                                        </p:tgtEl>
                                        <p:attrNameLst>
                                          <p:attrName>style.visibility</p:attrName>
                                        </p:attrNameLst>
                                      </p:cBhvr>
                                      <p:to>
                                        <p:strVal val="visible"/>
                                      </p:to>
                                    </p:set>
                                    <p:anim calcmode="lin" valueType="num">
                                      <p:cBhvr additive="base">
                                        <p:cTn id="12" dur="500" fill="hold"/>
                                        <p:tgtEl>
                                          <p:spTgt spid="86"/>
                                        </p:tgtEl>
                                        <p:attrNameLst>
                                          <p:attrName>ppt_x</p:attrName>
                                        </p:attrNameLst>
                                      </p:cBhvr>
                                      <p:tavLst>
                                        <p:tav tm="0">
                                          <p:val>
                                            <p:strVal val="1+#ppt_w/2"/>
                                          </p:val>
                                        </p:tav>
                                        <p:tav tm="100000">
                                          <p:val>
                                            <p:strVal val="#ppt_x"/>
                                          </p:val>
                                        </p:tav>
                                      </p:tavLst>
                                    </p:anim>
                                    <p:anim calcmode="lin" valueType="num">
                                      <p:cBhvr additive="base">
                                        <p:cTn id="13"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autoUpdateAnimBg="0"/>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sym typeface="+mn-ea"/>
              </a:rPr>
              <a:t>2. 多体并行系统</a:t>
            </a:r>
            <a:r>
              <a:rPr lang="en-US" altLang="zh-CN" b="1" dirty="0">
                <a:sym typeface="+mn-ea"/>
              </a:rPr>
              <a:t>—</a:t>
            </a:r>
            <a:r>
              <a:rPr lang="zh-CN" altLang="en-US" b="1" dirty="0">
                <a:sym typeface="+mn-ea"/>
              </a:rPr>
              <a:t>(1)</a:t>
            </a:r>
            <a:r>
              <a:rPr lang="zh-CN" altLang="en-US" b="1" dirty="0">
                <a:solidFill>
                  <a:srgbClr val="0000FF"/>
                </a:solidFill>
                <a:sym typeface="+mn-ea"/>
              </a:rPr>
              <a:t>高位交叉  </a:t>
            </a:r>
            <a:r>
              <a:rPr lang="zh-CN" altLang="en-US" b="1" dirty="0">
                <a:sym typeface="+mn-ea"/>
              </a:rPr>
              <a:t>顺序编址</a:t>
            </a:r>
            <a:endParaRPr lang="en-US" altLang="zh-CN" b="1" dirty="0">
              <a:sym typeface="+mn-ea"/>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106</a:t>
            </a:fld>
            <a:endParaRPr lang="zh-CN" altLang="en-US" dirty="0"/>
          </a:p>
        </p:txBody>
      </p:sp>
      <p:grpSp>
        <p:nvGrpSpPr>
          <p:cNvPr id="125" name="Group 4"/>
          <p:cNvGrpSpPr/>
          <p:nvPr/>
        </p:nvGrpSpPr>
        <p:grpSpPr bwMode="auto">
          <a:xfrm>
            <a:off x="4462716" y="1906587"/>
            <a:ext cx="7227888" cy="3063875"/>
            <a:chOff x="912" y="1093"/>
            <a:chExt cx="4553" cy="1930"/>
          </a:xfrm>
        </p:grpSpPr>
        <p:sp>
          <p:nvSpPr>
            <p:cNvPr id="126" name="Text Box 5"/>
            <p:cNvSpPr txBox="1">
              <a:spLocks noChangeArrowheads="1"/>
            </p:cNvSpPr>
            <p:nvPr/>
          </p:nvSpPr>
          <p:spPr bwMode="auto">
            <a:xfrm>
              <a:off x="1008" y="1093"/>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t>M</a:t>
              </a:r>
              <a:r>
                <a:rPr lang="en-US" altLang="zh-CN" b="1" baseline="-20000" dirty="0"/>
                <a:t>0</a:t>
              </a:r>
            </a:p>
          </p:txBody>
        </p:sp>
        <p:grpSp>
          <p:nvGrpSpPr>
            <p:cNvPr id="127" name="Group 6"/>
            <p:cNvGrpSpPr/>
            <p:nvPr/>
          </p:nvGrpSpPr>
          <p:grpSpPr bwMode="auto">
            <a:xfrm>
              <a:off x="912" y="1387"/>
              <a:ext cx="567" cy="1636"/>
              <a:chOff x="624" y="1104"/>
              <a:chExt cx="567" cy="1636"/>
            </a:xfrm>
          </p:grpSpPr>
          <p:sp>
            <p:nvSpPr>
              <p:cNvPr id="185" name="Rectangle 7"/>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6" name="Rectangle 8"/>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7" name="Rectangle 9"/>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8" name="Rectangle 10"/>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9" name="Rectangle 11"/>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0" name="Rectangle 12"/>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1" name="Line 13"/>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14"/>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3" name="Line 15"/>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4" name="Line 16"/>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5" name="Line 17"/>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6" name="Line 18"/>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7" name="Line 19"/>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8" name="Line 20"/>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9" name="Line 21"/>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0" name="Text Box 22"/>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01" name="Text Box 23"/>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28" name="Text Box 24"/>
            <p:cNvSpPr txBox="1">
              <a:spLocks noChangeArrowheads="1"/>
            </p:cNvSpPr>
            <p:nvPr/>
          </p:nvSpPr>
          <p:spPr bwMode="auto">
            <a:xfrm>
              <a:off x="2296" y="1093"/>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129" name="Group 25"/>
            <p:cNvGrpSpPr/>
            <p:nvPr/>
          </p:nvGrpSpPr>
          <p:grpSpPr bwMode="auto">
            <a:xfrm>
              <a:off x="2222" y="1387"/>
              <a:ext cx="567" cy="1636"/>
              <a:chOff x="1807" y="1104"/>
              <a:chExt cx="567" cy="1636"/>
            </a:xfrm>
          </p:grpSpPr>
          <p:sp>
            <p:nvSpPr>
              <p:cNvPr id="168" name="Rectangle 26"/>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9" name="Rectangle 27"/>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0" name="Rectangle 28"/>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1" name="Rectangle 29"/>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2" name="Rectangle 30"/>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3" name="Rectangle 31"/>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4" name="Line 32"/>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5" name="Line 33"/>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34"/>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35"/>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36"/>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37"/>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0" name="Line 38"/>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1" name="Line 39"/>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2" name="Line 40"/>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3" name="Text Box 41"/>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84" name="Text Box 42"/>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30" name="Text Box 43"/>
            <p:cNvSpPr txBox="1">
              <a:spLocks noChangeArrowheads="1"/>
            </p:cNvSpPr>
            <p:nvPr/>
          </p:nvSpPr>
          <p:spPr bwMode="auto">
            <a:xfrm>
              <a:off x="3634" y="1093"/>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31" name="Text Box 44"/>
            <p:cNvSpPr txBox="1">
              <a:spLocks noChangeArrowheads="1"/>
            </p:cNvSpPr>
            <p:nvPr/>
          </p:nvSpPr>
          <p:spPr bwMode="auto">
            <a:xfrm>
              <a:off x="4984" y="1093"/>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32" name="Group 45"/>
            <p:cNvGrpSpPr/>
            <p:nvPr/>
          </p:nvGrpSpPr>
          <p:grpSpPr bwMode="auto">
            <a:xfrm>
              <a:off x="4888" y="1387"/>
              <a:ext cx="577" cy="1636"/>
              <a:chOff x="4271" y="1104"/>
              <a:chExt cx="577" cy="1636"/>
            </a:xfrm>
          </p:grpSpPr>
          <p:sp>
            <p:nvSpPr>
              <p:cNvPr id="151" name="Rectangle 46"/>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2" name="Rectangle 47"/>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3" name="Rectangle 48"/>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4" name="Rectangle 49"/>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5" name="Rectangle 50"/>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6" name="Rectangle 51"/>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7" name="Line 52"/>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53"/>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54"/>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55"/>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56"/>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57"/>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3" name="Line 58"/>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59"/>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60"/>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6" name="Text Box 61"/>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67" name="Text Box 62"/>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33" name="Group 63"/>
            <p:cNvGrpSpPr/>
            <p:nvPr/>
          </p:nvGrpSpPr>
          <p:grpSpPr bwMode="auto">
            <a:xfrm>
              <a:off x="3563" y="1387"/>
              <a:ext cx="542" cy="1636"/>
              <a:chOff x="3049" y="1104"/>
              <a:chExt cx="542" cy="1636"/>
            </a:xfrm>
          </p:grpSpPr>
          <p:sp>
            <p:nvSpPr>
              <p:cNvPr id="134" name="Rectangle 64"/>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5" name="Rectangle 65"/>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6" name="Rectangle 66"/>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7" name="Rectangle 67"/>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8" name="Rectangle 68"/>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9" name="Rectangle 69"/>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0" name="Line 70"/>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Line 71"/>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2" name="Line 72"/>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73"/>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74"/>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Line 75"/>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6" name="Line 76"/>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77"/>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8" name="Line 78"/>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Text Box 79"/>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50" name="Text Box 80"/>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202" name="Group 82"/>
          <p:cNvGrpSpPr/>
          <p:nvPr/>
        </p:nvGrpSpPr>
        <p:grpSpPr bwMode="auto">
          <a:xfrm>
            <a:off x="6042279" y="6132367"/>
            <a:ext cx="3273425" cy="454025"/>
            <a:chOff x="1907" y="3840"/>
            <a:chExt cx="2062" cy="286"/>
          </a:xfrm>
        </p:grpSpPr>
        <p:grpSp>
          <p:nvGrpSpPr>
            <p:cNvPr id="203" name="Group 83"/>
            <p:cNvGrpSpPr/>
            <p:nvPr/>
          </p:nvGrpSpPr>
          <p:grpSpPr bwMode="auto">
            <a:xfrm>
              <a:off x="1907" y="3840"/>
              <a:ext cx="2062" cy="286"/>
              <a:chOff x="1488" y="3840"/>
              <a:chExt cx="2062" cy="286"/>
            </a:xfrm>
          </p:grpSpPr>
          <p:sp>
            <p:nvSpPr>
              <p:cNvPr id="205" name="Rectangle 84"/>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Text Box 85"/>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207" name="Rectangle 86"/>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Text Box 87"/>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204" name="Text Box 88"/>
            <p:cNvSpPr txBox="1">
              <a:spLocks noChangeArrowheads="1"/>
            </p:cNvSpPr>
            <p:nvPr/>
          </p:nvSpPr>
          <p:spPr bwMode="auto">
            <a:xfrm>
              <a:off x="2189"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体号</a:t>
              </a:r>
            </a:p>
          </p:txBody>
        </p:sp>
      </p:grpSp>
      <p:grpSp>
        <p:nvGrpSpPr>
          <p:cNvPr id="209" name="Group 89"/>
          <p:cNvGrpSpPr/>
          <p:nvPr/>
        </p:nvGrpSpPr>
        <p:grpSpPr bwMode="auto">
          <a:xfrm>
            <a:off x="3483229" y="1906587"/>
            <a:ext cx="1071563" cy="3124200"/>
            <a:chOff x="295" y="1093"/>
            <a:chExt cx="675" cy="1968"/>
          </a:xfrm>
        </p:grpSpPr>
        <p:sp>
          <p:nvSpPr>
            <p:cNvPr id="210" name="Text Box 90"/>
            <p:cNvSpPr txBox="1">
              <a:spLocks noChangeArrowheads="1"/>
            </p:cNvSpPr>
            <p:nvPr/>
          </p:nvSpPr>
          <p:spPr bwMode="auto">
            <a:xfrm>
              <a:off x="295" y="1093"/>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地址</a:t>
              </a:r>
            </a:p>
          </p:txBody>
        </p:sp>
        <p:grpSp>
          <p:nvGrpSpPr>
            <p:cNvPr id="211" name="Group 91"/>
            <p:cNvGrpSpPr/>
            <p:nvPr/>
          </p:nvGrpSpPr>
          <p:grpSpPr bwMode="auto">
            <a:xfrm>
              <a:off x="295" y="1339"/>
              <a:ext cx="675" cy="1722"/>
              <a:chOff x="295" y="1339"/>
              <a:chExt cx="675" cy="1722"/>
            </a:xfrm>
          </p:grpSpPr>
          <p:sp>
            <p:nvSpPr>
              <p:cNvPr id="212" name="Text Box 92"/>
              <p:cNvSpPr txBox="1">
                <a:spLocks noChangeArrowheads="1"/>
              </p:cNvSpPr>
              <p:nvPr/>
            </p:nvSpPr>
            <p:spPr bwMode="auto">
              <a:xfrm>
                <a:off x="2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chemeClr val="folHlink"/>
                    </a:solidFill>
                  </a:rPr>
                  <a:t>0</a:t>
                </a:r>
                <a:r>
                  <a:rPr lang="en-US" altLang="zh-CN" sz="2000" b="1" dirty="0">
                    <a:solidFill>
                      <a:schemeClr val="folHlink"/>
                    </a:solidFill>
                  </a:rPr>
                  <a:t>0</a:t>
                </a:r>
                <a:r>
                  <a:rPr lang="en-US" altLang="zh-CN" sz="2000" b="1" dirty="0"/>
                  <a:t> 0000</a:t>
                </a:r>
              </a:p>
            </p:txBody>
          </p:sp>
          <p:sp>
            <p:nvSpPr>
              <p:cNvPr id="213" name="Text Box 93"/>
              <p:cNvSpPr txBox="1">
                <a:spLocks noChangeArrowheads="1"/>
              </p:cNvSpPr>
              <p:nvPr/>
            </p:nvSpPr>
            <p:spPr bwMode="auto">
              <a:xfrm>
                <a:off x="303" y="154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00</a:t>
                </a:r>
                <a:r>
                  <a:rPr lang="en-US" altLang="zh-CN" sz="2000" b="1"/>
                  <a:t> 0001</a:t>
                </a:r>
              </a:p>
            </p:txBody>
          </p:sp>
          <p:sp>
            <p:nvSpPr>
              <p:cNvPr id="214" name="Text Box 94"/>
              <p:cNvSpPr txBox="1">
                <a:spLocks noChangeArrowheads="1"/>
              </p:cNvSpPr>
              <p:nvPr/>
            </p:nvSpPr>
            <p:spPr bwMode="auto">
              <a:xfrm>
                <a:off x="306" y="2811"/>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chemeClr val="folHlink"/>
                    </a:solidFill>
                  </a:rPr>
                  <a:t>00</a:t>
                </a:r>
                <a:r>
                  <a:rPr lang="en-US" altLang="zh-CN" sz="2000" b="1" dirty="0"/>
                  <a:t> 1111</a:t>
                </a:r>
              </a:p>
            </p:txBody>
          </p:sp>
        </p:grpSp>
      </p:grpSp>
      <p:grpSp>
        <p:nvGrpSpPr>
          <p:cNvPr id="215" name="Group 95"/>
          <p:cNvGrpSpPr/>
          <p:nvPr/>
        </p:nvGrpSpPr>
        <p:grpSpPr bwMode="auto">
          <a:xfrm>
            <a:off x="5626354" y="2297113"/>
            <a:ext cx="1054100" cy="2743200"/>
            <a:chOff x="1581" y="1339"/>
            <a:chExt cx="664" cy="1728"/>
          </a:xfrm>
        </p:grpSpPr>
        <p:sp>
          <p:nvSpPr>
            <p:cNvPr id="216" name="Text Box 96"/>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0</a:t>
              </a:r>
              <a:r>
                <a:rPr lang="en-US" altLang="zh-CN" sz="2000" b="1">
                  <a:solidFill>
                    <a:schemeClr val="folHlink"/>
                  </a:solidFill>
                </a:rPr>
                <a:t>1</a:t>
              </a:r>
              <a:r>
                <a:rPr lang="en-US" altLang="zh-CN" sz="2000" b="1"/>
                <a:t> 0000</a:t>
              </a:r>
            </a:p>
          </p:txBody>
        </p:sp>
        <p:sp>
          <p:nvSpPr>
            <p:cNvPr id="217" name="Text Box 97"/>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01</a:t>
              </a:r>
              <a:r>
                <a:rPr lang="en-US" altLang="zh-CN" sz="2000" b="1"/>
                <a:t> 0001</a:t>
              </a:r>
            </a:p>
          </p:txBody>
        </p:sp>
        <p:sp>
          <p:nvSpPr>
            <p:cNvPr id="218" name="Text Box 98"/>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solidFill>
                    <a:schemeClr val="folHlink"/>
                  </a:solidFill>
                </a:rPr>
                <a:t>01</a:t>
              </a:r>
              <a:r>
                <a:rPr lang="en-US" altLang="zh-CN" sz="2000" b="1" dirty="0"/>
                <a:t> 1111</a:t>
              </a:r>
            </a:p>
          </p:txBody>
        </p:sp>
      </p:grpSp>
      <p:grpSp>
        <p:nvGrpSpPr>
          <p:cNvPr id="219" name="Group 99"/>
          <p:cNvGrpSpPr/>
          <p:nvPr/>
        </p:nvGrpSpPr>
        <p:grpSpPr bwMode="auto">
          <a:xfrm>
            <a:off x="7612316" y="2297113"/>
            <a:ext cx="1054100" cy="2743200"/>
            <a:chOff x="2896" y="1339"/>
            <a:chExt cx="664" cy="1728"/>
          </a:xfrm>
        </p:grpSpPr>
        <p:sp>
          <p:nvSpPr>
            <p:cNvPr id="220" name="Text Box 100"/>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0000</a:t>
              </a:r>
            </a:p>
          </p:txBody>
        </p:sp>
        <p:sp>
          <p:nvSpPr>
            <p:cNvPr id="221" name="Text Box 101"/>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0001</a:t>
              </a:r>
            </a:p>
          </p:txBody>
        </p:sp>
        <p:sp>
          <p:nvSpPr>
            <p:cNvPr id="22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1111</a:t>
              </a:r>
            </a:p>
          </p:txBody>
        </p:sp>
      </p:grpSp>
      <p:grpSp>
        <p:nvGrpSpPr>
          <p:cNvPr id="223" name="Group 103"/>
          <p:cNvGrpSpPr/>
          <p:nvPr/>
        </p:nvGrpSpPr>
        <p:grpSpPr bwMode="auto">
          <a:xfrm>
            <a:off x="9674479" y="2297113"/>
            <a:ext cx="1054100" cy="2743200"/>
            <a:chOff x="4195" y="1339"/>
            <a:chExt cx="664" cy="1728"/>
          </a:xfrm>
        </p:grpSpPr>
        <p:sp>
          <p:nvSpPr>
            <p:cNvPr id="224" name="Text Box 104"/>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0000</a:t>
              </a:r>
            </a:p>
          </p:txBody>
        </p:sp>
        <p:sp>
          <p:nvSpPr>
            <p:cNvPr id="225" name="Text Box 105"/>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0001</a:t>
              </a:r>
            </a:p>
          </p:txBody>
        </p:sp>
        <p:sp>
          <p:nvSpPr>
            <p:cNvPr id="226" name="Text Box 106"/>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1111</a:t>
              </a:r>
            </a:p>
          </p:txBody>
        </p:sp>
      </p:grpSp>
      <p:grpSp>
        <p:nvGrpSpPr>
          <p:cNvPr id="227" name="Group 107"/>
          <p:cNvGrpSpPr/>
          <p:nvPr/>
        </p:nvGrpSpPr>
        <p:grpSpPr bwMode="auto">
          <a:xfrm>
            <a:off x="3740732" y="4962380"/>
            <a:ext cx="6132184" cy="447675"/>
            <a:chOff x="283" y="3103"/>
            <a:chExt cx="4037" cy="282"/>
          </a:xfrm>
        </p:grpSpPr>
        <p:sp>
          <p:nvSpPr>
            <p:cNvPr id="228" name="Line 108"/>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9" name="Line 109"/>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110"/>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1" name="Line 111"/>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112"/>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33" name="Line 113"/>
          <p:cNvSpPr>
            <a:spLocks noChangeShapeType="1"/>
          </p:cNvSpPr>
          <p:nvPr/>
        </p:nvSpPr>
        <p:spPr bwMode="auto">
          <a:xfrm>
            <a:off x="6812216" y="5410055"/>
            <a:ext cx="0" cy="719137"/>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34" name="Group 114"/>
          <p:cNvGrpSpPr/>
          <p:nvPr/>
        </p:nvGrpSpPr>
        <p:grpSpPr bwMode="auto">
          <a:xfrm>
            <a:off x="4021286" y="4978255"/>
            <a:ext cx="6294543" cy="719137"/>
            <a:chOff x="552" y="3113"/>
            <a:chExt cx="4047" cy="453"/>
          </a:xfrm>
        </p:grpSpPr>
        <p:sp>
          <p:nvSpPr>
            <p:cNvPr id="235" name="Line 115"/>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6" name="Line 116"/>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7" name="Line 117"/>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18"/>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119"/>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40" name="Line 120"/>
          <p:cNvSpPr>
            <a:spLocks noChangeShapeType="1"/>
          </p:cNvSpPr>
          <p:nvPr/>
        </p:nvSpPr>
        <p:spPr bwMode="auto">
          <a:xfrm>
            <a:off x="8450516" y="5697392"/>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 name="矩形 3"/>
          <p:cNvSpPr/>
          <p:nvPr/>
        </p:nvSpPr>
        <p:spPr>
          <a:xfrm>
            <a:off x="609253" y="1051103"/>
            <a:ext cx="11236383" cy="461665"/>
          </a:xfrm>
          <a:prstGeom prst="rect">
            <a:avLst/>
          </a:prstGeom>
        </p:spPr>
        <p:txBody>
          <a:bodyPr wrap="square">
            <a:spAutoFit/>
          </a:bodyPr>
          <a:lstStyle/>
          <a:p>
            <a:r>
              <a:rPr lang="zh-CN" altLang="en-US" sz="2400" b="1" dirty="0">
                <a:sym typeface="+mn-ea"/>
              </a:rPr>
              <a:t>多体并行系统：采用多体模块组成的存储器。每个模块有相同的容量和存取速度。</a:t>
            </a:r>
            <a:endParaRPr lang="zh-CN" altLang="en-US" sz="2400" dirty="0"/>
          </a:p>
        </p:txBody>
      </p:sp>
      <p:sp>
        <p:nvSpPr>
          <p:cNvPr id="121" name="矩形 120"/>
          <p:cNvSpPr/>
          <p:nvPr/>
        </p:nvSpPr>
        <p:spPr>
          <a:xfrm>
            <a:off x="621127" y="1513406"/>
            <a:ext cx="11236383" cy="461665"/>
          </a:xfrm>
          <a:prstGeom prst="rect">
            <a:avLst/>
          </a:prstGeom>
        </p:spPr>
        <p:txBody>
          <a:bodyPr wrap="square">
            <a:spAutoFit/>
          </a:bodyPr>
          <a:lstStyle/>
          <a:p>
            <a:r>
              <a:rPr lang="zh-CN" altLang="en-US" sz="2400" b="1" dirty="0">
                <a:sym typeface="+mn-ea"/>
              </a:rPr>
              <a:t>并行工作：同时访问</a:t>
            </a:r>
            <a:r>
              <a:rPr lang="en-US" altLang="zh-CN" sz="2400" b="1" dirty="0">
                <a:sym typeface="+mn-ea"/>
              </a:rPr>
              <a:t>N</a:t>
            </a:r>
            <a:r>
              <a:rPr lang="zh-CN" altLang="en-US" sz="2400" b="1" dirty="0">
                <a:sym typeface="+mn-ea"/>
              </a:rPr>
              <a:t>个模块，同时启动，同时读出，完全并行工作。</a:t>
            </a:r>
            <a:endParaRPr lang="zh-CN" altLang="en-US" sz="2400" dirty="0"/>
          </a:p>
        </p:txBody>
      </p:sp>
      <p:sp>
        <p:nvSpPr>
          <p:cNvPr id="5" name="文本框 4"/>
          <p:cNvSpPr txBox="1"/>
          <p:nvPr/>
        </p:nvSpPr>
        <p:spPr>
          <a:xfrm>
            <a:off x="5427220" y="3188126"/>
            <a:ext cx="1210305" cy="830997"/>
          </a:xfrm>
          <a:prstGeom prst="rect">
            <a:avLst/>
          </a:prstGeom>
          <a:noFill/>
        </p:spPr>
        <p:txBody>
          <a:bodyPr wrap="square" rtlCol="0">
            <a:spAutoFit/>
          </a:bodyPr>
          <a:lstStyle/>
          <a:p>
            <a:r>
              <a:rPr lang="zh-CN" altLang="en-US" sz="2400" dirty="0">
                <a:solidFill>
                  <a:srgbClr val="0000FF"/>
                </a:solidFill>
                <a:latin typeface="宋体" panose="02010600030101010101" pitchFamily="2" charset="-122"/>
                <a:ea typeface="宋体" panose="02010600030101010101" pitchFamily="2" charset="-122"/>
              </a:rPr>
              <a:t>体内顺序存储</a:t>
            </a:r>
            <a:endParaRPr lang="en-US" altLang="zh-CN" sz="2400" dirty="0">
              <a:solidFill>
                <a:srgbClr val="0000FF"/>
              </a:solidFill>
              <a:latin typeface="宋体" panose="02010600030101010101" pitchFamily="2" charset="-122"/>
              <a:ea typeface="宋体" panose="02010600030101010101" pitchFamily="2" charset="-122"/>
            </a:endParaRPr>
          </a:p>
        </p:txBody>
      </p:sp>
      <p:sp>
        <p:nvSpPr>
          <p:cNvPr id="123" name="文本框 122"/>
          <p:cNvSpPr txBox="1"/>
          <p:nvPr/>
        </p:nvSpPr>
        <p:spPr>
          <a:xfrm>
            <a:off x="7559928" y="3087676"/>
            <a:ext cx="1229682" cy="1200329"/>
          </a:xfrm>
          <a:prstGeom prst="rect">
            <a:avLst/>
          </a:prstGeom>
          <a:noFill/>
        </p:spPr>
        <p:txBody>
          <a:bodyPr wrap="square" rtlCol="0">
            <a:spAutoFit/>
          </a:bodyPr>
          <a:lstStyle/>
          <a:p>
            <a:r>
              <a:rPr lang="zh-CN" altLang="en-US" sz="2400" dirty="0">
                <a:solidFill>
                  <a:srgbClr val="0000FF"/>
                </a:solidFill>
                <a:latin typeface="宋体" panose="02010600030101010101" pitchFamily="2" charset="-122"/>
                <a:ea typeface="宋体" panose="02010600030101010101" pitchFamily="2" charset="-122"/>
              </a:rPr>
              <a:t>体间高位交叉编址</a:t>
            </a:r>
            <a:endParaRPr lang="en-US" altLang="zh-CN" sz="2400" dirty="0">
              <a:solidFill>
                <a:srgbClr val="0000FF"/>
              </a:solidFill>
              <a:latin typeface="宋体" panose="02010600030101010101" pitchFamily="2" charset="-122"/>
              <a:ea typeface="宋体" panose="02010600030101010101" pitchFamily="2" charset="-122"/>
            </a:endParaRPr>
          </a:p>
        </p:txBody>
      </p:sp>
      <p:sp>
        <p:nvSpPr>
          <p:cNvPr id="124" name="文本框 123"/>
          <p:cNvSpPr txBox="1"/>
          <p:nvPr/>
        </p:nvSpPr>
        <p:spPr>
          <a:xfrm>
            <a:off x="137021" y="2071984"/>
            <a:ext cx="3251025" cy="280076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just"/>
            <a:r>
              <a:rPr lang="zh-CN" altLang="en-US" sz="2200" b="1" dirty="0">
                <a:latin typeface="宋体" panose="02010600030101010101" pitchFamily="2" charset="-122"/>
                <a:ea typeface="宋体" panose="02010600030101010101" pitchFamily="2" charset="-122"/>
              </a:rPr>
              <a:t>优点</a:t>
            </a:r>
            <a:r>
              <a:rPr lang="zh-CN" altLang="en-US" sz="2200" dirty="0">
                <a:latin typeface="宋体" panose="02010600030101010101" pitchFamily="2" charset="-122"/>
                <a:ea typeface="宋体" panose="02010600030101010101" pitchFamily="2" charset="-122"/>
              </a:rPr>
              <a:t>：①让不同的请求源同时访问不同的体，可</a:t>
            </a:r>
            <a:r>
              <a:rPr lang="zh-CN" altLang="en-US" sz="2200" dirty="0">
                <a:solidFill>
                  <a:srgbClr val="0000FF"/>
                </a:solidFill>
                <a:latin typeface="宋体" panose="02010600030101010101" pitchFamily="2" charset="-122"/>
                <a:ea typeface="宋体" panose="02010600030101010101" pitchFamily="2" charset="-122"/>
              </a:rPr>
              <a:t>实现并行工作</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a:p>
            <a:pPr algn="just"/>
            <a:r>
              <a:rPr lang="zh-CN" altLang="en-US" sz="2200" dirty="0">
                <a:latin typeface="宋体" panose="02010600030101010101" pitchFamily="2" charset="-122"/>
                <a:ea typeface="宋体" panose="02010600030101010101" pitchFamily="2" charset="-122"/>
              </a:rPr>
              <a:t>如：一个体与</a:t>
            </a:r>
            <a:r>
              <a:rPr lang="en-US" altLang="zh-CN" sz="2200" dirty="0">
                <a:latin typeface="宋体" panose="02010600030101010101" pitchFamily="2" charset="-122"/>
                <a:ea typeface="宋体" panose="02010600030101010101" pitchFamily="2" charset="-122"/>
              </a:rPr>
              <a:t>CPU</a:t>
            </a:r>
            <a:r>
              <a:rPr lang="zh-CN" altLang="en-US" sz="2200" dirty="0">
                <a:latin typeface="宋体" panose="02010600030101010101" pitchFamily="2" charset="-122"/>
                <a:ea typeface="宋体" panose="02010600030101010101" pitchFamily="2" charset="-122"/>
              </a:rPr>
              <a:t>交换信息时，另一个体可同时与外部设备进行访存</a:t>
            </a:r>
            <a:endParaRPr lang="en-US" altLang="zh-CN" sz="2200" dirty="0">
              <a:latin typeface="宋体" panose="02010600030101010101" pitchFamily="2" charset="-122"/>
              <a:ea typeface="宋体" panose="02010600030101010101" pitchFamily="2" charset="-122"/>
            </a:endParaRPr>
          </a:p>
          <a:p>
            <a:pPr algn="just"/>
            <a:r>
              <a:rPr lang="zh-CN" altLang="en-US" sz="2200" dirty="0">
                <a:latin typeface="宋体" panose="02010600030101010101" pitchFamily="2" charset="-122"/>
                <a:ea typeface="宋体" panose="02010600030101010101" pitchFamily="2" charset="-122"/>
              </a:rPr>
              <a:t>②体内连续编址，利于存储器扩充</a:t>
            </a:r>
            <a:endParaRPr lang="en-US" altLang="zh-CN" sz="2200" dirty="0">
              <a:latin typeface="宋体" panose="02010600030101010101" pitchFamily="2" charset="-122"/>
              <a:ea typeface="宋体" panose="02010600030101010101" pitchFamily="2" charset="-122"/>
            </a:endParaRPr>
          </a:p>
        </p:txBody>
      </p:sp>
      <p:sp>
        <p:nvSpPr>
          <p:cNvPr id="241" name="文本框 240"/>
          <p:cNvSpPr txBox="1"/>
          <p:nvPr/>
        </p:nvSpPr>
        <p:spPr>
          <a:xfrm>
            <a:off x="137021" y="5660870"/>
            <a:ext cx="5173233" cy="1107996"/>
          </a:xfrm>
          <a:prstGeom prst="rect">
            <a:avLst/>
          </a:prstGeom>
          <a:noFill/>
        </p:spPr>
        <p:txBody>
          <a:bodyPr wrap="square" rtlCol="0">
            <a:spAutoFit/>
          </a:bodyPr>
          <a:lstStyle/>
          <a:p>
            <a:r>
              <a:rPr lang="zh-CN" altLang="en-US" sz="2200" b="1" dirty="0">
                <a:latin typeface="宋体" panose="02010600030101010101" pitchFamily="2" charset="-122"/>
                <a:ea typeface="宋体" panose="02010600030101010101" pitchFamily="2" charset="-122"/>
              </a:rPr>
              <a:t>缺点</a:t>
            </a:r>
            <a:r>
              <a:rPr lang="zh-CN" altLang="en-US" sz="2200" dirty="0">
                <a:latin typeface="宋体" panose="02010600030101010101" pitchFamily="2" charset="-122"/>
                <a:ea typeface="宋体" panose="02010600030101010101" pitchFamily="2" charset="-122"/>
              </a:rPr>
              <a:t>：体内指令的连续存放和顺序执行，会造成某个存储体特别繁忙，其余存储体特别空闲</a:t>
            </a:r>
            <a:endParaRPr lang="en-US" altLang="zh-CN" sz="2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barn(outVertical)">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horizontal)">
                                      <p:cBhvr>
                                        <p:cTn id="12" dur="500"/>
                                        <p:tgtEl>
                                          <p:spTgt spid="20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5"/>
                                        </p:tgtEl>
                                        <p:attrNameLst>
                                          <p:attrName>style.visibility</p:attrName>
                                        </p:attrNameLst>
                                      </p:cBhvr>
                                      <p:to>
                                        <p:strVal val="visible"/>
                                      </p:to>
                                    </p:set>
                                    <p:animEffect transition="in" filter="blinds(horizontal)">
                                      <p:cBhvr>
                                        <p:cTn id="20" dur="500"/>
                                        <p:tgtEl>
                                          <p:spTgt spid="215"/>
                                        </p:tgtEl>
                                      </p:cBhvr>
                                    </p:animEffect>
                                  </p:childTnLst>
                                </p:cTn>
                              </p:par>
                              <p:par>
                                <p:cTn id="21" presetID="3" presetClass="entr" presetSubtype="1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animEffect transition="in" filter="blinds(horizontal)">
                                      <p:cBhvr>
                                        <p:cTn id="23" dur="500"/>
                                        <p:tgtEl>
                                          <p:spTgt spid="2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3" presetClass="entr" presetSubtype="10" fill="hold" nodeType="withEffect">
                                  <p:stCondLst>
                                    <p:cond delay="0"/>
                                  </p:stCondLst>
                                  <p:childTnLst>
                                    <p:set>
                                      <p:cBhvr>
                                        <p:cTn id="28" dur="1" fill="hold">
                                          <p:stCondLst>
                                            <p:cond delay="0"/>
                                          </p:stCondLst>
                                        </p:cTn>
                                        <p:tgtEl>
                                          <p:spTgt spid="223"/>
                                        </p:tgtEl>
                                        <p:attrNameLst>
                                          <p:attrName>style.visibility</p:attrName>
                                        </p:attrNameLst>
                                      </p:cBhvr>
                                      <p:to>
                                        <p:strVal val="visible"/>
                                      </p:to>
                                    </p:set>
                                    <p:animEffect transition="in" filter="blinds(horizontal)">
                                      <p:cBhvr>
                                        <p:cTn id="29" dur="500"/>
                                        <p:tgtEl>
                                          <p:spTgt spid="22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202"/>
                                        </p:tgtEl>
                                        <p:attrNameLst>
                                          <p:attrName>style.visibility</p:attrName>
                                        </p:attrNameLst>
                                      </p:cBhvr>
                                      <p:to>
                                        <p:strVal val="visible"/>
                                      </p:to>
                                    </p:set>
                                    <p:animEffect transition="in" filter="blinds(horizontal)">
                                      <p:cBhvr>
                                        <p:cTn id="34" dur="500"/>
                                        <p:tgtEl>
                                          <p:spTgt spid="202"/>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4" fill="hold" nodeType="clickEffect">
                                  <p:stCondLst>
                                    <p:cond delay="0"/>
                                  </p:stCondLst>
                                  <p:childTnLst>
                                    <p:set>
                                      <p:cBhvr>
                                        <p:cTn id="38" dur="1" fill="hold">
                                          <p:stCondLst>
                                            <p:cond delay="0"/>
                                          </p:stCondLst>
                                        </p:cTn>
                                        <p:tgtEl>
                                          <p:spTgt spid="233"/>
                                        </p:tgtEl>
                                        <p:attrNameLst>
                                          <p:attrName>style.visibility</p:attrName>
                                        </p:attrNameLst>
                                      </p:cBhvr>
                                      <p:to>
                                        <p:strVal val="visible"/>
                                      </p:to>
                                    </p:set>
                                    <p:animEffect transition="in" filter="slide(fromBottom)">
                                      <p:cBhvr>
                                        <p:cTn id="39" dur="500"/>
                                        <p:tgtEl>
                                          <p:spTgt spid="233"/>
                                        </p:tgtEl>
                                      </p:cBhvr>
                                    </p:animEffect>
                                  </p:childTnLst>
                                </p:cTn>
                              </p:par>
                            </p:childTnLst>
                          </p:cTn>
                        </p:par>
                        <p:par>
                          <p:cTn id="40" fill="hold">
                            <p:stCondLst>
                              <p:cond delay="500"/>
                            </p:stCondLst>
                            <p:childTnLst>
                              <p:par>
                                <p:cTn id="41" presetID="12" presetClass="entr" presetSubtype="4" fill="hold" nodeType="afterEffect">
                                  <p:stCondLst>
                                    <p:cond delay="0"/>
                                  </p:stCondLst>
                                  <p:childTnLst>
                                    <p:set>
                                      <p:cBhvr>
                                        <p:cTn id="42" dur="1" fill="hold">
                                          <p:stCondLst>
                                            <p:cond delay="0"/>
                                          </p:stCondLst>
                                        </p:cTn>
                                        <p:tgtEl>
                                          <p:spTgt spid="227"/>
                                        </p:tgtEl>
                                        <p:attrNameLst>
                                          <p:attrName>style.visibility</p:attrName>
                                        </p:attrNameLst>
                                      </p:cBhvr>
                                      <p:to>
                                        <p:strVal val="visible"/>
                                      </p:to>
                                    </p:set>
                                    <p:animEffect transition="in" filter="slide(fromBottom)">
                                      <p:cBhvr>
                                        <p:cTn id="43" dur="500"/>
                                        <p:tgtEl>
                                          <p:spTgt spid="227"/>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nodeType="clickEffect">
                                  <p:stCondLst>
                                    <p:cond delay="0"/>
                                  </p:stCondLst>
                                  <p:childTnLst>
                                    <p:set>
                                      <p:cBhvr>
                                        <p:cTn id="47" dur="1" fill="hold">
                                          <p:stCondLst>
                                            <p:cond delay="0"/>
                                          </p:stCondLst>
                                        </p:cTn>
                                        <p:tgtEl>
                                          <p:spTgt spid="240"/>
                                        </p:tgtEl>
                                        <p:attrNameLst>
                                          <p:attrName>style.visibility</p:attrName>
                                        </p:attrNameLst>
                                      </p:cBhvr>
                                      <p:to>
                                        <p:strVal val="visible"/>
                                      </p:to>
                                    </p:set>
                                    <p:animEffect transition="in" filter="slide(fromBottom)">
                                      <p:cBhvr>
                                        <p:cTn id="48" dur="500"/>
                                        <p:tgtEl>
                                          <p:spTgt spid="240"/>
                                        </p:tgtEl>
                                      </p:cBhvr>
                                    </p:animEffect>
                                  </p:childTnLst>
                                </p:cTn>
                              </p:par>
                            </p:childTnLst>
                          </p:cTn>
                        </p:par>
                        <p:par>
                          <p:cTn id="49" fill="hold">
                            <p:stCondLst>
                              <p:cond delay="500"/>
                            </p:stCondLst>
                            <p:childTnLst>
                              <p:par>
                                <p:cTn id="50" presetID="12" presetClass="entr" presetSubtype="4" fill="hold" nodeType="afterEffect">
                                  <p:stCondLst>
                                    <p:cond delay="0"/>
                                  </p:stCondLst>
                                  <p:childTnLst>
                                    <p:set>
                                      <p:cBhvr>
                                        <p:cTn id="51" dur="1" fill="hold">
                                          <p:stCondLst>
                                            <p:cond delay="0"/>
                                          </p:stCondLst>
                                        </p:cTn>
                                        <p:tgtEl>
                                          <p:spTgt spid="234"/>
                                        </p:tgtEl>
                                        <p:attrNameLst>
                                          <p:attrName>style.visibility</p:attrName>
                                        </p:attrNameLst>
                                      </p:cBhvr>
                                      <p:to>
                                        <p:strVal val="visible"/>
                                      </p:to>
                                    </p:set>
                                    <p:animEffect transition="in" filter="slide(fromBottom)">
                                      <p:cBhvr>
                                        <p:cTn id="52" dur="500"/>
                                        <p:tgtEl>
                                          <p:spTgt spid="2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4"/>
                                        </p:tgtEl>
                                        <p:attrNameLst>
                                          <p:attrName>style.visibility</p:attrName>
                                        </p:attrNameLst>
                                      </p:cBhvr>
                                      <p:to>
                                        <p:strVal val="visible"/>
                                      </p:to>
                                    </p:set>
                                    <p:animEffect transition="in" filter="fade">
                                      <p:cBhvr>
                                        <p:cTn id="57" dur="500"/>
                                        <p:tgtEl>
                                          <p:spTgt spid="12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41"/>
                                        </p:tgtEl>
                                        <p:attrNameLst>
                                          <p:attrName>style.visibility</p:attrName>
                                        </p:attrNameLst>
                                      </p:cBhvr>
                                      <p:to>
                                        <p:strVal val="visible"/>
                                      </p:to>
                                    </p:set>
                                    <p:animEffect transition="in" filter="fade">
                                      <p:cBhvr>
                                        <p:cTn id="62" dur="5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3" grpId="0"/>
      <p:bldP spid="124" grpId="0" animBg="1"/>
      <p:bldP spid="24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标题 122"/>
          <p:cNvSpPr>
            <a:spLocks noGrp="1"/>
          </p:cNvSpPr>
          <p:nvPr>
            <p:ph type="title"/>
          </p:nvPr>
        </p:nvSpPr>
        <p:spPr/>
        <p:txBody>
          <a:bodyPr>
            <a:normAutofit/>
          </a:bodyPr>
          <a:lstStyle/>
          <a:p>
            <a:r>
              <a:rPr lang="zh-CN" altLang="en-US" b="1" dirty="0">
                <a:sym typeface="+mn-ea"/>
              </a:rPr>
              <a:t>(1) </a:t>
            </a:r>
            <a:r>
              <a:rPr lang="zh-CN" altLang="en-US" b="1" dirty="0">
                <a:solidFill>
                  <a:srgbClr val="0000FF"/>
                </a:solidFill>
                <a:sym typeface="+mn-ea"/>
              </a:rPr>
              <a:t>高位</a:t>
            </a:r>
            <a:r>
              <a:rPr lang="zh-CN" altLang="en-US" b="1" dirty="0">
                <a:sym typeface="+mn-ea"/>
              </a:rPr>
              <a:t>交叉</a:t>
            </a:r>
            <a:r>
              <a:rPr lang="en-US" altLang="zh-CN" b="1" dirty="0">
                <a:sym typeface="+mn-ea"/>
              </a:rPr>
              <a:t>——</a:t>
            </a:r>
            <a:r>
              <a:rPr lang="zh-CN" altLang="en-US" b="1" dirty="0">
                <a:solidFill>
                  <a:schemeClr val="folHlink"/>
                </a:solidFill>
                <a:sym typeface="+mn-ea"/>
              </a:rPr>
              <a:t>各个体并行工作</a:t>
            </a:r>
            <a:r>
              <a:rPr lang="zh-CN" altLang="en-US" b="1" dirty="0">
                <a:sym typeface="+mn-ea"/>
              </a:rPr>
              <a:t> </a:t>
            </a:r>
            <a:endParaRPr lang="zh-CN" altLang="en-US" dirty="0"/>
          </a:p>
        </p:txBody>
      </p:sp>
      <p:sp>
        <p:nvSpPr>
          <p:cNvPr id="2" name="灯片编号占位符 1"/>
          <p:cNvSpPr>
            <a:spLocks noGrp="1"/>
          </p:cNvSpPr>
          <p:nvPr>
            <p:ph type="sldNum" sz="quarter" idx="12"/>
          </p:nvPr>
        </p:nvSpPr>
        <p:spPr/>
        <p:txBody>
          <a:bodyPr/>
          <a:lstStyle/>
          <a:p>
            <a:fld id="{8EE8E787-E6FE-45D8-9039-788B45E44EE7}" type="slidenum">
              <a:rPr lang="zh-CN" altLang="en-US" smtClean="0"/>
              <a:t>107</a:t>
            </a:fld>
            <a:endParaRPr lang="zh-CN" altLang="en-US" dirty="0"/>
          </a:p>
        </p:txBody>
      </p:sp>
      <p:grpSp>
        <p:nvGrpSpPr>
          <p:cNvPr id="4" name="Group 4"/>
          <p:cNvGrpSpPr/>
          <p:nvPr/>
        </p:nvGrpSpPr>
        <p:grpSpPr bwMode="auto">
          <a:xfrm>
            <a:off x="509535" y="1304908"/>
            <a:ext cx="7543800" cy="5178425"/>
            <a:chOff x="384" y="864"/>
            <a:chExt cx="4752" cy="3262"/>
          </a:xfrm>
        </p:grpSpPr>
        <p:sp>
          <p:nvSpPr>
            <p:cNvPr id="5" name="Text Box 5"/>
            <p:cNvSpPr txBox="1">
              <a:spLocks noChangeArrowheads="1"/>
            </p:cNvSpPr>
            <p:nvPr/>
          </p:nvSpPr>
          <p:spPr bwMode="auto">
            <a:xfrm>
              <a:off x="10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6" name="Text Box 6"/>
            <p:cNvSpPr txBox="1">
              <a:spLocks noChangeArrowheads="1"/>
            </p:cNvSpPr>
            <p:nvPr/>
          </p:nvSpPr>
          <p:spPr bwMode="auto">
            <a:xfrm>
              <a:off x="432" y="86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7" name="Text Box 7"/>
            <p:cNvSpPr txBox="1">
              <a:spLocks noChangeArrowheads="1"/>
            </p:cNvSpPr>
            <p:nvPr/>
          </p:nvSpPr>
          <p:spPr bwMode="auto">
            <a:xfrm>
              <a:off x="672" y="113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 name="Text Box 8"/>
            <p:cNvSpPr txBox="1">
              <a:spLocks noChangeArrowheads="1"/>
            </p:cNvSpPr>
            <p:nvPr/>
          </p:nvSpPr>
          <p:spPr bwMode="auto">
            <a:xfrm>
              <a:off x="672" y="138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grpSp>
          <p:nvGrpSpPr>
            <p:cNvPr id="9" name="Group 9"/>
            <p:cNvGrpSpPr/>
            <p:nvPr/>
          </p:nvGrpSpPr>
          <p:grpSpPr bwMode="auto">
            <a:xfrm>
              <a:off x="912" y="1152"/>
              <a:ext cx="567" cy="1636"/>
              <a:chOff x="624" y="1104"/>
              <a:chExt cx="567" cy="1636"/>
            </a:xfrm>
          </p:grpSpPr>
          <p:sp>
            <p:nvSpPr>
              <p:cNvPr id="97" name="Rectangle 10"/>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1"/>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2"/>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3"/>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Rectangle 14"/>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2" name="Rectangle 15"/>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3" name="Line 16"/>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7"/>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8"/>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9"/>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0"/>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1"/>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2"/>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Line 23"/>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1" name="Line 24"/>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 name="Text Box 25"/>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3" name="Text Box 26"/>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0" name="Text Box 27"/>
            <p:cNvSpPr txBox="1">
              <a:spLocks noChangeArrowheads="1"/>
            </p:cNvSpPr>
            <p:nvPr/>
          </p:nvSpPr>
          <p:spPr bwMode="auto">
            <a:xfrm>
              <a:off x="432" y="2544"/>
              <a:ext cx="4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1800" b="1"/>
                <a:t>－</a:t>
              </a:r>
              <a:r>
                <a:rPr lang="en-US" altLang="zh-CN" sz="2000" b="1"/>
                <a:t>1</a:t>
              </a:r>
            </a:p>
          </p:txBody>
        </p:sp>
        <p:sp>
          <p:nvSpPr>
            <p:cNvPr id="11" name="Text Box 28"/>
            <p:cNvSpPr txBox="1">
              <a:spLocks noChangeArrowheads="1"/>
            </p:cNvSpPr>
            <p:nvPr/>
          </p:nvSpPr>
          <p:spPr bwMode="auto">
            <a:xfrm>
              <a:off x="2169"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2" name="Text Box 29"/>
            <p:cNvSpPr txBox="1">
              <a:spLocks noChangeArrowheads="1"/>
            </p:cNvSpPr>
            <p:nvPr/>
          </p:nvSpPr>
          <p:spPr bwMode="auto">
            <a:xfrm>
              <a:off x="1728" y="11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p>
          </p:txBody>
        </p:sp>
        <p:sp>
          <p:nvSpPr>
            <p:cNvPr id="13" name="Text Box 30"/>
            <p:cNvSpPr txBox="1">
              <a:spLocks noChangeArrowheads="1"/>
            </p:cNvSpPr>
            <p:nvPr/>
          </p:nvSpPr>
          <p:spPr bwMode="auto">
            <a:xfrm>
              <a:off x="1728" y="1313"/>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2000" b="1"/>
                <a:t>+1</a:t>
              </a:r>
            </a:p>
          </p:txBody>
        </p:sp>
        <p:grpSp>
          <p:nvGrpSpPr>
            <p:cNvPr id="14" name="Group 31"/>
            <p:cNvGrpSpPr/>
            <p:nvPr/>
          </p:nvGrpSpPr>
          <p:grpSpPr bwMode="auto">
            <a:xfrm>
              <a:off x="2095" y="1152"/>
              <a:ext cx="567" cy="1636"/>
              <a:chOff x="1807" y="1104"/>
              <a:chExt cx="567" cy="1636"/>
            </a:xfrm>
          </p:grpSpPr>
          <p:sp>
            <p:nvSpPr>
              <p:cNvPr id="80" name="Rectangle 32"/>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3"/>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4"/>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5"/>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Rectangle 36"/>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5" name="Rectangle 37"/>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6" name="Line 38"/>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39"/>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0"/>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1"/>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2"/>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3"/>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4"/>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45"/>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46"/>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Text Box 47"/>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6" name="Text Box 48"/>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5" name="Text Box 49"/>
            <p:cNvSpPr txBox="1">
              <a:spLocks noChangeArrowheads="1"/>
            </p:cNvSpPr>
            <p:nvPr/>
          </p:nvSpPr>
          <p:spPr bwMode="auto">
            <a:xfrm>
              <a:off x="1594"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1800" b="1"/>
                <a:t>－</a:t>
              </a:r>
              <a:r>
                <a:rPr lang="en-US" altLang="zh-CN" sz="2000" b="1"/>
                <a:t>1</a:t>
              </a:r>
            </a:p>
          </p:txBody>
        </p:sp>
        <p:sp>
          <p:nvSpPr>
            <p:cNvPr id="16" name="Text Box 50"/>
            <p:cNvSpPr txBox="1">
              <a:spLocks noChangeArrowheads="1"/>
            </p:cNvSpPr>
            <p:nvPr/>
          </p:nvSpPr>
          <p:spPr bwMode="auto">
            <a:xfrm>
              <a:off x="34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7" name="Text Box 51"/>
            <p:cNvSpPr txBox="1">
              <a:spLocks noChangeArrowheads="1"/>
            </p:cNvSpPr>
            <p:nvPr/>
          </p:nvSpPr>
          <p:spPr bwMode="auto">
            <a:xfrm>
              <a:off x="28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p>
          </p:txBody>
        </p:sp>
        <p:sp>
          <p:nvSpPr>
            <p:cNvPr id="18" name="Text Box 52"/>
            <p:cNvSpPr txBox="1">
              <a:spLocks noChangeArrowheads="1"/>
            </p:cNvSpPr>
            <p:nvPr/>
          </p:nvSpPr>
          <p:spPr bwMode="auto">
            <a:xfrm>
              <a:off x="28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2000" b="1"/>
                <a:t>+1</a:t>
              </a:r>
            </a:p>
          </p:txBody>
        </p:sp>
        <p:sp>
          <p:nvSpPr>
            <p:cNvPr id="19" name="Text Box 53"/>
            <p:cNvSpPr txBox="1">
              <a:spLocks noChangeArrowheads="1"/>
            </p:cNvSpPr>
            <p:nvPr/>
          </p:nvSpPr>
          <p:spPr bwMode="auto">
            <a:xfrm>
              <a:off x="2833"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1800" b="1"/>
                <a:t>－</a:t>
              </a:r>
              <a:r>
                <a:rPr lang="en-US" altLang="zh-CN" sz="2000" b="1"/>
                <a:t>1</a:t>
              </a:r>
            </a:p>
          </p:txBody>
        </p:sp>
        <p:sp>
          <p:nvSpPr>
            <p:cNvPr id="20" name="Text Box 54"/>
            <p:cNvSpPr txBox="1">
              <a:spLocks noChangeArrowheads="1"/>
            </p:cNvSpPr>
            <p:nvPr/>
          </p:nvSpPr>
          <p:spPr bwMode="auto">
            <a:xfrm>
              <a:off x="4655"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1" name="Text Box 55"/>
            <p:cNvSpPr txBox="1">
              <a:spLocks noChangeArrowheads="1"/>
            </p:cNvSpPr>
            <p:nvPr/>
          </p:nvSpPr>
          <p:spPr bwMode="auto">
            <a:xfrm>
              <a:off x="40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p>
          </p:txBody>
        </p:sp>
        <p:sp>
          <p:nvSpPr>
            <p:cNvPr id="22" name="Text Box 56"/>
            <p:cNvSpPr txBox="1">
              <a:spLocks noChangeArrowheads="1"/>
            </p:cNvSpPr>
            <p:nvPr/>
          </p:nvSpPr>
          <p:spPr bwMode="auto">
            <a:xfrm>
              <a:off x="40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2000" b="1"/>
                <a:t>+1</a:t>
              </a:r>
            </a:p>
          </p:txBody>
        </p:sp>
        <p:sp>
          <p:nvSpPr>
            <p:cNvPr id="23" name="Text Box 57"/>
            <p:cNvSpPr txBox="1">
              <a:spLocks noChangeArrowheads="1"/>
            </p:cNvSpPr>
            <p:nvPr/>
          </p:nvSpPr>
          <p:spPr bwMode="auto">
            <a:xfrm>
              <a:off x="4032"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4" name="Group 58"/>
            <p:cNvGrpSpPr/>
            <p:nvPr/>
          </p:nvGrpSpPr>
          <p:grpSpPr bwMode="auto">
            <a:xfrm>
              <a:off x="4559" y="1152"/>
              <a:ext cx="577" cy="1636"/>
              <a:chOff x="4271" y="1104"/>
              <a:chExt cx="577" cy="1636"/>
            </a:xfrm>
          </p:grpSpPr>
          <p:sp>
            <p:nvSpPr>
              <p:cNvPr id="63" name="Rectangle 59"/>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0"/>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1"/>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2"/>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63"/>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64"/>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65"/>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6"/>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7"/>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8"/>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69"/>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0"/>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1"/>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72"/>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73"/>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74"/>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75"/>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5" name="Group 76"/>
            <p:cNvGrpSpPr/>
            <p:nvPr/>
          </p:nvGrpSpPr>
          <p:grpSpPr bwMode="auto">
            <a:xfrm>
              <a:off x="3337" y="1152"/>
              <a:ext cx="542" cy="1636"/>
              <a:chOff x="3049" y="1104"/>
              <a:chExt cx="542" cy="1636"/>
            </a:xfrm>
          </p:grpSpPr>
          <p:sp>
            <p:nvSpPr>
              <p:cNvPr id="46" name="Rectangle 77"/>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8"/>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79"/>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0"/>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81"/>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82"/>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83"/>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4"/>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5"/>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6"/>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7"/>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8"/>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89"/>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90"/>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91"/>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92"/>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93"/>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6" name="Freeform 94"/>
            <p:cNvSpPr/>
            <p:nvPr/>
          </p:nvSpPr>
          <p:spPr bwMode="auto">
            <a:xfrm>
              <a:off x="384" y="2064"/>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1557"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96"/>
            <p:cNvSpPr/>
            <p:nvPr/>
          </p:nvSpPr>
          <p:spPr bwMode="auto">
            <a:xfrm>
              <a:off x="2808"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 name="Group 97"/>
            <p:cNvGrpSpPr/>
            <p:nvPr/>
          </p:nvGrpSpPr>
          <p:grpSpPr bwMode="auto">
            <a:xfrm>
              <a:off x="2519" y="3360"/>
              <a:ext cx="1031" cy="286"/>
              <a:chOff x="2519" y="3360"/>
              <a:chExt cx="1031" cy="286"/>
            </a:xfrm>
          </p:grpSpPr>
          <p:sp>
            <p:nvSpPr>
              <p:cNvPr id="44" name="Rectangle 98"/>
              <p:cNvSpPr>
                <a:spLocks noChangeArrowheads="1"/>
              </p:cNvSpPr>
              <p:nvPr/>
            </p:nvSpPr>
            <p:spPr bwMode="auto">
              <a:xfrm>
                <a:off x="2519" y="336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Text Box 99"/>
              <p:cNvSpPr txBox="1">
                <a:spLocks noChangeArrowheads="1"/>
              </p:cNvSpPr>
              <p:nvPr/>
            </p:nvSpPr>
            <p:spPr bwMode="auto">
              <a:xfrm>
                <a:off x="2648" y="337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grpSp>
          <p:nvGrpSpPr>
            <p:cNvPr id="30" name="Group 100"/>
            <p:cNvGrpSpPr/>
            <p:nvPr/>
          </p:nvGrpSpPr>
          <p:grpSpPr bwMode="auto">
            <a:xfrm>
              <a:off x="1488" y="3840"/>
              <a:ext cx="2062" cy="286"/>
              <a:chOff x="1488" y="3840"/>
              <a:chExt cx="2062" cy="286"/>
            </a:xfrm>
          </p:grpSpPr>
          <p:sp>
            <p:nvSpPr>
              <p:cNvPr id="40" name="Rectangle 101"/>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Text Box 102"/>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42" name="Rectangle 103"/>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104"/>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31" name="Line 105"/>
            <p:cNvSpPr>
              <a:spLocks noChangeShapeType="1"/>
            </p:cNvSpPr>
            <p:nvPr/>
          </p:nvSpPr>
          <p:spPr bwMode="auto">
            <a:xfrm flipV="1">
              <a:off x="1975" y="3204"/>
              <a:ext cx="0" cy="635"/>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06"/>
            <p:cNvSpPr>
              <a:spLocks noChangeShapeType="1"/>
            </p:cNvSpPr>
            <p:nvPr/>
          </p:nvSpPr>
          <p:spPr bwMode="auto">
            <a:xfrm flipV="1">
              <a:off x="3024" y="3648"/>
              <a:ext cx="0" cy="19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107"/>
            <p:cNvGrpSpPr/>
            <p:nvPr/>
          </p:nvGrpSpPr>
          <p:grpSpPr bwMode="auto">
            <a:xfrm>
              <a:off x="1190" y="2784"/>
              <a:ext cx="3640" cy="442"/>
              <a:chOff x="1190" y="2784"/>
              <a:chExt cx="3640" cy="442"/>
            </a:xfrm>
          </p:grpSpPr>
          <p:sp>
            <p:nvSpPr>
              <p:cNvPr id="35" name="Freeform 108"/>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109"/>
              <p:cNvSpPr>
                <a:spLocks noChangeShapeType="1"/>
              </p:cNvSpPr>
              <p:nvPr/>
            </p:nvSpPr>
            <p:spPr bwMode="auto">
              <a:xfrm>
                <a:off x="1190" y="3213"/>
                <a:ext cx="362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Freeform 110"/>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111"/>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Freeform 112"/>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 name="Freeform 113"/>
            <p:cNvSpPr/>
            <p:nvPr/>
          </p:nvSpPr>
          <p:spPr bwMode="auto">
            <a:xfrm>
              <a:off x="3023" y="3022"/>
              <a:ext cx="1" cy="329"/>
            </a:xfrm>
            <a:custGeom>
              <a:avLst/>
              <a:gdLst>
                <a:gd name="T0" fmla="*/ 0 w 1"/>
                <a:gd name="T1" fmla="*/ 74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prstDash val="dash"/>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4" name="Text Box 114"/>
          <p:cNvSpPr txBox="1">
            <a:spLocks noChangeArrowheads="1"/>
          </p:cNvSpPr>
          <p:nvPr/>
        </p:nvSpPr>
        <p:spPr bwMode="auto">
          <a:xfrm>
            <a:off x="2709810" y="604677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rPr>
              <a:t>体号</a:t>
            </a:r>
          </a:p>
        </p:txBody>
      </p:sp>
      <p:sp>
        <p:nvSpPr>
          <p:cNvPr id="115" name="Line 115"/>
          <p:cNvSpPr>
            <a:spLocks noChangeShapeType="1"/>
          </p:cNvSpPr>
          <p:nvPr/>
        </p:nvSpPr>
        <p:spPr bwMode="auto">
          <a:xfrm flipV="1">
            <a:off x="3035248" y="5019658"/>
            <a:ext cx="0" cy="1008062"/>
          </a:xfrm>
          <a:prstGeom prst="line">
            <a:avLst/>
          </a:prstGeom>
          <a:noFill/>
          <a:ln w="38100">
            <a:solidFill>
              <a:srgbClr val="0000FF"/>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16"/>
          <p:cNvGrpSpPr/>
          <p:nvPr/>
        </p:nvGrpSpPr>
        <p:grpSpPr bwMode="auto">
          <a:xfrm>
            <a:off x="1789060" y="4352908"/>
            <a:ext cx="5778500" cy="701675"/>
            <a:chOff x="1190" y="2784"/>
            <a:chExt cx="3640" cy="442"/>
          </a:xfrm>
        </p:grpSpPr>
        <p:sp>
          <p:nvSpPr>
            <p:cNvPr id="117" name="Freeform 117"/>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rgbClr val="0000FF"/>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8"/>
            <p:cNvSpPr>
              <a:spLocks noChangeShapeType="1"/>
            </p:cNvSpPr>
            <p:nvPr/>
          </p:nvSpPr>
          <p:spPr bwMode="auto">
            <a:xfrm>
              <a:off x="1190" y="3213"/>
              <a:ext cx="3627"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Freeform 119"/>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rgbClr val="0000FF"/>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Freeform 120"/>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rgbClr val="0000FF"/>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Freeform 121"/>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rgbClr val="0000FF"/>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 name="矩形 2"/>
          <p:cNvSpPr/>
          <p:nvPr/>
        </p:nvSpPr>
        <p:spPr>
          <a:xfrm>
            <a:off x="8569273" y="2411604"/>
            <a:ext cx="3165384" cy="2123658"/>
          </a:xfrm>
          <a:prstGeom prst="rect">
            <a:avLst/>
          </a:prstGeom>
        </p:spPr>
        <p:txBody>
          <a:bodyPr wrap="square">
            <a:spAutoFit/>
          </a:bodyPr>
          <a:lstStyle/>
          <a:p>
            <a:pPr defTabSz="966155">
              <a:defRPr/>
            </a:pPr>
            <a:r>
              <a:rPr lang="zh-CN" altLang="en-US" sz="2200" dirty="0">
                <a:latin typeface="宋体" panose="02010600030101010101" pitchFamily="2" charset="-122"/>
                <a:ea typeface="宋体" panose="02010600030101010101" pitchFamily="2" charset="-122"/>
              </a:rPr>
              <a:t>用高位作为选择信号选择存储体，用低位作为存储体内部的地址输入到存储体当中，寻找指定的存储单页，</a:t>
            </a:r>
            <a:r>
              <a:rPr lang="zh-CN" altLang="en-US" sz="2200" dirty="0">
                <a:solidFill>
                  <a:srgbClr val="0000FF"/>
                </a:solidFill>
                <a:latin typeface="宋体" panose="02010600030101010101" pitchFamily="2" charset="-122"/>
                <a:ea typeface="宋体" panose="02010600030101010101" pitchFamily="2" charset="-122"/>
              </a:rPr>
              <a:t>实际上类似存储器容量的扩展</a:t>
            </a:r>
            <a:r>
              <a:rPr lang="zh-CN" altLang="en-US" sz="2200" dirty="0">
                <a:latin typeface="宋体" panose="02010600030101010101" pitchFamily="2" charset="-122"/>
                <a:ea typeface="宋体" panose="02010600030101010101" pitchFamily="2" charset="-122"/>
              </a:rPr>
              <a:t>。</a:t>
            </a:r>
            <a:endParaRPr lang="en-US" altLang="zh-CN" sz="22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blinds(horizontal)">
                                      <p:cBhvr>
                                        <p:cTn id="12" dur="5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slide(fromBottom)">
                                      <p:cBhvr>
                                        <p:cTn id="17" dur="500"/>
                                        <p:tgtEl>
                                          <p:spTgt spid="115"/>
                                        </p:tgtEl>
                                      </p:cBhvr>
                                    </p:animEffect>
                                  </p:childTnLst>
                                </p:cTn>
                              </p:par>
                            </p:childTnLst>
                          </p:cTn>
                        </p:par>
                        <p:par>
                          <p:cTn id="18" fill="hold">
                            <p:stCondLst>
                              <p:cond delay="500"/>
                            </p:stCondLst>
                            <p:childTnLst>
                              <p:par>
                                <p:cTn id="19" presetID="18" presetClass="entr" presetSubtype="3" fill="hold" nodeType="afterEffect">
                                  <p:stCondLst>
                                    <p:cond delay="0"/>
                                  </p:stCondLst>
                                  <p:childTnLst>
                                    <p:set>
                                      <p:cBhvr>
                                        <p:cTn id="20" dur="1" fill="hold">
                                          <p:stCondLst>
                                            <p:cond delay="0"/>
                                          </p:stCondLst>
                                        </p:cTn>
                                        <p:tgtEl>
                                          <p:spTgt spid="116"/>
                                        </p:tgtEl>
                                        <p:attrNameLst>
                                          <p:attrName>style.visibility</p:attrName>
                                        </p:attrNameLst>
                                      </p:cBhvr>
                                      <p:to>
                                        <p:strVal val="visible"/>
                                      </p:to>
                                    </p:set>
                                    <p:animEffect transition="in" filter="strips(upRight)">
                                      <p:cBhvr>
                                        <p:cTn id="21" dur="500"/>
                                        <p:tgtEl>
                                          <p:spTgt spid="11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19"/>
          <p:cNvSpPr>
            <a:spLocks noGrp="1"/>
          </p:cNvSpPr>
          <p:nvPr>
            <p:ph type="title"/>
          </p:nvPr>
        </p:nvSpPr>
        <p:spPr/>
        <p:txBody>
          <a:bodyPr>
            <a:normAutofit/>
          </a:bodyPr>
          <a:lstStyle/>
          <a:p>
            <a:r>
              <a:rPr lang="zh-CN" altLang="en-US" b="1">
                <a:sym typeface="+mn-ea"/>
              </a:rPr>
              <a:t>(</a:t>
            </a:r>
            <a:r>
              <a:rPr lang="en-US" altLang="zh-CN" b="1">
                <a:sym typeface="+mn-ea"/>
              </a:rPr>
              <a:t>2) </a:t>
            </a:r>
            <a:r>
              <a:rPr lang="zh-CN" altLang="en-US" b="1">
                <a:sym typeface="+mn-ea"/>
              </a:rPr>
              <a:t>低位交叉</a:t>
            </a:r>
            <a:r>
              <a:rPr lang="en-US" altLang="zh-CN" b="1">
                <a:sym typeface="+mn-ea"/>
              </a:rPr>
              <a:t>——</a:t>
            </a:r>
            <a:r>
              <a:rPr lang="zh-CN" altLang="en-US" b="1">
                <a:sym typeface="+mn-ea"/>
              </a:rPr>
              <a:t>各个体轮流编址</a:t>
            </a:r>
            <a:endParaRPr lang="en-US" altLang="zh-CN" b="1">
              <a:sym typeface="+mn-ea"/>
            </a:endParaRPr>
          </a:p>
        </p:txBody>
      </p:sp>
      <p:sp>
        <p:nvSpPr>
          <p:cNvPr id="121" name="内容占位符 120"/>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108</a:t>
            </a:fld>
            <a:endParaRPr lang="zh-CN" altLang="en-US" dirty="0"/>
          </a:p>
        </p:txBody>
      </p:sp>
      <p:grpSp>
        <p:nvGrpSpPr>
          <p:cNvPr id="3" name="Group 2"/>
          <p:cNvGrpSpPr/>
          <p:nvPr/>
        </p:nvGrpSpPr>
        <p:grpSpPr bwMode="auto">
          <a:xfrm>
            <a:off x="3209925" y="1287463"/>
            <a:ext cx="7227888" cy="3195637"/>
            <a:chOff x="912" y="1010"/>
            <a:chExt cx="4553" cy="2013"/>
          </a:xfrm>
        </p:grpSpPr>
        <p:sp>
          <p:nvSpPr>
            <p:cNvPr id="4" name="Text Box 3"/>
            <p:cNvSpPr txBox="1">
              <a:spLocks noChangeArrowheads="1"/>
            </p:cNvSpPr>
            <p:nvPr/>
          </p:nvSpPr>
          <p:spPr bwMode="auto">
            <a:xfrm>
              <a:off x="1008"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grpSp>
          <p:nvGrpSpPr>
            <p:cNvPr id="5" name="Group 4"/>
            <p:cNvGrpSpPr/>
            <p:nvPr/>
          </p:nvGrpSpPr>
          <p:grpSpPr bwMode="auto">
            <a:xfrm>
              <a:off x="912" y="1387"/>
              <a:ext cx="567" cy="1636"/>
              <a:chOff x="624" y="1104"/>
              <a:chExt cx="567" cy="1636"/>
            </a:xfrm>
          </p:grpSpPr>
          <p:sp>
            <p:nvSpPr>
              <p:cNvPr id="63" name="Rectangle 5"/>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7"/>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8"/>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9"/>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10"/>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11"/>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12"/>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13"/>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14"/>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15"/>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16"/>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17"/>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18"/>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19"/>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20"/>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21"/>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6" name="Text Box 22"/>
            <p:cNvSpPr txBox="1">
              <a:spLocks noChangeArrowheads="1"/>
            </p:cNvSpPr>
            <p:nvPr/>
          </p:nvSpPr>
          <p:spPr bwMode="auto">
            <a:xfrm>
              <a:off x="2296"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7" name="Group 23"/>
            <p:cNvGrpSpPr/>
            <p:nvPr/>
          </p:nvGrpSpPr>
          <p:grpSpPr bwMode="auto">
            <a:xfrm>
              <a:off x="2222" y="1387"/>
              <a:ext cx="567" cy="1636"/>
              <a:chOff x="1807" y="1104"/>
              <a:chExt cx="567" cy="1636"/>
            </a:xfrm>
          </p:grpSpPr>
          <p:sp>
            <p:nvSpPr>
              <p:cNvPr id="46" name="Rectangle 24"/>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25"/>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26"/>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27"/>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28"/>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29"/>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30"/>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1"/>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2"/>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33"/>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34"/>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35"/>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36"/>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7"/>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38"/>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39"/>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40"/>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8" name="Text Box 41"/>
            <p:cNvSpPr txBox="1">
              <a:spLocks noChangeArrowheads="1"/>
            </p:cNvSpPr>
            <p:nvPr/>
          </p:nvSpPr>
          <p:spPr bwMode="auto">
            <a:xfrm>
              <a:off x="363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9" name="Text Box 42"/>
            <p:cNvSpPr txBox="1">
              <a:spLocks noChangeArrowheads="1"/>
            </p:cNvSpPr>
            <p:nvPr/>
          </p:nvSpPr>
          <p:spPr bwMode="auto">
            <a:xfrm>
              <a:off x="498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0" name="Group 43"/>
            <p:cNvGrpSpPr/>
            <p:nvPr/>
          </p:nvGrpSpPr>
          <p:grpSpPr bwMode="auto">
            <a:xfrm>
              <a:off x="4888" y="1387"/>
              <a:ext cx="577" cy="1636"/>
              <a:chOff x="4271" y="1104"/>
              <a:chExt cx="577" cy="1636"/>
            </a:xfrm>
          </p:grpSpPr>
          <p:sp>
            <p:nvSpPr>
              <p:cNvPr id="29" name="Rectangle 44"/>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0" name="Rectangle 45"/>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1" name="Rectangle 46"/>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2" name="Rectangle 47"/>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3" name="Rectangle 48"/>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4" name="Rectangle 49"/>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5" name="Line 50"/>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51"/>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52"/>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53"/>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54"/>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55"/>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56"/>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57"/>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58"/>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Text Box 59"/>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45" name="Text Box 60"/>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1" name="Group 61"/>
            <p:cNvGrpSpPr/>
            <p:nvPr/>
          </p:nvGrpSpPr>
          <p:grpSpPr bwMode="auto">
            <a:xfrm>
              <a:off x="3563" y="1387"/>
              <a:ext cx="542" cy="1636"/>
              <a:chOff x="3049" y="1104"/>
              <a:chExt cx="542" cy="1636"/>
            </a:xfrm>
          </p:grpSpPr>
          <p:sp>
            <p:nvSpPr>
              <p:cNvPr id="12" name="Rectangle 62"/>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 name="Rectangle 63"/>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 name="Rectangle 64"/>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 name="Rectangle 65"/>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 name="Rectangle 66"/>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 name="Rectangle 67"/>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 name="Line 68"/>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69"/>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70"/>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71"/>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72"/>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73"/>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74"/>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75"/>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76"/>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Text Box 77"/>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8" name="Text Box 78"/>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80" name="Group 80"/>
          <p:cNvGrpSpPr/>
          <p:nvPr/>
        </p:nvGrpSpPr>
        <p:grpSpPr bwMode="auto">
          <a:xfrm>
            <a:off x="4789488" y="5780088"/>
            <a:ext cx="3273425" cy="454025"/>
            <a:chOff x="1907" y="3840"/>
            <a:chExt cx="2062" cy="286"/>
          </a:xfrm>
        </p:grpSpPr>
        <p:grpSp>
          <p:nvGrpSpPr>
            <p:cNvPr id="81" name="Group 81"/>
            <p:cNvGrpSpPr/>
            <p:nvPr/>
          </p:nvGrpSpPr>
          <p:grpSpPr bwMode="auto">
            <a:xfrm>
              <a:off x="1907" y="3840"/>
              <a:ext cx="2062" cy="286"/>
              <a:chOff x="1488" y="3840"/>
              <a:chExt cx="2062" cy="286"/>
            </a:xfrm>
          </p:grpSpPr>
          <p:sp>
            <p:nvSpPr>
              <p:cNvPr id="83" name="Rectangle 82"/>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Text Box 83"/>
              <p:cNvSpPr txBox="1">
                <a:spLocks noChangeArrowheads="1"/>
              </p:cNvSpPr>
              <p:nvPr/>
            </p:nvSpPr>
            <p:spPr bwMode="auto">
              <a:xfrm>
                <a:off x="2648" y="3851"/>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r>
                  <a:rPr lang="zh-CN" altLang="en-US" sz="2000" b="1">
                    <a:solidFill>
                      <a:schemeClr val="folHlink"/>
                    </a:solidFill>
                  </a:rPr>
                  <a:t>体号</a:t>
                </a:r>
              </a:p>
            </p:txBody>
          </p:sp>
          <p:sp>
            <p:nvSpPr>
              <p:cNvPr id="85" name="Rectangle 84"/>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Text Box 85"/>
              <p:cNvSpPr txBox="1">
                <a:spLocks noChangeArrowheads="1"/>
              </p:cNvSpPr>
              <p:nvPr/>
            </p:nvSpPr>
            <p:spPr bwMode="auto">
              <a:xfrm>
                <a:off x="1770" y="3851"/>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p>
            </p:txBody>
          </p:sp>
        </p:grpSp>
        <p:sp>
          <p:nvSpPr>
            <p:cNvPr id="82" name="Text Box 86"/>
            <p:cNvSpPr txBox="1">
              <a:spLocks noChangeArrowheads="1"/>
            </p:cNvSpPr>
            <p:nvPr/>
          </p:nvSpPr>
          <p:spPr bwMode="auto">
            <a:xfrm>
              <a:off x="2033"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grpSp>
      <p:grpSp>
        <p:nvGrpSpPr>
          <p:cNvPr id="87" name="Group 87"/>
          <p:cNvGrpSpPr/>
          <p:nvPr/>
        </p:nvGrpSpPr>
        <p:grpSpPr bwMode="auto">
          <a:xfrm>
            <a:off x="2085975" y="1287463"/>
            <a:ext cx="7389813" cy="919162"/>
            <a:chOff x="204" y="1010"/>
            <a:chExt cx="4655" cy="579"/>
          </a:xfrm>
        </p:grpSpPr>
        <p:sp>
          <p:nvSpPr>
            <p:cNvPr id="88" name="Text Box 88"/>
            <p:cNvSpPr txBox="1">
              <a:spLocks noChangeArrowheads="1"/>
            </p:cNvSpPr>
            <p:nvPr/>
          </p:nvSpPr>
          <p:spPr bwMode="auto">
            <a:xfrm>
              <a:off x="295" y="101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grpSp>
          <p:nvGrpSpPr>
            <p:cNvPr id="89" name="Group 89"/>
            <p:cNvGrpSpPr/>
            <p:nvPr/>
          </p:nvGrpSpPr>
          <p:grpSpPr bwMode="auto">
            <a:xfrm>
              <a:off x="204" y="1339"/>
              <a:ext cx="4655" cy="250"/>
              <a:chOff x="204" y="1339"/>
              <a:chExt cx="4655" cy="250"/>
            </a:xfrm>
          </p:grpSpPr>
          <p:sp>
            <p:nvSpPr>
              <p:cNvPr id="90" name="Text Box 90"/>
              <p:cNvSpPr txBox="1">
                <a:spLocks noChangeArrowheads="1"/>
              </p:cNvSpPr>
              <p:nvPr/>
            </p:nvSpPr>
            <p:spPr bwMode="auto">
              <a:xfrm>
                <a:off x="204"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00</a:t>
                </a:r>
              </a:p>
            </p:txBody>
          </p:sp>
          <p:sp>
            <p:nvSpPr>
              <p:cNvPr id="91" name="Text Box 91"/>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01</a:t>
                </a:r>
              </a:p>
            </p:txBody>
          </p:sp>
          <p:sp>
            <p:nvSpPr>
              <p:cNvPr id="92" name="Text Box 92"/>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10</a:t>
                </a:r>
              </a:p>
            </p:txBody>
          </p:sp>
          <p:sp>
            <p:nvSpPr>
              <p:cNvPr id="93" name="Text Box 93"/>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11</a:t>
                </a:r>
              </a:p>
            </p:txBody>
          </p:sp>
        </p:grpSp>
      </p:grpSp>
      <p:grpSp>
        <p:nvGrpSpPr>
          <p:cNvPr id="94" name="Group 94"/>
          <p:cNvGrpSpPr/>
          <p:nvPr/>
        </p:nvGrpSpPr>
        <p:grpSpPr bwMode="auto">
          <a:xfrm>
            <a:off x="2085975" y="2141538"/>
            <a:ext cx="7389813" cy="396875"/>
            <a:chOff x="204" y="1548"/>
            <a:chExt cx="4655" cy="250"/>
          </a:xfrm>
        </p:grpSpPr>
        <p:sp>
          <p:nvSpPr>
            <p:cNvPr id="95" name="Text Box 95"/>
            <p:cNvSpPr txBox="1">
              <a:spLocks noChangeArrowheads="1"/>
            </p:cNvSpPr>
            <p:nvPr/>
          </p:nvSpPr>
          <p:spPr bwMode="auto">
            <a:xfrm>
              <a:off x="204"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00</a:t>
              </a:r>
            </a:p>
          </p:txBody>
        </p:sp>
        <p:sp>
          <p:nvSpPr>
            <p:cNvPr id="96" name="Text Box 96"/>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01</a:t>
              </a:r>
            </a:p>
          </p:txBody>
        </p:sp>
        <p:sp>
          <p:nvSpPr>
            <p:cNvPr id="97" name="Text Box 97"/>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10</a:t>
              </a:r>
            </a:p>
          </p:txBody>
        </p:sp>
        <p:sp>
          <p:nvSpPr>
            <p:cNvPr id="98" name="Text Box 98"/>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11</a:t>
              </a:r>
            </a:p>
          </p:txBody>
        </p:sp>
      </p:grpSp>
      <p:grpSp>
        <p:nvGrpSpPr>
          <p:cNvPr id="99" name="Group 99"/>
          <p:cNvGrpSpPr/>
          <p:nvPr/>
        </p:nvGrpSpPr>
        <p:grpSpPr bwMode="auto">
          <a:xfrm>
            <a:off x="2012950" y="4156075"/>
            <a:ext cx="7462838" cy="396875"/>
            <a:chOff x="158" y="2817"/>
            <a:chExt cx="4701" cy="250"/>
          </a:xfrm>
        </p:grpSpPr>
        <p:sp>
          <p:nvSpPr>
            <p:cNvPr id="100" name="Text Box 100"/>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00</a:t>
              </a:r>
            </a:p>
          </p:txBody>
        </p:sp>
        <p:sp>
          <p:nvSpPr>
            <p:cNvPr id="101" name="Text Box 101"/>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01</a:t>
              </a:r>
            </a:p>
          </p:txBody>
        </p:sp>
        <p:sp>
          <p:nvSpPr>
            <p:cNvPr id="10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10</a:t>
              </a:r>
            </a:p>
          </p:txBody>
        </p:sp>
        <p:sp>
          <p:nvSpPr>
            <p:cNvPr id="103" name="Text Box 103"/>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11</a:t>
              </a:r>
            </a:p>
          </p:txBody>
        </p:sp>
      </p:grpSp>
      <p:grpSp>
        <p:nvGrpSpPr>
          <p:cNvPr id="104" name="Group 104"/>
          <p:cNvGrpSpPr/>
          <p:nvPr/>
        </p:nvGrpSpPr>
        <p:grpSpPr bwMode="auto">
          <a:xfrm>
            <a:off x="2805113" y="4610100"/>
            <a:ext cx="6408737" cy="447675"/>
            <a:chOff x="283" y="3103"/>
            <a:chExt cx="4037" cy="282"/>
          </a:xfrm>
        </p:grpSpPr>
        <p:sp>
          <p:nvSpPr>
            <p:cNvPr id="105" name="Line 105"/>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06"/>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107"/>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108"/>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9"/>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0" name="Line 110"/>
          <p:cNvSpPr>
            <a:spLocks noChangeShapeType="1"/>
          </p:cNvSpPr>
          <p:nvPr/>
        </p:nvSpPr>
        <p:spPr bwMode="auto">
          <a:xfrm>
            <a:off x="7221538" y="5057775"/>
            <a:ext cx="0" cy="719138"/>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1" name="Group 111"/>
          <p:cNvGrpSpPr/>
          <p:nvPr/>
        </p:nvGrpSpPr>
        <p:grpSpPr bwMode="auto">
          <a:xfrm>
            <a:off x="2373313" y="4625975"/>
            <a:ext cx="6424612" cy="719138"/>
            <a:chOff x="552" y="3113"/>
            <a:chExt cx="4047" cy="453"/>
          </a:xfrm>
        </p:grpSpPr>
        <p:sp>
          <p:nvSpPr>
            <p:cNvPr id="112" name="Line 112"/>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113"/>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114"/>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7" name="Line 117"/>
          <p:cNvSpPr>
            <a:spLocks noChangeShapeType="1"/>
          </p:cNvSpPr>
          <p:nvPr/>
        </p:nvSpPr>
        <p:spPr bwMode="auto">
          <a:xfrm>
            <a:off x="5613400" y="5345113"/>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blinds(horizontal)">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blinds(horizontal)">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blinds(horizontal)">
                                      <p:cBhvr>
                                        <p:cTn id="22" dur="500"/>
                                        <p:tgtEl>
                                          <p:spTgt spid="9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linds(horizontal)">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slide(fromBottom)">
                                      <p:cBhvr>
                                        <p:cTn id="32" dur="500"/>
                                        <p:tgtEl>
                                          <p:spTgt spid="110"/>
                                        </p:tgtEl>
                                      </p:cBhvr>
                                    </p:animEffect>
                                  </p:childTnLst>
                                </p:cTn>
                              </p:par>
                            </p:childTnLst>
                          </p:cTn>
                        </p:par>
                        <p:par>
                          <p:cTn id="33" fill="hold">
                            <p:stCondLst>
                              <p:cond delay="500"/>
                            </p:stCondLst>
                            <p:childTnLst>
                              <p:par>
                                <p:cTn id="34" presetID="12" presetClass="entr" presetSubtype="4" fill="hold"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slide(fromBottom)">
                                      <p:cBhvr>
                                        <p:cTn id="36" dur="500"/>
                                        <p:tgtEl>
                                          <p:spTgt spid="10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17"/>
                                        </p:tgtEl>
                                        <p:attrNameLst>
                                          <p:attrName>style.visibility</p:attrName>
                                        </p:attrNameLst>
                                      </p:cBhvr>
                                      <p:to>
                                        <p:strVal val="visible"/>
                                      </p:to>
                                    </p:set>
                                    <p:animEffect transition="in" filter="slide(fromBottom)">
                                      <p:cBhvr>
                                        <p:cTn id="41" dur="500"/>
                                        <p:tgtEl>
                                          <p:spTgt spid="117"/>
                                        </p:tgtEl>
                                      </p:cBhvr>
                                    </p:animEffect>
                                  </p:childTnLst>
                                </p:cTn>
                              </p:par>
                            </p:childTnLst>
                          </p:cTn>
                        </p:par>
                        <p:par>
                          <p:cTn id="42" fill="hold">
                            <p:stCondLst>
                              <p:cond delay="500"/>
                            </p:stCondLst>
                            <p:childTnLst>
                              <p:par>
                                <p:cTn id="43" presetID="16" presetClass="entr" presetSubtype="37" fill="hold" nodeType="after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barn(outVertical)">
                                      <p:cBhvr>
                                        <p:cTn id="4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20"/>
          <p:cNvSpPr>
            <a:spLocks noGrp="1"/>
          </p:cNvSpPr>
          <p:nvPr>
            <p:ph type="title"/>
          </p:nvPr>
        </p:nvSpPr>
        <p:spPr/>
        <p:txBody>
          <a:bodyPr>
            <a:normAutofit/>
          </a:bodyPr>
          <a:lstStyle/>
          <a:p>
            <a:r>
              <a:rPr lang="zh-CN" altLang="en-US" b="1">
                <a:sym typeface="+mn-ea"/>
              </a:rPr>
              <a:t>(</a:t>
            </a:r>
            <a:r>
              <a:rPr lang="en-US" altLang="zh-CN" b="1">
                <a:sym typeface="+mn-ea"/>
              </a:rPr>
              <a:t>2) </a:t>
            </a:r>
            <a:r>
              <a:rPr lang="zh-CN" altLang="en-US" b="1">
                <a:sym typeface="+mn-ea"/>
              </a:rPr>
              <a:t>低位交叉</a:t>
            </a:r>
            <a:r>
              <a:rPr lang="en-US" altLang="zh-CN" b="1">
                <a:sym typeface="+mn-ea"/>
              </a:rPr>
              <a:t>——</a:t>
            </a:r>
            <a:r>
              <a:rPr lang="zh-CN" altLang="en-US" b="1">
                <a:sym typeface="+mn-ea"/>
              </a:rPr>
              <a:t>各个体轮流编址</a:t>
            </a:r>
            <a:endParaRPr lang="zh-CN" altLang="en-US"/>
          </a:p>
        </p:txBody>
      </p:sp>
      <p:sp>
        <p:nvSpPr>
          <p:cNvPr id="122" name="内容占位符 121"/>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109</a:t>
            </a:fld>
            <a:endParaRPr lang="zh-CN" altLang="en-US" dirty="0"/>
          </a:p>
        </p:txBody>
      </p:sp>
      <p:grpSp>
        <p:nvGrpSpPr>
          <p:cNvPr id="3" name="Group 3"/>
          <p:cNvGrpSpPr/>
          <p:nvPr/>
        </p:nvGrpSpPr>
        <p:grpSpPr bwMode="auto">
          <a:xfrm>
            <a:off x="2295525" y="1287463"/>
            <a:ext cx="7543800" cy="5330825"/>
            <a:chOff x="336" y="816"/>
            <a:chExt cx="4752" cy="3358"/>
          </a:xfrm>
        </p:grpSpPr>
        <p:sp>
          <p:nvSpPr>
            <p:cNvPr id="4" name="Text Box 4"/>
            <p:cNvSpPr txBox="1">
              <a:spLocks noChangeArrowheads="1"/>
            </p:cNvSpPr>
            <p:nvPr/>
          </p:nvSpPr>
          <p:spPr bwMode="auto">
            <a:xfrm>
              <a:off x="9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5" name="Text Box 5"/>
            <p:cNvSpPr txBox="1">
              <a:spLocks noChangeArrowheads="1"/>
            </p:cNvSpPr>
            <p:nvPr/>
          </p:nvSpPr>
          <p:spPr bwMode="auto">
            <a:xfrm>
              <a:off x="384"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6" name="Text Box 6"/>
            <p:cNvSpPr txBox="1">
              <a:spLocks noChangeArrowheads="1"/>
            </p:cNvSpPr>
            <p:nvPr/>
          </p:nvSpPr>
          <p:spPr bwMode="auto">
            <a:xfrm>
              <a:off x="6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7" name="Text Box 7"/>
            <p:cNvSpPr txBox="1">
              <a:spLocks noChangeArrowheads="1"/>
            </p:cNvSpPr>
            <p:nvPr/>
          </p:nvSpPr>
          <p:spPr bwMode="auto">
            <a:xfrm>
              <a:off x="624" y="133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4</a:t>
              </a:r>
            </a:p>
          </p:txBody>
        </p:sp>
        <p:grpSp>
          <p:nvGrpSpPr>
            <p:cNvPr id="8" name="Group 8"/>
            <p:cNvGrpSpPr/>
            <p:nvPr/>
          </p:nvGrpSpPr>
          <p:grpSpPr bwMode="auto">
            <a:xfrm>
              <a:off x="864" y="1104"/>
              <a:ext cx="567" cy="1636"/>
              <a:chOff x="624" y="1104"/>
              <a:chExt cx="567" cy="1636"/>
            </a:xfrm>
          </p:grpSpPr>
          <p:sp>
            <p:nvSpPr>
              <p:cNvPr id="95" name="Rectangle 9"/>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6" name="Rectangle 10"/>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7" name="Rectangle 11"/>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2"/>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3"/>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4"/>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Line 15"/>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2" name="Line 16"/>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17"/>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8"/>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9"/>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20"/>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1"/>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2"/>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3"/>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Text Box 24"/>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1" name="Text Box 25"/>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9" name="Text Box 26"/>
            <p:cNvSpPr txBox="1">
              <a:spLocks noChangeArrowheads="1"/>
            </p:cNvSpPr>
            <p:nvPr/>
          </p:nvSpPr>
          <p:spPr bwMode="auto">
            <a:xfrm>
              <a:off x="372"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4</a:t>
              </a:r>
            </a:p>
          </p:txBody>
        </p:sp>
        <p:sp>
          <p:nvSpPr>
            <p:cNvPr id="10" name="Text Box 27"/>
            <p:cNvSpPr txBox="1">
              <a:spLocks noChangeArrowheads="1"/>
            </p:cNvSpPr>
            <p:nvPr/>
          </p:nvSpPr>
          <p:spPr bwMode="auto">
            <a:xfrm>
              <a:off x="2121"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1" name="Text Box 28"/>
            <p:cNvSpPr txBox="1">
              <a:spLocks noChangeArrowheads="1"/>
            </p:cNvSpPr>
            <p:nvPr/>
          </p:nvSpPr>
          <p:spPr bwMode="auto">
            <a:xfrm>
              <a:off x="18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a:t>
              </a:r>
            </a:p>
          </p:txBody>
        </p:sp>
        <p:sp>
          <p:nvSpPr>
            <p:cNvPr id="12" name="Text Box 29"/>
            <p:cNvSpPr txBox="1">
              <a:spLocks noChangeArrowheads="1"/>
            </p:cNvSpPr>
            <p:nvPr/>
          </p:nvSpPr>
          <p:spPr bwMode="auto">
            <a:xfrm>
              <a:off x="1824"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5</a:t>
              </a:r>
            </a:p>
          </p:txBody>
        </p:sp>
        <p:grpSp>
          <p:nvGrpSpPr>
            <p:cNvPr id="13" name="Group 30"/>
            <p:cNvGrpSpPr/>
            <p:nvPr/>
          </p:nvGrpSpPr>
          <p:grpSpPr bwMode="auto">
            <a:xfrm>
              <a:off x="2047" y="1104"/>
              <a:ext cx="567" cy="1636"/>
              <a:chOff x="1807" y="1104"/>
              <a:chExt cx="567" cy="1636"/>
            </a:xfrm>
          </p:grpSpPr>
          <p:sp>
            <p:nvSpPr>
              <p:cNvPr id="78" name="Rectangle 31"/>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79" name="Rectangle 32"/>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0" name="Rectangle 33"/>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4"/>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5"/>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6"/>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Line 37"/>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38"/>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39"/>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40"/>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1"/>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2"/>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3"/>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4"/>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5"/>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Text Box 46"/>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4" name="Text Box 47"/>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4" name="Text Box 48"/>
            <p:cNvSpPr txBox="1">
              <a:spLocks noChangeArrowheads="1"/>
            </p:cNvSpPr>
            <p:nvPr/>
          </p:nvSpPr>
          <p:spPr bwMode="auto">
            <a:xfrm>
              <a:off x="1546"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3</a:t>
              </a:r>
            </a:p>
          </p:txBody>
        </p:sp>
        <p:sp>
          <p:nvSpPr>
            <p:cNvPr id="15" name="Text Box 49"/>
            <p:cNvSpPr txBox="1">
              <a:spLocks noChangeArrowheads="1"/>
            </p:cNvSpPr>
            <p:nvPr/>
          </p:nvSpPr>
          <p:spPr bwMode="auto">
            <a:xfrm>
              <a:off x="33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6" name="Text Box 50"/>
            <p:cNvSpPr txBox="1">
              <a:spLocks noChangeArrowheads="1"/>
            </p:cNvSpPr>
            <p:nvPr/>
          </p:nvSpPr>
          <p:spPr bwMode="auto">
            <a:xfrm>
              <a:off x="3020"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endParaRPr lang="en-US" altLang="zh-CN" b="1"/>
            </a:p>
          </p:txBody>
        </p:sp>
        <p:sp>
          <p:nvSpPr>
            <p:cNvPr id="17" name="Text Box 51"/>
            <p:cNvSpPr txBox="1">
              <a:spLocks noChangeArrowheads="1"/>
            </p:cNvSpPr>
            <p:nvPr/>
          </p:nvSpPr>
          <p:spPr bwMode="auto">
            <a:xfrm>
              <a:off x="3020"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6</a:t>
              </a:r>
            </a:p>
          </p:txBody>
        </p:sp>
        <p:sp>
          <p:nvSpPr>
            <p:cNvPr id="18" name="Text Box 52"/>
            <p:cNvSpPr txBox="1">
              <a:spLocks noChangeArrowheads="1"/>
            </p:cNvSpPr>
            <p:nvPr/>
          </p:nvSpPr>
          <p:spPr bwMode="auto">
            <a:xfrm>
              <a:off x="2785"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2</a:t>
              </a:r>
            </a:p>
          </p:txBody>
        </p:sp>
        <p:sp>
          <p:nvSpPr>
            <p:cNvPr id="19" name="Text Box 53"/>
            <p:cNvSpPr txBox="1">
              <a:spLocks noChangeArrowheads="1"/>
            </p:cNvSpPr>
            <p:nvPr/>
          </p:nvSpPr>
          <p:spPr bwMode="auto">
            <a:xfrm>
              <a:off x="4607"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0" name="Text Box 54"/>
            <p:cNvSpPr txBox="1">
              <a:spLocks noChangeArrowheads="1"/>
            </p:cNvSpPr>
            <p:nvPr/>
          </p:nvSpPr>
          <p:spPr bwMode="auto">
            <a:xfrm>
              <a:off x="4268"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endParaRPr lang="en-US" altLang="zh-CN" b="1"/>
            </a:p>
          </p:txBody>
        </p:sp>
        <p:sp>
          <p:nvSpPr>
            <p:cNvPr id="21" name="Text Box 55"/>
            <p:cNvSpPr txBox="1">
              <a:spLocks noChangeArrowheads="1"/>
            </p:cNvSpPr>
            <p:nvPr/>
          </p:nvSpPr>
          <p:spPr bwMode="auto">
            <a:xfrm>
              <a:off x="4268"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7</a:t>
              </a:r>
            </a:p>
          </p:txBody>
        </p:sp>
        <p:sp>
          <p:nvSpPr>
            <p:cNvPr id="22" name="Text Box 56"/>
            <p:cNvSpPr txBox="1">
              <a:spLocks noChangeArrowheads="1"/>
            </p:cNvSpPr>
            <p:nvPr/>
          </p:nvSpPr>
          <p:spPr bwMode="auto">
            <a:xfrm>
              <a:off x="3984"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3" name="Group 57"/>
            <p:cNvGrpSpPr/>
            <p:nvPr/>
          </p:nvGrpSpPr>
          <p:grpSpPr bwMode="auto">
            <a:xfrm>
              <a:off x="4511" y="1104"/>
              <a:ext cx="577" cy="1636"/>
              <a:chOff x="4271" y="1104"/>
              <a:chExt cx="577" cy="1636"/>
            </a:xfrm>
          </p:grpSpPr>
          <p:sp>
            <p:nvSpPr>
              <p:cNvPr id="61" name="Rectangle 58"/>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2" name="Rectangle 59"/>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3" name="Rectangle 60"/>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1"/>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2"/>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3"/>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Line 64"/>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5"/>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6"/>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7"/>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8"/>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9"/>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70"/>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1"/>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2"/>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Text Box 73"/>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7" name="Text Box 74"/>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4" name="Group 75"/>
            <p:cNvGrpSpPr/>
            <p:nvPr/>
          </p:nvGrpSpPr>
          <p:grpSpPr bwMode="auto">
            <a:xfrm>
              <a:off x="3289" y="1104"/>
              <a:ext cx="542" cy="1636"/>
              <a:chOff x="3049" y="1104"/>
              <a:chExt cx="542" cy="1636"/>
            </a:xfrm>
          </p:grpSpPr>
          <p:sp>
            <p:nvSpPr>
              <p:cNvPr id="44" name="Rectangle 76"/>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5" name="Rectangle 77"/>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6" name="Rectangle 78"/>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9"/>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80"/>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1"/>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Line 82"/>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83"/>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84"/>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5"/>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6"/>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7"/>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8"/>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9"/>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90"/>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91"/>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0" name="Text Box 92"/>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 name="Freeform 93"/>
            <p:cNvSpPr/>
            <p:nvPr/>
          </p:nvSpPr>
          <p:spPr bwMode="auto">
            <a:xfrm>
              <a:off x="336" y="2016"/>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94"/>
            <p:cNvSpPr/>
            <p:nvPr/>
          </p:nvSpPr>
          <p:spPr bwMode="auto">
            <a:xfrm>
              <a:off x="1509"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2760"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 name="Group 96"/>
            <p:cNvGrpSpPr/>
            <p:nvPr/>
          </p:nvGrpSpPr>
          <p:grpSpPr bwMode="auto">
            <a:xfrm>
              <a:off x="2471" y="3312"/>
              <a:ext cx="1031" cy="286"/>
              <a:chOff x="2471" y="3312"/>
              <a:chExt cx="1031" cy="286"/>
            </a:xfrm>
          </p:grpSpPr>
          <p:sp>
            <p:nvSpPr>
              <p:cNvPr id="42" name="Rectangle 97"/>
              <p:cNvSpPr>
                <a:spLocks noChangeArrowheads="1"/>
              </p:cNvSpPr>
              <p:nvPr/>
            </p:nvSpPr>
            <p:spPr bwMode="auto">
              <a:xfrm>
                <a:off x="2471" y="3312"/>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98"/>
              <p:cNvSpPr txBox="1">
                <a:spLocks noChangeArrowheads="1"/>
              </p:cNvSpPr>
              <p:nvPr/>
            </p:nvSpPr>
            <p:spPr bwMode="auto">
              <a:xfrm>
                <a:off x="2607" y="332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sp>
          <p:nvSpPr>
            <p:cNvPr id="29" name="Rectangle 99"/>
            <p:cNvSpPr>
              <a:spLocks noChangeArrowheads="1"/>
            </p:cNvSpPr>
            <p:nvPr/>
          </p:nvSpPr>
          <p:spPr bwMode="auto">
            <a:xfrm>
              <a:off x="3529"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Text Box 100"/>
            <p:cNvSpPr txBox="1">
              <a:spLocks noChangeArrowheads="1"/>
            </p:cNvSpPr>
            <p:nvPr/>
          </p:nvSpPr>
          <p:spPr bwMode="auto">
            <a:xfrm>
              <a:off x="3648" y="3883"/>
              <a:ext cx="8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t>体号</a:t>
              </a:r>
            </a:p>
          </p:txBody>
        </p:sp>
        <p:sp>
          <p:nvSpPr>
            <p:cNvPr id="31" name="Rectangle 101"/>
            <p:cNvSpPr>
              <a:spLocks noChangeArrowheads="1"/>
            </p:cNvSpPr>
            <p:nvPr/>
          </p:nvSpPr>
          <p:spPr bwMode="auto">
            <a:xfrm>
              <a:off x="2498"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Text Box 102"/>
            <p:cNvSpPr txBox="1">
              <a:spLocks noChangeArrowheads="1"/>
            </p:cNvSpPr>
            <p:nvPr/>
          </p:nvSpPr>
          <p:spPr bwMode="auto">
            <a:xfrm>
              <a:off x="2606" y="3899"/>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33" name="Line 103"/>
            <p:cNvSpPr>
              <a:spLocks noChangeShapeType="1"/>
            </p:cNvSpPr>
            <p:nvPr/>
          </p:nvSpPr>
          <p:spPr bwMode="auto">
            <a:xfrm flipV="1">
              <a:off x="4046" y="3175"/>
              <a:ext cx="0" cy="72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04"/>
            <p:cNvSpPr>
              <a:spLocks noChangeShapeType="1"/>
            </p:cNvSpPr>
            <p:nvPr/>
          </p:nvSpPr>
          <p:spPr bwMode="auto">
            <a:xfrm flipV="1">
              <a:off x="2976" y="360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5"/>
            <p:cNvSpPr>
              <a:spLocks noChangeShapeType="1"/>
            </p:cNvSpPr>
            <p:nvPr/>
          </p:nvSpPr>
          <p:spPr bwMode="auto">
            <a:xfrm>
              <a:off x="1111" y="3179"/>
              <a:ext cx="36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6" name="Group 106"/>
            <p:cNvGrpSpPr/>
            <p:nvPr/>
          </p:nvGrpSpPr>
          <p:grpSpPr bwMode="auto">
            <a:xfrm>
              <a:off x="1123" y="2750"/>
              <a:ext cx="3662" cy="424"/>
              <a:chOff x="1123" y="2750"/>
              <a:chExt cx="3662" cy="424"/>
            </a:xfrm>
          </p:grpSpPr>
          <p:sp>
            <p:nvSpPr>
              <p:cNvPr id="38" name="Line 107"/>
              <p:cNvSpPr>
                <a:spLocks noChangeShapeType="1"/>
              </p:cNvSpPr>
              <p:nvPr/>
            </p:nvSpPr>
            <p:spPr bwMode="auto">
              <a:xfrm flipV="1">
                <a:off x="1123"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108"/>
              <p:cNvSpPr>
                <a:spLocks noChangeShapeType="1"/>
              </p:cNvSpPr>
              <p:nvPr/>
            </p:nvSpPr>
            <p:spPr bwMode="auto">
              <a:xfrm flipV="1">
                <a:off x="2314"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109"/>
              <p:cNvSpPr>
                <a:spLocks noChangeShapeType="1"/>
              </p:cNvSpPr>
              <p:nvPr/>
            </p:nvSpPr>
            <p:spPr bwMode="auto">
              <a:xfrm flipV="1">
                <a:off x="3560"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110"/>
              <p:cNvSpPr>
                <a:spLocks noChangeShapeType="1"/>
              </p:cNvSpPr>
              <p:nvPr/>
            </p:nvSpPr>
            <p:spPr bwMode="auto">
              <a:xfrm flipV="1">
                <a:off x="4785"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Line 111"/>
            <p:cNvSpPr>
              <a:spLocks noChangeShapeType="1"/>
            </p:cNvSpPr>
            <p:nvPr/>
          </p:nvSpPr>
          <p:spPr bwMode="auto">
            <a:xfrm flipV="1">
              <a:off x="2976" y="2985"/>
              <a:ext cx="0" cy="329"/>
            </a:xfrm>
            <a:prstGeom prst="line">
              <a:avLst/>
            </a:prstGeom>
            <a:noFill/>
            <a:ln w="38100">
              <a:solidFill>
                <a:schemeClr val="tx1"/>
              </a:solidFill>
              <a:prstDash val="dash"/>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 name="Line 112"/>
          <p:cNvSpPr>
            <a:spLocks noChangeShapeType="1"/>
          </p:cNvSpPr>
          <p:nvPr/>
        </p:nvSpPr>
        <p:spPr bwMode="auto">
          <a:xfrm flipV="1">
            <a:off x="8185150" y="5032375"/>
            <a:ext cx="0" cy="114458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 name="Group 113"/>
          <p:cNvGrpSpPr/>
          <p:nvPr/>
        </p:nvGrpSpPr>
        <p:grpSpPr bwMode="auto">
          <a:xfrm>
            <a:off x="3544888" y="4357688"/>
            <a:ext cx="5813425" cy="673100"/>
            <a:chOff x="1123" y="2750"/>
            <a:chExt cx="3662" cy="424"/>
          </a:xfrm>
        </p:grpSpPr>
        <p:sp>
          <p:nvSpPr>
            <p:cNvPr id="114" name="Line 114"/>
            <p:cNvSpPr>
              <a:spLocks noChangeShapeType="1"/>
            </p:cNvSpPr>
            <p:nvPr/>
          </p:nvSpPr>
          <p:spPr bwMode="auto">
            <a:xfrm flipV="1">
              <a:off x="1123"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flipV="1">
              <a:off x="2314"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flipV="1">
              <a:off x="3560"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117"/>
            <p:cNvSpPr>
              <a:spLocks noChangeShapeType="1"/>
            </p:cNvSpPr>
            <p:nvPr/>
          </p:nvSpPr>
          <p:spPr bwMode="auto">
            <a:xfrm flipV="1">
              <a:off x="4785"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8" name="Line 118"/>
          <p:cNvSpPr>
            <a:spLocks noChangeShapeType="1"/>
          </p:cNvSpPr>
          <p:nvPr/>
        </p:nvSpPr>
        <p:spPr bwMode="auto">
          <a:xfrm>
            <a:off x="3525838" y="5038725"/>
            <a:ext cx="58547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Text Box 119"/>
          <p:cNvSpPr txBox="1">
            <a:spLocks noChangeArrowheads="1"/>
          </p:cNvSpPr>
          <p:nvPr/>
        </p:nvSpPr>
        <p:spPr bwMode="auto">
          <a:xfrm>
            <a:off x="7553325" y="6156325"/>
            <a:ext cx="1408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solidFill>
                  <a:schemeClr val="folHlink"/>
                </a:solidFill>
              </a:rPr>
              <a:t>体号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blinds(horizontal)">
                                      <p:cBhvr>
                                        <p:cTn id="12" dur="5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slide(fromBottom)">
                                      <p:cBhvr>
                                        <p:cTn id="17" dur="500"/>
                                        <p:tgtEl>
                                          <p:spTgt spid="112"/>
                                        </p:tgtEl>
                                      </p:cBhvr>
                                    </p:animEffect>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barn(outVertical)">
                                      <p:cBhvr>
                                        <p:cTn id="21" dur="500"/>
                                        <p:tgtEl>
                                          <p:spTgt spid="118"/>
                                        </p:tgtEl>
                                      </p:cBhvr>
                                    </p:animEffect>
                                  </p:childTnLst>
                                </p:cTn>
                              </p:par>
                            </p:childTnLst>
                          </p:cTn>
                        </p:par>
                        <p:par>
                          <p:cTn id="22" fill="hold">
                            <p:stCondLst>
                              <p:cond delay="1000"/>
                            </p:stCondLst>
                            <p:childTnLst>
                              <p:par>
                                <p:cTn id="23" presetID="12" presetClass="entr" presetSubtype="4" fill="hold"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slide(fromBottom)">
                                      <p:cBhvr>
                                        <p:cTn id="25"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 </a:t>
            </a:r>
            <a:r>
              <a:rPr lang="zh-CN" altLang="en-US" b="1" dirty="0"/>
              <a:t>主存储器</a:t>
            </a:r>
            <a:r>
              <a:rPr lang="en-US" altLang="zh-CN" b="1" dirty="0"/>
              <a:t>——</a:t>
            </a:r>
            <a:r>
              <a:rPr lang="zh-CN" altLang="en-US" b="1" dirty="0"/>
              <a:t>主存的基本组成</a:t>
            </a:r>
          </a:p>
        </p:txBody>
      </p:sp>
      <p:sp>
        <p:nvSpPr>
          <p:cNvPr id="4" name="内容占位符 3"/>
          <p:cNvSpPr>
            <a:spLocks noGrp="1"/>
          </p:cNvSpPr>
          <p:nvPr>
            <p:ph idx="1"/>
          </p:nvPr>
        </p:nvSpPr>
        <p:spPr>
          <a:xfrm>
            <a:off x="838200" y="975174"/>
            <a:ext cx="3982720" cy="4873029"/>
          </a:xfrm>
        </p:spPr>
        <p:txBody>
          <a:bodyPr>
            <a:normAutofit/>
          </a:bodyPr>
          <a:lstStyle/>
          <a:p>
            <a:pPr>
              <a:lnSpc>
                <a:spcPct val="100000"/>
              </a:lnSpc>
              <a:spcBef>
                <a:spcPts val="0"/>
              </a:spcBef>
            </a:pPr>
            <a:r>
              <a:rPr lang="en-US" altLang="zh-CN" sz="2800" b="1" dirty="0">
                <a:cs typeface="Times New Roman" panose="02020603050405020304" pitchFamily="18" charset="0"/>
              </a:rPr>
              <a:t>MDR</a:t>
            </a:r>
            <a:r>
              <a:rPr lang="zh-CN" altLang="en-US" sz="2800" b="1" dirty="0">
                <a:cs typeface="Times New Roman" panose="02020603050405020304" pitchFamily="18" charset="0"/>
              </a:rPr>
              <a:t>（</a:t>
            </a:r>
            <a:r>
              <a:rPr lang="en-US" altLang="zh-CN" sz="2800" b="1" dirty="0">
                <a:cs typeface="Times New Roman" panose="02020603050405020304" pitchFamily="18" charset="0"/>
              </a:rPr>
              <a:t>Memory Data </a:t>
            </a:r>
            <a:r>
              <a:rPr lang="en-US" altLang="zh-CN" sz="2800" b="1" dirty="0" err="1">
                <a:cs typeface="Times New Roman" panose="02020603050405020304" pitchFamily="18" charset="0"/>
              </a:rPr>
              <a:t>Regisiter</a:t>
            </a:r>
            <a:r>
              <a:rPr lang="zh-CN" altLang="en-US" sz="2800" b="1" dirty="0">
                <a:cs typeface="Times New Roman" panose="02020603050405020304" pitchFamily="18" charset="0"/>
              </a:rPr>
              <a:t>，数据寄存器）：保存要被写入</a:t>
            </a:r>
            <a:r>
              <a:rPr lang="en-US" altLang="zh-CN" sz="2800" b="1" dirty="0">
                <a:cs typeface="Times New Roman" panose="02020603050405020304" pitchFamily="18" charset="0"/>
              </a:rPr>
              <a:t>/</a:t>
            </a:r>
            <a:r>
              <a:rPr lang="zh-CN" altLang="en-US" sz="2800" b="1" dirty="0">
                <a:cs typeface="Times New Roman" panose="02020603050405020304" pitchFamily="18" charset="0"/>
              </a:rPr>
              <a:t>读出地址单元的数据</a:t>
            </a:r>
            <a:endParaRPr lang="en-US" altLang="zh-CN" sz="2800" b="1" dirty="0">
              <a:cs typeface="Times New Roman" panose="02020603050405020304" pitchFamily="18" charset="0"/>
            </a:endParaRPr>
          </a:p>
          <a:p>
            <a:pPr>
              <a:lnSpc>
                <a:spcPct val="100000"/>
              </a:lnSpc>
              <a:spcBef>
                <a:spcPts val="0"/>
              </a:spcBef>
            </a:pPr>
            <a:endParaRPr lang="en-US" altLang="zh-CN" sz="2800" b="1" dirty="0">
              <a:cs typeface="Times New Roman" panose="02020603050405020304" pitchFamily="18" charset="0"/>
            </a:endParaRPr>
          </a:p>
          <a:p>
            <a:pPr>
              <a:lnSpc>
                <a:spcPct val="100000"/>
              </a:lnSpc>
              <a:spcBef>
                <a:spcPts val="0"/>
              </a:spcBef>
            </a:pPr>
            <a:r>
              <a:rPr lang="en-US" altLang="zh-CN" sz="2800" b="1" dirty="0">
                <a:cs typeface="Times New Roman" panose="02020603050405020304" pitchFamily="18" charset="0"/>
              </a:rPr>
              <a:t>MAR</a:t>
            </a:r>
            <a:r>
              <a:rPr lang="zh-CN" altLang="en-US" sz="2800" b="1" dirty="0">
                <a:cs typeface="Times New Roman" panose="02020603050405020304" pitchFamily="18" charset="0"/>
              </a:rPr>
              <a:t>（</a:t>
            </a:r>
            <a:r>
              <a:rPr lang="en-US" altLang="zh-CN" sz="2800" b="1" dirty="0">
                <a:cs typeface="Times New Roman" panose="02020603050405020304" pitchFamily="18" charset="0"/>
              </a:rPr>
              <a:t>Memory Address </a:t>
            </a:r>
            <a:r>
              <a:rPr lang="en-US" altLang="zh-CN" sz="2800" b="1" dirty="0" err="1">
                <a:cs typeface="Times New Roman" panose="02020603050405020304" pitchFamily="18" charset="0"/>
              </a:rPr>
              <a:t>Regisiter</a:t>
            </a:r>
            <a:r>
              <a:rPr lang="zh-CN" altLang="en-US" sz="2800" b="1" dirty="0">
                <a:cs typeface="Times New Roman" panose="02020603050405020304" pitchFamily="18" charset="0"/>
              </a:rPr>
              <a:t>，地址寄存器）：访问数据的地址</a:t>
            </a:r>
            <a:endParaRPr lang="en-US" altLang="zh-CN" sz="2800" b="1" dirty="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a:t>
            </a:fld>
            <a:endParaRPr lang="zh-CN" altLang="en-US" dirty="0"/>
          </a:p>
        </p:txBody>
      </p:sp>
      <p:grpSp>
        <p:nvGrpSpPr>
          <p:cNvPr id="52" name="Group 5"/>
          <p:cNvGrpSpPr/>
          <p:nvPr/>
        </p:nvGrpSpPr>
        <p:grpSpPr bwMode="auto">
          <a:xfrm>
            <a:off x="4943158" y="1605915"/>
            <a:ext cx="6630987" cy="4467225"/>
            <a:chOff x="919" y="1402"/>
            <a:chExt cx="4177" cy="2814"/>
          </a:xfrm>
        </p:grpSpPr>
        <p:grpSp>
          <p:nvGrpSpPr>
            <p:cNvPr id="59" name="Group 7"/>
            <p:cNvGrpSpPr/>
            <p:nvPr/>
          </p:nvGrpSpPr>
          <p:grpSpPr bwMode="auto">
            <a:xfrm>
              <a:off x="919" y="1402"/>
              <a:ext cx="4177" cy="2814"/>
              <a:chOff x="919" y="1402"/>
              <a:chExt cx="4177" cy="2814"/>
            </a:xfrm>
          </p:grpSpPr>
          <p:sp>
            <p:nvSpPr>
              <p:cNvPr id="61" name="Rectangle 8"/>
              <p:cNvSpPr>
                <a:spLocks noChangeArrowheads="1"/>
              </p:cNvSpPr>
              <p:nvPr/>
            </p:nvSpPr>
            <p:spPr bwMode="auto">
              <a:xfrm>
                <a:off x="919" y="2609"/>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2" name="Freeform 9"/>
              <p:cNvSpPr/>
              <p:nvPr/>
            </p:nvSpPr>
            <p:spPr bwMode="auto">
              <a:xfrm>
                <a:off x="1392" y="3912"/>
                <a:ext cx="190" cy="220"/>
              </a:xfrm>
              <a:custGeom>
                <a:avLst/>
                <a:gdLst>
                  <a:gd name="T0" fmla="*/ 0 w 178"/>
                  <a:gd name="T1" fmla="*/ 7 h 328"/>
                  <a:gd name="T2" fmla="*/ 64 w 178"/>
                  <a:gd name="T3" fmla="*/ 7 h 328"/>
                  <a:gd name="T4" fmla="*/ 64 w 178"/>
                  <a:gd name="T5" fmla="*/ 30 h 328"/>
                  <a:gd name="T6" fmla="*/ 199 w 178"/>
                  <a:gd name="T7" fmla="*/ 30 h 328"/>
                  <a:gd name="T8" fmla="*/ 199 w 178"/>
                  <a:gd name="T9" fmla="*/ 7 h 328"/>
                  <a:gd name="T10" fmla="*/ 265 w 178"/>
                  <a:gd name="T11" fmla="*/ 7 h 328"/>
                  <a:gd name="T12" fmla="*/ 128 w 178"/>
                  <a:gd name="T13" fmla="*/ 0 h 328"/>
                  <a:gd name="T14" fmla="*/ 0 w 178"/>
                  <a:gd name="T15" fmla="*/ 7 h 328"/>
                  <a:gd name="T16" fmla="*/ 0 60000 65536"/>
                  <a:gd name="T17" fmla="*/ 0 60000 65536"/>
                  <a:gd name="T18" fmla="*/ 0 60000 65536"/>
                  <a:gd name="T19" fmla="*/ 0 60000 65536"/>
                  <a:gd name="T20" fmla="*/ 0 60000 65536"/>
                  <a:gd name="T21" fmla="*/ 0 60000 65536"/>
                  <a:gd name="T22" fmla="*/ 0 60000 65536"/>
                  <a:gd name="T23" fmla="*/ 0 60000 65536"/>
                  <a:gd name="T24" fmla="*/ 0 w 178"/>
                  <a:gd name="T25" fmla="*/ 0 h 328"/>
                  <a:gd name="T26" fmla="*/ 178 w 178"/>
                  <a:gd name="T27" fmla="*/ 328 h 3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8" h="328">
                    <a:moveTo>
                      <a:pt x="0" y="80"/>
                    </a:moveTo>
                    <a:lnTo>
                      <a:pt x="43" y="80"/>
                    </a:lnTo>
                    <a:lnTo>
                      <a:pt x="43" y="328"/>
                    </a:lnTo>
                    <a:lnTo>
                      <a:pt x="134" y="328"/>
                    </a:lnTo>
                    <a:lnTo>
                      <a:pt x="134" y="80"/>
                    </a:lnTo>
                    <a:lnTo>
                      <a:pt x="178" y="80"/>
                    </a:lnTo>
                    <a:lnTo>
                      <a:pt x="86" y="0"/>
                    </a:lnTo>
                    <a:lnTo>
                      <a:pt x="0" y="80"/>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Freeform 10"/>
              <p:cNvSpPr/>
              <p:nvPr/>
            </p:nvSpPr>
            <p:spPr bwMode="auto">
              <a:xfrm>
                <a:off x="4198" y="1792"/>
                <a:ext cx="898" cy="164"/>
              </a:xfrm>
              <a:custGeom>
                <a:avLst/>
                <a:gdLst>
                  <a:gd name="T0" fmla="*/ 0 w 898"/>
                  <a:gd name="T1" fmla="*/ 80 h 164"/>
                  <a:gd name="T2" fmla="*/ 178 w 898"/>
                  <a:gd name="T3" fmla="*/ 164 h 164"/>
                  <a:gd name="T4" fmla="*/ 178 w 898"/>
                  <a:gd name="T5" fmla="*/ 120 h 164"/>
                  <a:gd name="T6" fmla="*/ 720 w 898"/>
                  <a:gd name="T7" fmla="*/ 120 h 164"/>
                  <a:gd name="T8" fmla="*/ 720 w 898"/>
                  <a:gd name="T9" fmla="*/ 164 h 164"/>
                  <a:gd name="T10" fmla="*/ 898 w 898"/>
                  <a:gd name="T11" fmla="*/ 80 h 164"/>
                  <a:gd name="T12" fmla="*/ 720 w 898"/>
                  <a:gd name="T13" fmla="*/ 0 h 164"/>
                  <a:gd name="T14" fmla="*/ 720 w 898"/>
                  <a:gd name="T15" fmla="*/ 40 h 164"/>
                  <a:gd name="T16" fmla="*/ 178 w 898"/>
                  <a:gd name="T17" fmla="*/ 40 h 164"/>
                  <a:gd name="T18" fmla="*/ 178 w 898"/>
                  <a:gd name="T19" fmla="*/ 0 h 164"/>
                  <a:gd name="T20" fmla="*/ 0 w 898"/>
                  <a:gd name="T21" fmla="*/ 80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98"/>
                  <a:gd name="T34" fmla="*/ 0 h 164"/>
                  <a:gd name="T35" fmla="*/ 898 w 898"/>
                  <a:gd name="T36" fmla="*/ 164 h 1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98" h="164">
                    <a:moveTo>
                      <a:pt x="0" y="80"/>
                    </a:moveTo>
                    <a:lnTo>
                      <a:pt x="178" y="164"/>
                    </a:lnTo>
                    <a:lnTo>
                      <a:pt x="178" y="120"/>
                    </a:lnTo>
                    <a:lnTo>
                      <a:pt x="720" y="120"/>
                    </a:lnTo>
                    <a:lnTo>
                      <a:pt x="720" y="164"/>
                    </a:lnTo>
                    <a:lnTo>
                      <a:pt x="898" y="80"/>
                    </a:lnTo>
                    <a:lnTo>
                      <a:pt x="720" y="0"/>
                    </a:lnTo>
                    <a:lnTo>
                      <a:pt x="720" y="40"/>
                    </a:lnTo>
                    <a:lnTo>
                      <a:pt x="178" y="40"/>
                    </a:lnTo>
                    <a:lnTo>
                      <a:pt x="178" y="0"/>
                    </a:lnTo>
                    <a:lnTo>
                      <a:pt x="0" y="80"/>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Rectangle 11"/>
              <p:cNvSpPr>
                <a:spLocks noChangeArrowheads="1"/>
              </p:cNvSpPr>
              <p:nvPr/>
            </p:nvSpPr>
            <p:spPr bwMode="auto">
              <a:xfrm>
                <a:off x="2208" y="2828"/>
                <a:ext cx="1267" cy="30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Freeform 12"/>
              <p:cNvSpPr/>
              <p:nvPr/>
            </p:nvSpPr>
            <p:spPr bwMode="auto">
              <a:xfrm>
                <a:off x="2731" y="2383"/>
                <a:ext cx="240" cy="445"/>
              </a:xfrm>
              <a:custGeom>
                <a:avLst/>
                <a:gdLst>
                  <a:gd name="T0" fmla="*/ 0 w 240"/>
                  <a:gd name="T1" fmla="*/ 147 h 445"/>
                  <a:gd name="T2" fmla="*/ 58 w 240"/>
                  <a:gd name="T3" fmla="*/ 147 h 445"/>
                  <a:gd name="T4" fmla="*/ 58 w 240"/>
                  <a:gd name="T5" fmla="*/ 445 h 445"/>
                  <a:gd name="T6" fmla="*/ 178 w 240"/>
                  <a:gd name="T7" fmla="*/ 445 h 445"/>
                  <a:gd name="T8" fmla="*/ 178 w 240"/>
                  <a:gd name="T9" fmla="*/ 147 h 445"/>
                  <a:gd name="T10" fmla="*/ 240 w 240"/>
                  <a:gd name="T11" fmla="*/ 147 h 445"/>
                  <a:gd name="T12" fmla="*/ 120 w 240"/>
                  <a:gd name="T13" fmla="*/ 0 h 445"/>
                  <a:gd name="T14" fmla="*/ 0 w 240"/>
                  <a:gd name="T15" fmla="*/ 147 h 445"/>
                  <a:gd name="T16" fmla="*/ 0 60000 65536"/>
                  <a:gd name="T17" fmla="*/ 0 60000 65536"/>
                  <a:gd name="T18" fmla="*/ 0 60000 65536"/>
                  <a:gd name="T19" fmla="*/ 0 60000 65536"/>
                  <a:gd name="T20" fmla="*/ 0 60000 65536"/>
                  <a:gd name="T21" fmla="*/ 0 60000 65536"/>
                  <a:gd name="T22" fmla="*/ 0 60000 65536"/>
                  <a:gd name="T23" fmla="*/ 0 60000 65536"/>
                  <a:gd name="T24" fmla="*/ 0 w 240"/>
                  <a:gd name="T25" fmla="*/ 0 h 445"/>
                  <a:gd name="T26" fmla="*/ 240 w 240"/>
                  <a:gd name="T27" fmla="*/ 445 h 4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0" h="445">
                    <a:moveTo>
                      <a:pt x="0" y="147"/>
                    </a:moveTo>
                    <a:lnTo>
                      <a:pt x="58" y="147"/>
                    </a:lnTo>
                    <a:lnTo>
                      <a:pt x="58" y="445"/>
                    </a:lnTo>
                    <a:lnTo>
                      <a:pt x="178" y="445"/>
                    </a:lnTo>
                    <a:lnTo>
                      <a:pt x="178" y="147"/>
                    </a:lnTo>
                    <a:lnTo>
                      <a:pt x="240" y="147"/>
                    </a:lnTo>
                    <a:lnTo>
                      <a:pt x="120" y="0"/>
                    </a:lnTo>
                    <a:lnTo>
                      <a:pt x="0" y="147"/>
                    </a:lnTo>
                    <a:close/>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66" name="Group 13"/>
              <p:cNvGrpSpPr/>
              <p:nvPr/>
            </p:nvGrpSpPr>
            <p:grpSpPr bwMode="auto">
              <a:xfrm>
                <a:off x="931" y="1410"/>
                <a:ext cx="1085" cy="943"/>
                <a:chOff x="931" y="1410"/>
                <a:chExt cx="1085" cy="943"/>
              </a:xfrm>
            </p:grpSpPr>
            <p:sp>
              <p:nvSpPr>
                <p:cNvPr id="97" name="Rectangle 14"/>
                <p:cNvSpPr>
                  <a:spLocks noChangeArrowheads="1"/>
                </p:cNvSpPr>
                <p:nvPr/>
              </p:nvSpPr>
              <p:spPr bwMode="auto">
                <a:xfrm>
                  <a:off x="931" y="1410"/>
                  <a:ext cx="1085" cy="94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Text Box 15"/>
                <p:cNvSpPr txBox="1">
                  <a:spLocks noChangeArrowheads="1"/>
                </p:cNvSpPr>
                <p:nvPr/>
              </p:nvSpPr>
              <p:spPr bwMode="auto">
                <a:xfrm>
                  <a:off x="1054" y="1709"/>
                  <a:ext cx="83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000" b="1"/>
                    <a:t>存储体</a:t>
                  </a:r>
                </a:p>
              </p:txBody>
            </p:sp>
          </p:grpSp>
          <p:sp>
            <p:nvSpPr>
              <p:cNvPr id="67" name="Text Box 16"/>
              <p:cNvSpPr txBox="1">
                <a:spLocks noChangeArrowheads="1"/>
              </p:cNvSpPr>
              <p:nvPr/>
            </p:nvSpPr>
            <p:spPr bwMode="auto">
              <a:xfrm>
                <a:off x="1140" y="2610"/>
                <a:ext cx="64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驱动器</a:t>
                </a:r>
              </a:p>
            </p:txBody>
          </p:sp>
          <p:sp>
            <p:nvSpPr>
              <p:cNvPr id="68" name="Rectangle 17"/>
              <p:cNvSpPr>
                <a:spLocks noChangeArrowheads="1"/>
              </p:cNvSpPr>
              <p:nvPr/>
            </p:nvSpPr>
            <p:spPr bwMode="auto">
              <a:xfrm>
                <a:off x="919" y="3113"/>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69" name="Text Box 18"/>
              <p:cNvSpPr txBox="1">
                <a:spLocks noChangeArrowheads="1"/>
              </p:cNvSpPr>
              <p:nvPr/>
            </p:nvSpPr>
            <p:spPr bwMode="auto">
              <a:xfrm>
                <a:off x="1140" y="3114"/>
                <a:ext cx="647"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dirty="0"/>
                  <a:t>译码器</a:t>
                </a:r>
              </a:p>
            </p:txBody>
          </p:sp>
          <p:sp>
            <p:nvSpPr>
              <p:cNvPr id="70" name="Rectangle 19"/>
              <p:cNvSpPr>
                <a:spLocks noChangeArrowheads="1"/>
              </p:cNvSpPr>
              <p:nvPr/>
            </p:nvSpPr>
            <p:spPr bwMode="auto">
              <a:xfrm>
                <a:off x="919" y="3628"/>
                <a:ext cx="1089" cy="27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1" name="Text Box 20"/>
              <p:cNvSpPr txBox="1">
                <a:spLocks noChangeArrowheads="1"/>
              </p:cNvSpPr>
              <p:nvPr/>
            </p:nvSpPr>
            <p:spPr bwMode="auto">
              <a:xfrm>
                <a:off x="1195" y="3630"/>
                <a:ext cx="5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t>MAR</a:t>
                </a:r>
              </a:p>
            </p:txBody>
          </p:sp>
          <p:sp>
            <p:nvSpPr>
              <p:cNvPr id="72" name="Text Box 21"/>
              <p:cNvSpPr txBox="1">
                <a:spLocks noChangeArrowheads="1"/>
              </p:cNvSpPr>
              <p:nvPr/>
            </p:nvSpPr>
            <p:spPr bwMode="auto">
              <a:xfrm>
                <a:off x="2429" y="2843"/>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控制电路</a:t>
                </a:r>
              </a:p>
            </p:txBody>
          </p:sp>
          <p:grpSp>
            <p:nvGrpSpPr>
              <p:cNvPr id="73" name="Group 22"/>
              <p:cNvGrpSpPr/>
              <p:nvPr/>
            </p:nvGrpSpPr>
            <p:grpSpPr bwMode="auto">
              <a:xfrm>
                <a:off x="2568" y="1402"/>
                <a:ext cx="547" cy="942"/>
                <a:chOff x="2568" y="1402"/>
                <a:chExt cx="547" cy="942"/>
              </a:xfrm>
            </p:grpSpPr>
            <p:sp>
              <p:nvSpPr>
                <p:cNvPr id="95" name="Rectangle 23"/>
                <p:cNvSpPr>
                  <a:spLocks noChangeArrowheads="1"/>
                </p:cNvSpPr>
                <p:nvPr/>
              </p:nvSpPr>
              <p:spPr bwMode="auto">
                <a:xfrm>
                  <a:off x="2568" y="1402"/>
                  <a:ext cx="547" cy="942"/>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Text Box 24"/>
                <p:cNvSpPr txBox="1">
                  <a:spLocks noChangeArrowheads="1"/>
                </p:cNvSpPr>
                <p:nvPr/>
              </p:nvSpPr>
              <p:spPr bwMode="auto">
                <a:xfrm>
                  <a:off x="2687" y="1421"/>
                  <a:ext cx="309" cy="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读</a:t>
                  </a:r>
                </a:p>
                <a:p>
                  <a:pPr eaLnBrk="1" hangingPunct="1"/>
                  <a:r>
                    <a:rPr lang="zh-CN" altLang="en-US" sz="2200" b="1"/>
                    <a:t>写</a:t>
                  </a:r>
                </a:p>
                <a:p>
                  <a:pPr eaLnBrk="1" hangingPunct="1"/>
                  <a:r>
                    <a:rPr lang="zh-CN" altLang="en-US" sz="2200" b="1"/>
                    <a:t>电</a:t>
                  </a:r>
                </a:p>
                <a:p>
                  <a:pPr eaLnBrk="1" hangingPunct="1"/>
                  <a:r>
                    <a:rPr lang="zh-CN" altLang="en-US" sz="2200" b="1"/>
                    <a:t>路</a:t>
                  </a:r>
                </a:p>
              </p:txBody>
            </p:sp>
          </p:grpSp>
          <p:grpSp>
            <p:nvGrpSpPr>
              <p:cNvPr id="74" name="Group 25"/>
              <p:cNvGrpSpPr/>
              <p:nvPr/>
            </p:nvGrpSpPr>
            <p:grpSpPr bwMode="auto">
              <a:xfrm>
                <a:off x="3652" y="1410"/>
                <a:ext cx="553" cy="943"/>
                <a:chOff x="3652" y="1410"/>
                <a:chExt cx="553" cy="943"/>
              </a:xfrm>
            </p:grpSpPr>
            <p:sp>
              <p:nvSpPr>
                <p:cNvPr id="93" name="Rectangle 26"/>
                <p:cNvSpPr>
                  <a:spLocks noChangeArrowheads="1"/>
                </p:cNvSpPr>
                <p:nvPr/>
              </p:nvSpPr>
              <p:spPr bwMode="auto">
                <a:xfrm>
                  <a:off x="3652" y="1410"/>
                  <a:ext cx="547" cy="94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Text Box 27"/>
                <p:cNvSpPr txBox="1">
                  <a:spLocks noChangeArrowheads="1"/>
                </p:cNvSpPr>
                <p:nvPr/>
              </p:nvSpPr>
              <p:spPr bwMode="auto">
                <a:xfrm>
                  <a:off x="3669" y="1747"/>
                  <a:ext cx="53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200" b="1"/>
                    <a:t>MDR</a:t>
                  </a:r>
                </a:p>
              </p:txBody>
            </p:sp>
          </p:grpSp>
          <p:sp>
            <p:nvSpPr>
              <p:cNvPr id="75" name="Line 28"/>
              <p:cNvSpPr>
                <a:spLocks noChangeShapeType="1"/>
              </p:cNvSpPr>
              <p:nvPr/>
            </p:nvSpPr>
            <p:spPr bwMode="auto">
              <a:xfrm>
                <a:off x="3114" y="1623"/>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29"/>
              <p:cNvSpPr>
                <a:spLocks noChangeShapeType="1"/>
              </p:cNvSpPr>
              <p:nvPr/>
            </p:nvSpPr>
            <p:spPr bwMode="auto">
              <a:xfrm>
                <a:off x="3114" y="2163"/>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30"/>
              <p:cNvSpPr>
                <a:spLocks noChangeShapeType="1"/>
              </p:cNvSpPr>
              <p:nvPr/>
            </p:nvSpPr>
            <p:spPr bwMode="auto">
              <a:xfrm>
                <a:off x="2034" y="1635"/>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8" name="Line 31"/>
              <p:cNvSpPr>
                <a:spLocks noChangeShapeType="1"/>
              </p:cNvSpPr>
              <p:nvPr/>
            </p:nvSpPr>
            <p:spPr bwMode="auto">
              <a:xfrm>
                <a:off x="2034" y="2175"/>
                <a:ext cx="54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Line 32"/>
              <p:cNvSpPr>
                <a:spLocks noChangeShapeType="1"/>
              </p:cNvSpPr>
              <p:nvPr/>
            </p:nvSpPr>
            <p:spPr bwMode="auto">
              <a:xfrm flipV="1">
                <a:off x="1110" y="2355"/>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33"/>
              <p:cNvSpPr>
                <a:spLocks noChangeShapeType="1"/>
              </p:cNvSpPr>
              <p:nvPr/>
            </p:nvSpPr>
            <p:spPr bwMode="auto">
              <a:xfrm flipV="1">
                <a:off x="1782" y="2367"/>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1" name="Line 34"/>
              <p:cNvSpPr>
                <a:spLocks noChangeShapeType="1"/>
              </p:cNvSpPr>
              <p:nvPr/>
            </p:nvSpPr>
            <p:spPr bwMode="auto">
              <a:xfrm flipV="1">
                <a:off x="1110" y="2859"/>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 name="Line 35"/>
              <p:cNvSpPr>
                <a:spLocks noChangeShapeType="1"/>
              </p:cNvSpPr>
              <p:nvPr/>
            </p:nvSpPr>
            <p:spPr bwMode="auto">
              <a:xfrm flipV="1">
                <a:off x="1782" y="2871"/>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3" name="Line 36"/>
              <p:cNvSpPr>
                <a:spLocks noChangeShapeType="1"/>
              </p:cNvSpPr>
              <p:nvPr/>
            </p:nvSpPr>
            <p:spPr bwMode="auto">
              <a:xfrm flipV="1">
                <a:off x="1110" y="3375"/>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37"/>
              <p:cNvSpPr>
                <a:spLocks noChangeShapeType="1"/>
              </p:cNvSpPr>
              <p:nvPr/>
            </p:nvSpPr>
            <p:spPr bwMode="auto">
              <a:xfrm flipV="1">
                <a:off x="1782" y="3387"/>
                <a:ext cx="0" cy="24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5" name="Text Box 38"/>
              <p:cNvSpPr txBox="1">
                <a:spLocks noChangeArrowheads="1"/>
              </p:cNvSpPr>
              <p:nvPr/>
            </p:nvSpPr>
            <p:spPr bwMode="auto">
              <a:xfrm>
                <a:off x="1605" y="3928"/>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地址总线</a:t>
                </a:r>
              </a:p>
            </p:txBody>
          </p:sp>
          <p:sp>
            <p:nvSpPr>
              <p:cNvPr id="86" name="Text Box 39"/>
              <p:cNvSpPr txBox="1">
                <a:spLocks noChangeArrowheads="1"/>
              </p:cNvSpPr>
              <p:nvPr/>
            </p:nvSpPr>
            <p:spPr bwMode="auto">
              <a:xfrm>
                <a:off x="4224" y="1536"/>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数据总线</a:t>
                </a:r>
              </a:p>
            </p:txBody>
          </p:sp>
          <p:grpSp>
            <p:nvGrpSpPr>
              <p:cNvPr id="87" name="Group 40"/>
              <p:cNvGrpSpPr/>
              <p:nvPr/>
            </p:nvGrpSpPr>
            <p:grpSpPr bwMode="auto">
              <a:xfrm>
                <a:off x="2331" y="3116"/>
                <a:ext cx="309" cy="670"/>
                <a:chOff x="2315" y="3116"/>
                <a:chExt cx="309" cy="670"/>
              </a:xfrm>
            </p:grpSpPr>
            <p:sp>
              <p:nvSpPr>
                <p:cNvPr id="91" name="Line 41"/>
                <p:cNvSpPr>
                  <a:spLocks noChangeShapeType="1"/>
                </p:cNvSpPr>
                <p:nvPr/>
              </p:nvSpPr>
              <p:spPr bwMode="auto">
                <a:xfrm flipV="1">
                  <a:off x="2470" y="3116"/>
                  <a:ext cx="0" cy="397"/>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 name="Text Box 42"/>
                <p:cNvSpPr txBox="1">
                  <a:spLocks noChangeArrowheads="1"/>
                </p:cNvSpPr>
                <p:nvPr/>
              </p:nvSpPr>
              <p:spPr bwMode="auto">
                <a:xfrm>
                  <a:off x="2315" y="349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a:t>
                  </a:r>
                </a:p>
              </p:txBody>
            </p:sp>
          </p:grpSp>
          <p:grpSp>
            <p:nvGrpSpPr>
              <p:cNvPr id="88" name="Group 43"/>
              <p:cNvGrpSpPr/>
              <p:nvPr/>
            </p:nvGrpSpPr>
            <p:grpSpPr bwMode="auto">
              <a:xfrm>
                <a:off x="3024" y="3116"/>
                <a:ext cx="309" cy="670"/>
                <a:chOff x="2999" y="3116"/>
                <a:chExt cx="309" cy="670"/>
              </a:xfrm>
            </p:grpSpPr>
            <p:sp>
              <p:nvSpPr>
                <p:cNvPr id="89" name="Line 44"/>
                <p:cNvSpPr>
                  <a:spLocks noChangeShapeType="1"/>
                </p:cNvSpPr>
                <p:nvPr/>
              </p:nvSpPr>
              <p:spPr bwMode="auto">
                <a:xfrm flipV="1">
                  <a:off x="3154" y="3116"/>
                  <a:ext cx="0" cy="397"/>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0" name="Text Box 45"/>
                <p:cNvSpPr txBox="1">
                  <a:spLocks noChangeArrowheads="1"/>
                </p:cNvSpPr>
                <p:nvPr/>
              </p:nvSpPr>
              <p:spPr bwMode="auto">
                <a:xfrm>
                  <a:off x="2999" y="349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写</a:t>
                  </a:r>
                </a:p>
              </p:txBody>
            </p:sp>
          </p:grpSp>
        </p:grpSp>
        <p:sp>
          <p:nvSpPr>
            <p:cNvPr id="54" name="Text Box 47"/>
            <p:cNvSpPr txBox="1">
              <a:spLocks noChangeArrowheads="1"/>
            </p:cNvSpPr>
            <p:nvPr/>
          </p:nvSpPr>
          <p:spPr bwMode="auto">
            <a:xfrm>
              <a:off x="1292" y="2840"/>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5" name="Text Box 48"/>
            <p:cNvSpPr txBox="1">
              <a:spLocks noChangeArrowheads="1"/>
            </p:cNvSpPr>
            <p:nvPr/>
          </p:nvSpPr>
          <p:spPr bwMode="auto">
            <a:xfrm>
              <a:off x="1292" y="335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6" name="Text Box 49"/>
            <p:cNvSpPr txBox="1">
              <a:spLocks noChangeArrowheads="1"/>
            </p:cNvSpPr>
            <p:nvPr/>
          </p:nvSpPr>
          <p:spPr bwMode="auto">
            <a:xfrm>
              <a:off x="1292" y="2333"/>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7" name="Text Box 50"/>
            <p:cNvSpPr txBox="1">
              <a:spLocks noChangeArrowheads="1"/>
            </p:cNvSpPr>
            <p:nvPr/>
          </p:nvSpPr>
          <p:spPr bwMode="auto">
            <a:xfrm rot="-5400000">
              <a:off x="2056" y="1726"/>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sp>
          <p:nvSpPr>
            <p:cNvPr id="58" name="Text Box 51"/>
            <p:cNvSpPr txBox="1">
              <a:spLocks noChangeArrowheads="1"/>
            </p:cNvSpPr>
            <p:nvPr/>
          </p:nvSpPr>
          <p:spPr bwMode="auto">
            <a:xfrm rot="-5400000">
              <a:off x="3144" y="1726"/>
              <a:ext cx="3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solidFill>
                    <a:schemeClr val="folHlink"/>
                  </a:solidFill>
                </a:rPr>
                <a:t>…</a:t>
              </a:r>
              <a:endParaRPr lang="en-US" altLang="zh-CN" sz="2000" b="1">
                <a:solidFill>
                  <a:schemeClr val="folHlink"/>
                </a:solidFill>
                <a:latin typeface="宋体" panose="02010600030101010101" pitchFamily="2" charset="-122"/>
              </a:endParaRPr>
            </a:p>
          </p:txBody>
        </p:sp>
      </p:grpSp>
      <p:sp>
        <p:nvSpPr>
          <p:cNvPr id="5" name="矩形 4"/>
          <p:cNvSpPr/>
          <p:nvPr/>
        </p:nvSpPr>
        <p:spPr>
          <a:xfrm>
            <a:off x="934323" y="6135123"/>
            <a:ext cx="6965368" cy="430887"/>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sz="2200" dirty="0"/>
              <a:t>MAR</a:t>
            </a:r>
            <a:r>
              <a:rPr lang="zh-CN" altLang="en-US" sz="2200" dirty="0"/>
              <a:t>和</a:t>
            </a:r>
            <a:r>
              <a:rPr lang="en-US" altLang="zh-CN" sz="2200" dirty="0"/>
              <a:t>MDR</a:t>
            </a:r>
            <a:r>
              <a:rPr lang="zh-CN" altLang="en-US" sz="2200" dirty="0"/>
              <a:t>从功能上看属于主存，但通常放在</a:t>
            </a:r>
            <a:r>
              <a:rPr lang="en-US" altLang="zh-CN" sz="2200" dirty="0"/>
              <a:t>CPU</a:t>
            </a:r>
            <a:r>
              <a:rPr lang="zh-CN" altLang="en-US" sz="2200" dirty="0"/>
              <a:t>内。</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normAutofit/>
          </a:bodyPr>
          <a:lstStyle/>
          <a:p>
            <a:r>
              <a:rPr lang="zh-CN" altLang="en-US" b="1">
                <a:sym typeface="+mn-ea"/>
              </a:rPr>
              <a:t>低位交叉的特点</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110</a:t>
            </a:fld>
            <a:endParaRPr lang="zh-CN" altLang="en-US" dirty="0"/>
          </a:p>
        </p:txBody>
      </p:sp>
      <p:grpSp>
        <p:nvGrpSpPr>
          <p:cNvPr id="3" name="Group 2"/>
          <p:cNvGrpSpPr/>
          <p:nvPr/>
        </p:nvGrpSpPr>
        <p:grpSpPr bwMode="auto">
          <a:xfrm>
            <a:off x="3881870" y="2740422"/>
            <a:ext cx="2590800" cy="3505200"/>
            <a:chOff x="2136" y="1824"/>
            <a:chExt cx="1632" cy="2208"/>
          </a:xfrm>
        </p:grpSpPr>
        <p:sp>
          <p:nvSpPr>
            <p:cNvPr id="4" name="Line 3"/>
            <p:cNvSpPr>
              <a:spLocks noChangeShapeType="1"/>
            </p:cNvSpPr>
            <p:nvPr/>
          </p:nvSpPr>
          <p:spPr bwMode="auto">
            <a:xfrm>
              <a:off x="213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3768"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5"/>
          <p:cNvGrpSpPr/>
          <p:nvPr/>
        </p:nvGrpSpPr>
        <p:grpSpPr bwMode="auto">
          <a:xfrm>
            <a:off x="4529570" y="2740422"/>
            <a:ext cx="2590800" cy="3505200"/>
            <a:chOff x="2544" y="1824"/>
            <a:chExt cx="1632" cy="2208"/>
          </a:xfrm>
        </p:grpSpPr>
        <p:sp>
          <p:nvSpPr>
            <p:cNvPr id="7" name="Line 6"/>
            <p:cNvSpPr>
              <a:spLocks noChangeShapeType="1"/>
            </p:cNvSpPr>
            <p:nvPr/>
          </p:nvSpPr>
          <p:spPr bwMode="auto">
            <a:xfrm>
              <a:off x="254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7"/>
            <p:cNvSpPr>
              <a:spLocks noChangeShapeType="1"/>
            </p:cNvSpPr>
            <p:nvPr/>
          </p:nvSpPr>
          <p:spPr bwMode="auto">
            <a:xfrm>
              <a:off x="417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8"/>
          <p:cNvGrpSpPr/>
          <p:nvPr/>
        </p:nvGrpSpPr>
        <p:grpSpPr bwMode="auto">
          <a:xfrm>
            <a:off x="5177270" y="2740422"/>
            <a:ext cx="2590800" cy="3505200"/>
            <a:chOff x="2952" y="1824"/>
            <a:chExt cx="1632" cy="2208"/>
          </a:xfrm>
        </p:grpSpPr>
        <p:sp>
          <p:nvSpPr>
            <p:cNvPr id="10" name="Line 9"/>
            <p:cNvSpPr>
              <a:spLocks noChangeShapeType="1"/>
            </p:cNvSpPr>
            <p:nvPr/>
          </p:nvSpPr>
          <p:spPr bwMode="auto">
            <a:xfrm>
              <a:off x="2952"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p:cNvSpPr>
              <a:spLocks noChangeShapeType="1"/>
            </p:cNvSpPr>
            <p:nvPr/>
          </p:nvSpPr>
          <p:spPr bwMode="auto">
            <a:xfrm>
              <a:off x="458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 name="Group 11"/>
          <p:cNvGrpSpPr/>
          <p:nvPr/>
        </p:nvGrpSpPr>
        <p:grpSpPr bwMode="auto">
          <a:xfrm>
            <a:off x="3234170" y="2969022"/>
            <a:ext cx="5181600" cy="3271838"/>
            <a:chOff x="1728" y="1971"/>
            <a:chExt cx="3264" cy="2301"/>
          </a:xfrm>
        </p:grpSpPr>
        <p:sp>
          <p:nvSpPr>
            <p:cNvPr id="13" name="Line 12"/>
            <p:cNvSpPr>
              <a:spLocks noChangeShapeType="1"/>
            </p:cNvSpPr>
            <p:nvPr/>
          </p:nvSpPr>
          <p:spPr bwMode="auto">
            <a:xfrm>
              <a:off x="1728"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3"/>
            <p:cNvSpPr>
              <a:spLocks noChangeShapeType="1"/>
            </p:cNvSpPr>
            <p:nvPr/>
          </p:nvSpPr>
          <p:spPr bwMode="auto">
            <a:xfrm>
              <a:off x="3360"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4"/>
            <p:cNvSpPr>
              <a:spLocks noChangeShapeType="1"/>
            </p:cNvSpPr>
            <p:nvPr/>
          </p:nvSpPr>
          <p:spPr bwMode="auto">
            <a:xfrm>
              <a:off x="4992"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7" name="Text Box 16"/>
          <p:cNvSpPr txBox="1">
            <a:spLocks noChangeArrowheads="1"/>
          </p:cNvSpPr>
          <p:nvPr/>
        </p:nvSpPr>
        <p:spPr bwMode="auto">
          <a:xfrm>
            <a:off x="853440" y="1131729"/>
            <a:ext cx="87572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在不改变存取周期的前提下，增加存储器的带宽</a:t>
            </a:r>
          </a:p>
        </p:txBody>
      </p:sp>
      <p:grpSp>
        <p:nvGrpSpPr>
          <p:cNvPr id="18" name="Group 17"/>
          <p:cNvGrpSpPr/>
          <p:nvPr/>
        </p:nvGrpSpPr>
        <p:grpSpPr bwMode="auto">
          <a:xfrm>
            <a:off x="1252970" y="2608660"/>
            <a:ext cx="7772400" cy="457200"/>
            <a:chOff x="480" y="1741"/>
            <a:chExt cx="4896" cy="288"/>
          </a:xfrm>
        </p:grpSpPr>
        <p:sp>
          <p:nvSpPr>
            <p:cNvPr id="19" name="Text Box 18"/>
            <p:cNvSpPr txBox="1">
              <a:spLocks noChangeArrowheads="1"/>
            </p:cNvSpPr>
            <p:nvPr/>
          </p:nvSpPr>
          <p:spPr bwMode="auto">
            <a:xfrm>
              <a:off x="480" y="174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时间</a:t>
              </a:r>
            </a:p>
          </p:txBody>
        </p:sp>
        <p:sp>
          <p:nvSpPr>
            <p:cNvPr id="20" name="Line 19"/>
            <p:cNvSpPr>
              <a:spLocks noChangeShapeType="1"/>
            </p:cNvSpPr>
            <p:nvPr/>
          </p:nvSpPr>
          <p:spPr bwMode="auto">
            <a:xfrm>
              <a:off x="1536" y="1968"/>
              <a:ext cx="3840"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Freeform 20"/>
          <p:cNvSpPr/>
          <p:nvPr/>
        </p:nvSpPr>
        <p:spPr bwMode="auto">
          <a:xfrm>
            <a:off x="2929370" y="4119960"/>
            <a:ext cx="6091238" cy="492125"/>
          </a:xfrm>
          <a:custGeom>
            <a:avLst/>
            <a:gdLst>
              <a:gd name="T0" fmla="*/ 0 w 3837"/>
              <a:gd name="T1" fmla="*/ 2147483647 h 310"/>
              <a:gd name="T2" fmla="*/ 2147483647 w 3837"/>
              <a:gd name="T3" fmla="*/ 2147483647 h 310"/>
              <a:gd name="T4" fmla="*/ 2147483647 w 3837"/>
              <a:gd name="T5" fmla="*/ 2147483647 h 310"/>
              <a:gd name="T6" fmla="*/ 2147483647 w 3837"/>
              <a:gd name="T7" fmla="*/ 2147483647 h 310"/>
              <a:gd name="T8" fmla="*/ 2147483647 w 3837"/>
              <a:gd name="T9" fmla="*/ 2147483647 h 310"/>
              <a:gd name="T10" fmla="*/ 2147483647 w 3837"/>
              <a:gd name="T11" fmla="*/ 2147483647 h 310"/>
              <a:gd name="T12" fmla="*/ 2147483647 w 3837"/>
              <a:gd name="T13" fmla="*/ 2147483647 h 310"/>
              <a:gd name="T14" fmla="*/ 2147483647 w 3837"/>
              <a:gd name="T15" fmla="*/ 2147483647 h 310"/>
              <a:gd name="T16" fmla="*/ 2147483647 w 3837"/>
              <a:gd name="T17" fmla="*/ 2147483647 h 310"/>
              <a:gd name="T18" fmla="*/ 2147483647 w 3837"/>
              <a:gd name="T19" fmla="*/ 0 h 310"/>
              <a:gd name="T20" fmla="*/ 2147483647 w 3837"/>
              <a:gd name="T21" fmla="*/ 2147483647 h 3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7"/>
              <a:gd name="T34" fmla="*/ 0 h 310"/>
              <a:gd name="T35" fmla="*/ 3837 w 3837"/>
              <a:gd name="T36" fmla="*/ 310 h 3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7" h="310">
                <a:moveTo>
                  <a:pt x="0" y="1"/>
                </a:moveTo>
                <a:lnTo>
                  <a:pt x="599" y="1"/>
                </a:lnTo>
                <a:lnTo>
                  <a:pt x="600" y="310"/>
                </a:lnTo>
                <a:lnTo>
                  <a:pt x="750" y="310"/>
                </a:lnTo>
                <a:lnTo>
                  <a:pt x="750" y="6"/>
                </a:lnTo>
                <a:lnTo>
                  <a:pt x="2231" y="4"/>
                </a:lnTo>
                <a:lnTo>
                  <a:pt x="2231" y="310"/>
                </a:lnTo>
                <a:lnTo>
                  <a:pt x="2385" y="310"/>
                </a:lnTo>
                <a:lnTo>
                  <a:pt x="2385" y="21"/>
                </a:lnTo>
                <a:lnTo>
                  <a:pt x="2385" y="0"/>
                </a:lnTo>
                <a:lnTo>
                  <a:pt x="383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21"/>
          <p:cNvSpPr/>
          <p:nvPr/>
        </p:nvSpPr>
        <p:spPr bwMode="auto">
          <a:xfrm>
            <a:off x="2929370" y="4823222"/>
            <a:ext cx="6086475" cy="485775"/>
          </a:xfrm>
          <a:custGeom>
            <a:avLst/>
            <a:gdLst>
              <a:gd name="T0" fmla="*/ 0 w 3834"/>
              <a:gd name="T1" fmla="*/ 2147483647 h 306"/>
              <a:gd name="T2" fmla="*/ 2147483647 w 3834"/>
              <a:gd name="T3" fmla="*/ 2147483647 h 306"/>
              <a:gd name="T4" fmla="*/ 2147483647 w 3834"/>
              <a:gd name="T5" fmla="*/ 2147483647 h 306"/>
              <a:gd name="T6" fmla="*/ 2147483647 w 3834"/>
              <a:gd name="T7" fmla="*/ 2147483647 h 306"/>
              <a:gd name="T8" fmla="*/ 2147483647 w 3834"/>
              <a:gd name="T9" fmla="*/ 2147483647 h 306"/>
              <a:gd name="T10" fmla="*/ 2147483647 w 3834"/>
              <a:gd name="T11" fmla="*/ 2147483647 h 306"/>
              <a:gd name="T12" fmla="*/ 2147483647 w 3834"/>
              <a:gd name="T13" fmla="*/ 2147483647 h 306"/>
              <a:gd name="T14" fmla="*/ 2147483647 w 3834"/>
              <a:gd name="T15" fmla="*/ 2147483647 h 306"/>
              <a:gd name="T16" fmla="*/ 2147483647 w 3834"/>
              <a:gd name="T17" fmla="*/ 2147483647 h 306"/>
              <a:gd name="T18" fmla="*/ 2147483647 w 3834"/>
              <a:gd name="T19" fmla="*/ 0 h 306"/>
              <a:gd name="T20" fmla="*/ 2147483647 w 3834"/>
              <a:gd name="T21" fmla="*/ 2147483647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4"/>
              <a:gd name="T34" fmla="*/ 0 h 306"/>
              <a:gd name="T35" fmla="*/ 3834 w 3834"/>
              <a:gd name="T36" fmla="*/ 306 h 3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4" h="306">
                <a:moveTo>
                  <a:pt x="0" y="5"/>
                </a:moveTo>
                <a:lnTo>
                  <a:pt x="1008" y="5"/>
                </a:lnTo>
                <a:lnTo>
                  <a:pt x="1008" y="305"/>
                </a:lnTo>
                <a:lnTo>
                  <a:pt x="1158" y="306"/>
                </a:lnTo>
                <a:lnTo>
                  <a:pt x="1158" y="6"/>
                </a:lnTo>
                <a:lnTo>
                  <a:pt x="2637" y="5"/>
                </a:lnTo>
                <a:lnTo>
                  <a:pt x="2640" y="305"/>
                </a:lnTo>
                <a:lnTo>
                  <a:pt x="2790" y="306"/>
                </a:lnTo>
                <a:lnTo>
                  <a:pt x="2790" y="23"/>
                </a:lnTo>
                <a:lnTo>
                  <a:pt x="2793" y="0"/>
                </a:lnTo>
                <a:lnTo>
                  <a:pt x="3834" y="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2"/>
          <p:cNvSpPr/>
          <p:nvPr/>
        </p:nvSpPr>
        <p:spPr bwMode="auto">
          <a:xfrm>
            <a:off x="2919845" y="5521722"/>
            <a:ext cx="6105525" cy="500063"/>
          </a:xfrm>
          <a:custGeom>
            <a:avLst/>
            <a:gdLst>
              <a:gd name="T0" fmla="*/ 0 w 3846"/>
              <a:gd name="T1" fmla="*/ 2147483647 h 315"/>
              <a:gd name="T2" fmla="*/ 2147483647 w 3846"/>
              <a:gd name="T3" fmla="*/ 2147483647 h 315"/>
              <a:gd name="T4" fmla="*/ 2147483647 w 3846"/>
              <a:gd name="T5" fmla="*/ 2147483647 h 315"/>
              <a:gd name="T6" fmla="*/ 2147483647 w 3846"/>
              <a:gd name="T7" fmla="*/ 2147483647 h 315"/>
              <a:gd name="T8" fmla="*/ 2147483647 w 3846"/>
              <a:gd name="T9" fmla="*/ 2147483647 h 315"/>
              <a:gd name="T10" fmla="*/ 2147483647 w 3846"/>
              <a:gd name="T11" fmla="*/ 2147483647 h 315"/>
              <a:gd name="T12" fmla="*/ 2147483647 w 3846"/>
              <a:gd name="T13" fmla="*/ 2147483647 h 315"/>
              <a:gd name="T14" fmla="*/ 2147483647 w 3846"/>
              <a:gd name="T15" fmla="*/ 2147483647 h 315"/>
              <a:gd name="T16" fmla="*/ 2147483647 w 3846"/>
              <a:gd name="T17" fmla="*/ 0 h 315"/>
              <a:gd name="T18" fmla="*/ 2147483647 w 3846"/>
              <a:gd name="T19" fmla="*/ 2147483647 h 315"/>
              <a:gd name="T20" fmla="*/ 2147483647 w 3846"/>
              <a:gd name="T21" fmla="*/ 2147483647 h 3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46"/>
              <a:gd name="T34" fmla="*/ 0 h 315"/>
              <a:gd name="T35" fmla="*/ 3846 w 3846"/>
              <a:gd name="T36" fmla="*/ 315 h 3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46" h="315">
                <a:moveTo>
                  <a:pt x="0" y="3"/>
                </a:moveTo>
                <a:lnTo>
                  <a:pt x="1422" y="3"/>
                </a:lnTo>
                <a:lnTo>
                  <a:pt x="1422" y="315"/>
                </a:lnTo>
                <a:lnTo>
                  <a:pt x="1563" y="315"/>
                </a:lnTo>
                <a:lnTo>
                  <a:pt x="1563" y="6"/>
                </a:lnTo>
                <a:lnTo>
                  <a:pt x="3054" y="3"/>
                </a:lnTo>
                <a:lnTo>
                  <a:pt x="3054" y="306"/>
                </a:lnTo>
                <a:lnTo>
                  <a:pt x="3198" y="308"/>
                </a:lnTo>
                <a:lnTo>
                  <a:pt x="3198" y="0"/>
                </a:lnTo>
                <a:lnTo>
                  <a:pt x="3195" y="3"/>
                </a:lnTo>
                <a:lnTo>
                  <a:pt x="3846"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4" name="Group 23"/>
          <p:cNvGrpSpPr/>
          <p:nvPr/>
        </p:nvGrpSpPr>
        <p:grpSpPr bwMode="auto">
          <a:xfrm>
            <a:off x="2929370" y="3407172"/>
            <a:ext cx="6096000" cy="500063"/>
            <a:chOff x="1536" y="2244"/>
            <a:chExt cx="3840" cy="315"/>
          </a:xfrm>
        </p:grpSpPr>
        <p:sp>
          <p:nvSpPr>
            <p:cNvPr id="25" name="Freeform 24"/>
            <p:cNvSpPr/>
            <p:nvPr/>
          </p:nvSpPr>
          <p:spPr bwMode="auto">
            <a:xfrm>
              <a:off x="1536" y="2247"/>
              <a:ext cx="3456" cy="312"/>
            </a:xfrm>
            <a:custGeom>
              <a:avLst/>
              <a:gdLst>
                <a:gd name="T0" fmla="*/ 0 w 3456"/>
                <a:gd name="T1" fmla="*/ 6 h 312"/>
                <a:gd name="T2" fmla="*/ 192 w 3456"/>
                <a:gd name="T3" fmla="*/ 6 h 312"/>
                <a:gd name="T4" fmla="*/ 192 w 3456"/>
                <a:gd name="T5" fmla="*/ 306 h 312"/>
                <a:gd name="T6" fmla="*/ 336 w 3456"/>
                <a:gd name="T7" fmla="*/ 309 h 312"/>
                <a:gd name="T8" fmla="*/ 336 w 3456"/>
                <a:gd name="T9" fmla="*/ 9 h 312"/>
                <a:gd name="T10" fmla="*/ 1824 w 3456"/>
                <a:gd name="T11" fmla="*/ 9 h 312"/>
                <a:gd name="T12" fmla="*/ 1824 w 3456"/>
                <a:gd name="T13" fmla="*/ 312 h 312"/>
                <a:gd name="T14" fmla="*/ 1968 w 3456"/>
                <a:gd name="T15" fmla="*/ 309 h 312"/>
                <a:gd name="T16" fmla="*/ 1971 w 3456"/>
                <a:gd name="T17" fmla="*/ 24 h 312"/>
                <a:gd name="T18" fmla="*/ 1971 w 3456"/>
                <a:gd name="T19" fmla="*/ 3 h 312"/>
                <a:gd name="T20" fmla="*/ 3456 w 3456"/>
                <a:gd name="T21" fmla="*/ 0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6"/>
                <a:gd name="T34" fmla="*/ 0 h 312"/>
                <a:gd name="T35" fmla="*/ 3456 w 3456"/>
                <a:gd name="T36" fmla="*/ 312 h 3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6" h="312">
                  <a:moveTo>
                    <a:pt x="0" y="6"/>
                  </a:moveTo>
                  <a:lnTo>
                    <a:pt x="192" y="6"/>
                  </a:lnTo>
                  <a:lnTo>
                    <a:pt x="192" y="306"/>
                  </a:lnTo>
                  <a:lnTo>
                    <a:pt x="336" y="309"/>
                  </a:lnTo>
                  <a:lnTo>
                    <a:pt x="336" y="9"/>
                  </a:lnTo>
                  <a:lnTo>
                    <a:pt x="1824" y="9"/>
                  </a:lnTo>
                  <a:lnTo>
                    <a:pt x="1824" y="312"/>
                  </a:lnTo>
                  <a:lnTo>
                    <a:pt x="1968" y="309"/>
                  </a:lnTo>
                  <a:lnTo>
                    <a:pt x="1971" y="24"/>
                  </a:lnTo>
                  <a:lnTo>
                    <a:pt x="1971" y="3"/>
                  </a:lnTo>
                  <a:lnTo>
                    <a:pt x="345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25"/>
            <p:cNvSpPr/>
            <p:nvPr/>
          </p:nvSpPr>
          <p:spPr bwMode="auto">
            <a:xfrm>
              <a:off x="4992" y="2244"/>
              <a:ext cx="384" cy="306"/>
            </a:xfrm>
            <a:custGeom>
              <a:avLst/>
              <a:gdLst>
                <a:gd name="T0" fmla="*/ 0 w 384"/>
                <a:gd name="T1" fmla="*/ 0 h 306"/>
                <a:gd name="T2" fmla="*/ 0 w 384"/>
                <a:gd name="T3" fmla="*/ 306 h 306"/>
                <a:gd name="T4" fmla="*/ 144 w 384"/>
                <a:gd name="T5" fmla="*/ 306 h 306"/>
                <a:gd name="T6" fmla="*/ 144 w 384"/>
                <a:gd name="T7" fmla="*/ 6 h 306"/>
                <a:gd name="T8" fmla="*/ 384 w 384"/>
                <a:gd name="T9" fmla="*/ 6 h 306"/>
                <a:gd name="T10" fmla="*/ 0 60000 65536"/>
                <a:gd name="T11" fmla="*/ 0 60000 65536"/>
                <a:gd name="T12" fmla="*/ 0 60000 65536"/>
                <a:gd name="T13" fmla="*/ 0 60000 65536"/>
                <a:gd name="T14" fmla="*/ 0 60000 65536"/>
                <a:gd name="T15" fmla="*/ 0 w 384"/>
                <a:gd name="T16" fmla="*/ 0 h 306"/>
                <a:gd name="T17" fmla="*/ 384 w 384"/>
                <a:gd name="T18" fmla="*/ 306 h 306"/>
              </a:gdLst>
              <a:ahLst/>
              <a:cxnLst>
                <a:cxn ang="T10">
                  <a:pos x="T0" y="T1"/>
                </a:cxn>
                <a:cxn ang="T11">
                  <a:pos x="T2" y="T3"/>
                </a:cxn>
                <a:cxn ang="T12">
                  <a:pos x="T4" y="T5"/>
                </a:cxn>
                <a:cxn ang="T13">
                  <a:pos x="T6" y="T7"/>
                </a:cxn>
                <a:cxn ang="T14">
                  <a:pos x="T8" y="T9"/>
                </a:cxn>
              </a:cxnLst>
              <a:rect l="T15" t="T16" r="T17" b="T18"/>
              <a:pathLst>
                <a:path w="384" h="306">
                  <a:moveTo>
                    <a:pt x="0" y="0"/>
                  </a:moveTo>
                  <a:lnTo>
                    <a:pt x="0" y="306"/>
                  </a:lnTo>
                  <a:lnTo>
                    <a:pt x="144" y="306"/>
                  </a:lnTo>
                  <a:lnTo>
                    <a:pt x="144" y="6"/>
                  </a:lnTo>
                  <a:lnTo>
                    <a:pt x="384" y="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7" name="Group 26"/>
          <p:cNvGrpSpPr/>
          <p:nvPr/>
        </p:nvGrpSpPr>
        <p:grpSpPr bwMode="auto">
          <a:xfrm>
            <a:off x="3234170" y="1826022"/>
            <a:ext cx="5181600" cy="1219200"/>
            <a:chOff x="1728" y="1248"/>
            <a:chExt cx="3264" cy="768"/>
          </a:xfrm>
        </p:grpSpPr>
        <p:sp>
          <p:nvSpPr>
            <p:cNvPr id="28" name="Text Box 27"/>
            <p:cNvSpPr txBox="1">
              <a:spLocks noChangeArrowheads="1"/>
            </p:cNvSpPr>
            <p:nvPr/>
          </p:nvSpPr>
          <p:spPr bwMode="auto">
            <a:xfrm>
              <a:off x="2112"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单体</a:t>
              </a:r>
            </a:p>
            <a:p>
              <a:pPr eaLnBrk="1" hangingPunct="1"/>
              <a:r>
                <a:rPr lang="zh-CN" altLang="en-US" b="1" dirty="0"/>
                <a:t>访存周期</a:t>
              </a:r>
            </a:p>
          </p:txBody>
        </p:sp>
        <p:sp>
          <p:nvSpPr>
            <p:cNvPr id="29" name="Text Box 28"/>
            <p:cNvSpPr txBox="1">
              <a:spLocks noChangeArrowheads="1"/>
            </p:cNvSpPr>
            <p:nvPr/>
          </p:nvSpPr>
          <p:spPr bwMode="auto">
            <a:xfrm>
              <a:off x="3744"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单体</a:t>
              </a:r>
            </a:p>
            <a:p>
              <a:pPr eaLnBrk="1" hangingPunct="1"/>
              <a:r>
                <a:rPr lang="zh-CN" altLang="en-US" b="1"/>
                <a:t>访存周期</a:t>
              </a:r>
            </a:p>
          </p:txBody>
        </p:sp>
        <p:sp>
          <p:nvSpPr>
            <p:cNvPr id="30" name="Line 29"/>
            <p:cNvSpPr>
              <a:spLocks noChangeShapeType="1"/>
            </p:cNvSpPr>
            <p:nvPr/>
          </p:nvSpPr>
          <p:spPr bwMode="auto">
            <a:xfrm>
              <a:off x="2976" y="1536"/>
              <a:ext cx="379" cy="0"/>
            </a:xfrm>
            <a:prstGeom prst="line">
              <a:avLst/>
            </a:prstGeom>
            <a:noFill/>
            <a:ln w="38100">
              <a:solidFill>
                <a:srgbClr val="0000FF"/>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0"/>
            <p:cNvSpPr>
              <a:spLocks noChangeShapeType="1"/>
            </p:cNvSpPr>
            <p:nvPr/>
          </p:nvSpPr>
          <p:spPr bwMode="auto">
            <a:xfrm>
              <a:off x="4613" y="1536"/>
              <a:ext cx="379" cy="0"/>
            </a:xfrm>
            <a:prstGeom prst="line">
              <a:avLst/>
            </a:prstGeom>
            <a:noFill/>
            <a:ln w="38100">
              <a:solidFill>
                <a:srgbClr val="0000FF"/>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1"/>
            <p:cNvSpPr>
              <a:spLocks noChangeShapeType="1"/>
            </p:cNvSpPr>
            <p:nvPr/>
          </p:nvSpPr>
          <p:spPr bwMode="auto">
            <a:xfrm rot="10800000">
              <a:off x="3360" y="1536"/>
              <a:ext cx="379" cy="0"/>
            </a:xfrm>
            <a:prstGeom prst="line">
              <a:avLst/>
            </a:prstGeom>
            <a:noFill/>
            <a:ln w="38100">
              <a:solidFill>
                <a:srgbClr val="0000FF"/>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rot="10800000">
              <a:off x="1733" y="1536"/>
              <a:ext cx="379" cy="0"/>
            </a:xfrm>
            <a:prstGeom prst="line">
              <a:avLst/>
            </a:prstGeom>
            <a:noFill/>
            <a:ln w="38100">
              <a:solidFill>
                <a:srgbClr val="0000FF"/>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3"/>
            <p:cNvSpPr>
              <a:spLocks noChangeShapeType="1"/>
            </p:cNvSpPr>
            <p:nvPr/>
          </p:nvSpPr>
          <p:spPr bwMode="auto">
            <a:xfrm>
              <a:off x="1728" y="1392"/>
              <a:ext cx="0" cy="62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4"/>
            <p:cNvSpPr>
              <a:spLocks noChangeShapeType="1"/>
            </p:cNvSpPr>
            <p:nvPr/>
          </p:nvSpPr>
          <p:spPr bwMode="auto">
            <a:xfrm>
              <a:off x="3360" y="1392"/>
              <a:ext cx="0" cy="62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5"/>
            <p:cNvSpPr>
              <a:spLocks noChangeShapeType="1"/>
            </p:cNvSpPr>
            <p:nvPr/>
          </p:nvSpPr>
          <p:spPr bwMode="auto">
            <a:xfrm>
              <a:off x="4992" y="1392"/>
              <a:ext cx="0" cy="62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Text Box 37"/>
          <p:cNvSpPr txBox="1">
            <a:spLocks noChangeArrowheads="1"/>
          </p:cNvSpPr>
          <p:nvPr/>
        </p:nvSpPr>
        <p:spPr bwMode="auto">
          <a:xfrm>
            <a:off x="756083" y="3350022"/>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0</a:t>
            </a:r>
          </a:p>
        </p:txBody>
      </p:sp>
      <p:sp>
        <p:nvSpPr>
          <p:cNvPr id="38" name="Text Box 38"/>
          <p:cNvSpPr txBox="1">
            <a:spLocks noChangeArrowheads="1"/>
          </p:cNvSpPr>
          <p:nvPr/>
        </p:nvSpPr>
        <p:spPr bwMode="auto">
          <a:xfrm>
            <a:off x="756083" y="4086622"/>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1</a:t>
            </a:r>
          </a:p>
        </p:txBody>
      </p:sp>
      <p:sp>
        <p:nvSpPr>
          <p:cNvPr id="39" name="Text Box 39"/>
          <p:cNvSpPr txBox="1">
            <a:spLocks noChangeArrowheads="1"/>
          </p:cNvSpPr>
          <p:nvPr/>
        </p:nvSpPr>
        <p:spPr bwMode="auto">
          <a:xfrm>
            <a:off x="756083" y="4823222"/>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2</a:t>
            </a:r>
          </a:p>
        </p:txBody>
      </p:sp>
      <p:sp>
        <p:nvSpPr>
          <p:cNvPr id="40" name="Text Box 40"/>
          <p:cNvSpPr txBox="1">
            <a:spLocks noChangeArrowheads="1"/>
          </p:cNvSpPr>
          <p:nvPr/>
        </p:nvSpPr>
        <p:spPr bwMode="auto">
          <a:xfrm>
            <a:off x="756083" y="5559822"/>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3</a:t>
            </a:r>
          </a:p>
        </p:txBody>
      </p:sp>
      <p:sp>
        <p:nvSpPr>
          <p:cNvPr id="42" name="文本框 41"/>
          <p:cNvSpPr txBox="1"/>
          <p:nvPr/>
        </p:nvSpPr>
        <p:spPr>
          <a:xfrm>
            <a:off x="9146019" y="2179825"/>
            <a:ext cx="2897046" cy="2800767"/>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200" dirty="0">
                <a:latin typeface="宋体" panose="02010600030101010101" pitchFamily="2" charset="-122"/>
                <a:ea typeface="宋体" panose="02010600030101010101" pitchFamily="2" charset="-122"/>
              </a:rPr>
              <a:t>负脉冲为各体工作启动信号</a:t>
            </a:r>
            <a:endParaRPr lang="en-US" altLang="zh-CN" sz="2200" dirty="0">
              <a:latin typeface="宋体" panose="02010600030101010101" pitchFamily="2" charset="-122"/>
              <a:ea typeface="宋体" panose="02010600030101010101" pitchFamily="2" charset="-122"/>
            </a:endParaRPr>
          </a:p>
          <a:p>
            <a:pPr marL="342900" indent="-342900" algn="just">
              <a:buFont typeface="Arial" panose="020B0604020202020204" pitchFamily="34" charset="0"/>
              <a:buChar char="•"/>
            </a:pPr>
            <a:r>
              <a:rPr lang="zh-CN" altLang="en-US" sz="2200" b="1" dirty="0">
                <a:latin typeface="宋体" panose="02010600030101010101" pitchFamily="2" charset="-122"/>
                <a:ea typeface="宋体" panose="02010600030101010101" pitchFamily="2" charset="-122"/>
              </a:rPr>
              <a:t>带宽增加</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CPU</a:t>
            </a:r>
            <a:r>
              <a:rPr lang="zh-CN" altLang="en-US" sz="2200" dirty="0">
                <a:latin typeface="宋体" panose="02010600030101010101" pitchFamily="2" charset="-122"/>
                <a:ea typeface="宋体" panose="02010600030101010101" pitchFamily="2" charset="-122"/>
              </a:rPr>
              <a:t>交叉访问各体，各体读</a:t>
            </a:r>
            <a:r>
              <a:rPr lang="en-US" altLang="zh-CN" sz="2200" dirty="0">
                <a:latin typeface="宋体" panose="02010600030101010101" pitchFamily="2" charset="-122"/>
                <a:ea typeface="宋体" panose="02010600030101010101" pitchFamily="2" charset="-122"/>
              </a:rPr>
              <a:t>/</a:t>
            </a:r>
            <a:r>
              <a:rPr lang="zh-CN" altLang="en-US" sz="2200" dirty="0">
                <a:latin typeface="宋体" panose="02010600030101010101" pitchFamily="2" charset="-122"/>
                <a:ea typeface="宋体" panose="02010600030101010101" pitchFamily="2" charset="-122"/>
              </a:rPr>
              <a:t>写过程重叠执行，一个存储周期，存储器实际向</a:t>
            </a:r>
            <a:r>
              <a:rPr lang="en-US" altLang="zh-CN" sz="2200" dirty="0">
                <a:latin typeface="宋体" panose="02010600030101010101" pitchFamily="2" charset="-122"/>
                <a:ea typeface="宋体" panose="02010600030101010101" pitchFamily="2" charset="-122"/>
              </a:rPr>
              <a:t>CPU</a:t>
            </a:r>
            <a:r>
              <a:rPr lang="zh-CN" altLang="en-US" sz="2200" dirty="0">
                <a:latin typeface="宋体" panose="02010600030101010101" pitchFamily="2" charset="-122"/>
                <a:ea typeface="宋体" panose="02010600030101010101" pitchFamily="2" charset="-122"/>
              </a:rPr>
              <a:t>提供了</a:t>
            </a:r>
            <a:r>
              <a:rPr lang="en-US" altLang="zh-CN" sz="2200" dirty="0">
                <a:latin typeface="宋体" panose="02010600030101010101" pitchFamily="2" charset="-122"/>
                <a:ea typeface="宋体" panose="02010600030101010101" pitchFamily="2" charset="-122"/>
              </a:rPr>
              <a:t>4</a:t>
            </a:r>
            <a:r>
              <a:rPr lang="zh-CN" altLang="en-US" sz="2200" dirty="0">
                <a:latin typeface="宋体" panose="02010600030101010101" pitchFamily="2" charset="-122"/>
                <a:ea typeface="宋体" panose="02010600030101010101" pitchFamily="2" charset="-122"/>
              </a:rPr>
              <a:t>个存储字</a:t>
            </a:r>
            <a:endParaRPr lang="en-US" altLang="zh-CN" sz="2200" dirty="0">
              <a:latin typeface="宋体" panose="02010600030101010101" pitchFamily="2" charset="-122"/>
              <a:ea typeface="宋体" panose="02010600030101010101" pitchFamily="2" charset="-122"/>
            </a:endParaRPr>
          </a:p>
        </p:txBody>
      </p:sp>
      <p:sp>
        <p:nvSpPr>
          <p:cNvPr id="16" name="矩形 15"/>
          <p:cNvSpPr/>
          <p:nvPr/>
        </p:nvSpPr>
        <p:spPr>
          <a:xfrm>
            <a:off x="3252030" y="6060804"/>
            <a:ext cx="5232730" cy="76944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2200" dirty="0"/>
              <a:t>高位交叉主要用于存储器容量的扩展，低位交叉用于存储器带宽和访问速度的提高。</a:t>
            </a:r>
            <a:endParaRPr lang="en-US" altLang="zh-CN"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blinds(horizontal)">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trips(upRigh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slide(fromTo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slide(fromTo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linds(horizontal)">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strips(downRigh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lide(fromTop)">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blinds(horizontal)">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strips(downRight)">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2" presetClass="entr" presetSubtype="1"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slide(fromTop)">
                                      <p:cBhvr>
                                        <p:cTn id="72" dur="500"/>
                                        <p:tgtEl>
                                          <p:spTgt spid="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37" grpId="0" autoUpdateAnimBg="0"/>
      <p:bldP spid="38" grpId="0" autoUpdateAnimBg="0"/>
      <p:bldP spid="39" grpId="0" autoUpdateAnimBg="0"/>
      <p:bldP spid="40" grpId="0" autoUpdateAnimBg="0"/>
      <p:bldP spid="42" grpId="0"/>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Rectangle 3"/>
          <p:cNvSpPr>
            <a:spLocks noGrp="1" noChangeArrowheads="1"/>
          </p:cNvSpPr>
          <p:nvPr>
            <p:ph idx="1"/>
          </p:nvPr>
        </p:nvSpPr>
        <p:spPr/>
        <p:txBody>
          <a:bodyPr>
            <a:normAutofit/>
          </a:bodyPr>
          <a:lstStyle/>
          <a:p>
            <a:pPr eaLnBrk="1" hangingPunct="1">
              <a:lnSpc>
                <a:spcPct val="100000"/>
              </a:lnSpc>
            </a:pPr>
            <a:r>
              <a:rPr lang="zh-CN" altLang="en-US" dirty="0"/>
              <a:t>以洗衣服为例类比流水线</a:t>
            </a:r>
            <a:r>
              <a:rPr lang="en-US" altLang="en-US" dirty="0"/>
              <a:t>:</a:t>
            </a:r>
            <a:r>
              <a:rPr lang="zh-CN" altLang="en-US" dirty="0"/>
              <a:t>重叠执行</a:t>
            </a:r>
            <a:endParaRPr lang="en-US" altLang="zh-CN" dirty="0"/>
          </a:p>
          <a:p>
            <a:pPr lvl="1" eaLnBrk="1" hangingPunct="1">
              <a:lnSpc>
                <a:spcPct val="100000"/>
              </a:lnSpc>
            </a:pPr>
            <a:r>
              <a:rPr lang="zh-CN" altLang="en-US" dirty="0"/>
              <a:t>假设洗衣包括四个步骤：洗衣机中洗衣、烘干机中烘干、叠衣服、收纳到柜子中</a:t>
            </a:r>
          </a:p>
        </p:txBody>
      </p:sp>
      <p:sp>
        <p:nvSpPr>
          <p:cNvPr id="3" name="标题 2"/>
          <p:cNvSpPr>
            <a:spLocks noGrp="1"/>
          </p:cNvSpPr>
          <p:nvPr>
            <p:ph type="title"/>
          </p:nvPr>
        </p:nvSpPr>
        <p:spPr/>
        <p:txBody>
          <a:bodyPr>
            <a:noAutofit/>
          </a:bodyPr>
          <a:lstStyle/>
          <a:p>
            <a:r>
              <a:rPr lang="zh-CN" altLang="en-US" dirty="0"/>
              <a:t>流水线的概念介绍：一个比喻</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111</a:t>
            </a:fld>
            <a:endParaRPr lang="zh-CN" altLang="en-US" dirty="0"/>
          </a:p>
        </p:txBody>
      </p:sp>
      <p:pic>
        <p:nvPicPr>
          <p:cNvPr id="62467" name="Picture 8" descr="f04-25-P3744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840" y="2596531"/>
            <a:ext cx="5167613" cy="412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Rectangle 6"/>
          <p:cNvSpPr>
            <a:spLocks noChangeArrowheads="1"/>
          </p:cNvSpPr>
          <p:nvPr/>
        </p:nvSpPr>
        <p:spPr bwMode="auto">
          <a:xfrm>
            <a:off x="6816725" y="2708275"/>
            <a:ext cx="3735388"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r>
              <a:rPr lang="zh-CN" altLang="en-US" sz="2800" dirty="0"/>
              <a:t>负载为</a:t>
            </a:r>
            <a:r>
              <a:rPr lang="en-US" altLang="zh-CN" sz="2800" dirty="0"/>
              <a:t>4</a:t>
            </a:r>
            <a:r>
              <a:rPr lang="en-US" altLang="en-US" sz="2800" dirty="0"/>
              <a:t>:</a:t>
            </a:r>
          </a:p>
          <a:p>
            <a:pPr lvl="1" eaLnBrk="1" hangingPunct="1"/>
            <a:r>
              <a:rPr lang="zh-CN" altLang="en-US" sz="2400" dirty="0"/>
              <a:t>加速比</a:t>
            </a:r>
            <a:br>
              <a:rPr lang="en-US" altLang="en-US" sz="2400" dirty="0"/>
            </a:br>
            <a:r>
              <a:rPr lang="en-US" altLang="en-US" sz="2400" dirty="0"/>
              <a:t>= 8/3.5 = 2.3</a:t>
            </a:r>
          </a:p>
          <a:p>
            <a:pPr eaLnBrk="1" hangingPunct="1"/>
            <a:r>
              <a:rPr lang="zh-CN" altLang="en-US" sz="2800" dirty="0"/>
              <a:t>负载足够多</a:t>
            </a:r>
            <a:r>
              <a:rPr lang="en-US" altLang="en-US" sz="2800" dirty="0"/>
              <a:t>:</a:t>
            </a:r>
          </a:p>
          <a:p>
            <a:pPr lvl="1" eaLnBrk="1" hangingPunct="1"/>
            <a:r>
              <a:rPr lang="zh-CN" altLang="en-US" sz="2400" dirty="0"/>
              <a:t>加速比</a:t>
            </a:r>
            <a:br>
              <a:rPr lang="en-US" altLang="en-US" sz="2400" dirty="0"/>
            </a:br>
            <a:r>
              <a:rPr lang="en-US" altLang="en-US" sz="2400" dirty="0"/>
              <a:t>= 2n/(</a:t>
            </a:r>
            <a:r>
              <a:rPr lang="en-US" altLang="en-US" sz="2400" dirty="0">
                <a:sym typeface="+mn-ea"/>
              </a:rPr>
              <a:t>0.5n+1.5)</a:t>
            </a:r>
            <a:r>
              <a:rPr lang="en-US" altLang="en-US" sz="2400" dirty="0"/>
              <a:t> ≈ 4</a:t>
            </a:r>
            <a:br>
              <a:rPr lang="en-US" altLang="en-US" sz="2400" dirty="0"/>
            </a:br>
            <a:r>
              <a:rPr lang="en-US" altLang="en-US" sz="2400" dirty="0"/>
              <a:t>= </a:t>
            </a:r>
            <a:r>
              <a:rPr lang="zh-CN" altLang="en-US" sz="2000" dirty="0"/>
              <a:t>流水线中步骤的数目</a:t>
            </a:r>
            <a:endParaRPr lang="en-US" altLang="en-US"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流水线方式存取</a:t>
            </a:r>
          </a:p>
        </p:txBody>
      </p:sp>
      <p:sp>
        <p:nvSpPr>
          <p:cNvPr id="9" name="内容占位符 8"/>
          <p:cNvSpPr>
            <a:spLocks noGrp="1"/>
          </p:cNvSpPr>
          <p:nvPr>
            <p:ph idx="1"/>
          </p:nvPr>
        </p:nvSpPr>
        <p:spPr/>
        <p:txBody>
          <a:bodyPr/>
          <a:lstStyle/>
          <a:p>
            <a:pPr>
              <a:lnSpc>
                <a:spcPct val="100000"/>
              </a:lnSpc>
            </a:pPr>
            <a:r>
              <a:rPr lang="zh-CN" altLang="en-US" b="1" dirty="0">
                <a:sym typeface="+mn-ea"/>
              </a:rPr>
              <a:t>设</a:t>
            </a:r>
            <a:r>
              <a:rPr lang="zh-CN" altLang="en-US" b="1" dirty="0">
                <a:solidFill>
                  <a:srgbClr val="0000FF"/>
                </a:solidFill>
                <a:sym typeface="+mn-ea"/>
              </a:rPr>
              <a:t>四体</a:t>
            </a:r>
            <a:r>
              <a:rPr lang="zh-CN" altLang="en-US" b="1" dirty="0">
                <a:sym typeface="+mn-ea"/>
              </a:rPr>
              <a:t>低位交叉存储器，存取周期为</a:t>
            </a:r>
            <a:r>
              <a:rPr lang="en-US" altLang="zh-CN" b="1" i="1" dirty="0">
                <a:sym typeface="+mn-ea"/>
              </a:rPr>
              <a:t>T</a:t>
            </a:r>
            <a:r>
              <a:rPr lang="zh-CN" altLang="en-US" b="1" dirty="0">
                <a:sym typeface="+mn-ea"/>
              </a:rPr>
              <a:t>，总线传输周期为</a:t>
            </a:r>
            <a:r>
              <a:rPr lang="en-US" altLang="zh-CN" b="1" i="1" dirty="0">
                <a:ea typeface="MS Mincho" panose="02020609040205080304" pitchFamily="49" charset="-128"/>
                <a:sym typeface="+mn-ea"/>
              </a:rPr>
              <a:t>τ</a:t>
            </a:r>
            <a:r>
              <a:rPr lang="zh-CN" altLang="en-US" b="1" dirty="0">
                <a:sym typeface="+mn-ea"/>
              </a:rPr>
              <a:t>，为实现流水线方式存取，应满足 </a:t>
            </a:r>
            <a:r>
              <a:rPr lang="en-US" altLang="zh-CN" b="1" i="1" dirty="0">
                <a:solidFill>
                  <a:schemeClr val="folHlink"/>
                </a:solidFill>
                <a:sym typeface="+mn-ea"/>
              </a:rPr>
              <a:t>T </a:t>
            </a:r>
            <a:r>
              <a:rPr lang="zh-CN" altLang="en-US" b="1" dirty="0">
                <a:solidFill>
                  <a:schemeClr val="folHlink"/>
                </a:solidFill>
                <a:sym typeface="+mn-ea"/>
              </a:rPr>
              <a:t>＝ </a:t>
            </a:r>
            <a:r>
              <a:rPr lang="en-US" altLang="zh-CN" b="1" dirty="0">
                <a:solidFill>
                  <a:schemeClr val="folHlink"/>
                </a:solidFill>
                <a:sym typeface="+mn-ea"/>
              </a:rPr>
              <a:t>4</a:t>
            </a:r>
            <a:r>
              <a:rPr lang="en-US" altLang="zh-CN" b="1" i="1" dirty="0">
                <a:solidFill>
                  <a:schemeClr val="folHlink"/>
                </a:solidFill>
                <a:ea typeface="MS Mincho" panose="02020609040205080304" pitchFamily="49" charset="-128"/>
                <a:sym typeface="+mn-ea"/>
              </a:rPr>
              <a:t>τ</a:t>
            </a:r>
            <a:r>
              <a:rPr lang="zh-CN" altLang="en-US" b="1" dirty="0">
                <a:sym typeface="+mn-ea"/>
              </a:rPr>
              <a:t>。</a:t>
            </a:r>
            <a:endParaRPr lang="zh-CN" altLang="en-US" dirty="0"/>
          </a:p>
        </p:txBody>
      </p:sp>
      <p:sp>
        <p:nvSpPr>
          <p:cNvPr id="2" name="灯片编号占位符 1"/>
          <p:cNvSpPr>
            <a:spLocks noGrp="1"/>
          </p:cNvSpPr>
          <p:nvPr>
            <p:ph type="sldNum" sz="quarter" idx="12"/>
          </p:nvPr>
        </p:nvSpPr>
        <p:spPr/>
        <p:txBody>
          <a:bodyPr/>
          <a:lstStyle/>
          <a:p>
            <a:fld id="{8EE8E787-E6FE-45D8-9039-788B45E44EE7}" type="slidenum">
              <a:rPr lang="zh-CN" altLang="en-US" smtClean="0"/>
              <a:t>112</a:t>
            </a:fld>
            <a:endParaRPr lang="zh-CN" altLang="en-US" dirty="0"/>
          </a:p>
        </p:txBody>
      </p:sp>
      <p:sp>
        <p:nvSpPr>
          <p:cNvPr id="3" name="Text Box 2"/>
          <p:cNvSpPr txBox="1">
            <a:spLocks noChangeArrowheads="1"/>
          </p:cNvSpPr>
          <p:nvPr/>
        </p:nvSpPr>
        <p:spPr bwMode="auto">
          <a:xfrm>
            <a:off x="1507172" y="1525588"/>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a:t> </a:t>
            </a:r>
          </a:p>
        </p:txBody>
      </p:sp>
      <p:sp>
        <p:nvSpPr>
          <p:cNvPr id="4" name="Rectangle 4"/>
          <p:cNvSpPr>
            <a:spLocks noChangeArrowheads="1"/>
          </p:cNvSpPr>
          <p:nvPr/>
        </p:nvSpPr>
        <p:spPr bwMode="auto">
          <a:xfrm>
            <a:off x="1072197" y="2595563"/>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7" name="对象 6"/>
          <p:cNvGraphicFramePr>
            <a:graphicFrameLocks noChangeAspect="1"/>
          </p:cNvGraphicFramePr>
          <p:nvPr/>
        </p:nvGraphicFramePr>
        <p:xfrm>
          <a:off x="934402" y="2009697"/>
          <a:ext cx="6948488" cy="3929062"/>
        </p:xfrm>
        <a:graphic>
          <a:graphicData uri="http://schemas.openxmlformats.org/presentationml/2006/ole">
            <mc:AlternateContent xmlns:mc="http://schemas.openxmlformats.org/markup-compatibility/2006">
              <mc:Choice xmlns:v="urn:schemas-microsoft-com:vml" Requires="v">
                <p:oleObj name="Visio" r:id="rId3" imgW="4635500" imgH="2768600" progId="Visio.Drawing.11">
                  <p:embed/>
                </p:oleObj>
              </mc:Choice>
              <mc:Fallback>
                <p:oleObj name="Visio" r:id="rId3" imgW="4635500" imgH="2768600" progId="Visio.Drawing.11">
                  <p:embed/>
                  <p:pic>
                    <p:nvPicPr>
                      <p:cNvPr id="7" name="对象 6"/>
                      <p:cNvPicPr>
                        <a:picLocks noChangeAspect="1" noChangeArrowheads="1"/>
                      </p:cNvPicPr>
                      <p:nvPr/>
                    </p:nvPicPr>
                    <p:blipFill>
                      <a:blip r:embed="rId4">
                        <a:extLst>
                          <a:ext uri="{28A0092B-C50C-407E-A947-70E740481C1C}">
                            <a14:useLocalDpi xmlns:a14="http://schemas.microsoft.com/office/drawing/2010/main" val="0"/>
                          </a:ext>
                        </a:extLst>
                      </a:blip>
                      <a:srcRect b="5232"/>
                      <a:stretch>
                        <a:fillRect/>
                      </a:stretch>
                    </p:blipFill>
                    <p:spPr bwMode="auto">
                      <a:xfrm>
                        <a:off x="934402" y="2009697"/>
                        <a:ext cx="6948488"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11" name="Text Box 7"/>
          <p:cNvSpPr txBox="1">
            <a:spLocks noChangeArrowheads="1"/>
          </p:cNvSpPr>
          <p:nvPr/>
        </p:nvSpPr>
        <p:spPr bwMode="auto">
          <a:xfrm>
            <a:off x="7586027" y="2266068"/>
            <a:ext cx="4232275" cy="3416320"/>
          </a:xfrm>
          <a:prstGeom prst="rect">
            <a:avLst/>
          </a:prstGeom>
          <a:ln/>
        </p:spPr>
        <p:style>
          <a:lnRef idx="2">
            <a:schemeClr val="accent4"/>
          </a:lnRef>
          <a:fillRef idx="1">
            <a:schemeClr val="lt1"/>
          </a:fillRef>
          <a:effectRef idx="0">
            <a:schemeClr val="accent4"/>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Arial" panose="020B0604020202020204" pitchFamily="34" charset="0"/>
              <a:buChar char="•"/>
            </a:pPr>
            <a:r>
              <a:rPr lang="zh-CN" altLang="en-US" b="1" dirty="0"/>
              <a:t>连续读取 </a:t>
            </a:r>
            <a:r>
              <a:rPr lang="en-US" altLang="zh-CN" b="1" dirty="0">
                <a:solidFill>
                  <a:schemeClr val="folHlink"/>
                </a:solidFill>
              </a:rPr>
              <a:t>4 </a:t>
            </a:r>
            <a:r>
              <a:rPr lang="zh-CN" altLang="en-US" b="1" dirty="0"/>
              <a:t>个字所需的时间为  </a:t>
            </a:r>
            <a:r>
              <a:rPr lang="en-US" altLang="zh-CN" b="1" dirty="0"/>
              <a:t> </a:t>
            </a:r>
            <a:r>
              <a:rPr lang="en-US" altLang="zh-CN" b="1" i="1" dirty="0">
                <a:solidFill>
                  <a:schemeClr val="folHlink"/>
                </a:solidFill>
              </a:rPr>
              <a:t>T</a:t>
            </a:r>
            <a:r>
              <a:rPr lang="zh-CN" altLang="en-US" b="1" dirty="0">
                <a:solidFill>
                  <a:schemeClr val="folHlink"/>
                </a:solidFill>
              </a:rPr>
              <a:t>＋</a:t>
            </a:r>
            <a:r>
              <a:rPr lang="en-US" altLang="zh-CN" b="1" dirty="0">
                <a:solidFill>
                  <a:schemeClr val="folHlink"/>
                </a:solidFill>
              </a:rPr>
              <a:t>(4 </a:t>
            </a:r>
            <a:r>
              <a:rPr lang="zh-CN" altLang="en-US" b="1" dirty="0">
                <a:solidFill>
                  <a:schemeClr val="folHlink"/>
                </a:solidFill>
              </a:rPr>
              <a:t>－</a:t>
            </a:r>
            <a:r>
              <a:rPr lang="en-US" altLang="zh-CN" b="1" dirty="0">
                <a:solidFill>
                  <a:schemeClr val="folHlink"/>
                </a:solidFill>
              </a:rPr>
              <a:t>1)</a:t>
            </a:r>
            <a:r>
              <a:rPr lang="en-US" altLang="zh-CN" b="1" i="1" dirty="0">
                <a:solidFill>
                  <a:schemeClr val="folHlink"/>
                </a:solidFill>
                <a:ea typeface="MS Mincho" panose="02020609040205080304" pitchFamily="49" charset="-128"/>
              </a:rPr>
              <a:t>τ</a:t>
            </a:r>
          </a:p>
          <a:p>
            <a:pPr marL="342900" indent="-342900" eaLnBrk="1" hangingPunct="1">
              <a:buFont typeface="Arial" panose="020B0604020202020204" pitchFamily="34" charset="0"/>
              <a:buChar char="•"/>
            </a:pPr>
            <a:r>
              <a:rPr lang="zh-CN" altLang="en-US" b="1" dirty="0"/>
              <a:t>连续读取 </a:t>
            </a:r>
            <a:r>
              <a:rPr lang="en-US" altLang="zh-CN" b="1" dirty="0">
                <a:solidFill>
                  <a:schemeClr val="folHlink"/>
                </a:solidFill>
              </a:rPr>
              <a:t>n </a:t>
            </a:r>
            <a:r>
              <a:rPr lang="zh-CN" altLang="en-US" b="1" dirty="0"/>
              <a:t>个字所需的时间为  </a:t>
            </a:r>
            <a:r>
              <a:rPr lang="en-US" altLang="zh-CN" b="1" dirty="0"/>
              <a:t> </a:t>
            </a:r>
            <a:r>
              <a:rPr lang="en-US" altLang="zh-CN" b="1" i="1" dirty="0">
                <a:solidFill>
                  <a:schemeClr val="folHlink"/>
                </a:solidFill>
              </a:rPr>
              <a:t>T</a:t>
            </a:r>
            <a:r>
              <a:rPr lang="zh-CN" altLang="en-US" b="1" dirty="0">
                <a:solidFill>
                  <a:schemeClr val="folHlink"/>
                </a:solidFill>
              </a:rPr>
              <a:t>＋</a:t>
            </a:r>
            <a:r>
              <a:rPr lang="en-US" altLang="zh-CN" b="1" dirty="0">
                <a:solidFill>
                  <a:schemeClr val="folHlink"/>
                </a:solidFill>
              </a:rPr>
              <a:t>(n</a:t>
            </a:r>
            <a:r>
              <a:rPr lang="zh-CN" altLang="en-US" b="1" dirty="0">
                <a:solidFill>
                  <a:schemeClr val="folHlink"/>
                </a:solidFill>
              </a:rPr>
              <a:t>－</a:t>
            </a:r>
            <a:r>
              <a:rPr lang="en-US" altLang="zh-CN" b="1" dirty="0">
                <a:solidFill>
                  <a:schemeClr val="folHlink"/>
                </a:solidFill>
              </a:rPr>
              <a:t>1)</a:t>
            </a:r>
            <a:r>
              <a:rPr lang="en-US" altLang="zh-CN" b="1" i="1" dirty="0">
                <a:solidFill>
                  <a:schemeClr val="folHlink"/>
                </a:solidFill>
                <a:ea typeface="MS Mincho" panose="02020609040205080304" pitchFamily="49" charset="-128"/>
              </a:rPr>
              <a:t>τ</a:t>
            </a:r>
            <a:endParaRPr lang="zh-CN" altLang="en-US" b="1" i="1" dirty="0">
              <a:solidFill>
                <a:schemeClr val="folHlink"/>
              </a:solidFill>
              <a:ea typeface="MS Mincho" panose="02020609040205080304" pitchFamily="49" charset="-128"/>
            </a:endParaRPr>
          </a:p>
          <a:p>
            <a:pPr marL="342900" indent="-342900" eaLnBrk="1" hangingPunct="1">
              <a:buFont typeface="Arial" panose="020B0604020202020204" pitchFamily="34" charset="0"/>
              <a:buChar char="•"/>
            </a:pPr>
            <a:r>
              <a:rPr lang="zh-CN" altLang="en-US" b="1" dirty="0"/>
              <a:t>非低位交叉存储器连续读取 </a:t>
            </a:r>
            <a:r>
              <a:rPr lang="en-US" altLang="zh-CN" b="1" dirty="0">
                <a:solidFill>
                  <a:schemeClr val="folHlink"/>
                </a:solidFill>
              </a:rPr>
              <a:t>n </a:t>
            </a:r>
            <a:r>
              <a:rPr lang="zh-CN" altLang="en-US" b="1" dirty="0"/>
              <a:t>个字所需的时间为 </a:t>
            </a:r>
            <a:r>
              <a:rPr lang="en-US" altLang="zh-CN" b="1" dirty="0">
                <a:solidFill>
                  <a:schemeClr val="folHlink"/>
                </a:solidFill>
              </a:rPr>
              <a:t>n </a:t>
            </a:r>
            <a:r>
              <a:rPr lang="en-US" altLang="zh-CN" b="1" i="1" dirty="0">
                <a:solidFill>
                  <a:schemeClr val="folHlink"/>
                </a:solidFill>
              </a:rPr>
              <a:t>T</a:t>
            </a:r>
            <a:endParaRPr lang="en-US" altLang="zh-CN" b="1" dirty="0">
              <a:solidFill>
                <a:schemeClr val="folHlink"/>
              </a:solidFill>
            </a:endParaRPr>
          </a:p>
          <a:p>
            <a:pPr marL="342900" indent="-342900" algn="l" eaLnBrk="1" hangingPunct="1">
              <a:buClrTx/>
              <a:buSzTx/>
              <a:buFont typeface="Arial" panose="020B0604020202020204" pitchFamily="34" charset="0"/>
              <a:buChar char="•"/>
            </a:pPr>
            <a:r>
              <a:rPr lang="zh-CN" altLang="en-US" b="1" dirty="0"/>
              <a:t>加速比为 </a:t>
            </a:r>
            <a:r>
              <a:rPr lang="en-US" altLang="zh-CN" b="1" dirty="0" err="1">
                <a:solidFill>
                  <a:schemeClr val="folHlink"/>
                </a:solidFill>
                <a:sym typeface="+mn-ea"/>
              </a:rPr>
              <a:t>n</a:t>
            </a:r>
            <a:r>
              <a:rPr lang="en-US" altLang="zh-CN" b="1" i="1" dirty="0" err="1">
                <a:solidFill>
                  <a:schemeClr val="folHlink"/>
                </a:solidFill>
                <a:sym typeface="+mn-ea"/>
              </a:rPr>
              <a:t>T</a:t>
            </a:r>
            <a:r>
              <a:rPr lang="en-US" altLang="zh-CN" b="1" dirty="0">
                <a:solidFill>
                  <a:schemeClr val="folHlink"/>
                </a:solidFill>
                <a:sym typeface="+mn-ea"/>
              </a:rPr>
              <a:t>/(</a:t>
            </a:r>
            <a:r>
              <a:rPr lang="en-US" altLang="zh-CN" b="1" i="1" dirty="0">
                <a:solidFill>
                  <a:schemeClr val="folHlink"/>
                </a:solidFill>
                <a:sym typeface="+mn-ea"/>
              </a:rPr>
              <a:t>T</a:t>
            </a:r>
            <a:r>
              <a:rPr lang="en-US" altLang="zh-CN" b="1" dirty="0">
                <a:solidFill>
                  <a:schemeClr val="folHlink"/>
                </a:solidFill>
                <a:sym typeface="+mn-ea"/>
              </a:rPr>
              <a:t>+(n-1) τ)</a:t>
            </a:r>
          </a:p>
          <a:p>
            <a:pPr algn="l" eaLnBrk="1" hangingPunct="1">
              <a:buClrTx/>
              <a:buSzTx/>
            </a:pPr>
            <a:r>
              <a:rPr lang="en-US" altLang="zh-CN" b="1" dirty="0">
                <a:solidFill>
                  <a:schemeClr val="folHlink"/>
                </a:solidFill>
                <a:sym typeface="+mn-ea"/>
              </a:rPr>
              <a:t>     = 4nτ/((n+3) τ) = 4      </a:t>
            </a:r>
          </a:p>
          <a:p>
            <a:pPr algn="l" eaLnBrk="1" hangingPunct="1">
              <a:buClrTx/>
              <a:buSzTx/>
            </a:pPr>
            <a:r>
              <a:rPr lang="en-US" altLang="zh-CN" b="1" dirty="0">
                <a:solidFill>
                  <a:schemeClr val="folHlink"/>
                </a:solidFill>
                <a:sym typeface="+mn-ea"/>
              </a:rPr>
              <a:t>        (</a:t>
            </a:r>
            <a:r>
              <a:rPr lang="en-US" altLang="zh-CN" b="1" dirty="0" err="1">
                <a:solidFill>
                  <a:schemeClr val="folHlink"/>
                </a:solidFill>
                <a:sym typeface="+mn-ea"/>
              </a:rPr>
              <a:t>n足够大时</a:t>
            </a:r>
            <a:r>
              <a:rPr lang="en-US" altLang="zh-CN" b="1" dirty="0">
                <a:solidFill>
                  <a:schemeClr val="folHlink"/>
                </a:solidFill>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6.1 </a:t>
            </a:r>
            <a:r>
              <a:rPr lang="zh-CN" altLang="en-US" sz="3200" dirty="0">
                <a:sym typeface="+mn-ea"/>
              </a:rPr>
              <a:t>存储器概述</a:t>
            </a:r>
            <a:endParaRPr lang="en-US" altLang="zh-CN" sz="3200" dirty="0"/>
          </a:p>
          <a:p>
            <a:pPr marL="0" indent="0">
              <a:lnSpc>
                <a:spcPct val="150000"/>
              </a:lnSpc>
              <a:spcBef>
                <a:spcPct val="0"/>
              </a:spcBef>
              <a:buNone/>
            </a:pPr>
            <a:r>
              <a:rPr lang="en-US" altLang="zh-CN" sz="3200" dirty="0">
                <a:sym typeface="+mn-ea"/>
              </a:rPr>
              <a:t>6.2 </a:t>
            </a:r>
            <a:r>
              <a:rPr lang="zh-CN" altLang="en-US" sz="3200" dirty="0">
                <a:sym typeface="+mn-ea"/>
              </a:rPr>
              <a:t>主存储器</a:t>
            </a:r>
            <a:endParaRPr lang="en-US" altLang="zh-CN" sz="3200" dirty="0"/>
          </a:p>
          <a:p>
            <a:pPr marL="0" indent="0">
              <a:lnSpc>
                <a:spcPct val="150000"/>
              </a:lnSpc>
              <a:spcBef>
                <a:spcPct val="0"/>
              </a:spcBef>
              <a:buNone/>
            </a:pPr>
            <a:r>
              <a:rPr lang="en-US" altLang="zh-CN" sz="3200" b="1" dirty="0">
                <a:sym typeface="+mn-ea"/>
              </a:rPr>
              <a:t>6.3 </a:t>
            </a:r>
            <a:r>
              <a:rPr lang="zh-CN" altLang="en-US" sz="3200" b="1"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6.4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6.5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113</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32577582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114</a:t>
            </a:fld>
            <a:endParaRPr lang="zh-CN" altLang="en-US" dirty="0"/>
          </a:p>
        </p:txBody>
      </p:sp>
      <p:sp>
        <p:nvSpPr>
          <p:cNvPr id="22" name="Text Box 3"/>
          <p:cNvSpPr txBox="1">
            <a:spLocks noChangeArrowheads="1"/>
          </p:cNvSpPr>
          <p:nvPr/>
        </p:nvSpPr>
        <p:spPr bwMode="auto">
          <a:xfrm>
            <a:off x="857250" y="968520"/>
            <a:ext cx="10496550" cy="56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pPr>
            <a:r>
              <a:rPr lang="zh-CN" altLang="en-US" sz="3000" b="1" dirty="0">
                <a:solidFill>
                  <a:srgbClr val="0000FF"/>
                </a:solidFill>
              </a:rPr>
              <a:t>一、概述</a:t>
            </a:r>
            <a:endParaRPr lang="en-US" altLang="zh-CN" sz="3000" b="1" dirty="0">
              <a:solidFill>
                <a:srgbClr val="0000FF"/>
              </a:solidFill>
            </a:endParaRPr>
          </a:p>
          <a:p>
            <a:pPr marL="1611313" indent="-717550" eaLnBrk="1" hangingPunct="1">
              <a:spcBef>
                <a:spcPts val="600"/>
              </a:spcBef>
            </a:pPr>
            <a:r>
              <a:rPr lang="en-US" altLang="zh-CN" sz="2500" b="1" dirty="0"/>
              <a:t>1. </a:t>
            </a:r>
            <a:r>
              <a:rPr lang="zh-CN" altLang="en-US" sz="2500" b="1" dirty="0"/>
              <a:t>为什么用</a:t>
            </a:r>
            <a:r>
              <a:rPr lang="en-US" altLang="zh-CN" sz="2500" b="1" dirty="0"/>
              <a:t>Cache</a:t>
            </a:r>
          </a:p>
          <a:p>
            <a:pPr marL="1611313" indent="-717550" eaLnBrk="1" hangingPunct="1">
              <a:spcBef>
                <a:spcPts val="600"/>
              </a:spcBef>
            </a:pPr>
            <a:r>
              <a:rPr lang="en-US" altLang="zh-CN" sz="2500" b="1" dirty="0"/>
              <a:t>2. Cache</a:t>
            </a:r>
            <a:r>
              <a:rPr lang="zh-CN" altLang="en-US" sz="2500" b="1" dirty="0"/>
              <a:t>的工作原理</a:t>
            </a:r>
            <a:endParaRPr lang="en-US" altLang="zh-CN" sz="2500" b="1" dirty="0"/>
          </a:p>
          <a:p>
            <a:pPr marL="1163638" indent="363538" eaLnBrk="1" hangingPunct="1">
              <a:spcBef>
                <a:spcPts val="600"/>
              </a:spcBef>
              <a:buFont typeface="Arial" panose="020B0604020202020204" pitchFamily="34" charset="0"/>
              <a:buChar char="•"/>
            </a:pPr>
            <a:r>
              <a:rPr lang="zh-CN" altLang="en-US" sz="2200" b="1" dirty="0"/>
              <a:t>主存与缓存的编址</a:t>
            </a:r>
            <a:endParaRPr lang="en-US" altLang="zh-CN" sz="2200" b="1" dirty="0"/>
          </a:p>
          <a:p>
            <a:pPr marL="1163638" indent="363538" eaLnBrk="1" hangingPunct="1">
              <a:spcBef>
                <a:spcPts val="600"/>
              </a:spcBef>
              <a:buFont typeface="Arial" panose="020B0604020202020204" pitchFamily="34" charset="0"/>
              <a:buChar char="•"/>
            </a:pPr>
            <a:r>
              <a:rPr lang="zh-CN" altLang="en-US" sz="2200" b="1" dirty="0"/>
              <a:t>命中与未命中</a:t>
            </a:r>
            <a:endParaRPr lang="en-US" altLang="zh-CN" sz="2200" b="1" dirty="0"/>
          </a:p>
          <a:p>
            <a:pPr marL="1163638" indent="363538" eaLnBrk="1" hangingPunct="1">
              <a:spcBef>
                <a:spcPts val="600"/>
              </a:spcBef>
              <a:buFont typeface="Arial" panose="020B0604020202020204" pitchFamily="34" charset="0"/>
              <a:buChar char="•"/>
            </a:pPr>
            <a:r>
              <a:rPr lang="en-US" altLang="zh-CN" sz="2200" b="1" dirty="0"/>
              <a:t>Cache</a:t>
            </a:r>
            <a:r>
              <a:rPr lang="zh-CN" altLang="en-US" sz="2200" b="1" dirty="0"/>
              <a:t>的命中率</a:t>
            </a:r>
            <a:endParaRPr lang="en-US" altLang="zh-CN" sz="2200" b="1" dirty="0"/>
          </a:p>
          <a:p>
            <a:pPr marL="1163638" indent="363538" eaLnBrk="1" hangingPunct="1">
              <a:spcBef>
                <a:spcPts val="600"/>
              </a:spcBef>
              <a:buFont typeface="Arial" panose="020B0604020202020204" pitchFamily="34" charset="0"/>
              <a:buChar char="•"/>
            </a:pPr>
            <a:r>
              <a:rPr lang="en-US" altLang="zh-CN" sz="2200" b="1" dirty="0"/>
              <a:t>Cache-</a:t>
            </a:r>
            <a:r>
              <a:rPr lang="zh-CN" altLang="en-US" sz="2200" b="1" dirty="0"/>
              <a:t>主存系统的效率</a:t>
            </a:r>
            <a:endParaRPr lang="en-US" altLang="zh-CN" sz="2200" b="1" dirty="0"/>
          </a:p>
          <a:p>
            <a:pPr marL="1611313" indent="-717550" eaLnBrk="1" hangingPunct="1">
              <a:spcBef>
                <a:spcPts val="600"/>
              </a:spcBef>
            </a:pPr>
            <a:r>
              <a:rPr lang="en-US" altLang="zh-CN" sz="2500" b="1" dirty="0"/>
              <a:t>3. Cache</a:t>
            </a:r>
            <a:r>
              <a:rPr lang="zh-CN" altLang="en-US" sz="2500" b="1" dirty="0"/>
              <a:t>的基本结构</a:t>
            </a:r>
            <a:endParaRPr lang="en-US" altLang="zh-CN" sz="2500" b="1" dirty="0"/>
          </a:p>
          <a:p>
            <a:pPr marL="1611313" indent="-717550" eaLnBrk="1" hangingPunct="1">
              <a:spcBef>
                <a:spcPts val="600"/>
              </a:spcBef>
            </a:pPr>
            <a:r>
              <a:rPr lang="en-US" altLang="zh-CN" sz="2500" b="1" dirty="0"/>
              <a:t>4. Cache</a:t>
            </a:r>
            <a:r>
              <a:rPr lang="zh-CN" altLang="en-US" sz="2500" b="1" dirty="0"/>
              <a:t>的读写操作</a:t>
            </a:r>
            <a:endParaRPr lang="en-US" altLang="zh-CN" sz="2500" b="1" dirty="0"/>
          </a:p>
          <a:p>
            <a:pPr marL="1611313" indent="-717550" eaLnBrk="1" hangingPunct="1">
              <a:spcBef>
                <a:spcPts val="600"/>
              </a:spcBef>
            </a:pPr>
            <a:r>
              <a:rPr lang="en-US" altLang="zh-CN" sz="2500" b="1" dirty="0"/>
              <a:t>5. Cache</a:t>
            </a:r>
            <a:r>
              <a:rPr lang="zh-CN" altLang="en-US" sz="2500" b="1" dirty="0"/>
              <a:t>的改进</a:t>
            </a:r>
            <a:endParaRPr lang="en-US" altLang="zh-CN" sz="2500" b="1" dirty="0"/>
          </a:p>
          <a:p>
            <a:pPr indent="-717550" eaLnBrk="1" hangingPunct="1">
              <a:spcBef>
                <a:spcPts val="600"/>
              </a:spcBef>
            </a:pPr>
            <a:r>
              <a:rPr lang="zh-CN" altLang="en-US" sz="3000" b="1" dirty="0"/>
              <a:t>二、</a:t>
            </a:r>
            <a:r>
              <a:rPr lang="en-US" altLang="zh-CN" sz="3000" b="1" dirty="0"/>
              <a:t>Cache-</a:t>
            </a:r>
            <a:r>
              <a:rPr lang="zh-CN" altLang="en-US" sz="3000" b="1" dirty="0"/>
              <a:t>主存的地址映射</a:t>
            </a:r>
            <a:endParaRPr lang="en-US" altLang="zh-CN" sz="3000" b="1" dirty="0"/>
          </a:p>
          <a:p>
            <a:pPr indent="-717550" eaLnBrk="1" hangingPunct="1">
              <a:spcBef>
                <a:spcPts val="600"/>
              </a:spcBef>
            </a:pPr>
            <a:r>
              <a:rPr lang="zh-CN" altLang="en-US" sz="3000" b="1" dirty="0"/>
              <a:t>三、缓存替换算法</a:t>
            </a:r>
            <a:endParaRPr lang="en-US" altLang="zh-CN" sz="3000" b="1" dirty="0"/>
          </a:p>
        </p:txBody>
      </p:sp>
    </p:spTree>
    <p:extLst>
      <p:ext uri="{BB962C8B-B14F-4D97-AF65-F5344CB8AC3E}">
        <p14:creationId xmlns:p14="http://schemas.microsoft.com/office/powerpoint/2010/main" val="3231922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115</a:t>
            </a:fld>
            <a:endParaRPr lang="zh-CN" altLang="en-US" dirty="0"/>
          </a:p>
        </p:txBody>
      </p:sp>
      <p:sp>
        <p:nvSpPr>
          <p:cNvPr id="22" name="Text Box 3"/>
          <p:cNvSpPr txBox="1">
            <a:spLocks noChangeArrowheads="1"/>
          </p:cNvSpPr>
          <p:nvPr/>
        </p:nvSpPr>
        <p:spPr bwMode="auto">
          <a:xfrm>
            <a:off x="857250" y="1062038"/>
            <a:ext cx="31527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一、概述</a:t>
            </a:r>
          </a:p>
        </p:txBody>
      </p:sp>
      <p:sp>
        <p:nvSpPr>
          <p:cNvPr id="23" name="Text Box 4"/>
          <p:cNvSpPr txBox="1">
            <a:spLocks noChangeArrowheads="1"/>
          </p:cNvSpPr>
          <p:nvPr/>
        </p:nvSpPr>
        <p:spPr bwMode="auto">
          <a:xfrm>
            <a:off x="1374775" y="1895475"/>
            <a:ext cx="49856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问题：为什么用</a:t>
            </a:r>
            <a:r>
              <a:rPr lang="en-US" altLang="zh-CN" sz="3200" b="1" dirty="0"/>
              <a:t>Cache</a:t>
            </a:r>
            <a:r>
              <a:rPr lang="zh-CN" altLang="en-US" sz="3200" b="1" dirty="0"/>
              <a:t>？</a:t>
            </a:r>
          </a:p>
        </p:txBody>
      </p:sp>
      <p:sp>
        <p:nvSpPr>
          <p:cNvPr id="24" name="Text Box 5"/>
          <p:cNvSpPr txBox="1">
            <a:spLocks noChangeArrowheads="1"/>
          </p:cNvSpPr>
          <p:nvPr/>
        </p:nvSpPr>
        <p:spPr bwMode="auto">
          <a:xfrm>
            <a:off x="1739900" y="2533650"/>
            <a:ext cx="4756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避免 </a:t>
            </a:r>
            <a:r>
              <a:rPr lang="en-US" altLang="zh-CN" sz="2800" b="1" dirty="0"/>
              <a:t>CPU “</a:t>
            </a:r>
            <a:r>
              <a:rPr lang="zh-CN" altLang="en-US" sz="2800" b="1" dirty="0"/>
              <a:t>空等” 现象</a:t>
            </a:r>
          </a:p>
        </p:txBody>
      </p:sp>
      <p:sp>
        <p:nvSpPr>
          <p:cNvPr id="25" name="Text Box 6"/>
          <p:cNvSpPr txBox="1">
            <a:spLocks noChangeArrowheads="1"/>
          </p:cNvSpPr>
          <p:nvPr/>
        </p:nvSpPr>
        <p:spPr bwMode="auto">
          <a:xfrm>
            <a:off x="1739900" y="3095625"/>
            <a:ext cx="568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dirty="0"/>
              <a:t>CPU </a:t>
            </a:r>
            <a:r>
              <a:rPr lang="zh-CN" altLang="en-US" sz="2800" b="1" dirty="0"/>
              <a:t>和主存（</a:t>
            </a:r>
            <a:r>
              <a:rPr lang="en-US" altLang="zh-CN" sz="2800" b="1" dirty="0"/>
              <a:t>DRAM）</a:t>
            </a:r>
            <a:r>
              <a:rPr lang="zh-CN" altLang="en-US" sz="2800" b="1" dirty="0"/>
              <a:t>的速度差异</a:t>
            </a:r>
          </a:p>
        </p:txBody>
      </p:sp>
      <p:grpSp>
        <p:nvGrpSpPr>
          <p:cNvPr id="26" name="Group 7"/>
          <p:cNvGrpSpPr/>
          <p:nvPr/>
        </p:nvGrpSpPr>
        <p:grpSpPr bwMode="auto">
          <a:xfrm>
            <a:off x="1827213" y="3781425"/>
            <a:ext cx="5278437" cy="990600"/>
            <a:chOff x="1187" y="2304"/>
            <a:chExt cx="3325" cy="624"/>
          </a:xfrm>
        </p:grpSpPr>
        <p:sp>
          <p:nvSpPr>
            <p:cNvPr id="27" name="Text Box 8"/>
            <p:cNvSpPr txBox="1">
              <a:spLocks noChangeArrowheads="1"/>
            </p:cNvSpPr>
            <p:nvPr/>
          </p:nvSpPr>
          <p:spPr bwMode="auto">
            <a:xfrm>
              <a:off x="2544" y="2573"/>
              <a:ext cx="7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缓存</a:t>
              </a:r>
            </a:p>
          </p:txBody>
        </p:sp>
        <p:sp>
          <p:nvSpPr>
            <p:cNvPr id="28" name="Rectangle 9"/>
            <p:cNvSpPr>
              <a:spLocks noChangeArrowheads="1"/>
            </p:cNvSpPr>
            <p:nvPr/>
          </p:nvSpPr>
          <p:spPr bwMode="auto">
            <a:xfrm>
              <a:off x="2451" y="2565"/>
              <a:ext cx="765"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10"/>
            <p:cNvSpPr txBox="1">
              <a:spLocks noChangeArrowheads="1"/>
            </p:cNvSpPr>
            <p:nvPr/>
          </p:nvSpPr>
          <p:spPr bwMode="auto">
            <a:xfrm>
              <a:off x="1296" y="2573"/>
              <a:ext cx="77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CPU</a:t>
              </a:r>
            </a:p>
          </p:txBody>
        </p:sp>
        <p:sp>
          <p:nvSpPr>
            <p:cNvPr id="30" name="Rectangle 11"/>
            <p:cNvSpPr>
              <a:spLocks noChangeArrowheads="1"/>
            </p:cNvSpPr>
            <p:nvPr/>
          </p:nvSpPr>
          <p:spPr bwMode="auto">
            <a:xfrm>
              <a:off x="1187" y="2565"/>
              <a:ext cx="764"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Text Box 12"/>
            <p:cNvSpPr txBox="1">
              <a:spLocks noChangeArrowheads="1"/>
            </p:cNvSpPr>
            <p:nvPr/>
          </p:nvSpPr>
          <p:spPr bwMode="auto">
            <a:xfrm>
              <a:off x="3852" y="2573"/>
              <a:ext cx="6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a:t>
              </a:r>
            </a:p>
          </p:txBody>
        </p:sp>
        <p:sp>
          <p:nvSpPr>
            <p:cNvPr id="32" name="Rectangle 13"/>
            <p:cNvSpPr>
              <a:spLocks noChangeArrowheads="1"/>
            </p:cNvSpPr>
            <p:nvPr/>
          </p:nvSpPr>
          <p:spPr bwMode="auto">
            <a:xfrm>
              <a:off x="3748" y="2565"/>
              <a:ext cx="764" cy="36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Freeform 14"/>
            <p:cNvSpPr/>
            <p:nvPr/>
          </p:nvSpPr>
          <p:spPr bwMode="auto">
            <a:xfrm rot="10800000">
              <a:off x="1619" y="2304"/>
              <a:ext cx="2461" cy="248"/>
            </a:xfrm>
            <a:custGeom>
              <a:avLst/>
              <a:gdLst>
                <a:gd name="T0" fmla="*/ 0 w 2610"/>
                <a:gd name="T1" fmla="*/ 0 h 282"/>
                <a:gd name="T2" fmla="*/ 0 w 2610"/>
                <a:gd name="T3" fmla="*/ 131 h 282"/>
                <a:gd name="T4" fmla="*/ 1834 w 2610"/>
                <a:gd name="T5" fmla="*/ 131 h 282"/>
                <a:gd name="T6" fmla="*/ 1834 w 2610"/>
                <a:gd name="T7" fmla="*/ 0 h 282"/>
                <a:gd name="T8" fmla="*/ 0 60000 65536"/>
                <a:gd name="T9" fmla="*/ 0 60000 65536"/>
                <a:gd name="T10" fmla="*/ 0 60000 65536"/>
                <a:gd name="T11" fmla="*/ 0 60000 65536"/>
                <a:gd name="T12" fmla="*/ 0 w 2610"/>
                <a:gd name="T13" fmla="*/ 0 h 282"/>
                <a:gd name="T14" fmla="*/ 2610 w 2610"/>
                <a:gd name="T15" fmla="*/ 282 h 282"/>
              </a:gdLst>
              <a:ahLst/>
              <a:cxnLst>
                <a:cxn ang="T8">
                  <a:pos x="T0" y="T1"/>
                </a:cxn>
                <a:cxn ang="T9">
                  <a:pos x="T2" y="T3"/>
                </a:cxn>
                <a:cxn ang="T10">
                  <a:pos x="T4" y="T5"/>
                </a:cxn>
                <a:cxn ang="T11">
                  <a:pos x="T6" y="T7"/>
                </a:cxn>
              </a:cxnLst>
              <a:rect l="T12" t="T13" r="T14" b="T15"/>
              <a:pathLst>
                <a:path w="2610" h="282">
                  <a:moveTo>
                    <a:pt x="0" y="0"/>
                  </a:moveTo>
                  <a:lnTo>
                    <a:pt x="0" y="282"/>
                  </a:lnTo>
                  <a:lnTo>
                    <a:pt x="2610" y="282"/>
                  </a:lnTo>
                  <a:lnTo>
                    <a:pt x="261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Line 15"/>
            <p:cNvSpPr>
              <a:spLocks noChangeShapeType="1"/>
            </p:cNvSpPr>
            <p:nvPr/>
          </p:nvSpPr>
          <p:spPr bwMode="auto">
            <a:xfrm>
              <a:off x="3216" y="2736"/>
              <a:ext cx="515"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6"/>
            <p:cNvSpPr>
              <a:spLocks noChangeShapeType="1"/>
            </p:cNvSpPr>
            <p:nvPr/>
          </p:nvSpPr>
          <p:spPr bwMode="auto">
            <a:xfrm>
              <a:off x="1933" y="2736"/>
              <a:ext cx="515"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6" name="Text Box 17"/>
          <p:cNvSpPr txBox="1">
            <a:spLocks noChangeArrowheads="1"/>
          </p:cNvSpPr>
          <p:nvPr/>
        </p:nvSpPr>
        <p:spPr bwMode="auto">
          <a:xfrm>
            <a:off x="3874770" y="4787900"/>
            <a:ext cx="1112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容量小</a:t>
            </a:r>
          </a:p>
          <a:p>
            <a:pPr eaLnBrk="1" hangingPunct="1"/>
            <a:r>
              <a:rPr lang="zh-CN" altLang="en-US" b="1" dirty="0"/>
              <a:t>速度快</a:t>
            </a:r>
          </a:p>
        </p:txBody>
      </p:sp>
      <p:sp>
        <p:nvSpPr>
          <p:cNvPr id="37" name="Text Box 18"/>
          <p:cNvSpPr txBox="1">
            <a:spLocks noChangeArrowheads="1"/>
          </p:cNvSpPr>
          <p:nvPr/>
        </p:nvSpPr>
        <p:spPr bwMode="auto">
          <a:xfrm>
            <a:off x="5971858" y="4792663"/>
            <a:ext cx="111280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容量大</a:t>
            </a:r>
          </a:p>
          <a:p>
            <a:pPr eaLnBrk="1" hangingPunct="1"/>
            <a:r>
              <a:rPr lang="zh-CN" altLang="en-US" b="1" dirty="0"/>
              <a:t>速度慢</a:t>
            </a:r>
          </a:p>
        </p:txBody>
      </p:sp>
      <p:sp>
        <p:nvSpPr>
          <p:cNvPr id="38" name="Text Box 19"/>
          <p:cNvSpPr txBox="1">
            <a:spLocks noChangeArrowheads="1"/>
          </p:cNvSpPr>
          <p:nvPr/>
        </p:nvSpPr>
        <p:spPr bwMode="auto">
          <a:xfrm>
            <a:off x="1739900" y="5743805"/>
            <a:ext cx="84802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程序访问的局部性原理（</a:t>
            </a:r>
            <a:r>
              <a:rPr lang="zh-CN" altLang="en-US" sz="2800" b="1" dirty="0">
                <a:solidFill>
                  <a:srgbClr val="0000FF"/>
                </a:solidFill>
              </a:rPr>
              <a:t>时间局部性、空间局部性</a:t>
            </a:r>
            <a:r>
              <a:rPr lang="zh-CN" altLang="en-US" sz="2800" b="1"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16" presetClass="entr" presetSubtype="37"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linds(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blinds(horizontal)">
                                      <p:cBhvr>
                                        <p:cTn id="20" dur="500"/>
                                        <p:tgtEl>
                                          <p:spTgt spid="36"/>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linds(horizont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linds(horizont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P spid="25" grpId="0" autoUpdateAnimBg="0"/>
      <p:bldP spid="36" grpId="0" autoUpdateAnimBg="0"/>
      <p:bldP spid="37" grpId="0" autoUpdateAnimBg="0"/>
      <p:bldP spid="38" grpId="0"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116</a:t>
            </a:fld>
            <a:endParaRPr lang="zh-CN" altLang="en-US" dirty="0"/>
          </a:p>
        </p:txBody>
      </p:sp>
      <p:sp>
        <p:nvSpPr>
          <p:cNvPr id="3" name="Text Box 2"/>
          <p:cNvSpPr txBox="1">
            <a:spLocks noChangeArrowheads="1"/>
          </p:cNvSpPr>
          <p:nvPr/>
        </p:nvSpPr>
        <p:spPr bwMode="auto">
          <a:xfrm>
            <a:off x="840510" y="125413"/>
            <a:ext cx="4876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2. </a:t>
            </a:r>
            <a:r>
              <a:rPr lang="en-US" altLang="zh-CN" sz="3600" b="1" dirty="0"/>
              <a:t>Cache </a:t>
            </a:r>
            <a:r>
              <a:rPr lang="zh-CN" altLang="en-US" sz="3600" b="1" dirty="0"/>
              <a:t>的工作原理</a:t>
            </a:r>
          </a:p>
        </p:txBody>
      </p:sp>
      <p:sp>
        <p:nvSpPr>
          <p:cNvPr id="4" name="Text Box 3"/>
          <p:cNvSpPr txBox="1">
            <a:spLocks noChangeArrowheads="1"/>
          </p:cNvSpPr>
          <p:nvPr/>
        </p:nvSpPr>
        <p:spPr bwMode="auto">
          <a:xfrm>
            <a:off x="1343025" y="738187"/>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(1)  主存和缓存的编址</a:t>
            </a:r>
          </a:p>
        </p:txBody>
      </p:sp>
      <p:sp>
        <p:nvSpPr>
          <p:cNvPr id="5" name="Text Box 4"/>
          <p:cNvSpPr txBox="1">
            <a:spLocks noChangeArrowheads="1"/>
          </p:cNvSpPr>
          <p:nvPr/>
        </p:nvSpPr>
        <p:spPr bwMode="auto">
          <a:xfrm>
            <a:off x="812165" y="6249987"/>
            <a:ext cx="6051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主存和缓存按块存储      块的大小相同</a:t>
            </a:r>
          </a:p>
        </p:txBody>
      </p:sp>
      <p:sp>
        <p:nvSpPr>
          <p:cNvPr id="6" name="Text Box 5"/>
          <p:cNvSpPr txBox="1">
            <a:spLocks noChangeArrowheads="1"/>
          </p:cNvSpPr>
          <p:nvPr/>
        </p:nvSpPr>
        <p:spPr bwMode="auto">
          <a:xfrm>
            <a:off x="7136765" y="6249987"/>
            <a:ext cx="15763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folHlink"/>
                </a:solidFill>
              </a:rPr>
              <a:t>B</a:t>
            </a:r>
            <a:r>
              <a:rPr lang="en-US" altLang="zh-CN" sz="2800" b="1">
                <a:solidFill>
                  <a:schemeClr val="folHlink"/>
                </a:solidFill>
              </a:rPr>
              <a:t> </a:t>
            </a:r>
            <a:r>
              <a:rPr lang="zh-CN" altLang="en-US" sz="2800" b="1">
                <a:solidFill>
                  <a:schemeClr val="folHlink"/>
                </a:solidFill>
              </a:rPr>
              <a:t>为块长</a:t>
            </a:r>
          </a:p>
        </p:txBody>
      </p:sp>
      <p:grpSp>
        <p:nvGrpSpPr>
          <p:cNvPr id="7" name="Group 6"/>
          <p:cNvGrpSpPr/>
          <p:nvPr/>
        </p:nvGrpSpPr>
        <p:grpSpPr bwMode="auto">
          <a:xfrm>
            <a:off x="685165" y="1257300"/>
            <a:ext cx="8181975" cy="4935537"/>
            <a:chOff x="352" y="791"/>
            <a:chExt cx="5154" cy="3109"/>
          </a:xfrm>
        </p:grpSpPr>
        <p:grpSp>
          <p:nvGrpSpPr>
            <p:cNvPr id="8" name="Group 7"/>
            <p:cNvGrpSpPr/>
            <p:nvPr/>
          </p:nvGrpSpPr>
          <p:grpSpPr bwMode="auto">
            <a:xfrm>
              <a:off x="352" y="791"/>
              <a:ext cx="2768" cy="3097"/>
              <a:chOff x="352" y="791"/>
              <a:chExt cx="2768" cy="3097"/>
            </a:xfrm>
          </p:grpSpPr>
          <p:sp>
            <p:nvSpPr>
              <p:cNvPr id="59" name="Rectangle 8"/>
              <p:cNvSpPr>
                <a:spLocks noChangeArrowheads="1"/>
              </p:cNvSpPr>
              <p:nvPr/>
            </p:nvSpPr>
            <p:spPr bwMode="auto">
              <a:xfrm>
                <a:off x="960" y="2089"/>
                <a:ext cx="816" cy="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0" name="Rectangle 9"/>
              <p:cNvSpPr>
                <a:spLocks noChangeArrowheads="1"/>
              </p:cNvSpPr>
              <p:nvPr/>
            </p:nvSpPr>
            <p:spPr bwMode="auto">
              <a:xfrm>
                <a:off x="960" y="1805"/>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1" name="Rectangle 10"/>
              <p:cNvSpPr>
                <a:spLocks noChangeArrowheads="1"/>
              </p:cNvSpPr>
              <p:nvPr/>
            </p:nvSpPr>
            <p:spPr bwMode="auto">
              <a:xfrm>
                <a:off x="960" y="1362"/>
                <a:ext cx="816" cy="32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2" name="Rectangle 11"/>
              <p:cNvSpPr>
                <a:spLocks noChangeArrowheads="1"/>
              </p:cNvSpPr>
              <p:nvPr/>
            </p:nvSpPr>
            <p:spPr bwMode="auto">
              <a:xfrm>
                <a:off x="960" y="1202"/>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3" name="Rectangle 12"/>
              <p:cNvSpPr>
                <a:spLocks noChangeArrowheads="1"/>
              </p:cNvSpPr>
              <p:nvPr/>
            </p:nvSpPr>
            <p:spPr bwMode="auto">
              <a:xfrm>
                <a:off x="960" y="1041"/>
                <a:ext cx="816" cy="16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Line 13"/>
              <p:cNvSpPr>
                <a:spLocks noChangeShapeType="1"/>
              </p:cNvSpPr>
              <p:nvPr/>
            </p:nvSpPr>
            <p:spPr bwMode="auto">
              <a:xfrm>
                <a:off x="960" y="1041"/>
                <a:ext cx="816"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14"/>
              <p:cNvSpPr>
                <a:spLocks noChangeShapeType="1"/>
              </p:cNvSpPr>
              <p:nvPr/>
            </p:nvSpPr>
            <p:spPr bwMode="auto">
              <a:xfrm>
                <a:off x="960" y="1202"/>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15"/>
              <p:cNvSpPr>
                <a:spLocks noChangeShapeType="1"/>
              </p:cNvSpPr>
              <p:nvPr/>
            </p:nvSpPr>
            <p:spPr bwMode="auto">
              <a:xfrm>
                <a:off x="960" y="1362"/>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16"/>
              <p:cNvSpPr>
                <a:spLocks noChangeShapeType="1"/>
              </p:cNvSpPr>
              <p:nvPr/>
            </p:nvSpPr>
            <p:spPr bwMode="auto">
              <a:xfrm>
                <a:off x="960" y="2016"/>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17"/>
              <p:cNvSpPr>
                <a:spLocks noChangeShapeType="1"/>
              </p:cNvSpPr>
              <p:nvPr/>
            </p:nvSpPr>
            <p:spPr bwMode="auto">
              <a:xfrm>
                <a:off x="960" y="1041"/>
                <a:ext cx="0" cy="1189"/>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18"/>
              <p:cNvSpPr>
                <a:spLocks noChangeShapeType="1"/>
              </p:cNvSpPr>
              <p:nvPr/>
            </p:nvSpPr>
            <p:spPr bwMode="auto">
              <a:xfrm>
                <a:off x="1776" y="1041"/>
                <a:ext cx="0" cy="1189"/>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70" name="Group 19"/>
              <p:cNvGrpSpPr/>
              <p:nvPr/>
            </p:nvGrpSpPr>
            <p:grpSpPr bwMode="auto">
              <a:xfrm>
                <a:off x="1654" y="2064"/>
                <a:ext cx="266" cy="461"/>
                <a:chOff x="1654" y="2594"/>
                <a:chExt cx="266" cy="605"/>
              </a:xfrm>
            </p:grpSpPr>
            <p:sp>
              <p:nvSpPr>
                <p:cNvPr id="106" name="Text Box 20"/>
                <p:cNvSpPr txBox="1">
                  <a:spLocks noChangeArrowheads="1"/>
                </p:cNvSpPr>
                <p:nvPr/>
              </p:nvSpPr>
              <p:spPr bwMode="auto">
                <a:xfrm>
                  <a:off x="1654" y="2594"/>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107" name="Text Box 21"/>
                <p:cNvSpPr txBox="1">
                  <a:spLocks noChangeArrowheads="1"/>
                </p:cNvSpPr>
                <p:nvPr/>
              </p:nvSpPr>
              <p:spPr bwMode="auto">
                <a:xfrm>
                  <a:off x="1654" y="2669"/>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grpSp>
            <p:nvGrpSpPr>
              <p:cNvPr id="71" name="Group 22"/>
              <p:cNvGrpSpPr/>
              <p:nvPr/>
            </p:nvGrpSpPr>
            <p:grpSpPr bwMode="auto">
              <a:xfrm>
                <a:off x="816" y="2064"/>
                <a:ext cx="266" cy="461"/>
                <a:chOff x="1654" y="2594"/>
                <a:chExt cx="266" cy="605"/>
              </a:xfrm>
            </p:grpSpPr>
            <p:sp>
              <p:nvSpPr>
                <p:cNvPr id="104" name="Text Box 23"/>
                <p:cNvSpPr txBox="1">
                  <a:spLocks noChangeArrowheads="1"/>
                </p:cNvSpPr>
                <p:nvPr/>
              </p:nvSpPr>
              <p:spPr bwMode="auto">
                <a:xfrm>
                  <a:off x="1654" y="2594"/>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105" name="Text Box 24"/>
                <p:cNvSpPr txBox="1">
                  <a:spLocks noChangeArrowheads="1"/>
                </p:cNvSpPr>
                <p:nvPr/>
              </p:nvSpPr>
              <p:spPr bwMode="auto">
                <a:xfrm>
                  <a:off x="1654" y="2669"/>
                  <a:ext cx="266" cy="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sp>
            <p:nvSpPr>
              <p:cNvPr id="72" name="Rectangle 25"/>
              <p:cNvSpPr>
                <a:spLocks noChangeArrowheads="1"/>
              </p:cNvSpPr>
              <p:nvPr/>
            </p:nvSpPr>
            <p:spPr bwMode="auto">
              <a:xfrm>
                <a:off x="960" y="2491"/>
                <a:ext cx="816" cy="34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800"/>
              </a:p>
            </p:txBody>
          </p:sp>
          <p:sp>
            <p:nvSpPr>
              <p:cNvPr id="73" name="Rectangle 26"/>
              <p:cNvSpPr>
                <a:spLocks noChangeArrowheads="1"/>
              </p:cNvSpPr>
              <p:nvPr/>
            </p:nvSpPr>
            <p:spPr bwMode="auto">
              <a:xfrm>
                <a:off x="960" y="2345"/>
                <a:ext cx="8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74" name="Freeform 27"/>
              <p:cNvSpPr/>
              <p:nvPr/>
            </p:nvSpPr>
            <p:spPr bwMode="auto">
              <a:xfrm>
                <a:off x="960" y="2418"/>
                <a:ext cx="1" cy="303"/>
              </a:xfrm>
              <a:custGeom>
                <a:avLst/>
                <a:gdLst>
                  <a:gd name="T0" fmla="*/ 0 w 1"/>
                  <a:gd name="T1" fmla="*/ 0 h 303"/>
                  <a:gd name="T2" fmla="*/ 1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1" y="30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Freeform 28"/>
              <p:cNvSpPr/>
              <p:nvPr/>
            </p:nvSpPr>
            <p:spPr bwMode="auto">
              <a:xfrm>
                <a:off x="1777" y="2409"/>
                <a:ext cx="2" cy="312"/>
              </a:xfrm>
              <a:custGeom>
                <a:avLst/>
                <a:gdLst>
                  <a:gd name="T0" fmla="*/ 2 w 2"/>
                  <a:gd name="T1" fmla="*/ 0 h 312"/>
                  <a:gd name="T2" fmla="*/ 0 w 2"/>
                  <a:gd name="T3" fmla="*/ 312 h 312"/>
                  <a:gd name="T4" fmla="*/ 0 60000 65536"/>
                  <a:gd name="T5" fmla="*/ 0 60000 65536"/>
                  <a:gd name="T6" fmla="*/ 0 w 2"/>
                  <a:gd name="T7" fmla="*/ 0 h 312"/>
                  <a:gd name="T8" fmla="*/ 2 w 2"/>
                  <a:gd name="T9" fmla="*/ 312 h 312"/>
                </a:gdLst>
                <a:ahLst/>
                <a:cxnLst>
                  <a:cxn ang="T4">
                    <a:pos x="T0" y="T1"/>
                  </a:cxn>
                  <a:cxn ang="T5">
                    <a:pos x="T2" y="T3"/>
                  </a:cxn>
                </a:cxnLst>
                <a:rect l="T6" t="T7" r="T8" b="T9"/>
                <a:pathLst>
                  <a:path w="2" h="312">
                    <a:moveTo>
                      <a:pt x="2" y="0"/>
                    </a:moveTo>
                    <a:lnTo>
                      <a:pt x="0" y="312"/>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Text Box 29"/>
              <p:cNvSpPr txBox="1">
                <a:spLocks noChangeArrowheads="1"/>
              </p:cNvSpPr>
              <p:nvPr/>
            </p:nvSpPr>
            <p:spPr bwMode="auto">
              <a:xfrm>
                <a:off x="1248" y="1411"/>
                <a:ext cx="42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7" name="Text Box 30"/>
              <p:cNvSpPr txBox="1">
                <a:spLocks noChangeArrowheads="1"/>
              </p:cNvSpPr>
              <p:nvPr/>
            </p:nvSpPr>
            <p:spPr bwMode="auto">
              <a:xfrm>
                <a:off x="1248" y="1723"/>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8" name="Text Box 31"/>
              <p:cNvSpPr txBox="1">
                <a:spLocks noChangeArrowheads="1"/>
              </p:cNvSpPr>
              <p:nvPr/>
            </p:nvSpPr>
            <p:spPr bwMode="auto">
              <a:xfrm>
                <a:off x="1920" y="791"/>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主存块号</a:t>
                </a:r>
              </a:p>
            </p:txBody>
          </p:sp>
          <p:sp>
            <p:nvSpPr>
              <p:cNvPr id="79" name="Text Box 32"/>
              <p:cNvSpPr txBox="1">
                <a:spLocks noChangeArrowheads="1"/>
              </p:cNvSpPr>
              <p:nvPr/>
            </p:nvSpPr>
            <p:spPr bwMode="auto">
              <a:xfrm>
                <a:off x="950" y="791"/>
                <a:ext cx="75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主存储器</a:t>
                </a:r>
              </a:p>
            </p:txBody>
          </p:sp>
          <p:sp>
            <p:nvSpPr>
              <p:cNvPr id="80" name="Text Box 33"/>
              <p:cNvSpPr txBox="1">
                <a:spLocks noChangeArrowheads="1"/>
              </p:cNvSpPr>
              <p:nvPr/>
            </p:nvSpPr>
            <p:spPr bwMode="auto">
              <a:xfrm>
                <a:off x="748" y="12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81" name="Text Box 34"/>
              <p:cNvSpPr txBox="1">
                <a:spLocks noChangeArrowheads="1"/>
              </p:cNvSpPr>
              <p:nvPr/>
            </p:nvSpPr>
            <p:spPr bwMode="auto">
              <a:xfrm>
                <a:off x="748" y="170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82" name="Text Box 35"/>
              <p:cNvSpPr txBox="1">
                <a:spLocks noChangeArrowheads="1"/>
              </p:cNvSpPr>
              <p:nvPr/>
            </p:nvSpPr>
            <p:spPr bwMode="auto">
              <a:xfrm>
                <a:off x="352" y="2486"/>
                <a:ext cx="6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2</a:t>
                </a:r>
                <a:r>
                  <a:rPr lang="en-US" altLang="zh-CN" b="1" i="1" baseline="50000"/>
                  <a:t>m</a:t>
                </a:r>
                <a:r>
                  <a:rPr lang="en-US" altLang="zh-CN" b="1"/>
                  <a:t>－1</a:t>
                </a:r>
              </a:p>
            </p:txBody>
          </p:sp>
          <p:sp>
            <p:nvSpPr>
              <p:cNvPr id="83" name="AutoShape 36"/>
              <p:cNvSpPr/>
              <p:nvPr/>
            </p:nvSpPr>
            <p:spPr bwMode="auto">
              <a:xfrm>
                <a:off x="1824" y="1041"/>
                <a:ext cx="96" cy="639"/>
              </a:xfrm>
              <a:prstGeom prst="rightBrace">
                <a:avLst>
                  <a:gd name="adj1" fmla="val 5546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AutoShape 37"/>
              <p:cNvSpPr/>
              <p:nvPr/>
            </p:nvSpPr>
            <p:spPr bwMode="auto">
              <a:xfrm>
                <a:off x="1824" y="1699"/>
                <a:ext cx="100" cy="329"/>
              </a:xfrm>
              <a:prstGeom prst="rightBrace">
                <a:avLst>
                  <a:gd name="adj1" fmla="val 2741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AutoShape 38"/>
              <p:cNvSpPr/>
              <p:nvPr/>
            </p:nvSpPr>
            <p:spPr bwMode="auto">
              <a:xfrm>
                <a:off x="1824" y="2501"/>
                <a:ext cx="100" cy="331"/>
              </a:xfrm>
              <a:prstGeom prst="rightBrace">
                <a:avLst>
                  <a:gd name="adj1" fmla="val 2758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Text Box 39"/>
              <p:cNvSpPr txBox="1">
                <a:spLocks noChangeArrowheads="1"/>
              </p:cNvSpPr>
              <p:nvPr/>
            </p:nvSpPr>
            <p:spPr bwMode="auto">
              <a:xfrm>
                <a:off x="1920" y="1284"/>
                <a:ext cx="91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0</a:t>
                </a:r>
              </a:p>
            </p:txBody>
          </p:sp>
          <p:sp>
            <p:nvSpPr>
              <p:cNvPr id="87" name="Text Box 40"/>
              <p:cNvSpPr txBox="1">
                <a:spLocks noChangeArrowheads="1"/>
              </p:cNvSpPr>
              <p:nvPr/>
            </p:nvSpPr>
            <p:spPr bwMode="auto">
              <a:xfrm>
                <a:off x="1920" y="1728"/>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1</a:t>
                </a:r>
              </a:p>
            </p:txBody>
          </p:sp>
          <p:sp>
            <p:nvSpPr>
              <p:cNvPr id="88" name="Text Box 41"/>
              <p:cNvSpPr txBox="1">
                <a:spLocks noChangeArrowheads="1"/>
              </p:cNvSpPr>
              <p:nvPr/>
            </p:nvSpPr>
            <p:spPr bwMode="auto">
              <a:xfrm>
                <a:off x="1920" y="2568"/>
                <a:ext cx="739"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a:t>
                </a:r>
                <a:r>
                  <a:rPr lang="en-US" altLang="zh-CN" sz="2000" b="1" i="1"/>
                  <a:t>M</a:t>
                </a:r>
                <a:r>
                  <a:rPr lang="en-US" altLang="zh-CN" sz="2000" b="1"/>
                  <a:t>－1</a:t>
                </a:r>
              </a:p>
            </p:txBody>
          </p:sp>
          <p:sp>
            <p:nvSpPr>
              <p:cNvPr id="89" name="Rectangle 42"/>
              <p:cNvSpPr>
                <a:spLocks noChangeArrowheads="1"/>
              </p:cNvSpPr>
              <p:nvPr/>
            </p:nvSpPr>
            <p:spPr bwMode="auto">
              <a:xfrm>
                <a:off x="500"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Text Box 43"/>
              <p:cNvSpPr txBox="1">
                <a:spLocks noChangeArrowheads="1"/>
              </p:cNvSpPr>
              <p:nvPr/>
            </p:nvSpPr>
            <p:spPr bwMode="auto">
              <a:xfrm>
                <a:off x="540" y="3377"/>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主存块号</a:t>
                </a:r>
              </a:p>
            </p:txBody>
          </p:sp>
          <p:sp>
            <p:nvSpPr>
              <p:cNvPr id="91" name="Text Box 44"/>
              <p:cNvSpPr txBox="1">
                <a:spLocks noChangeArrowheads="1"/>
              </p:cNvSpPr>
              <p:nvPr/>
            </p:nvSpPr>
            <p:spPr bwMode="auto">
              <a:xfrm>
                <a:off x="1404" y="337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块内地址</a:t>
                </a:r>
                <a:endParaRPr lang="zh-CN" altLang="en-US" sz="2000" b="1"/>
              </a:p>
            </p:txBody>
          </p:sp>
          <p:sp>
            <p:nvSpPr>
              <p:cNvPr id="92" name="Rectangle 45"/>
              <p:cNvSpPr>
                <a:spLocks noChangeArrowheads="1"/>
              </p:cNvSpPr>
              <p:nvPr/>
            </p:nvSpPr>
            <p:spPr bwMode="auto">
              <a:xfrm>
                <a:off x="1364"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3" name="Freeform 46"/>
              <p:cNvSpPr/>
              <p:nvPr/>
            </p:nvSpPr>
            <p:spPr bwMode="auto">
              <a:xfrm>
                <a:off x="495" y="2832"/>
                <a:ext cx="1" cy="540"/>
              </a:xfrm>
              <a:custGeom>
                <a:avLst/>
                <a:gdLst>
                  <a:gd name="T0" fmla="*/ 0 w 1"/>
                  <a:gd name="T1" fmla="*/ 0 h 540"/>
                  <a:gd name="T2" fmla="*/ 0 w 1"/>
                  <a:gd name="T3" fmla="*/ 540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4" name="Freeform 47"/>
              <p:cNvSpPr/>
              <p:nvPr/>
            </p:nvSpPr>
            <p:spPr bwMode="auto">
              <a:xfrm>
                <a:off x="2223" y="2832"/>
                <a:ext cx="1" cy="543"/>
              </a:xfrm>
              <a:custGeom>
                <a:avLst/>
                <a:gdLst>
                  <a:gd name="T0" fmla="*/ 0 w 1"/>
                  <a:gd name="T1" fmla="*/ 0 h 543"/>
                  <a:gd name="T2" fmla="*/ 0 w 1"/>
                  <a:gd name="T3" fmla="*/ 543 h 543"/>
                  <a:gd name="T4" fmla="*/ 0 60000 65536"/>
                  <a:gd name="T5" fmla="*/ 0 60000 65536"/>
                  <a:gd name="T6" fmla="*/ 0 w 1"/>
                  <a:gd name="T7" fmla="*/ 0 h 543"/>
                  <a:gd name="T8" fmla="*/ 1 w 1"/>
                  <a:gd name="T9" fmla="*/ 543 h 543"/>
                </a:gdLst>
                <a:ahLst/>
                <a:cxnLst>
                  <a:cxn ang="T4">
                    <a:pos x="T0" y="T1"/>
                  </a:cxn>
                  <a:cxn ang="T5">
                    <a:pos x="T2" y="T3"/>
                  </a:cxn>
                </a:cxnLst>
                <a:rect l="T6" t="T7" r="T8" b="T9"/>
                <a:pathLst>
                  <a:path w="1" h="543">
                    <a:moveTo>
                      <a:pt x="0" y="0"/>
                    </a:moveTo>
                    <a:lnTo>
                      <a:pt x="0" y="54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5" name="Freeform 48"/>
              <p:cNvSpPr/>
              <p:nvPr/>
            </p:nvSpPr>
            <p:spPr bwMode="auto">
              <a:xfrm>
                <a:off x="1360" y="3088"/>
                <a:ext cx="1" cy="272"/>
              </a:xfrm>
              <a:custGeom>
                <a:avLst/>
                <a:gdLst>
                  <a:gd name="T0" fmla="*/ 0 w 1"/>
                  <a:gd name="T1" fmla="*/ 0 h 306"/>
                  <a:gd name="T2" fmla="*/ 0 w 1"/>
                  <a:gd name="T3" fmla="*/ 151 h 306"/>
                  <a:gd name="T4" fmla="*/ 0 60000 65536"/>
                  <a:gd name="T5" fmla="*/ 0 60000 65536"/>
                  <a:gd name="T6" fmla="*/ 0 w 1"/>
                  <a:gd name="T7" fmla="*/ 0 h 306"/>
                  <a:gd name="T8" fmla="*/ 1 w 1"/>
                  <a:gd name="T9" fmla="*/ 306 h 306"/>
                </a:gdLst>
                <a:ahLst/>
                <a:cxnLst>
                  <a:cxn ang="T4">
                    <a:pos x="T0" y="T1"/>
                  </a:cxn>
                  <a:cxn ang="T5">
                    <a:pos x="T2" y="T3"/>
                  </a:cxn>
                </a:cxnLst>
                <a:rect l="T6" t="T7" r="T8" b="T9"/>
                <a:pathLst>
                  <a:path w="1" h="306">
                    <a:moveTo>
                      <a:pt x="0" y="0"/>
                    </a:moveTo>
                    <a:lnTo>
                      <a:pt x="0" y="30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Freeform 49"/>
              <p:cNvSpPr/>
              <p:nvPr/>
            </p:nvSpPr>
            <p:spPr bwMode="auto">
              <a:xfrm>
                <a:off x="504" y="3269"/>
                <a:ext cx="852" cy="1"/>
              </a:xfrm>
              <a:custGeom>
                <a:avLst/>
                <a:gdLst>
                  <a:gd name="T0" fmla="*/ 0 w 852"/>
                  <a:gd name="T1" fmla="*/ 0 h 1"/>
                  <a:gd name="T2" fmla="*/ 852 w 852"/>
                  <a:gd name="T3" fmla="*/ 0 h 1"/>
                  <a:gd name="T4" fmla="*/ 0 60000 65536"/>
                  <a:gd name="T5" fmla="*/ 0 60000 65536"/>
                  <a:gd name="T6" fmla="*/ 0 w 852"/>
                  <a:gd name="T7" fmla="*/ 0 h 1"/>
                  <a:gd name="T8" fmla="*/ 852 w 852"/>
                  <a:gd name="T9" fmla="*/ 1 h 1"/>
                </a:gdLst>
                <a:ahLst/>
                <a:cxnLst>
                  <a:cxn ang="T4">
                    <a:pos x="T0" y="T1"/>
                  </a:cxn>
                  <a:cxn ang="T5">
                    <a:pos x="T2" y="T3"/>
                  </a:cxn>
                </a:cxnLst>
                <a:rect l="T6" t="T7" r="T8" b="T9"/>
                <a:pathLst>
                  <a:path w="852" h="1">
                    <a:moveTo>
                      <a:pt x="0" y="0"/>
                    </a:moveTo>
                    <a:lnTo>
                      <a:pt x="852"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Text Box 50"/>
              <p:cNvSpPr txBox="1">
                <a:spLocks noChangeArrowheads="1"/>
              </p:cNvSpPr>
              <p:nvPr/>
            </p:nvSpPr>
            <p:spPr bwMode="auto">
              <a:xfrm>
                <a:off x="742" y="304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位</a:t>
                </a:r>
              </a:p>
            </p:txBody>
          </p:sp>
          <p:sp>
            <p:nvSpPr>
              <p:cNvPr id="98" name="Freeform 51"/>
              <p:cNvSpPr/>
              <p:nvPr/>
            </p:nvSpPr>
            <p:spPr bwMode="auto">
              <a:xfrm>
                <a:off x="1362" y="3267"/>
                <a:ext cx="870" cy="3"/>
              </a:xfrm>
              <a:custGeom>
                <a:avLst/>
                <a:gdLst>
                  <a:gd name="T0" fmla="*/ 0 w 870"/>
                  <a:gd name="T1" fmla="*/ 3 h 3"/>
                  <a:gd name="T2" fmla="*/ 870 w 870"/>
                  <a:gd name="T3" fmla="*/ 0 h 3"/>
                  <a:gd name="T4" fmla="*/ 0 60000 65536"/>
                  <a:gd name="T5" fmla="*/ 0 60000 65536"/>
                  <a:gd name="T6" fmla="*/ 0 w 870"/>
                  <a:gd name="T7" fmla="*/ 0 h 3"/>
                  <a:gd name="T8" fmla="*/ 870 w 870"/>
                  <a:gd name="T9" fmla="*/ 3 h 3"/>
                </a:gdLst>
                <a:ahLst/>
                <a:cxnLst>
                  <a:cxn ang="T4">
                    <a:pos x="T0" y="T1"/>
                  </a:cxn>
                  <a:cxn ang="T5">
                    <a:pos x="T2" y="T3"/>
                  </a:cxn>
                </a:cxnLst>
                <a:rect l="T6" t="T7" r="T8" b="T9"/>
                <a:pathLst>
                  <a:path w="870" h="3">
                    <a:moveTo>
                      <a:pt x="0" y="3"/>
                    </a:moveTo>
                    <a:lnTo>
                      <a:pt x="87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9" name="Text Box 52"/>
              <p:cNvSpPr txBox="1">
                <a:spLocks noChangeArrowheads="1"/>
              </p:cNvSpPr>
              <p:nvPr/>
            </p:nvSpPr>
            <p:spPr bwMode="auto">
              <a:xfrm>
                <a:off x="1632" y="304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位</a:t>
                </a:r>
              </a:p>
            </p:txBody>
          </p:sp>
          <p:sp>
            <p:nvSpPr>
              <p:cNvPr id="100" name="Freeform 53"/>
              <p:cNvSpPr/>
              <p:nvPr/>
            </p:nvSpPr>
            <p:spPr bwMode="auto">
              <a:xfrm>
                <a:off x="501" y="3036"/>
                <a:ext cx="1707" cy="1"/>
              </a:xfrm>
              <a:custGeom>
                <a:avLst/>
                <a:gdLst>
                  <a:gd name="T0" fmla="*/ 0 w 1707"/>
                  <a:gd name="T1" fmla="*/ 0 h 1"/>
                  <a:gd name="T2" fmla="*/ 1707 w 1707"/>
                  <a:gd name="T3" fmla="*/ 1 h 1"/>
                  <a:gd name="T4" fmla="*/ 0 60000 65536"/>
                  <a:gd name="T5" fmla="*/ 0 60000 65536"/>
                  <a:gd name="T6" fmla="*/ 0 w 1707"/>
                  <a:gd name="T7" fmla="*/ 0 h 1"/>
                  <a:gd name="T8" fmla="*/ 1707 w 1707"/>
                  <a:gd name="T9" fmla="*/ 1 h 1"/>
                </a:gdLst>
                <a:ahLst/>
                <a:cxnLst>
                  <a:cxn ang="T4">
                    <a:pos x="T0" y="T1"/>
                  </a:cxn>
                  <a:cxn ang="T5">
                    <a:pos x="T2" y="T3"/>
                  </a:cxn>
                </a:cxnLst>
                <a:rect l="T6" t="T7" r="T8" b="T9"/>
                <a:pathLst>
                  <a:path w="1707" h="1">
                    <a:moveTo>
                      <a:pt x="0" y="0"/>
                    </a:moveTo>
                    <a:lnTo>
                      <a:pt x="1707" y="1"/>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 name="Text Box 54"/>
              <p:cNvSpPr txBox="1">
                <a:spLocks noChangeArrowheads="1"/>
              </p:cNvSpPr>
              <p:nvPr/>
            </p:nvSpPr>
            <p:spPr bwMode="auto">
              <a:xfrm>
                <a:off x="1152" y="2834"/>
                <a:ext cx="3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n</a:t>
                </a:r>
                <a:r>
                  <a:rPr lang="zh-CN" altLang="en-US" sz="2000" b="1"/>
                  <a:t>位</a:t>
                </a:r>
              </a:p>
            </p:txBody>
          </p:sp>
          <p:sp>
            <p:nvSpPr>
              <p:cNvPr id="102" name="Text Box 55"/>
              <p:cNvSpPr txBox="1">
                <a:spLocks noChangeArrowheads="1"/>
              </p:cNvSpPr>
              <p:nvPr/>
            </p:nvSpPr>
            <p:spPr bwMode="auto">
              <a:xfrm>
                <a:off x="768" y="3638"/>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块</a:t>
                </a:r>
              </a:p>
            </p:txBody>
          </p:sp>
          <p:sp>
            <p:nvSpPr>
              <p:cNvPr id="103" name="Text Box 56"/>
              <p:cNvSpPr txBox="1">
                <a:spLocks noChangeArrowheads="1"/>
              </p:cNvSpPr>
              <p:nvPr/>
            </p:nvSpPr>
            <p:spPr bwMode="auto">
              <a:xfrm>
                <a:off x="1333" y="3635"/>
                <a:ext cx="9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dirty="0"/>
                  <a:t>B</a:t>
                </a:r>
                <a:r>
                  <a:rPr lang="zh-CN" altLang="en-US" sz="2000" b="1" dirty="0"/>
                  <a:t>个字</a:t>
                </a:r>
                <a:r>
                  <a:rPr lang="en-US" altLang="zh-CN" sz="2000" b="1" dirty="0">
                    <a:solidFill>
                      <a:srgbClr val="0000FF"/>
                    </a:solidFill>
                  </a:rPr>
                  <a:t>/</a:t>
                </a:r>
                <a:r>
                  <a:rPr lang="zh-CN" altLang="en-US" sz="2000" b="1" dirty="0">
                    <a:solidFill>
                      <a:srgbClr val="0000FF"/>
                    </a:solidFill>
                  </a:rPr>
                  <a:t>字节</a:t>
                </a:r>
              </a:p>
            </p:txBody>
          </p:sp>
        </p:grpSp>
        <p:grpSp>
          <p:nvGrpSpPr>
            <p:cNvPr id="9" name="Group 57"/>
            <p:cNvGrpSpPr/>
            <p:nvPr/>
          </p:nvGrpSpPr>
          <p:grpSpPr bwMode="auto">
            <a:xfrm>
              <a:off x="2850" y="806"/>
              <a:ext cx="2656" cy="3094"/>
              <a:chOff x="2850" y="806"/>
              <a:chExt cx="2656" cy="3094"/>
            </a:xfrm>
          </p:grpSpPr>
          <p:sp>
            <p:nvSpPr>
              <p:cNvPr id="10" name="Rectangle 58"/>
              <p:cNvSpPr>
                <a:spLocks noChangeArrowheads="1"/>
              </p:cNvSpPr>
              <p:nvPr/>
            </p:nvSpPr>
            <p:spPr bwMode="auto">
              <a:xfrm>
                <a:off x="3456" y="3372"/>
                <a:ext cx="71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Text Box 59"/>
              <p:cNvSpPr txBox="1">
                <a:spLocks noChangeArrowheads="1"/>
              </p:cNvSpPr>
              <p:nvPr/>
            </p:nvSpPr>
            <p:spPr bwMode="auto">
              <a:xfrm>
                <a:off x="3436" y="3377"/>
                <a:ext cx="7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缓存块号</a:t>
                </a:r>
              </a:p>
            </p:txBody>
          </p:sp>
          <p:sp>
            <p:nvSpPr>
              <p:cNvPr id="12" name="Text Box 60"/>
              <p:cNvSpPr txBox="1">
                <a:spLocks noChangeArrowheads="1"/>
              </p:cNvSpPr>
              <p:nvPr/>
            </p:nvSpPr>
            <p:spPr bwMode="auto">
              <a:xfrm>
                <a:off x="4232" y="337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kumimoji="0" lang="zh-CN" altLang="en-US" sz="2000" b="1"/>
                  <a:t>块内地址</a:t>
                </a:r>
                <a:endParaRPr lang="zh-CN" altLang="en-US" sz="2000" b="1"/>
              </a:p>
            </p:txBody>
          </p:sp>
          <p:sp>
            <p:nvSpPr>
              <p:cNvPr id="13" name="Rectangle 61"/>
              <p:cNvSpPr>
                <a:spLocks noChangeArrowheads="1"/>
              </p:cNvSpPr>
              <p:nvPr/>
            </p:nvSpPr>
            <p:spPr bwMode="auto">
              <a:xfrm>
                <a:off x="4172" y="3372"/>
                <a:ext cx="864"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Freeform 62"/>
              <p:cNvSpPr/>
              <p:nvPr/>
            </p:nvSpPr>
            <p:spPr bwMode="auto">
              <a:xfrm>
                <a:off x="3455" y="3168"/>
                <a:ext cx="1" cy="227"/>
              </a:xfrm>
              <a:custGeom>
                <a:avLst/>
                <a:gdLst>
                  <a:gd name="T0" fmla="*/ 0 w 1"/>
                  <a:gd name="T1" fmla="*/ 0 h 540"/>
                  <a:gd name="T2" fmla="*/ 0 w 1"/>
                  <a:gd name="T3" fmla="*/ 3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63"/>
              <p:cNvSpPr/>
              <p:nvPr/>
            </p:nvSpPr>
            <p:spPr bwMode="auto">
              <a:xfrm>
                <a:off x="5031" y="3168"/>
                <a:ext cx="1" cy="227"/>
              </a:xfrm>
              <a:custGeom>
                <a:avLst/>
                <a:gdLst>
                  <a:gd name="T0" fmla="*/ 0 w 1"/>
                  <a:gd name="T1" fmla="*/ 0 h 543"/>
                  <a:gd name="T2" fmla="*/ 0 w 1"/>
                  <a:gd name="T3" fmla="*/ 3 h 543"/>
                  <a:gd name="T4" fmla="*/ 0 60000 65536"/>
                  <a:gd name="T5" fmla="*/ 0 60000 65536"/>
                  <a:gd name="T6" fmla="*/ 0 w 1"/>
                  <a:gd name="T7" fmla="*/ 0 h 543"/>
                  <a:gd name="T8" fmla="*/ 1 w 1"/>
                  <a:gd name="T9" fmla="*/ 543 h 543"/>
                </a:gdLst>
                <a:ahLst/>
                <a:cxnLst>
                  <a:cxn ang="T4">
                    <a:pos x="T0" y="T1"/>
                  </a:cxn>
                  <a:cxn ang="T5">
                    <a:pos x="T2" y="T3"/>
                  </a:cxn>
                </a:cxnLst>
                <a:rect l="T6" t="T7" r="T8" b="T9"/>
                <a:pathLst>
                  <a:path w="1" h="543">
                    <a:moveTo>
                      <a:pt x="0" y="0"/>
                    </a:moveTo>
                    <a:lnTo>
                      <a:pt x="0" y="54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Freeform 64"/>
              <p:cNvSpPr/>
              <p:nvPr/>
            </p:nvSpPr>
            <p:spPr bwMode="auto">
              <a:xfrm>
                <a:off x="4169" y="3150"/>
                <a:ext cx="1" cy="227"/>
              </a:xfrm>
              <a:custGeom>
                <a:avLst/>
                <a:gdLst>
                  <a:gd name="T0" fmla="*/ 0 w 1"/>
                  <a:gd name="T1" fmla="*/ 0 h 306"/>
                  <a:gd name="T2" fmla="*/ 0 w 1"/>
                  <a:gd name="T3" fmla="*/ 51 h 306"/>
                  <a:gd name="T4" fmla="*/ 0 60000 65536"/>
                  <a:gd name="T5" fmla="*/ 0 60000 65536"/>
                  <a:gd name="T6" fmla="*/ 0 w 1"/>
                  <a:gd name="T7" fmla="*/ 0 h 306"/>
                  <a:gd name="T8" fmla="*/ 1 w 1"/>
                  <a:gd name="T9" fmla="*/ 306 h 306"/>
                </a:gdLst>
                <a:ahLst/>
                <a:cxnLst>
                  <a:cxn ang="T4">
                    <a:pos x="T0" y="T1"/>
                  </a:cxn>
                  <a:cxn ang="T5">
                    <a:pos x="T2" y="T3"/>
                  </a:cxn>
                </a:cxnLst>
                <a:rect l="T6" t="T7" r="T8" b="T9"/>
                <a:pathLst>
                  <a:path w="1" h="306">
                    <a:moveTo>
                      <a:pt x="0" y="0"/>
                    </a:moveTo>
                    <a:lnTo>
                      <a:pt x="0" y="30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Freeform 65"/>
              <p:cNvSpPr/>
              <p:nvPr/>
            </p:nvSpPr>
            <p:spPr bwMode="auto">
              <a:xfrm>
                <a:off x="3451" y="3269"/>
                <a:ext cx="725" cy="1"/>
              </a:xfrm>
              <a:custGeom>
                <a:avLst/>
                <a:gdLst>
                  <a:gd name="T0" fmla="*/ 0 w 852"/>
                  <a:gd name="T1" fmla="*/ 0 h 1"/>
                  <a:gd name="T2" fmla="*/ 323 w 852"/>
                  <a:gd name="T3" fmla="*/ 0 h 1"/>
                  <a:gd name="T4" fmla="*/ 0 60000 65536"/>
                  <a:gd name="T5" fmla="*/ 0 60000 65536"/>
                  <a:gd name="T6" fmla="*/ 0 w 852"/>
                  <a:gd name="T7" fmla="*/ 0 h 1"/>
                  <a:gd name="T8" fmla="*/ 852 w 852"/>
                  <a:gd name="T9" fmla="*/ 1 h 1"/>
                </a:gdLst>
                <a:ahLst/>
                <a:cxnLst>
                  <a:cxn ang="T4">
                    <a:pos x="T0" y="T1"/>
                  </a:cxn>
                  <a:cxn ang="T5">
                    <a:pos x="T2" y="T3"/>
                  </a:cxn>
                </a:cxnLst>
                <a:rect l="T6" t="T7" r="T8" b="T9"/>
                <a:pathLst>
                  <a:path w="852" h="1">
                    <a:moveTo>
                      <a:pt x="0" y="0"/>
                    </a:moveTo>
                    <a:lnTo>
                      <a:pt x="852"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Text Box 66"/>
              <p:cNvSpPr txBox="1">
                <a:spLocks noChangeArrowheads="1"/>
              </p:cNvSpPr>
              <p:nvPr/>
            </p:nvSpPr>
            <p:spPr bwMode="auto">
              <a:xfrm>
                <a:off x="3648" y="3045"/>
                <a:ext cx="3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zh-CN" altLang="en-US" sz="2000" b="1"/>
                  <a:t>位</a:t>
                </a:r>
              </a:p>
            </p:txBody>
          </p:sp>
          <p:sp>
            <p:nvSpPr>
              <p:cNvPr id="19" name="Freeform 67"/>
              <p:cNvSpPr/>
              <p:nvPr/>
            </p:nvSpPr>
            <p:spPr bwMode="auto">
              <a:xfrm>
                <a:off x="4170" y="3267"/>
                <a:ext cx="870" cy="3"/>
              </a:xfrm>
              <a:custGeom>
                <a:avLst/>
                <a:gdLst>
                  <a:gd name="T0" fmla="*/ 0 w 870"/>
                  <a:gd name="T1" fmla="*/ 3 h 3"/>
                  <a:gd name="T2" fmla="*/ 870 w 870"/>
                  <a:gd name="T3" fmla="*/ 0 h 3"/>
                  <a:gd name="T4" fmla="*/ 0 60000 65536"/>
                  <a:gd name="T5" fmla="*/ 0 60000 65536"/>
                  <a:gd name="T6" fmla="*/ 0 w 870"/>
                  <a:gd name="T7" fmla="*/ 0 h 3"/>
                  <a:gd name="T8" fmla="*/ 870 w 870"/>
                  <a:gd name="T9" fmla="*/ 3 h 3"/>
                </a:gdLst>
                <a:ahLst/>
                <a:cxnLst>
                  <a:cxn ang="T4">
                    <a:pos x="T0" y="T1"/>
                  </a:cxn>
                  <a:cxn ang="T5">
                    <a:pos x="T2" y="T3"/>
                  </a:cxn>
                </a:cxnLst>
                <a:rect l="T6" t="T7" r="T8" b="T9"/>
                <a:pathLst>
                  <a:path w="870" h="3">
                    <a:moveTo>
                      <a:pt x="0" y="3"/>
                    </a:moveTo>
                    <a:lnTo>
                      <a:pt x="870" y="0"/>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Text Box 68"/>
              <p:cNvSpPr txBox="1">
                <a:spLocks noChangeArrowheads="1"/>
              </p:cNvSpPr>
              <p:nvPr/>
            </p:nvSpPr>
            <p:spPr bwMode="auto">
              <a:xfrm>
                <a:off x="4434" y="3045"/>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zh-CN" altLang="en-US" sz="2000" b="1"/>
                  <a:t>位</a:t>
                </a:r>
              </a:p>
            </p:txBody>
          </p:sp>
          <p:sp>
            <p:nvSpPr>
              <p:cNvPr id="21" name="Text Box 69"/>
              <p:cNvSpPr txBox="1">
                <a:spLocks noChangeArrowheads="1"/>
              </p:cNvSpPr>
              <p:nvPr/>
            </p:nvSpPr>
            <p:spPr bwMode="auto">
              <a:xfrm>
                <a:off x="3576" y="3638"/>
                <a:ext cx="3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zh-CN" altLang="en-US" sz="2000" b="1"/>
                  <a:t>块</a:t>
                </a:r>
              </a:p>
            </p:txBody>
          </p:sp>
          <p:sp>
            <p:nvSpPr>
              <p:cNvPr id="22" name="Text Box 70"/>
              <p:cNvSpPr txBox="1">
                <a:spLocks noChangeArrowheads="1"/>
              </p:cNvSpPr>
              <p:nvPr/>
            </p:nvSpPr>
            <p:spPr bwMode="auto">
              <a:xfrm>
                <a:off x="4150" y="3648"/>
                <a:ext cx="91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dirty="0"/>
                  <a:t>B</a:t>
                </a:r>
                <a:r>
                  <a:rPr lang="zh-CN" altLang="en-US" sz="2000" b="1" dirty="0"/>
                  <a:t>个字</a:t>
                </a:r>
                <a:r>
                  <a:rPr lang="en-US" altLang="zh-CN" sz="2000" b="1" dirty="0">
                    <a:solidFill>
                      <a:srgbClr val="0000FF"/>
                    </a:solidFill>
                  </a:rPr>
                  <a:t>/</a:t>
                </a:r>
                <a:r>
                  <a:rPr lang="zh-CN" altLang="en-US" sz="2000" b="1" dirty="0">
                    <a:solidFill>
                      <a:srgbClr val="0000FF"/>
                    </a:solidFill>
                  </a:rPr>
                  <a:t>字节</a:t>
                </a:r>
              </a:p>
            </p:txBody>
          </p:sp>
          <p:sp>
            <p:nvSpPr>
              <p:cNvPr id="23" name="Rectangle 71"/>
              <p:cNvSpPr>
                <a:spLocks noChangeArrowheads="1"/>
              </p:cNvSpPr>
              <p:nvPr/>
            </p:nvSpPr>
            <p:spPr bwMode="auto">
              <a:xfrm>
                <a:off x="3819" y="2092"/>
                <a:ext cx="816"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4" name="Rectangle 72"/>
              <p:cNvSpPr>
                <a:spLocks noChangeArrowheads="1"/>
              </p:cNvSpPr>
              <p:nvPr/>
            </p:nvSpPr>
            <p:spPr bwMode="auto">
              <a:xfrm>
                <a:off x="3819" y="1368"/>
                <a:ext cx="816" cy="32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5" name="Rectangle 73"/>
              <p:cNvSpPr>
                <a:spLocks noChangeArrowheads="1"/>
              </p:cNvSpPr>
              <p:nvPr/>
            </p:nvSpPr>
            <p:spPr bwMode="auto">
              <a:xfrm>
                <a:off x="3819" y="1208"/>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6" name="Rectangle 74"/>
              <p:cNvSpPr>
                <a:spLocks noChangeArrowheads="1"/>
              </p:cNvSpPr>
              <p:nvPr/>
            </p:nvSpPr>
            <p:spPr bwMode="auto">
              <a:xfrm>
                <a:off x="3819" y="1048"/>
                <a:ext cx="816"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27" name="Line 75"/>
              <p:cNvSpPr>
                <a:spLocks noChangeShapeType="1"/>
              </p:cNvSpPr>
              <p:nvPr/>
            </p:nvSpPr>
            <p:spPr bwMode="auto">
              <a:xfrm>
                <a:off x="3819" y="1048"/>
                <a:ext cx="816"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76"/>
              <p:cNvSpPr>
                <a:spLocks noChangeShapeType="1"/>
              </p:cNvSpPr>
              <p:nvPr/>
            </p:nvSpPr>
            <p:spPr bwMode="auto">
              <a:xfrm>
                <a:off x="3819" y="1208"/>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77"/>
              <p:cNvSpPr>
                <a:spLocks noChangeShapeType="1"/>
              </p:cNvSpPr>
              <p:nvPr/>
            </p:nvSpPr>
            <p:spPr bwMode="auto">
              <a:xfrm>
                <a:off x="3819" y="1368"/>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78"/>
              <p:cNvSpPr>
                <a:spLocks noChangeShapeType="1"/>
              </p:cNvSpPr>
              <p:nvPr/>
            </p:nvSpPr>
            <p:spPr bwMode="auto">
              <a:xfrm>
                <a:off x="3819" y="2019"/>
                <a:ext cx="81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79"/>
              <p:cNvSpPr>
                <a:spLocks noChangeShapeType="1"/>
              </p:cNvSpPr>
              <p:nvPr/>
            </p:nvSpPr>
            <p:spPr bwMode="auto">
              <a:xfrm>
                <a:off x="3819" y="1048"/>
                <a:ext cx="0" cy="1185"/>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80"/>
              <p:cNvSpPr>
                <a:spLocks noChangeShapeType="1"/>
              </p:cNvSpPr>
              <p:nvPr/>
            </p:nvSpPr>
            <p:spPr bwMode="auto">
              <a:xfrm>
                <a:off x="4635" y="1048"/>
                <a:ext cx="0" cy="1185"/>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81"/>
              <p:cNvGrpSpPr/>
              <p:nvPr/>
            </p:nvGrpSpPr>
            <p:grpSpPr bwMode="auto">
              <a:xfrm>
                <a:off x="4513" y="2064"/>
                <a:ext cx="266" cy="462"/>
                <a:chOff x="1654" y="2592"/>
                <a:chExt cx="266" cy="610"/>
              </a:xfrm>
            </p:grpSpPr>
            <p:sp>
              <p:nvSpPr>
                <p:cNvPr id="57" name="Text Box 82"/>
                <p:cNvSpPr txBox="1">
                  <a:spLocks noChangeArrowheads="1"/>
                </p:cNvSpPr>
                <p:nvPr/>
              </p:nvSpPr>
              <p:spPr bwMode="auto">
                <a:xfrm>
                  <a:off x="1654" y="2592"/>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58" name="Text Box 83"/>
                <p:cNvSpPr txBox="1">
                  <a:spLocks noChangeArrowheads="1"/>
                </p:cNvSpPr>
                <p:nvPr/>
              </p:nvSpPr>
              <p:spPr bwMode="auto">
                <a:xfrm>
                  <a:off x="1654" y="2669"/>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grpSp>
            <p:nvGrpSpPr>
              <p:cNvPr id="34" name="Group 84"/>
              <p:cNvGrpSpPr/>
              <p:nvPr/>
            </p:nvGrpSpPr>
            <p:grpSpPr bwMode="auto">
              <a:xfrm>
                <a:off x="3675" y="2064"/>
                <a:ext cx="266" cy="462"/>
                <a:chOff x="1654" y="2592"/>
                <a:chExt cx="266" cy="610"/>
              </a:xfrm>
            </p:grpSpPr>
            <p:sp>
              <p:nvSpPr>
                <p:cNvPr id="55" name="Text Box 85"/>
                <p:cNvSpPr txBox="1">
                  <a:spLocks noChangeArrowheads="1"/>
                </p:cNvSpPr>
                <p:nvPr/>
              </p:nvSpPr>
              <p:spPr bwMode="auto">
                <a:xfrm>
                  <a:off x="1654" y="2592"/>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sp>
              <p:nvSpPr>
                <p:cNvPr id="56" name="Text Box 86"/>
                <p:cNvSpPr txBox="1">
                  <a:spLocks noChangeArrowheads="1"/>
                </p:cNvSpPr>
                <p:nvPr/>
              </p:nvSpPr>
              <p:spPr bwMode="auto">
                <a:xfrm>
                  <a:off x="1654" y="2669"/>
                  <a:ext cx="2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a:t>
                  </a:r>
                </a:p>
              </p:txBody>
            </p:sp>
          </p:grpSp>
          <p:sp>
            <p:nvSpPr>
              <p:cNvPr id="35" name="Text Box 87"/>
              <p:cNvSpPr txBox="1">
                <a:spLocks noChangeArrowheads="1"/>
              </p:cNvSpPr>
              <p:nvPr/>
            </p:nvSpPr>
            <p:spPr bwMode="auto">
              <a:xfrm>
                <a:off x="4107" y="1418"/>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6" name="Text Box 88"/>
              <p:cNvSpPr txBox="1">
                <a:spLocks noChangeArrowheads="1"/>
              </p:cNvSpPr>
              <p:nvPr/>
            </p:nvSpPr>
            <p:spPr bwMode="auto">
              <a:xfrm>
                <a:off x="4107" y="1728"/>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7" name="AutoShape 89"/>
              <p:cNvSpPr/>
              <p:nvPr/>
            </p:nvSpPr>
            <p:spPr bwMode="auto">
              <a:xfrm>
                <a:off x="4683" y="1048"/>
                <a:ext cx="95" cy="636"/>
              </a:xfrm>
              <a:prstGeom prst="rightBrace">
                <a:avLst>
                  <a:gd name="adj1" fmla="val 5578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AutoShape 90"/>
              <p:cNvSpPr/>
              <p:nvPr/>
            </p:nvSpPr>
            <p:spPr bwMode="auto">
              <a:xfrm>
                <a:off x="4683" y="1703"/>
                <a:ext cx="100" cy="328"/>
              </a:xfrm>
              <a:prstGeom prst="rightBrace">
                <a:avLst>
                  <a:gd name="adj1" fmla="val 27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AutoShape 91"/>
              <p:cNvSpPr/>
              <p:nvPr/>
            </p:nvSpPr>
            <p:spPr bwMode="auto">
              <a:xfrm>
                <a:off x="4683" y="2502"/>
                <a:ext cx="100" cy="330"/>
              </a:xfrm>
              <a:prstGeom prst="rightBrace">
                <a:avLst>
                  <a:gd name="adj1" fmla="val 27500"/>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Text Box 92"/>
              <p:cNvSpPr txBox="1">
                <a:spLocks noChangeArrowheads="1"/>
              </p:cNvSpPr>
              <p:nvPr/>
            </p:nvSpPr>
            <p:spPr bwMode="auto">
              <a:xfrm>
                <a:off x="4752" y="1290"/>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0</a:t>
                </a:r>
              </a:p>
            </p:txBody>
          </p:sp>
          <p:sp>
            <p:nvSpPr>
              <p:cNvPr id="41" name="Text Box 93"/>
              <p:cNvSpPr txBox="1">
                <a:spLocks noChangeArrowheads="1"/>
              </p:cNvSpPr>
              <p:nvPr/>
            </p:nvSpPr>
            <p:spPr bwMode="auto">
              <a:xfrm>
                <a:off x="4752" y="1776"/>
                <a:ext cx="39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1</a:t>
                </a:r>
              </a:p>
            </p:txBody>
          </p:sp>
          <p:sp>
            <p:nvSpPr>
              <p:cNvPr id="42" name="Text Box 94"/>
              <p:cNvSpPr txBox="1">
                <a:spLocks noChangeArrowheads="1"/>
              </p:cNvSpPr>
              <p:nvPr/>
            </p:nvSpPr>
            <p:spPr bwMode="auto">
              <a:xfrm>
                <a:off x="4752" y="2570"/>
                <a:ext cx="70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块  </a:t>
                </a:r>
                <a:r>
                  <a:rPr lang="en-US" altLang="zh-CN" sz="2000" b="1" i="1"/>
                  <a:t>C</a:t>
                </a:r>
                <a:r>
                  <a:rPr lang="en-US" altLang="zh-CN" sz="2000" b="1"/>
                  <a:t>－1</a:t>
                </a:r>
              </a:p>
            </p:txBody>
          </p:sp>
          <p:sp>
            <p:nvSpPr>
              <p:cNvPr id="43" name="Rectangle 95"/>
              <p:cNvSpPr>
                <a:spLocks noChangeArrowheads="1"/>
              </p:cNvSpPr>
              <p:nvPr/>
            </p:nvSpPr>
            <p:spPr bwMode="auto">
              <a:xfrm>
                <a:off x="3387" y="1048"/>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Rectangle 96"/>
              <p:cNvSpPr>
                <a:spLocks noChangeArrowheads="1"/>
              </p:cNvSpPr>
              <p:nvPr/>
            </p:nvSpPr>
            <p:spPr bwMode="auto">
              <a:xfrm>
                <a:off x="3387" y="1694"/>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Rectangle 97"/>
              <p:cNvSpPr>
                <a:spLocks noChangeArrowheads="1"/>
              </p:cNvSpPr>
              <p:nvPr/>
            </p:nvSpPr>
            <p:spPr bwMode="auto">
              <a:xfrm>
                <a:off x="3408" y="2487"/>
                <a:ext cx="432" cy="16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Text Box 98"/>
              <p:cNvSpPr txBox="1">
                <a:spLocks noChangeArrowheads="1"/>
              </p:cNvSpPr>
              <p:nvPr/>
            </p:nvSpPr>
            <p:spPr bwMode="auto">
              <a:xfrm>
                <a:off x="3196" y="99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47" name="Text Box 99"/>
              <p:cNvSpPr txBox="1">
                <a:spLocks noChangeArrowheads="1"/>
              </p:cNvSpPr>
              <p:nvPr/>
            </p:nvSpPr>
            <p:spPr bwMode="auto">
              <a:xfrm>
                <a:off x="3196" y="16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48" name="Text Box 100"/>
              <p:cNvSpPr txBox="1">
                <a:spLocks noChangeArrowheads="1"/>
              </p:cNvSpPr>
              <p:nvPr/>
            </p:nvSpPr>
            <p:spPr bwMode="auto">
              <a:xfrm>
                <a:off x="2850" y="2400"/>
                <a:ext cx="5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2</a:t>
                </a:r>
                <a:r>
                  <a:rPr lang="en-US" altLang="zh-CN" b="1" i="1" baseline="48000"/>
                  <a:t>c</a:t>
                </a:r>
                <a:r>
                  <a:rPr lang="en-US" altLang="zh-CN" b="1"/>
                  <a:t>－1</a:t>
                </a:r>
                <a:endParaRPr lang="zh-CN" altLang="en-US" b="1"/>
              </a:p>
            </p:txBody>
          </p:sp>
          <p:sp>
            <p:nvSpPr>
              <p:cNvPr id="49" name="Text Box 101"/>
              <p:cNvSpPr txBox="1">
                <a:spLocks noChangeArrowheads="1"/>
              </p:cNvSpPr>
              <p:nvPr/>
            </p:nvSpPr>
            <p:spPr bwMode="auto">
              <a:xfrm>
                <a:off x="3354" y="80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标记</a:t>
                </a:r>
              </a:p>
            </p:txBody>
          </p:sp>
          <p:sp>
            <p:nvSpPr>
              <p:cNvPr id="50" name="Text Box 102"/>
              <p:cNvSpPr txBox="1">
                <a:spLocks noChangeArrowheads="1"/>
              </p:cNvSpPr>
              <p:nvPr/>
            </p:nvSpPr>
            <p:spPr bwMode="auto">
              <a:xfrm>
                <a:off x="3884" y="806"/>
                <a:ext cx="54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Cache</a:t>
                </a:r>
              </a:p>
            </p:txBody>
          </p:sp>
          <p:sp>
            <p:nvSpPr>
              <p:cNvPr id="51" name="Text Box 103"/>
              <p:cNvSpPr txBox="1">
                <a:spLocks noChangeArrowheads="1"/>
              </p:cNvSpPr>
              <p:nvPr/>
            </p:nvSpPr>
            <p:spPr bwMode="auto">
              <a:xfrm>
                <a:off x="4752" y="806"/>
                <a:ext cx="75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缓存块号</a:t>
                </a:r>
              </a:p>
            </p:txBody>
          </p:sp>
          <p:sp>
            <p:nvSpPr>
              <p:cNvPr id="52" name="Rectangle 104"/>
              <p:cNvSpPr>
                <a:spLocks noChangeArrowheads="1"/>
              </p:cNvSpPr>
              <p:nvPr/>
            </p:nvSpPr>
            <p:spPr bwMode="auto">
              <a:xfrm>
                <a:off x="3837" y="2482"/>
                <a:ext cx="816" cy="34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800"/>
              </a:p>
            </p:txBody>
          </p:sp>
          <p:sp>
            <p:nvSpPr>
              <p:cNvPr id="53" name="Freeform 105"/>
              <p:cNvSpPr/>
              <p:nvPr/>
            </p:nvSpPr>
            <p:spPr bwMode="auto">
              <a:xfrm>
                <a:off x="3837" y="2409"/>
                <a:ext cx="1" cy="303"/>
              </a:xfrm>
              <a:custGeom>
                <a:avLst/>
                <a:gdLst>
                  <a:gd name="T0" fmla="*/ 0 w 1"/>
                  <a:gd name="T1" fmla="*/ 0 h 303"/>
                  <a:gd name="T2" fmla="*/ 1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1" y="30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Freeform 106"/>
              <p:cNvSpPr/>
              <p:nvPr/>
            </p:nvSpPr>
            <p:spPr bwMode="auto">
              <a:xfrm>
                <a:off x="4653" y="2400"/>
                <a:ext cx="1" cy="317"/>
              </a:xfrm>
              <a:custGeom>
                <a:avLst/>
                <a:gdLst>
                  <a:gd name="T0" fmla="*/ 0 w 1"/>
                  <a:gd name="T1" fmla="*/ 0 h 317"/>
                  <a:gd name="T2" fmla="*/ 0 w 1"/>
                  <a:gd name="T3" fmla="*/ 317 h 317"/>
                  <a:gd name="T4" fmla="*/ 0 60000 65536"/>
                  <a:gd name="T5" fmla="*/ 0 60000 65536"/>
                  <a:gd name="T6" fmla="*/ 0 w 1"/>
                  <a:gd name="T7" fmla="*/ 0 h 317"/>
                  <a:gd name="T8" fmla="*/ 1 w 1"/>
                  <a:gd name="T9" fmla="*/ 317 h 317"/>
                </a:gdLst>
                <a:ahLst/>
                <a:cxnLst>
                  <a:cxn ang="T4">
                    <a:pos x="T0" y="T1"/>
                  </a:cxn>
                  <a:cxn ang="T5">
                    <a:pos x="T2" y="T3"/>
                  </a:cxn>
                </a:cxnLst>
                <a:rect l="T6" t="T7" r="T8" b="T9"/>
                <a:pathLst>
                  <a:path w="1" h="317">
                    <a:moveTo>
                      <a:pt x="0" y="0"/>
                    </a:moveTo>
                    <a:lnTo>
                      <a:pt x="0" y="317"/>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109" name="Text Box 7"/>
          <p:cNvSpPr txBox="1">
            <a:spLocks noChangeArrowheads="1"/>
          </p:cNvSpPr>
          <p:nvPr/>
        </p:nvSpPr>
        <p:spPr bwMode="auto">
          <a:xfrm>
            <a:off x="8868410" y="1980366"/>
            <a:ext cx="3010534" cy="1477328"/>
          </a:xfrm>
          <a:prstGeom prst="rect">
            <a:avLst/>
          </a:prstGeom>
          <a:ln/>
        </p:spPr>
        <p:style>
          <a:lnRef idx="1">
            <a:schemeClr val="accent4"/>
          </a:lnRef>
          <a:fillRef idx="2">
            <a:schemeClr val="accent4"/>
          </a:fillRef>
          <a:effectRef idx="1">
            <a:schemeClr val="accent4"/>
          </a:effectRef>
          <a:fontRef idx="minor">
            <a:schemeClr val="dk1"/>
          </a:fontRef>
        </p:style>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indent="-342900" eaLnBrk="1" hangingPunct="1">
              <a:buFont typeface="Arial" panose="020B0604020202020204" pitchFamily="34" charset="0"/>
              <a:buChar char="•"/>
            </a:pPr>
            <a:r>
              <a:rPr lang="en-US" altLang="zh-CN" sz="1800" b="1" dirty="0">
                <a:solidFill>
                  <a:srgbClr val="0000FF"/>
                </a:solidFill>
              </a:rPr>
              <a:t>Cache</a:t>
            </a:r>
            <a:r>
              <a:rPr lang="zh-CN" altLang="en-US" sz="1800" b="1" dirty="0">
                <a:solidFill>
                  <a:srgbClr val="0000FF"/>
                </a:solidFill>
              </a:rPr>
              <a:t>的标记</a:t>
            </a:r>
            <a:endParaRPr lang="en-US" altLang="zh-CN" sz="1800" b="1" dirty="0">
              <a:solidFill>
                <a:srgbClr val="0000FF"/>
              </a:solidFill>
            </a:endParaRPr>
          </a:p>
          <a:p>
            <a:pPr eaLnBrk="1" hangingPunct="1"/>
            <a:r>
              <a:rPr lang="zh-CN" altLang="en-US" sz="1800" b="1" dirty="0"/>
              <a:t>表示当前位置存放的是哪一个主存块。标记中存储的内容一般为主存字块的</a:t>
            </a:r>
            <a:r>
              <a:rPr lang="en-US" altLang="zh-CN" sz="1800" b="1" dirty="0"/>
              <a:t>m</a:t>
            </a:r>
            <a:r>
              <a:rPr lang="zh-CN" altLang="en-US" sz="1800" b="1" dirty="0"/>
              <a:t>位编号。</a:t>
            </a:r>
            <a:endParaRPr lang="en-US" altLang="zh-CN"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blinds(horizontal)">
                                      <p:cBhvr>
                                        <p:cTn id="21"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09"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117</a:t>
            </a:fld>
            <a:endParaRPr lang="zh-CN" altLang="en-US" dirty="0"/>
          </a:p>
        </p:txBody>
      </p:sp>
      <p:sp>
        <p:nvSpPr>
          <p:cNvPr id="3" name="Text Box 2"/>
          <p:cNvSpPr txBox="1">
            <a:spLocks noChangeArrowheads="1"/>
          </p:cNvSpPr>
          <p:nvPr/>
        </p:nvSpPr>
        <p:spPr bwMode="auto">
          <a:xfrm>
            <a:off x="940955" y="330042"/>
            <a:ext cx="472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(2) 命中与未命中</a:t>
            </a:r>
          </a:p>
        </p:txBody>
      </p:sp>
      <p:grpSp>
        <p:nvGrpSpPr>
          <p:cNvPr id="4" name="Group 3"/>
          <p:cNvGrpSpPr/>
          <p:nvPr/>
        </p:nvGrpSpPr>
        <p:grpSpPr bwMode="auto">
          <a:xfrm>
            <a:off x="3175000" y="1238250"/>
            <a:ext cx="2463800" cy="1063625"/>
            <a:chOff x="998" y="750"/>
            <a:chExt cx="1552" cy="670"/>
          </a:xfrm>
        </p:grpSpPr>
        <p:sp>
          <p:nvSpPr>
            <p:cNvPr id="5" name="Text Box 4"/>
            <p:cNvSpPr txBox="1">
              <a:spLocks noChangeArrowheads="1"/>
            </p:cNvSpPr>
            <p:nvPr/>
          </p:nvSpPr>
          <p:spPr bwMode="auto">
            <a:xfrm>
              <a:off x="998" y="750"/>
              <a:ext cx="150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缓存共有 </a:t>
              </a:r>
              <a:r>
                <a:rPr lang="en-US" altLang="zh-CN" sz="2800" b="1" i="1"/>
                <a:t>C</a:t>
              </a:r>
              <a:r>
                <a:rPr lang="en-US" altLang="zh-CN" sz="2800" b="1"/>
                <a:t> </a:t>
              </a:r>
              <a:r>
                <a:rPr lang="zh-CN" altLang="en-US" sz="2800" b="1"/>
                <a:t>块</a:t>
              </a:r>
            </a:p>
          </p:txBody>
        </p:sp>
        <p:sp>
          <p:nvSpPr>
            <p:cNvPr id="6" name="Text Box 5"/>
            <p:cNvSpPr txBox="1">
              <a:spLocks noChangeArrowheads="1"/>
            </p:cNvSpPr>
            <p:nvPr/>
          </p:nvSpPr>
          <p:spPr bwMode="auto">
            <a:xfrm>
              <a:off x="998" y="1093"/>
              <a:ext cx="15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主存共有 </a:t>
              </a:r>
              <a:r>
                <a:rPr lang="en-US" altLang="zh-CN" sz="2800" b="1" i="1"/>
                <a:t>M</a:t>
              </a:r>
              <a:r>
                <a:rPr lang="en-US" altLang="zh-CN" sz="2800" b="1"/>
                <a:t> </a:t>
              </a:r>
              <a:r>
                <a:rPr lang="zh-CN" altLang="en-US" sz="2800" b="1"/>
                <a:t>块</a:t>
              </a:r>
            </a:p>
          </p:txBody>
        </p:sp>
      </p:grpSp>
      <p:sp>
        <p:nvSpPr>
          <p:cNvPr id="7" name="Text Box 6"/>
          <p:cNvSpPr txBox="1">
            <a:spLocks noChangeArrowheads="1"/>
          </p:cNvSpPr>
          <p:nvPr/>
        </p:nvSpPr>
        <p:spPr bwMode="auto">
          <a:xfrm>
            <a:off x="5781675" y="1814513"/>
            <a:ext cx="132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M</a:t>
            </a:r>
            <a:r>
              <a:rPr lang="en-US" altLang="zh-CN" sz="2800" b="1"/>
              <a:t> &gt;&gt; </a:t>
            </a:r>
            <a:r>
              <a:rPr lang="en-US" altLang="zh-CN" sz="2800" b="1" i="1"/>
              <a:t>C</a:t>
            </a:r>
          </a:p>
        </p:txBody>
      </p:sp>
      <p:sp>
        <p:nvSpPr>
          <p:cNvPr id="8" name="Text Box 7"/>
          <p:cNvSpPr txBox="1">
            <a:spLocks noChangeArrowheads="1"/>
          </p:cNvSpPr>
          <p:nvPr/>
        </p:nvSpPr>
        <p:spPr bwMode="auto">
          <a:xfrm>
            <a:off x="3952875" y="2628900"/>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 </a:t>
            </a:r>
            <a:r>
              <a:rPr lang="zh-CN" altLang="en-US" sz="2800" b="1">
                <a:solidFill>
                  <a:schemeClr val="folHlink"/>
                </a:solidFill>
              </a:rPr>
              <a:t>调入 </a:t>
            </a:r>
            <a:r>
              <a:rPr lang="zh-CN" altLang="en-US" sz="2800" b="1"/>
              <a:t>缓存</a:t>
            </a:r>
          </a:p>
        </p:txBody>
      </p:sp>
      <p:sp>
        <p:nvSpPr>
          <p:cNvPr id="9" name="Text Box 8"/>
          <p:cNvSpPr txBox="1">
            <a:spLocks noChangeArrowheads="1"/>
          </p:cNvSpPr>
          <p:nvPr/>
        </p:nvSpPr>
        <p:spPr bwMode="auto">
          <a:xfrm>
            <a:off x="3952875" y="3344863"/>
            <a:ext cx="586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主存块与缓存块 </a:t>
            </a:r>
            <a:r>
              <a:rPr lang="zh-CN" altLang="en-US" sz="2800" b="1">
                <a:solidFill>
                  <a:schemeClr val="folHlink"/>
                </a:solidFill>
              </a:rPr>
              <a:t>建立 </a:t>
            </a:r>
            <a:r>
              <a:rPr lang="zh-CN" altLang="en-US" sz="2800" b="1"/>
              <a:t>了对应关系</a:t>
            </a:r>
          </a:p>
        </p:txBody>
      </p:sp>
      <p:sp>
        <p:nvSpPr>
          <p:cNvPr id="10" name="Text Box 9"/>
          <p:cNvSpPr txBox="1">
            <a:spLocks noChangeArrowheads="1"/>
          </p:cNvSpPr>
          <p:nvPr/>
        </p:nvSpPr>
        <p:spPr bwMode="auto">
          <a:xfrm>
            <a:off x="1895475" y="4129088"/>
            <a:ext cx="88392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用 </a:t>
            </a:r>
            <a:r>
              <a:rPr lang="zh-CN" altLang="en-US" sz="2800" b="1" dirty="0">
                <a:solidFill>
                  <a:srgbClr val="7030A0"/>
                </a:solidFill>
              </a:rPr>
              <a:t>标记 </a:t>
            </a:r>
            <a:r>
              <a:rPr lang="zh-CN" altLang="en-US" sz="2800" b="1" dirty="0">
                <a:solidFill>
                  <a:schemeClr val="tx1"/>
                </a:solidFill>
              </a:rPr>
              <a:t>记录</a:t>
            </a:r>
            <a:r>
              <a:rPr lang="zh-CN" altLang="en-US" sz="2800" b="1" dirty="0"/>
              <a:t>与某缓存块建立了对应关系的 </a:t>
            </a:r>
            <a:r>
              <a:rPr lang="zh-CN" altLang="en-US" sz="2800" b="1" dirty="0">
                <a:solidFill>
                  <a:schemeClr val="folHlink"/>
                </a:solidFill>
              </a:rPr>
              <a:t>主存块号</a:t>
            </a:r>
          </a:p>
        </p:txBody>
      </p:sp>
      <p:grpSp>
        <p:nvGrpSpPr>
          <p:cNvPr id="11" name="Group 10"/>
          <p:cNvGrpSpPr/>
          <p:nvPr/>
        </p:nvGrpSpPr>
        <p:grpSpPr bwMode="auto">
          <a:xfrm>
            <a:off x="2413000" y="2554288"/>
            <a:ext cx="1255713" cy="2879725"/>
            <a:chOff x="518" y="1579"/>
            <a:chExt cx="791" cy="1814"/>
          </a:xfrm>
        </p:grpSpPr>
        <p:sp>
          <p:nvSpPr>
            <p:cNvPr id="12" name="Text Box 11"/>
            <p:cNvSpPr txBox="1">
              <a:spLocks noChangeArrowheads="1"/>
            </p:cNvSpPr>
            <p:nvPr/>
          </p:nvSpPr>
          <p:spPr bwMode="auto">
            <a:xfrm>
              <a:off x="518" y="1579"/>
              <a:ext cx="7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rgbClr val="0000FF"/>
                  </a:solidFill>
                </a:rPr>
                <a:t>命中</a:t>
              </a:r>
            </a:p>
          </p:txBody>
        </p:sp>
        <p:sp>
          <p:nvSpPr>
            <p:cNvPr id="13" name="Text Box 12"/>
            <p:cNvSpPr txBox="1">
              <a:spLocks noChangeArrowheads="1"/>
            </p:cNvSpPr>
            <p:nvPr/>
          </p:nvSpPr>
          <p:spPr bwMode="auto">
            <a:xfrm>
              <a:off x="518" y="3066"/>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未命中</a:t>
              </a:r>
            </a:p>
          </p:txBody>
        </p:sp>
      </p:grpSp>
      <p:sp>
        <p:nvSpPr>
          <p:cNvPr id="14" name="Text Box 13"/>
          <p:cNvSpPr txBox="1">
            <a:spLocks noChangeArrowheads="1"/>
          </p:cNvSpPr>
          <p:nvPr/>
        </p:nvSpPr>
        <p:spPr bwMode="auto">
          <a:xfrm>
            <a:off x="3968750" y="5632450"/>
            <a:ext cx="6080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主存块与缓存块 </a:t>
            </a:r>
            <a:r>
              <a:rPr lang="zh-CN" altLang="en-US" sz="2800" b="1">
                <a:solidFill>
                  <a:schemeClr val="folHlink"/>
                </a:solidFill>
              </a:rPr>
              <a:t>未建立 </a:t>
            </a:r>
            <a:r>
              <a:rPr lang="zh-CN" altLang="en-US" sz="2800" b="1"/>
              <a:t>对应关系</a:t>
            </a:r>
          </a:p>
        </p:txBody>
      </p:sp>
      <p:sp>
        <p:nvSpPr>
          <p:cNvPr id="15" name="Text Box 14"/>
          <p:cNvSpPr txBox="1">
            <a:spLocks noChangeArrowheads="1"/>
          </p:cNvSpPr>
          <p:nvPr/>
        </p:nvSpPr>
        <p:spPr bwMode="auto">
          <a:xfrm>
            <a:off x="3968750" y="4937125"/>
            <a:ext cx="4022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主存块 </a:t>
            </a:r>
            <a:r>
              <a:rPr lang="zh-CN" altLang="en-US" sz="2800" b="1">
                <a:solidFill>
                  <a:schemeClr val="folHlink"/>
                </a:solidFill>
              </a:rPr>
              <a:t>未调入 </a:t>
            </a:r>
            <a:r>
              <a:rPr lang="zh-CN" altLang="en-US" sz="2800" b="1"/>
              <a:t>缓存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4" grpId="0" autoUpdateAnimBg="0"/>
      <p:bldP spid="15" grpId="0"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118</a:t>
            </a:fld>
            <a:endParaRPr lang="zh-CN" altLang="en-US" dirty="0"/>
          </a:p>
        </p:txBody>
      </p:sp>
      <p:sp>
        <p:nvSpPr>
          <p:cNvPr id="3" name="Text Box 2"/>
          <p:cNvSpPr txBox="1">
            <a:spLocks noChangeArrowheads="1"/>
          </p:cNvSpPr>
          <p:nvPr/>
        </p:nvSpPr>
        <p:spPr bwMode="auto">
          <a:xfrm>
            <a:off x="773113" y="251619"/>
            <a:ext cx="4800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(3) </a:t>
            </a:r>
            <a:r>
              <a:rPr lang="en-US" altLang="zh-CN" sz="3600" b="1" dirty="0"/>
              <a:t>Cache </a:t>
            </a:r>
            <a:r>
              <a:rPr lang="zh-CN" altLang="en-US" sz="3600" b="1" dirty="0"/>
              <a:t>的命中率</a:t>
            </a:r>
          </a:p>
        </p:txBody>
      </p:sp>
      <p:sp>
        <p:nvSpPr>
          <p:cNvPr id="4" name="Text Box 3"/>
          <p:cNvSpPr txBox="1">
            <a:spLocks noChangeArrowheads="1"/>
          </p:cNvSpPr>
          <p:nvPr/>
        </p:nvSpPr>
        <p:spPr bwMode="auto">
          <a:xfrm>
            <a:off x="3028950" y="1174750"/>
            <a:ext cx="6797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CPU </a:t>
            </a:r>
            <a:r>
              <a:rPr lang="zh-CN" altLang="en-US" sz="2800" b="1"/>
              <a:t>欲访问的信息在 </a:t>
            </a:r>
            <a:r>
              <a:rPr lang="en-US" altLang="zh-CN" sz="2800" b="1"/>
              <a:t>Cache </a:t>
            </a:r>
            <a:r>
              <a:rPr lang="zh-CN" altLang="en-US" sz="2800" b="1"/>
              <a:t>中的 </a:t>
            </a:r>
            <a:r>
              <a:rPr lang="zh-CN" altLang="en-US" sz="2800" b="1">
                <a:solidFill>
                  <a:schemeClr val="folHlink"/>
                </a:solidFill>
              </a:rPr>
              <a:t>比率</a:t>
            </a:r>
          </a:p>
        </p:txBody>
      </p:sp>
      <p:sp>
        <p:nvSpPr>
          <p:cNvPr id="5" name="Text Box 4"/>
          <p:cNvSpPr txBox="1">
            <a:spLocks noChangeArrowheads="1"/>
          </p:cNvSpPr>
          <p:nvPr/>
        </p:nvSpPr>
        <p:spPr bwMode="auto">
          <a:xfrm>
            <a:off x="3028950" y="2009775"/>
            <a:ext cx="708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命中率 </a:t>
            </a:r>
            <a:r>
              <a:rPr lang="zh-CN" altLang="en-US" sz="2800" b="1"/>
              <a:t>与 </a:t>
            </a:r>
            <a:r>
              <a:rPr lang="en-US" altLang="zh-CN" sz="2800" b="1"/>
              <a:t>Cache </a:t>
            </a:r>
            <a:r>
              <a:rPr lang="zh-CN" altLang="en-US" sz="2800" b="1"/>
              <a:t>的 </a:t>
            </a:r>
            <a:r>
              <a:rPr lang="zh-CN" altLang="en-US" sz="2800" b="1">
                <a:solidFill>
                  <a:schemeClr val="folHlink"/>
                </a:solidFill>
              </a:rPr>
              <a:t>容量 </a:t>
            </a:r>
            <a:r>
              <a:rPr lang="zh-CN" altLang="en-US" sz="2800" b="1"/>
              <a:t>与 </a:t>
            </a:r>
            <a:r>
              <a:rPr lang="zh-CN" altLang="en-US" sz="2800" b="1">
                <a:solidFill>
                  <a:schemeClr val="folHlink"/>
                </a:solidFill>
              </a:rPr>
              <a:t>块长 </a:t>
            </a:r>
            <a:r>
              <a:rPr lang="zh-CN" altLang="en-US" sz="2800" b="1"/>
              <a:t>有关 </a:t>
            </a:r>
          </a:p>
        </p:txBody>
      </p:sp>
      <p:sp>
        <p:nvSpPr>
          <p:cNvPr id="6" name="Text Box 5"/>
          <p:cNvSpPr txBox="1">
            <a:spLocks noChangeArrowheads="1"/>
          </p:cNvSpPr>
          <p:nvPr/>
        </p:nvSpPr>
        <p:spPr bwMode="auto">
          <a:xfrm>
            <a:off x="3028950" y="2892425"/>
            <a:ext cx="393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一般每块可取 4 </a:t>
            </a:r>
            <a:r>
              <a:rPr lang="en-US" altLang="zh-CN" sz="2800" b="1"/>
              <a:t>~ 8 </a:t>
            </a:r>
            <a:r>
              <a:rPr lang="zh-CN" altLang="en-US" sz="2800" b="1"/>
              <a:t>个字</a:t>
            </a:r>
          </a:p>
        </p:txBody>
      </p:sp>
      <p:sp>
        <p:nvSpPr>
          <p:cNvPr id="7" name="Text Box 6"/>
          <p:cNvSpPr txBox="1">
            <a:spLocks noChangeArrowheads="1"/>
          </p:cNvSpPr>
          <p:nvPr/>
        </p:nvSpPr>
        <p:spPr bwMode="auto">
          <a:xfrm>
            <a:off x="2913063" y="3733800"/>
            <a:ext cx="781208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块长：一个存取周期内从主存获取的信息长度</a:t>
            </a:r>
          </a:p>
        </p:txBody>
      </p:sp>
      <p:sp>
        <p:nvSpPr>
          <p:cNvPr id="8" name="Text Box 7"/>
          <p:cNvSpPr txBox="1">
            <a:spLocks noChangeArrowheads="1"/>
          </p:cNvSpPr>
          <p:nvPr/>
        </p:nvSpPr>
        <p:spPr bwMode="auto">
          <a:xfrm>
            <a:off x="3173413" y="4529138"/>
            <a:ext cx="7551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CRAY_1     16</a:t>
            </a:r>
            <a:r>
              <a:rPr lang="zh-CN" altLang="en-US" sz="2800" b="1"/>
              <a:t>体交叉      块长取 16 个存储字</a:t>
            </a:r>
          </a:p>
        </p:txBody>
      </p:sp>
      <p:sp>
        <p:nvSpPr>
          <p:cNvPr id="9" name="Text Box 8"/>
          <p:cNvSpPr txBox="1">
            <a:spLocks noChangeArrowheads="1"/>
          </p:cNvSpPr>
          <p:nvPr/>
        </p:nvSpPr>
        <p:spPr bwMode="auto">
          <a:xfrm>
            <a:off x="2608263" y="5149850"/>
            <a:ext cx="8116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900" b="1"/>
              <a:t>  </a:t>
            </a:r>
            <a:r>
              <a:rPr lang="en-US" altLang="zh-CN" sz="2800" b="1"/>
              <a:t>IBM 370/168       4</a:t>
            </a:r>
            <a:r>
              <a:rPr lang="zh-CN" altLang="en-US" sz="2800" b="1"/>
              <a:t>体交叉     </a:t>
            </a:r>
            <a:r>
              <a:rPr lang="zh-CN" altLang="en-US" sz="1400" b="1"/>
              <a:t> </a:t>
            </a:r>
            <a:r>
              <a:rPr lang="zh-CN" altLang="en-US" sz="800" b="1"/>
              <a:t> </a:t>
            </a:r>
            <a:r>
              <a:rPr lang="zh-CN" altLang="en-US" sz="2800" b="1"/>
              <a:t>块长取   4 个存储字</a:t>
            </a:r>
          </a:p>
        </p:txBody>
      </p:sp>
      <p:sp>
        <p:nvSpPr>
          <p:cNvPr id="10" name="Text Box 9"/>
          <p:cNvSpPr txBox="1">
            <a:spLocks noChangeArrowheads="1"/>
          </p:cNvSpPr>
          <p:nvPr/>
        </p:nvSpPr>
        <p:spPr bwMode="auto">
          <a:xfrm>
            <a:off x="7340600" y="5748338"/>
            <a:ext cx="3379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（64位</a:t>
            </a:r>
            <a:r>
              <a:rPr lang="en-US" altLang="zh-CN" sz="2800" b="1">
                <a:cs typeface="Times New Roman" panose="02020603050405020304" pitchFamily="18" charset="0"/>
              </a:rPr>
              <a:t>×</a:t>
            </a:r>
            <a:r>
              <a:rPr lang="zh-CN" altLang="en-US" sz="2800" b="1"/>
              <a:t>4</a:t>
            </a:r>
            <a:r>
              <a:rPr lang="zh-CN" altLang="en-US" sz="1400" b="1"/>
              <a:t> </a:t>
            </a:r>
            <a:r>
              <a:rPr lang="zh-CN" altLang="en-US" sz="800" b="1"/>
              <a:t> </a:t>
            </a:r>
            <a:r>
              <a:rPr lang="zh-CN" altLang="en-US" sz="2800" b="1"/>
              <a:t>=</a:t>
            </a:r>
            <a:r>
              <a:rPr lang="zh-CN" altLang="en-US" sz="800" b="1"/>
              <a:t> </a:t>
            </a:r>
            <a:r>
              <a:rPr lang="zh-CN" altLang="en-US" sz="1400" b="1"/>
              <a:t> </a:t>
            </a:r>
            <a:r>
              <a:rPr lang="zh-CN" altLang="en-US" sz="2800" b="1"/>
              <a:t>256位）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P spid="7" grpId="0" autoUpdateAnimBg="0"/>
      <p:bldP spid="8" grpId="0" autoUpdateAnimBg="0"/>
      <p:bldP spid="9" grpId="0" autoUpdateAnimBg="0"/>
      <p:bldP spid="10" grpId="0"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119</a:t>
            </a:fld>
            <a:endParaRPr lang="zh-CN" altLang="en-US" dirty="0"/>
          </a:p>
        </p:txBody>
      </p:sp>
      <p:sp>
        <p:nvSpPr>
          <p:cNvPr id="3" name="Text Box 2"/>
          <p:cNvSpPr txBox="1">
            <a:spLocks noChangeArrowheads="1"/>
          </p:cNvSpPr>
          <p:nvPr/>
        </p:nvSpPr>
        <p:spPr bwMode="auto">
          <a:xfrm>
            <a:off x="882650" y="379412"/>
            <a:ext cx="65547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a:t>
            </a:r>
            <a:r>
              <a:rPr lang="en-US" altLang="zh-CN" sz="3600" b="1" dirty="0"/>
              <a:t>4) Cache </a:t>
            </a:r>
            <a:r>
              <a:rPr lang="en-US" altLang="zh-CN" sz="3600" b="1" dirty="0">
                <a:cs typeface="Times New Roman" panose="02020603050405020304" pitchFamily="18" charset="0"/>
              </a:rPr>
              <a:t>–</a:t>
            </a:r>
            <a:r>
              <a:rPr lang="zh-CN" altLang="en-US" sz="3600" b="1" dirty="0"/>
              <a:t>主存系统的效率</a:t>
            </a:r>
          </a:p>
        </p:txBody>
      </p:sp>
      <p:sp>
        <p:nvSpPr>
          <p:cNvPr id="4" name="Text Box 3"/>
          <p:cNvSpPr txBox="1">
            <a:spLocks noChangeArrowheads="1"/>
          </p:cNvSpPr>
          <p:nvPr/>
        </p:nvSpPr>
        <p:spPr bwMode="auto">
          <a:xfrm>
            <a:off x="1736870" y="1365250"/>
            <a:ext cx="67976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效率 </a:t>
            </a:r>
            <a:r>
              <a:rPr lang="en-US" altLang="zh-CN" sz="3200" b="1" i="1" dirty="0">
                <a:solidFill>
                  <a:srgbClr val="0000FF"/>
                </a:solidFill>
              </a:rPr>
              <a:t>e</a:t>
            </a:r>
            <a:r>
              <a:rPr lang="en-US" altLang="zh-CN" sz="3200" b="1" dirty="0">
                <a:solidFill>
                  <a:srgbClr val="0000FF"/>
                </a:solidFill>
              </a:rPr>
              <a:t> </a:t>
            </a:r>
            <a:r>
              <a:rPr lang="zh-CN" altLang="en-US" sz="2800" b="1" dirty="0"/>
              <a:t>与 </a:t>
            </a:r>
            <a:r>
              <a:rPr lang="zh-CN" altLang="en-US" sz="2800" b="1" dirty="0">
                <a:solidFill>
                  <a:srgbClr val="0000FF"/>
                </a:solidFill>
              </a:rPr>
              <a:t>命中率</a:t>
            </a:r>
            <a:r>
              <a:rPr lang="zh-CN" altLang="en-US" sz="2800" b="1" dirty="0"/>
              <a:t> 有关</a:t>
            </a:r>
            <a:endParaRPr lang="zh-CN" altLang="en-US" sz="2800" b="1" dirty="0">
              <a:solidFill>
                <a:schemeClr val="folHlink"/>
              </a:solidFill>
            </a:endParaRPr>
          </a:p>
        </p:txBody>
      </p:sp>
      <p:sp>
        <p:nvSpPr>
          <p:cNvPr id="5" name="Text Box 4"/>
          <p:cNvSpPr txBox="1">
            <a:spLocks noChangeArrowheads="1"/>
          </p:cNvSpPr>
          <p:nvPr/>
        </p:nvSpPr>
        <p:spPr bwMode="auto">
          <a:xfrm>
            <a:off x="1549400" y="3619500"/>
            <a:ext cx="8116888"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en-US" altLang="zh-CN" sz="2800" b="1" dirty="0"/>
              <a:t> </a:t>
            </a:r>
            <a:r>
              <a:rPr lang="en-US" altLang="zh-CN" sz="900" b="1" dirty="0"/>
              <a:t>  </a:t>
            </a:r>
            <a:r>
              <a:rPr lang="zh-CN" altLang="en-US" sz="2800" b="1" dirty="0"/>
              <a:t>设 </a:t>
            </a:r>
            <a:r>
              <a:rPr lang="en-US" altLang="zh-CN" sz="2800" b="1" dirty="0"/>
              <a:t>Cache </a:t>
            </a:r>
            <a:r>
              <a:rPr lang="zh-CN" altLang="en-US" sz="2800" b="1" dirty="0">
                <a:solidFill>
                  <a:schemeClr val="folHlink"/>
                </a:solidFill>
              </a:rPr>
              <a:t>命中率 </a:t>
            </a:r>
            <a:r>
              <a:rPr lang="zh-CN" altLang="en-US" sz="2800" b="1" dirty="0"/>
              <a:t>为 </a:t>
            </a:r>
            <a:r>
              <a:rPr lang="en-US" altLang="zh-CN" sz="2800" b="1" i="1" dirty="0"/>
              <a:t>h</a:t>
            </a:r>
            <a:r>
              <a:rPr lang="zh-CN" altLang="en-US" sz="2800" b="1" i="1" dirty="0"/>
              <a:t>，</a:t>
            </a:r>
            <a:r>
              <a:rPr lang="zh-CN" altLang="en-US" sz="2800" b="1" dirty="0"/>
              <a:t>访问 </a:t>
            </a:r>
            <a:r>
              <a:rPr lang="en-US" altLang="en-US" sz="2800" b="1" dirty="0"/>
              <a:t>Cache</a:t>
            </a:r>
            <a:r>
              <a:rPr lang="en-US" altLang="zh-CN" sz="2800" b="1" dirty="0"/>
              <a:t> </a:t>
            </a:r>
            <a:r>
              <a:rPr lang="zh-CN" altLang="en-US" sz="2800" b="1" dirty="0"/>
              <a:t>的时间为 </a:t>
            </a:r>
            <a:r>
              <a:rPr lang="en-US" altLang="zh-CN" sz="2800" b="1" i="1" dirty="0" err="1"/>
              <a:t>t</a:t>
            </a:r>
            <a:r>
              <a:rPr lang="en-US" altLang="zh-CN" sz="2800" b="1" i="1" baseline="-25000" dirty="0" err="1"/>
              <a:t>c</a:t>
            </a:r>
            <a:r>
              <a:rPr lang="en-US" altLang="zh-CN" sz="900" b="1" i="1" baseline="-25000" dirty="0"/>
              <a:t>  </a:t>
            </a:r>
            <a:r>
              <a:rPr lang="zh-CN" altLang="en-US" sz="2800" b="1" i="1" dirty="0"/>
              <a:t>，</a:t>
            </a:r>
          </a:p>
          <a:p>
            <a:pPr eaLnBrk="1" hangingPunct="1">
              <a:lnSpc>
                <a:spcPct val="120000"/>
              </a:lnSpc>
            </a:pPr>
            <a:r>
              <a:rPr lang="en-US" altLang="zh-CN" sz="2800" b="1" i="1" baseline="-25000" dirty="0"/>
              <a:t>          </a:t>
            </a:r>
            <a:r>
              <a:rPr lang="en-US" altLang="zh-CN" sz="2800" b="1" dirty="0" err="1"/>
              <a:t>访问</a:t>
            </a:r>
            <a:r>
              <a:rPr lang="en-US" altLang="zh-CN" sz="2800" b="1" dirty="0"/>
              <a:t> </a:t>
            </a:r>
            <a:r>
              <a:rPr lang="zh-CN" altLang="en-US" sz="2800" b="1" dirty="0">
                <a:solidFill>
                  <a:schemeClr val="folHlink"/>
                </a:solidFill>
              </a:rPr>
              <a:t>主存</a:t>
            </a:r>
            <a:r>
              <a:rPr lang="zh-CN" altLang="en-US" sz="2800" b="1" dirty="0"/>
              <a:t> 的时间为 </a:t>
            </a:r>
            <a:r>
              <a:rPr lang="en-US" altLang="zh-CN" sz="2800" b="1" i="1" dirty="0"/>
              <a:t>t</a:t>
            </a:r>
            <a:r>
              <a:rPr lang="en-US" altLang="zh-CN" sz="2800" b="1" i="1" baseline="-25000" dirty="0"/>
              <a:t>m</a:t>
            </a:r>
          </a:p>
          <a:p>
            <a:pPr eaLnBrk="1" hangingPunct="1"/>
            <a:r>
              <a:rPr lang="en-US" altLang="zh-CN" b="1" i="1" dirty="0"/>
              <a:t>   </a:t>
            </a:r>
          </a:p>
          <a:p>
            <a:pPr eaLnBrk="1" hangingPunct="1"/>
            <a:endParaRPr lang="en-US" altLang="zh-CN" sz="2800" b="1" i="1" baseline="-25000" dirty="0"/>
          </a:p>
        </p:txBody>
      </p:sp>
      <p:grpSp>
        <p:nvGrpSpPr>
          <p:cNvPr id="6" name="Group 6"/>
          <p:cNvGrpSpPr/>
          <p:nvPr/>
        </p:nvGrpSpPr>
        <p:grpSpPr bwMode="auto">
          <a:xfrm>
            <a:off x="3073400" y="4162425"/>
            <a:ext cx="8035925" cy="1673225"/>
            <a:chOff x="766" y="2568"/>
            <a:chExt cx="5062" cy="1054"/>
          </a:xfrm>
        </p:grpSpPr>
        <p:sp>
          <p:nvSpPr>
            <p:cNvPr id="7" name="Text Box 7"/>
            <p:cNvSpPr txBox="1">
              <a:spLocks noChangeArrowheads="1"/>
            </p:cNvSpPr>
            <p:nvPr/>
          </p:nvSpPr>
          <p:spPr bwMode="auto">
            <a:xfrm>
              <a:off x="766" y="3158"/>
              <a:ext cx="3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则 </a:t>
              </a:r>
            </a:p>
          </p:txBody>
        </p:sp>
        <p:grpSp>
          <p:nvGrpSpPr>
            <p:cNvPr id="8" name="Group 8"/>
            <p:cNvGrpSpPr/>
            <p:nvPr/>
          </p:nvGrpSpPr>
          <p:grpSpPr bwMode="auto">
            <a:xfrm>
              <a:off x="929" y="2568"/>
              <a:ext cx="4899" cy="1054"/>
              <a:chOff x="929" y="2568"/>
              <a:chExt cx="4899" cy="1054"/>
            </a:xfrm>
          </p:grpSpPr>
          <p:sp>
            <p:nvSpPr>
              <p:cNvPr id="9" name="Text Box 9"/>
              <p:cNvSpPr txBox="1">
                <a:spLocks noChangeArrowheads="1"/>
              </p:cNvSpPr>
              <p:nvPr/>
            </p:nvSpPr>
            <p:spPr bwMode="auto">
              <a:xfrm>
                <a:off x="1020" y="3112"/>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3000" b="1" i="1"/>
                  <a:t>e</a:t>
                </a:r>
                <a:r>
                  <a:rPr lang="en-US" altLang="zh-CN" sz="2800" b="1"/>
                  <a:t> =                                     </a:t>
                </a:r>
                <a:r>
                  <a:rPr lang="en-US" altLang="zh-CN" b="1"/>
                  <a:t>×</a:t>
                </a:r>
                <a:r>
                  <a:rPr lang="en-US" altLang="zh-CN" sz="2800" b="1"/>
                  <a:t> 100%</a:t>
                </a:r>
                <a:endParaRPr lang="zh-CN" altLang="en-US" sz="2800" b="1"/>
              </a:p>
            </p:txBody>
          </p:sp>
          <p:sp>
            <p:nvSpPr>
              <p:cNvPr id="10" name="Text Box 10"/>
              <p:cNvSpPr txBox="1">
                <a:spLocks noChangeArrowheads="1"/>
              </p:cNvSpPr>
              <p:nvPr/>
            </p:nvSpPr>
            <p:spPr bwMode="auto">
              <a:xfrm>
                <a:off x="929" y="2568"/>
                <a:ext cx="38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1" name="Text Box 11"/>
              <p:cNvSpPr txBox="1">
                <a:spLocks noChangeArrowheads="1"/>
              </p:cNvSpPr>
              <p:nvPr/>
            </p:nvSpPr>
            <p:spPr bwMode="auto">
              <a:xfrm>
                <a:off x="1071" y="2976"/>
                <a:ext cx="4757"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                         t</a:t>
                </a:r>
                <a:r>
                  <a:rPr lang="en-US" altLang="zh-CN" sz="2800" b="1" i="1" baseline="-25000"/>
                  <a:t>c</a:t>
                </a:r>
              </a:p>
              <a:p>
                <a:pPr eaLnBrk="1" hangingPunct="1"/>
                <a:endParaRPr lang="zh-CN" altLang="en-US" sz="2800" b="1" i="1"/>
              </a:p>
            </p:txBody>
          </p:sp>
          <p:sp>
            <p:nvSpPr>
              <p:cNvPr id="12" name="Text Box 12"/>
              <p:cNvSpPr txBox="1">
                <a:spLocks noChangeArrowheads="1"/>
              </p:cNvSpPr>
              <p:nvPr/>
            </p:nvSpPr>
            <p:spPr bwMode="auto">
              <a:xfrm>
                <a:off x="1071" y="3276"/>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2800" b="1" i="1"/>
                  <a:t>h</a:t>
                </a:r>
                <a:r>
                  <a:rPr lang="en-US" altLang="zh-CN" sz="2800" b="1"/>
                  <a:t> </a:t>
                </a:r>
                <a:r>
                  <a:rPr lang="en-US" altLang="zh-CN" b="1"/>
                  <a:t>×</a:t>
                </a:r>
                <a:r>
                  <a:rPr lang="en-US" altLang="zh-CN"/>
                  <a:t> </a:t>
                </a:r>
                <a:r>
                  <a:rPr lang="en-US" altLang="zh-CN" sz="2800" b="1" i="1"/>
                  <a:t>t</a:t>
                </a:r>
                <a:r>
                  <a:rPr lang="en-US" altLang="zh-CN" sz="2800" b="1" i="1" baseline="-25000"/>
                  <a:t>c</a:t>
                </a:r>
                <a:r>
                  <a:rPr lang="en-US" altLang="zh-CN" sz="2800" b="1" i="1"/>
                  <a:t>+ </a:t>
                </a:r>
                <a:r>
                  <a:rPr lang="en-US" altLang="zh-CN" sz="2800" b="1"/>
                  <a:t>(1</a:t>
                </a:r>
                <a:r>
                  <a:rPr lang="zh-CN" altLang="en-US" b="1"/>
                  <a:t>－</a:t>
                </a:r>
                <a:r>
                  <a:rPr lang="en-US" altLang="zh-CN" sz="3000" b="1" i="1"/>
                  <a:t>h</a:t>
                </a:r>
                <a:r>
                  <a:rPr lang="en-US" altLang="zh-CN" b="1"/>
                  <a:t>)× </a:t>
                </a:r>
                <a:r>
                  <a:rPr lang="en-US" altLang="zh-CN" sz="3000" b="1" i="1"/>
                  <a:t>t</a:t>
                </a:r>
                <a:r>
                  <a:rPr lang="en-US" altLang="zh-CN" sz="3000" b="1" i="1" baseline="-25000"/>
                  <a:t>m</a:t>
                </a:r>
                <a:endParaRPr lang="zh-CN" altLang="en-US" sz="3000" b="1" i="1" baseline="-25000"/>
              </a:p>
            </p:txBody>
          </p:sp>
          <p:sp>
            <p:nvSpPr>
              <p:cNvPr id="13" name="Line 13"/>
              <p:cNvSpPr>
                <a:spLocks noChangeShapeType="1"/>
              </p:cNvSpPr>
              <p:nvPr/>
            </p:nvSpPr>
            <p:spPr bwMode="auto">
              <a:xfrm>
                <a:off x="1543" y="3303"/>
                <a:ext cx="19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4" name="Group 14"/>
          <p:cNvGrpSpPr/>
          <p:nvPr/>
        </p:nvGrpSpPr>
        <p:grpSpPr bwMode="auto">
          <a:xfrm>
            <a:off x="3333750" y="1643063"/>
            <a:ext cx="7777163" cy="1643062"/>
            <a:chOff x="930" y="981"/>
            <a:chExt cx="4899" cy="1035"/>
          </a:xfrm>
        </p:grpSpPr>
        <p:sp>
          <p:nvSpPr>
            <p:cNvPr id="15" name="Text Box 15"/>
            <p:cNvSpPr txBox="1">
              <a:spLocks noChangeArrowheads="1"/>
            </p:cNvSpPr>
            <p:nvPr/>
          </p:nvSpPr>
          <p:spPr bwMode="auto">
            <a:xfrm>
              <a:off x="930" y="981"/>
              <a:ext cx="38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a:p>
          </p:txBody>
        </p:sp>
        <p:sp>
          <p:nvSpPr>
            <p:cNvPr id="16" name="Text Box 16"/>
            <p:cNvSpPr txBox="1">
              <a:spLocks noChangeArrowheads="1"/>
            </p:cNvSpPr>
            <p:nvPr/>
          </p:nvSpPr>
          <p:spPr bwMode="auto">
            <a:xfrm>
              <a:off x="1072" y="13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zh-CN" altLang="en-US" sz="2800" b="1"/>
                <a:t>访问 </a:t>
              </a:r>
              <a:r>
                <a:rPr lang="en-US" altLang="zh-CN" sz="2800" b="1"/>
                <a:t>Cache </a:t>
              </a:r>
              <a:r>
                <a:rPr lang="zh-CN" altLang="en-US" sz="2800" b="1"/>
                <a:t>的时间</a:t>
              </a:r>
            </a:p>
          </p:txBody>
        </p:sp>
        <p:sp>
          <p:nvSpPr>
            <p:cNvPr id="17" name="Text Box 17"/>
            <p:cNvSpPr txBox="1">
              <a:spLocks noChangeArrowheads="1"/>
            </p:cNvSpPr>
            <p:nvPr/>
          </p:nvSpPr>
          <p:spPr bwMode="auto">
            <a:xfrm>
              <a:off x="1072" y="1689"/>
              <a:ext cx="47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zh-CN" altLang="en-US" sz="2800" b="1"/>
                <a:t>平均访问时间</a:t>
              </a:r>
            </a:p>
          </p:txBody>
        </p:sp>
        <p:sp>
          <p:nvSpPr>
            <p:cNvPr id="18" name="Line 18"/>
            <p:cNvSpPr>
              <a:spLocks noChangeShapeType="1"/>
            </p:cNvSpPr>
            <p:nvPr/>
          </p:nvSpPr>
          <p:spPr bwMode="auto">
            <a:xfrm>
              <a:off x="1543" y="1716"/>
              <a:ext cx="19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Text Box 19"/>
            <p:cNvSpPr txBox="1">
              <a:spLocks noChangeArrowheads="1"/>
            </p:cNvSpPr>
            <p:nvPr/>
          </p:nvSpPr>
          <p:spPr bwMode="auto">
            <a:xfrm>
              <a:off x="1021" y="1525"/>
              <a:ext cx="475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  </a:t>
              </a:r>
              <a:r>
                <a:rPr lang="en-US" altLang="zh-CN" sz="3000" b="1" i="1"/>
                <a:t>e</a:t>
              </a:r>
              <a:r>
                <a:rPr lang="en-US" altLang="zh-CN" sz="2800" b="1"/>
                <a:t> =                                     </a:t>
              </a:r>
              <a:r>
                <a:rPr lang="en-US" altLang="zh-CN" b="1"/>
                <a:t>×</a:t>
              </a:r>
              <a:r>
                <a:rPr lang="en-US" altLang="zh-CN" sz="2800" b="1"/>
                <a:t> 100%</a:t>
              </a:r>
              <a:endParaRPr lang="zh-CN" altLang="en-US" sz="2800" b="1"/>
            </a:p>
          </p:txBody>
        </p:sp>
      </p:grpSp>
      <p:sp>
        <p:nvSpPr>
          <p:cNvPr id="20" name="矩形 19"/>
          <p:cNvSpPr/>
          <p:nvPr/>
        </p:nvSpPr>
        <p:spPr>
          <a:xfrm>
            <a:off x="3073400" y="6022975"/>
            <a:ext cx="6500497" cy="523220"/>
          </a:xfrm>
          <a:prstGeom prst="rect">
            <a:avLst/>
          </a:prstGeom>
        </p:spPr>
        <p:txBody>
          <a:bodyPr wrap="none">
            <a:spAutoFit/>
          </a:bodyPr>
          <a:lstStyle/>
          <a:p>
            <a:r>
              <a:rPr lang="zh-CN" altLang="en-US" sz="2800" b="1" dirty="0">
                <a:latin typeface="宋体" panose="02010600030101010101" pitchFamily="2" charset="-122"/>
                <a:ea typeface="宋体" panose="02010600030101010101" pitchFamily="2" charset="-122"/>
              </a:rPr>
              <a:t>假设访问</a:t>
            </a:r>
            <a:r>
              <a:rPr lang="en-US" altLang="zh-CN" sz="2800" b="1" dirty="0">
                <a:latin typeface="宋体" panose="02010600030101010101" pitchFamily="2" charset="-122"/>
                <a:ea typeface="宋体" panose="02010600030101010101" pitchFamily="2" charset="-122"/>
              </a:rPr>
              <a:t>Cache</a:t>
            </a:r>
            <a:r>
              <a:rPr lang="zh-CN" altLang="en-US" sz="2800" b="1" dirty="0">
                <a:latin typeface="宋体" panose="02010600030101010101" pitchFamily="2" charset="-122"/>
                <a:ea typeface="宋体" panose="02010600030101010101" pitchFamily="2" charset="-122"/>
              </a:rPr>
              <a:t>和访问主存是同时进行的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r>
              <a:rPr lang="en-US" altLang="zh-CN" b="1" dirty="0"/>
              <a:t>—</a:t>
            </a:r>
            <a:r>
              <a:rPr lang="zh-CN" altLang="en-US" b="1" dirty="0"/>
              <a:t>主存和</a:t>
            </a:r>
            <a:r>
              <a:rPr lang="en-US" altLang="zh-CN" b="1" dirty="0"/>
              <a:t>CPU</a:t>
            </a:r>
            <a:r>
              <a:rPr lang="zh-CN" altLang="en-US" b="1" dirty="0"/>
              <a:t>的联系</a:t>
            </a:r>
          </a:p>
        </p:txBody>
      </p:sp>
      <p:sp>
        <p:nvSpPr>
          <p:cNvPr id="4" name="内容占位符 3"/>
          <p:cNvSpPr>
            <a:spLocks noGrp="1"/>
          </p:cNvSpPr>
          <p:nvPr>
            <p:ph idx="1"/>
          </p:nvPr>
        </p:nvSpPr>
        <p:spPr/>
        <p:txBody>
          <a:bodyPr>
            <a:normAutofit/>
          </a:bodyPr>
          <a:lstStyle/>
          <a:p>
            <a:pPr marL="457200" lvl="1" indent="0">
              <a:buNone/>
            </a:pPr>
            <a:endParaRPr lang="en-US" altLang="zh-CN" sz="3200"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12</a:t>
            </a:fld>
            <a:endParaRPr lang="zh-CN" altLang="en-US" dirty="0"/>
          </a:p>
        </p:txBody>
      </p:sp>
      <p:grpSp>
        <p:nvGrpSpPr>
          <p:cNvPr id="6" name="Group 3"/>
          <p:cNvGrpSpPr/>
          <p:nvPr/>
        </p:nvGrpSpPr>
        <p:grpSpPr>
          <a:xfrm>
            <a:off x="2039620" y="2095500"/>
            <a:ext cx="6934200" cy="3556000"/>
            <a:chOff x="672" y="1168"/>
            <a:chExt cx="4368" cy="2240"/>
          </a:xfrm>
        </p:grpSpPr>
        <p:sp>
          <p:nvSpPr>
            <p:cNvPr id="11269" name="Rectangle 4"/>
            <p:cNvSpPr/>
            <p:nvPr/>
          </p:nvSpPr>
          <p:spPr>
            <a:xfrm>
              <a:off x="672" y="1168"/>
              <a:ext cx="1464" cy="224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nvGrpSpPr>
            <p:cNvPr id="11270" name="Group 5"/>
            <p:cNvGrpSpPr/>
            <p:nvPr/>
          </p:nvGrpSpPr>
          <p:grpSpPr>
            <a:xfrm>
              <a:off x="889" y="1433"/>
              <a:ext cx="1031" cy="370"/>
              <a:chOff x="930" y="1433"/>
              <a:chExt cx="1031" cy="370"/>
            </a:xfrm>
          </p:grpSpPr>
          <p:sp>
            <p:nvSpPr>
              <p:cNvPr id="11290" name="Rectangle 6"/>
              <p:cNvSpPr/>
              <p:nvPr/>
            </p:nvSpPr>
            <p:spPr>
              <a:xfrm>
                <a:off x="930" y="1433"/>
                <a:ext cx="1031" cy="37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91" name="Rectangle 7"/>
              <p:cNvSpPr/>
              <p:nvPr/>
            </p:nvSpPr>
            <p:spPr>
              <a:xfrm>
                <a:off x="1191" y="1471"/>
                <a:ext cx="510"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Times New Roman" panose="02020603050405020304" pitchFamily="18" charset="0"/>
                    <a:ea typeface="宋体" panose="02010600030101010101" pitchFamily="2" charset="-122"/>
                  </a:rPr>
                  <a:t>MDR</a:t>
                </a:r>
                <a:endParaRPr lang="en-US" altLang="zh-CN" sz="2800" b="1" dirty="0">
                  <a:latin typeface="Times New Roman" panose="02020603050405020304" pitchFamily="18" charset="0"/>
                  <a:ea typeface="宋体" panose="02010600030101010101" pitchFamily="2" charset="-122"/>
                </a:endParaRPr>
              </a:p>
            </p:txBody>
          </p:sp>
        </p:grpSp>
        <p:grpSp>
          <p:nvGrpSpPr>
            <p:cNvPr id="11271" name="Group 8"/>
            <p:cNvGrpSpPr/>
            <p:nvPr/>
          </p:nvGrpSpPr>
          <p:grpSpPr>
            <a:xfrm>
              <a:off x="889" y="2736"/>
              <a:ext cx="1031" cy="370"/>
              <a:chOff x="930" y="2938"/>
              <a:chExt cx="1031" cy="370"/>
            </a:xfrm>
          </p:grpSpPr>
          <p:sp>
            <p:nvSpPr>
              <p:cNvPr id="11288" name="Rectangle 9"/>
              <p:cNvSpPr/>
              <p:nvPr/>
            </p:nvSpPr>
            <p:spPr>
              <a:xfrm>
                <a:off x="930" y="2938"/>
                <a:ext cx="1031" cy="37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89" name="Rectangle 10"/>
              <p:cNvSpPr/>
              <p:nvPr/>
            </p:nvSpPr>
            <p:spPr>
              <a:xfrm>
                <a:off x="1191" y="2975"/>
                <a:ext cx="510" cy="269"/>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sz="2800" dirty="0">
                    <a:latin typeface="Times New Roman" panose="02020603050405020304" pitchFamily="18" charset="0"/>
                    <a:ea typeface="宋体" panose="02010600030101010101" pitchFamily="2" charset="-122"/>
                  </a:rPr>
                  <a:t>MAR</a:t>
                </a:r>
                <a:endParaRPr lang="en-US" altLang="zh-CN" sz="2800" b="1" dirty="0">
                  <a:latin typeface="Times New Roman" panose="02020603050405020304" pitchFamily="18" charset="0"/>
                  <a:ea typeface="宋体" panose="02010600030101010101" pitchFamily="2" charset="-122"/>
                </a:endParaRPr>
              </a:p>
            </p:txBody>
          </p:sp>
        </p:grpSp>
        <p:sp>
          <p:nvSpPr>
            <p:cNvPr id="11272" name="Rectangle 11"/>
            <p:cNvSpPr/>
            <p:nvPr/>
          </p:nvSpPr>
          <p:spPr>
            <a:xfrm>
              <a:off x="1155" y="2135"/>
              <a:ext cx="498" cy="307"/>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en-US" altLang="zh-CN" dirty="0">
                  <a:latin typeface="Times New Roman" panose="02020603050405020304" pitchFamily="18" charset="0"/>
                  <a:ea typeface="宋体" panose="02010600030101010101" pitchFamily="2" charset="-122"/>
                </a:rPr>
                <a:t>CPU</a:t>
              </a:r>
            </a:p>
          </p:txBody>
        </p:sp>
        <p:grpSp>
          <p:nvGrpSpPr>
            <p:cNvPr id="11273" name="Group 12"/>
            <p:cNvGrpSpPr/>
            <p:nvPr/>
          </p:nvGrpSpPr>
          <p:grpSpPr>
            <a:xfrm>
              <a:off x="3891" y="1168"/>
              <a:ext cx="1149" cy="2240"/>
              <a:chOff x="3891" y="1168"/>
              <a:chExt cx="1149" cy="2240"/>
            </a:xfrm>
          </p:grpSpPr>
          <p:sp>
            <p:nvSpPr>
              <p:cNvPr id="11286" name="Rectangle 13"/>
              <p:cNvSpPr/>
              <p:nvPr/>
            </p:nvSpPr>
            <p:spPr>
              <a:xfrm>
                <a:off x="3891" y="1168"/>
                <a:ext cx="1149" cy="2240"/>
              </a:xfrm>
              <a:prstGeom prst="rect">
                <a:avLst/>
              </a:prstGeom>
              <a:noFill/>
              <a:ln w="38100" cap="flat" cmpd="sng">
                <a:solidFill>
                  <a:schemeClr val="folHlink"/>
                </a:solidFill>
                <a:prstDash val="solid"/>
                <a:miter/>
                <a:headEnd type="none" w="med" len="med"/>
                <a:tailEnd type="none" w="med" len="med"/>
              </a:ln>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sp>
            <p:nvSpPr>
              <p:cNvPr id="11287" name="Text Box 14"/>
              <p:cNvSpPr txBox="1"/>
              <p:nvPr/>
            </p:nvSpPr>
            <p:spPr>
              <a:xfrm>
                <a:off x="4087" y="2095"/>
                <a:ext cx="756" cy="365"/>
              </a:xfrm>
              <a:prstGeom prst="rect">
                <a:avLst/>
              </a:prstGeom>
              <a:noFill/>
              <a:ln w="9525">
                <a:noFill/>
              </a:ln>
            </p:spPr>
            <p:txBody>
              <a:bodyPr wrap="non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b="1" dirty="0">
                    <a:latin typeface="Times New Roman" panose="02020603050405020304" pitchFamily="18" charset="0"/>
                    <a:ea typeface="宋体" panose="02010600030101010101" pitchFamily="2" charset="-122"/>
                  </a:rPr>
                  <a:t>主  存</a:t>
                </a:r>
              </a:p>
            </p:txBody>
          </p:sp>
        </p:grpSp>
        <p:grpSp>
          <p:nvGrpSpPr>
            <p:cNvPr id="11274" name="Group 15"/>
            <p:cNvGrpSpPr/>
            <p:nvPr/>
          </p:nvGrpSpPr>
          <p:grpSpPr>
            <a:xfrm>
              <a:off x="2143" y="1806"/>
              <a:ext cx="1737" cy="262"/>
              <a:chOff x="2143" y="1806"/>
              <a:chExt cx="1737" cy="262"/>
            </a:xfrm>
          </p:grpSpPr>
          <p:sp>
            <p:nvSpPr>
              <p:cNvPr id="11284" name="Rectangle 16"/>
              <p:cNvSpPr/>
              <p:nvPr/>
            </p:nvSpPr>
            <p:spPr>
              <a:xfrm>
                <a:off x="2915" y="1806"/>
                <a:ext cx="193"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读</a:t>
                </a:r>
                <a:endParaRPr lang="zh-CN" altLang="en-US" sz="2400" b="1" dirty="0">
                  <a:latin typeface="Times New Roman" panose="02020603050405020304" pitchFamily="18" charset="0"/>
                  <a:ea typeface="宋体" panose="02010600030101010101" pitchFamily="2" charset="-122"/>
                </a:endParaRPr>
              </a:p>
            </p:txBody>
          </p:sp>
          <p:sp>
            <p:nvSpPr>
              <p:cNvPr id="11285" name="Freeform 17"/>
              <p:cNvSpPr/>
              <p:nvPr/>
            </p:nvSpPr>
            <p:spPr>
              <a:xfrm>
                <a:off x="2143" y="2067"/>
                <a:ext cx="1737" cy="1"/>
              </a:xfrm>
              <a:custGeom>
                <a:avLst/>
                <a:gdLst>
                  <a:gd name="txL" fmla="*/ 0 w 1737"/>
                  <a:gd name="txT" fmla="*/ 0 h 1"/>
                  <a:gd name="txR" fmla="*/ 1737 w 1737"/>
                  <a:gd name="txB" fmla="*/ 1 h 1"/>
                </a:gdLst>
                <a:ahLst/>
                <a:cxnLst>
                  <a:cxn ang="0">
                    <a:pos x="0" y="0"/>
                  </a:cxn>
                  <a:cxn ang="0">
                    <a:pos x="1737" y="0"/>
                  </a:cxn>
                </a:cxnLst>
                <a:rect l="txL" t="txT" r="txR" b="txB"/>
                <a:pathLst>
                  <a:path w="1737" h="1">
                    <a:moveTo>
                      <a:pt x="0" y="0"/>
                    </a:moveTo>
                    <a:lnTo>
                      <a:pt x="1737" y="0"/>
                    </a:lnTo>
                  </a:path>
                </a:pathLst>
              </a:custGeom>
              <a:noFill/>
              <a:ln w="38100" cap="flat" cmpd="sng">
                <a:solidFill>
                  <a:schemeClr val="folHlink">
                    <a:alpha val="100000"/>
                  </a:schemeClr>
                </a:solidFill>
                <a:prstDash val="solid"/>
                <a:round/>
                <a:headEnd type="none" w="med" len="med"/>
                <a:tailEnd type="stealth" w="med" len="med"/>
              </a:ln>
            </p:spPr>
            <p:txBody>
              <a:bodyPr/>
              <a:lstStyle/>
              <a:p>
                <a:endParaRPr lang="zh-CN" altLang="en-US"/>
              </a:p>
            </p:txBody>
          </p:sp>
        </p:grpSp>
        <p:grpSp>
          <p:nvGrpSpPr>
            <p:cNvPr id="11275" name="Group 18"/>
            <p:cNvGrpSpPr/>
            <p:nvPr/>
          </p:nvGrpSpPr>
          <p:grpSpPr>
            <a:xfrm>
              <a:off x="1920" y="1310"/>
              <a:ext cx="1968" cy="370"/>
              <a:chOff x="1920" y="1310"/>
              <a:chExt cx="1968" cy="370"/>
            </a:xfrm>
          </p:grpSpPr>
          <p:sp>
            <p:nvSpPr>
              <p:cNvPr id="11282" name="Rectangle 19"/>
              <p:cNvSpPr/>
              <p:nvPr/>
            </p:nvSpPr>
            <p:spPr>
              <a:xfrm>
                <a:off x="2626" y="1310"/>
                <a:ext cx="76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数据总线</a:t>
                </a:r>
                <a:endParaRPr lang="zh-CN" altLang="en-US" sz="2400" b="1" dirty="0">
                  <a:latin typeface="Times New Roman" panose="02020603050405020304" pitchFamily="18" charset="0"/>
                  <a:ea typeface="宋体" panose="02010600030101010101" pitchFamily="2" charset="-122"/>
                </a:endParaRPr>
              </a:p>
            </p:txBody>
          </p:sp>
          <p:sp>
            <p:nvSpPr>
              <p:cNvPr id="11283" name="AutoShape 20"/>
              <p:cNvSpPr/>
              <p:nvPr/>
            </p:nvSpPr>
            <p:spPr>
              <a:xfrm>
                <a:off x="1920" y="1536"/>
                <a:ext cx="1968" cy="144"/>
              </a:xfrm>
              <a:prstGeom prst="leftRightArrow">
                <a:avLst>
                  <a:gd name="adj1" fmla="val 50000"/>
                  <a:gd name="adj2" fmla="val 131604"/>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grpSp>
          <p:nvGrpSpPr>
            <p:cNvPr id="11276" name="Group 21"/>
            <p:cNvGrpSpPr/>
            <p:nvPr/>
          </p:nvGrpSpPr>
          <p:grpSpPr>
            <a:xfrm>
              <a:off x="1920" y="2640"/>
              <a:ext cx="1968" cy="348"/>
              <a:chOff x="1920" y="2640"/>
              <a:chExt cx="1968" cy="348"/>
            </a:xfrm>
          </p:grpSpPr>
          <p:sp>
            <p:nvSpPr>
              <p:cNvPr id="11280" name="Rectangle 22"/>
              <p:cNvSpPr/>
              <p:nvPr/>
            </p:nvSpPr>
            <p:spPr>
              <a:xfrm>
                <a:off x="2626" y="2640"/>
                <a:ext cx="768"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地址总线</a:t>
                </a:r>
                <a:endParaRPr lang="zh-CN" altLang="en-US" sz="2400" b="1" dirty="0">
                  <a:latin typeface="Times New Roman" panose="02020603050405020304" pitchFamily="18" charset="0"/>
                  <a:ea typeface="宋体" panose="02010600030101010101" pitchFamily="2" charset="-122"/>
                </a:endParaRPr>
              </a:p>
            </p:txBody>
          </p:sp>
          <p:sp>
            <p:nvSpPr>
              <p:cNvPr id="11281" name="AutoShape 23"/>
              <p:cNvSpPr/>
              <p:nvPr/>
            </p:nvSpPr>
            <p:spPr>
              <a:xfrm>
                <a:off x="1920" y="2844"/>
                <a:ext cx="1968" cy="144"/>
              </a:xfrm>
              <a:prstGeom prst="rightArrow">
                <a:avLst>
                  <a:gd name="adj1" fmla="val 50000"/>
                  <a:gd name="adj2" fmla="val 129137"/>
                </a:avLst>
              </a:prstGeom>
              <a:solidFill>
                <a:schemeClr val="folHlink"/>
              </a:solidFill>
              <a:ln w="9525">
                <a:noFill/>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grpSp>
          <p:nvGrpSpPr>
            <p:cNvPr id="11277" name="Group 24"/>
            <p:cNvGrpSpPr/>
            <p:nvPr/>
          </p:nvGrpSpPr>
          <p:grpSpPr>
            <a:xfrm>
              <a:off x="2144" y="2196"/>
              <a:ext cx="1737" cy="260"/>
              <a:chOff x="2144" y="2196"/>
              <a:chExt cx="1737" cy="260"/>
            </a:xfrm>
          </p:grpSpPr>
          <p:sp>
            <p:nvSpPr>
              <p:cNvPr id="11278" name="Rectangle 25"/>
              <p:cNvSpPr/>
              <p:nvPr/>
            </p:nvSpPr>
            <p:spPr>
              <a:xfrm>
                <a:off x="2915" y="2196"/>
                <a:ext cx="193" cy="230"/>
              </a:xfrm>
              <a:prstGeom prst="rect">
                <a:avLst/>
              </a:prstGeom>
              <a:noFill/>
              <a:ln w="9525">
                <a:noFill/>
              </a:ln>
            </p:spPr>
            <p:txBody>
              <a:bodyPr wrap="none" lIns="0" tIns="0" rIns="0" bIns="0">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latin typeface="宋体" panose="02010600030101010101" pitchFamily="2" charset="-122"/>
                    <a:ea typeface="宋体" panose="02010600030101010101" pitchFamily="2" charset="-122"/>
                  </a:rPr>
                  <a:t>写</a:t>
                </a:r>
                <a:endParaRPr lang="zh-CN" altLang="en-US" sz="2400" b="1" dirty="0">
                  <a:latin typeface="Times New Roman" panose="02020603050405020304" pitchFamily="18" charset="0"/>
                  <a:ea typeface="宋体" panose="02010600030101010101" pitchFamily="2" charset="-122"/>
                </a:endParaRPr>
              </a:p>
            </p:txBody>
          </p:sp>
          <p:sp>
            <p:nvSpPr>
              <p:cNvPr id="11279" name="Freeform 26"/>
              <p:cNvSpPr/>
              <p:nvPr/>
            </p:nvSpPr>
            <p:spPr>
              <a:xfrm>
                <a:off x="2144" y="2455"/>
                <a:ext cx="1737" cy="1"/>
              </a:xfrm>
              <a:custGeom>
                <a:avLst/>
                <a:gdLst>
                  <a:gd name="txL" fmla="*/ 0 w 1737"/>
                  <a:gd name="txT" fmla="*/ 0 h 1"/>
                  <a:gd name="txR" fmla="*/ 1737 w 1737"/>
                  <a:gd name="txB" fmla="*/ 1 h 1"/>
                </a:gdLst>
                <a:ahLst/>
                <a:cxnLst>
                  <a:cxn ang="0">
                    <a:pos x="0" y="0"/>
                  </a:cxn>
                  <a:cxn ang="0">
                    <a:pos x="1737" y="0"/>
                  </a:cxn>
                </a:cxnLst>
                <a:rect l="txL" t="txT" r="txR" b="txB"/>
                <a:pathLst>
                  <a:path w="1737" h="1">
                    <a:moveTo>
                      <a:pt x="0" y="0"/>
                    </a:moveTo>
                    <a:lnTo>
                      <a:pt x="1737" y="0"/>
                    </a:lnTo>
                  </a:path>
                </a:pathLst>
              </a:custGeom>
              <a:noFill/>
              <a:ln w="38100" cap="flat" cmpd="sng">
                <a:solidFill>
                  <a:schemeClr val="folHlink">
                    <a:alpha val="100000"/>
                  </a:schemeClr>
                </a:solidFill>
                <a:prstDash val="solid"/>
                <a:round/>
                <a:headEnd type="none" w="med" len="med"/>
                <a:tailEnd type="stealth" w="med" len="med"/>
              </a:ln>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9263208" y="6365007"/>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Rectangle 2"/>
          <p:cNvSpPr>
            <a:spLocks noChangeArrowheads="1"/>
          </p:cNvSpPr>
          <p:nvPr/>
        </p:nvSpPr>
        <p:spPr bwMode="auto">
          <a:xfrm>
            <a:off x="1047750" y="-166688"/>
            <a:ext cx="184150" cy="46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4" name="Object 1"/>
          <p:cNvGraphicFramePr>
            <a:graphicFrameLocks noChangeAspect="1"/>
          </p:cNvGraphicFramePr>
          <p:nvPr/>
        </p:nvGraphicFramePr>
        <p:xfrm>
          <a:off x="73026" y="731477"/>
          <a:ext cx="7416800" cy="5998655"/>
        </p:xfrm>
        <a:graphic>
          <a:graphicData uri="http://schemas.openxmlformats.org/presentationml/2006/ole">
            <mc:AlternateContent xmlns:mc="http://schemas.openxmlformats.org/markup-compatibility/2006">
              <mc:Choice xmlns:v="urn:schemas-microsoft-com:vml" Requires="v">
                <p:oleObj name="Visio" r:id="rId3" imgW="6311900" imgH="3810000" progId="Visio.Drawing.11">
                  <p:embed/>
                </p:oleObj>
              </mc:Choice>
              <mc:Fallback>
                <p:oleObj name="Visio" r:id="rId3" imgW="6311900" imgH="3810000" progId="Visio.Drawing.11">
                  <p:embed/>
                  <p:pic>
                    <p:nvPicPr>
                      <p:cNvPr id="4"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26" y="731477"/>
                        <a:ext cx="7416800" cy="5998655"/>
                      </a:xfrm>
                      <a:prstGeom prst="rect">
                        <a:avLst/>
                      </a:prstGeom>
                      <a:noFill/>
                      <a:ln>
                        <a:noFill/>
                      </a:ln>
                    </p:spPr>
                  </p:pic>
                </p:oleObj>
              </mc:Fallback>
            </mc:AlternateContent>
          </a:graphicData>
        </a:graphic>
      </p:graphicFrame>
      <p:sp>
        <p:nvSpPr>
          <p:cNvPr id="5" name="Text Box 64"/>
          <p:cNvSpPr txBox="1">
            <a:spLocks noChangeArrowheads="1"/>
          </p:cNvSpPr>
          <p:nvPr/>
        </p:nvSpPr>
        <p:spPr bwMode="auto">
          <a:xfrm>
            <a:off x="73026" y="23019"/>
            <a:ext cx="52752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3. </a:t>
            </a:r>
            <a:r>
              <a:rPr kumimoji="1" lang="en-US" altLang="zh-CN" sz="3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Cache </a:t>
            </a:r>
            <a:r>
              <a:rPr kumimoji="1" lang="zh-CN" altLang="en-US" sz="36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的基本结构</a:t>
            </a:r>
          </a:p>
        </p:txBody>
      </p:sp>
      <p:sp>
        <p:nvSpPr>
          <p:cNvPr id="6" name="矩形 5"/>
          <p:cNvSpPr>
            <a:spLocks noChangeArrowheads="1"/>
          </p:cNvSpPr>
          <p:nvPr/>
        </p:nvSpPr>
        <p:spPr bwMode="auto">
          <a:xfrm>
            <a:off x="1486214" y="2639329"/>
            <a:ext cx="885617" cy="882037"/>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zh-CN" sz="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替换机构</a:t>
            </a:r>
          </a:p>
        </p:txBody>
      </p:sp>
      <p:sp>
        <p:nvSpPr>
          <p:cNvPr id="7" name="矩形 6"/>
          <p:cNvSpPr>
            <a:spLocks noChangeArrowheads="1"/>
          </p:cNvSpPr>
          <p:nvPr/>
        </p:nvSpPr>
        <p:spPr bwMode="auto">
          <a:xfrm>
            <a:off x="3262313" y="4822463"/>
            <a:ext cx="1149951" cy="667087"/>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存储体</a:t>
            </a:r>
          </a:p>
        </p:txBody>
      </p:sp>
      <p:sp>
        <p:nvSpPr>
          <p:cNvPr id="8" name="矩形 7"/>
          <p:cNvSpPr>
            <a:spLocks noChangeArrowheads="1"/>
          </p:cNvSpPr>
          <p:nvPr/>
        </p:nvSpPr>
        <p:spPr bwMode="auto">
          <a:xfrm>
            <a:off x="4889501" y="2621726"/>
            <a:ext cx="1041902" cy="917244"/>
          </a:xfrm>
          <a:prstGeom prst="rect">
            <a:avLst/>
          </a:prstGeom>
          <a:solidFill>
            <a:srgbClr val="FF0000"/>
          </a:solidFill>
          <a:ln w="9525" algn="ctr">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主存</a:t>
            </a:r>
            <a:r>
              <a:rPr kumimoji="1" lang="en-US" altLang="zh-CN"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地址映射</a:t>
            </a:r>
            <a:endParaRPr kumimoji="1" lang="en-US" altLang="zh-CN"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EEECE1"/>
                </a:solidFill>
                <a:effectLst/>
                <a:uLnTx/>
                <a:uFillTx/>
                <a:latin typeface="Times New Roman" panose="02020603050405020304" pitchFamily="18" charset="0"/>
                <a:ea typeface="宋体" panose="02010600030101010101" pitchFamily="2" charset="-122"/>
                <a:cs typeface="+mn-cs"/>
              </a:rPr>
              <a:t>变换机构</a:t>
            </a:r>
          </a:p>
        </p:txBody>
      </p:sp>
      <p:sp>
        <p:nvSpPr>
          <p:cNvPr id="9" name="文本框 8"/>
          <p:cNvSpPr txBox="1"/>
          <p:nvPr/>
        </p:nvSpPr>
        <p:spPr>
          <a:xfrm>
            <a:off x="7596767" y="1581448"/>
            <a:ext cx="4314247" cy="120032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存储体</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存储体以字块为单位和主存交换信息</a:t>
            </a:r>
            <a:r>
              <a:rPr lang="en-US" altLang="zh-CN" sz="2400" b="1" dirty="0">
                <a:solidFill>
                  <a:prstClr val="black"/>
                </a:solidFill>
                <a:latin typeface="宋体" panose="02010600030101010101" pitchFamily="2" charset="-122"/>
                <a:ea typeface="宋体" panose="02010600030101010101" pitchFamily="2" charset="-122"/>
              </a:rPr>
              <a:t>.</a:t>
            </a:r>
            <a:endPar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 name="文本框 9"/>
          <p:cNvSpPr txBox="1"/>
          <p:nvPr/>
        </p:nvSpPr>
        <p:spPr>
          <a:xfrm>
            <a:off x="7596767" y="1581448"/>
            <a:ext cx="4709534" cy="304698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主存</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地址映射变换机构</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主存</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地址映射变换机构将</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CPU</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输入的主存地址转换为</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地址。</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地址变换主要是基于一个特定的函数关系，将主存的块号</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(m</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位</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映射为</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的块号</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位</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。这个过程称为地址映射。</a:t>
            </a:r>
          </a:p>
        </p:txBody>
      </p:sp>
      <p:sp>
        <p:nvSpPr>
          <p:cNvPr id="11" name="文本框 10"/>
          <p:cNvSpPr txBox="1"/>
          <p:nvPr/>
        </p:nvSpPr>
        <p:spPr>
          <a:xfrm>
            <a:off x="7596767" y="1581448"/>
            <a:ext cx="4709534"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替换机构</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当</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中存储的内容已满，无法再存储主存中的其他字块时，就需要由</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内的替换机构按照一定的替换策略来确定应该移除哪一个已经存储在</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Cache</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内的主存块，为新的主存块空出存储空间。</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38762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p:bldP spid="9" grpId="1"/>
      <p:bldP spid="10" grpId="0"/>
      <p:bldP spid="10" grpId="1"/>
      <p:bldP spid="1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6.3 </a:t>
            </a:r>
            <a:r>
              <a:rPr lang="zh-CN" altLang="en-US" b="1" dirty="0">
                <a:sym typeface="+mn-ea"/>
              </a:rPr>
              <a:t>高速缓冲存储器</a:t>
            </a:r>
            <a:endParaRPr lang="zh-CN" altLang="en-US" dirty="0"/>
          </a:p>
        </p:txBody>
      </p:sp>
      <p:sp>
        <p:nvSpPr>
          <p:cNvPr id="5" name="内容占位符 4"/>
          <p:cNvSpPr>
            <a:spLocks noGrp="1"/>
          </p:cNvSpPr>
          <p:nvPr>
            <p:ph idx="1"/>
          </p:nvPr>
        </p:nvSpPr>
        <p:spPr/>
        <p:txBody>
          <a:bodyPr/>
          <a:lstStyle/>
          <a:p>
            <a:pPr lvl="0"/>
            <a:r>
              <a:rPr lang="en-US" altLang="zh-CN" b="1" dirty="0">
                <a:sym typeface="+mn-ea"/>
              </a:rPr>
              <a:t>Cache </a:t>
            </a:r>
            <a:r>
              <a:rPr lang="zh-CN" altLang="en-US" b="1" dirty="0">
                <a:sym typeface="+mn-ea"/>
              </a:rPr>
              <a:t>的 </a:t>
            </a:r>
            <a:r>
              <a:rPr lang="zh-CN" altLang="en-US" b="1" dirty="0">
                <a:solidFill>
                  <a:schemeClr val="folHlink"/>
                </a:solidFill>
                <a:sym typeface="+mn-ea"/>
              </a:rPr>
              <a:t>读写 </a:t>
            </a:r>
            <a:r>
              <a:rPr lang="zh-CN" altLang="en-US" b="1" dirty="0">
                <a:sym typeface="+mn-ea"/>
              </a:rPr>
              <a:t>操作</a:t>
            </a:r>
            <a:endParaRPr lang="zh-CN" altLang="en-US" b="1" dirty="0">
              <a:solidFill>
                <a:srgbClr val="000000"/>
              </a:solidFill>
            </a:endParaRPr>
          </a:p>
          <a:p>
            <a:pPr lvl="1"/>
            <a:r>
              <a:rPr lang="zh-CN" altLang="en-US" b="1" dirty="0">
                <a:solidFill>
                  <a:srgbClr val="0000FF"/>
                </a:solidFill>
                <a:sym typeface="+mn-ea"/>
              </a:rPr>
              <a:t>读</a:t>
            </a:r>
          </a:p>
          <a:p>
            <a:pPr lvl="1"/>
            <a:endParaRPr lang="zh-CN" altLang="en-US" sz="3260" b="1" dirty="0"/>
          </a:p>
          <a:p>
            <a:pPr lvl="2"/>
            <a:endParaRPr lang="zh-CN" altLang="en-US" sz="2800" b="1" dirty="0"/>
          </a:p>
        </p:txBody>
      </p:sp>
      <p:grpSp>
        <p:nvGrpSpPr>
          <p:cNvPr id="4" name="Group 3"/>
          <p:cNvGrpSpPr/>
          <p:nvPr/>
        </p:nvGrpSpPr>
        <p:grpSpPr>
          <a:xfrm>
            <a:off x="1534478" y="1938973"/>
            <a:ext cx="8335962" cy="4645025"/>
            <a:chOff x="317" y="777"/>
            <a:chExt cx="5251" cy="2926"/>
          </a:xfrm>
        </p:grpSpPr>
        <p:sp>
          <p:nvSpPr>
            <p:cNvPr id="106502" name="Text Box 4"/>
            <p:cNvSpPr txBox="1"/>
            <p:nvPr/>
          </p:nvSpPr>
          <p:spPr>
            <a:xfrm>
              <a:off x="317" y="2538"/>
              <a:ext cx="1175" cy="446"/>
            </a:xfrm>
            <a:prstGeom prst="rect">
              <a:avLst/>
            </a:prstGeom>
            <a:noFill/>
            <a:ln w="9525">
              <a:noFill/>
            </a:ln>
          </p:spPr>
          <p:txBody>
            <a:bodyPr wrap="none">
              <a:spAutoFit/>
            </a:bodyPr>
            <a:lstStyle/>
            <a:p>
              <a:r>
                <a:rPr lang="zh-CN" altLang="en-US"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访问</a:t>
              </a:r>
              <a:r>
                <a:rPr lang="en-US" altLang="zh-CN" sz="2000" b="1" dirty="0">
                  <a:latin typeface="宋体" panose="02010600030101010101" pitchFamily="2" charset="-122"/>
                  <a:ea typeface="宋体" panose="02010600030101010101" pitchFamily="2" charset="-122"/>
                </a:rPr>
                <a:t>Cache</a:t>
              </a:r>
            </a:p>
            <a:p>
              <a:r>
                <a:rPr lang="zh-CN" altLang="en-US" sz="2000" b="1" dirty="0">
                  <a:latin typeface="宋体" panose="02010600030101010101" pitchFamily="2" charset="-122"/>
                  <a:ea typeface="宋体" panose="02010600030101010101" pitchFamily="2" charset="-122"/>
                </a:rPr>
                <a:t>取出信息送</a:t>
              </a:r>
              <a:r>
                <a:rPr lang="en-US" altLang="zh-CN" sz="2000" b="1" dirty="0">
                  <a:latin typeface="宋体" panose="02010600030101010101" pitchFamily="2" charset="-122"/>
                  <a:ea typeface="宋体" panose="02010600030101010101" pitchFamily="2" charset="-122"/>
                </a:rPr>
                <a:t>CPU</a:t>
              </a:r>
            </a:p>
          </p:txBody>
        </p:sp>
        <p:sp>
          <p:nvSpPr>
            <p:cNvPr id="106503" name="Rectangle 5"/>
            <p:cNvSpPr/>
            <p:nvPr/>
          </p:nvSpPr>
          <p:spPr>
            <a:xfrm>
              <a:off x="345" y="2555"/>
              <a:ext cx="1191"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4" name="Text Box 6"/>
            <p:cNvSpPr txBox="1"/>
            <p:nvPr/>
          </p:nvSpPr>
          <p:spPr>
            <a:xfrm>
              <a:off x="1666" y="2538"/>
              <a:ext cx="1175" cy="446"/>
            </a:xfrm>
            <a:prstGeom prst="rect">
              <a:avLst/>
            </a:prstGeom>
            <a:noFill/>
            <a:ln w="9525">
              <a:noFill/>
            </a:ln>
          </p:spPr>
          <p:txBody>
            <a:bodyPr wrap="none">
              <a:spAutoFit/>
            </a:bodyPr>
            <a:lstStyle/>
            <a:p>
              <a:r>
                <a:rPr lang="zh-CN" altLang="en-US"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访问主存</a:t>
              </a:r>
              <a:endParaRPr lang="en-US" altLang="zh-CN"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取出信息送</a:t>
              </a:r>
              <a:r>
                <a:rPr lang="en-US" altLang="zh-CN" sz="2000" b="1" dirty="0">
                  <a:latin typeface="宋体" panose="02010600030101010101" pitchFamily="2" charset="-122"/>
                  <a:ea typeface="宋体" panose="02010600030101010101" pitchFamily="2" charset="-122"/>
                </a:rPr>
                <a:t>CPU</a:t>
              </a:r>
            </a:p>
          </p:txBody>
        </p:sp>
        <p:sp>
          <p:nvSpPr>
            <p:cNvPr id="106505" name="Rectangle 7"/>
            <p:cNvSpPr/>
            <p:nvPr/>
          </p:nvSpPr>
          <p:spPr>
            <a:xfrm>
              <a:off x="1689" y="2555"/>
              <a:ext cx="1191"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6" name="Text Box 8"/>
            <p:cNvSpPr txBox="1"/>
            <p:nvPr/>
          </p:nvSpPr>
          <p:spPr>
            <a:xfrm>
              <a:off x="3072" y="2567"/>
              <a:ext cx="1092" cy="446"/>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将新的主存块</a:t>
              </a:r>
            </a:p>
            <a:p>
              <a:r>
                <a:rPr lang="zh-CN" altLang="en-US" sz="2000" b="1" dirty="0">
                  <a:latin typeface="宋体" panose="02010600030101010101" pitchFamily="2" charset="-122"/>
                  <a:ea typeface="宋体" panose="02010600030101010101" pitchFamily="2" charset="-122"/>
                </a:rPr>
                <a:t>调入</a:t>
              </a:r>
              <a:r>
                <a:rPr lang="en-US" altLang="zh-CN" sz="2000" b="1" dirty="0">
                  <a:latin typeface="宋体" panose="02010600030101010101" pitchFamily="2" charset="-122"/>
                  <a:ea typeface="宋体" panose="02010600030101010101" pitchFamily="2" charset="-122"/>
                </a:rPr>
                <a:t>Cache</a:t>
              </a:r>
              <a:r>
                <a:rPr lang="zh-CN" altLang="en-US" sz="2000" b="1" dirty="0">
                  <a:latin typeface="宋体" panose="02010600030101010101" pitchFamily="2" charset="-122"/>
                  <a:ea typeface="宋体" panose="02010600030101010101" pitchFamily="2" charset="-122"/>
                </a:rPr>
                <a:t>中</a:t>
              </a:r>
            </a:p>
          </p:txBody>
        </p:sp>
        <p:sp>
          <p:nvSpPr>
            <p:cNvPr id="106507" name="Rectangle 9"/>
            <p:cNvSpPr/>
            <p:nvPr/>
          </p:nvSpPr>
          <p:spPr>
            <a:xfrm>
              <a:off x="3023" y="2555"/>
              <a:ext cx="1165"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08" name="Text Box 10"/>
            <p:cNvSpPr txBox="1"/>
            <p:nvPr/>
          </p:nvSpPr>
          <p:spPr>
            <a:xfrm>
              <a:off x="4457" y="2566"/>
              <a:ext cx="1094" cy="446"/>
            </a:xfrm>
            <a:prstGeom prst="rect">
              <a:avLst/>
            </a:prstGeom>
            <a:noFill/>
            <a:ln w="9525">
              <a:noFill/>
            </a:ln>
          </p:spPr>
          <p:txBody>
            <a:bodyPr wrap="none">
              <a:spAutoFit/>
            </a:bodyPr>
            <a:lstStyle/>
            <a:p>
              <a:pPr algn="ctr"/>
              <a:r>
                <a:rPr lang="zh-CN" altLang="en-US" sz="2000" b="1" dirty="0">
                  <a:latin typeface="宋体" panose="02010600030101010101" pitchFamily="2" charset="-122"/>
                  <a:ea typeface="宋体" panose="02010600030101010101" pitchFamily="2" charset="-122"/>
                </a:rPr>
                <a:t>执行替换算法</a:t>
              </a:r>
            </a:p>
            <a:p>
              <a:pPr algn="ctr"/>
              <a:r>
                <a:rPr lang="zh-CN" altLang="en-US" sz="2000" b="1" dirty="0">
                  <a:latin typeface="宋体" panose="02010600030101010101" pitchFamily="2" charset="-122"/>
                  <a:ea typeface="宋体" panose="02010600030101010101" pitchFamily="2" charset="-122"/>
                </a:rPr>
                <a:t>腾出空位</a:t>
              </a:r>
            </a:p>
          </p:txBody>
        </p:sp>
        <p:sp>
          <p:nvSpPr>
            <p:cNvPr id="106509" name="Rectangle 11"/>
            <p:cNvSpPr/>
            <p:nvPr/>
          </p:nvSpPr>
          <p:spPr>
            <a:xfrm>
              <a:off x="4403" y="2544"/>
              <a:ext cx="1165" cy="469"/>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0" name="Text Box 12"/>
            <p:cNvSpPr txBox="1"/>
            <p:nvPr/>
          </p:nvSpPr>
          <p:spPr>
            <a:xfrm>
              <a:off x="1409" y="3429"/>
              <a:ext cx="441" cy="252"/>
            </a:xfrm>
            <a:prstGeom prst="rect">
              <a:avLst/>
            </a:prstGeom>
            <a:noFill/>
            <a:ln w="9525">
              <a:noFill/>
            </a:ln>
          </p:spPr>
          <p:txBody>
            <a:bodyPr wrap="none">
              <a:spAutoFit/>
            </a:bodyPr>
            <a:lstStyle/>
            <a:p>
              <a:pPr algn="ctr"/>
              <a:r>
                <a:rPr lang="zh-CN" altLang="en-US" sz="2000" b="1" dirty="0">
                  <a:latin typeface="宋体" panose="02010600030101010101" pitchFamily="2" charset="-122"/>
                  <a:ea typeface="宋体" panose="02010600030101010101" pitchFamily="2" charset="-122"/>
                </a:rPr>
                <a:t>结束</a:t>
              </a:r>
            </a:p>
          </p:txBody>
        </p:sp>
        <p:sp>
          <p:nvSpPr>
            <p:cNvPr id="106511" name="Rectangle 13"/>
            <p:cNvSpPr/>
            <p:nvPr/>
          </p:nvSpPr>
          <p:spPr>
            <a:xfrm>
              <a:off x="1375" y="3441"/>
              <a:ext cx="497" cy="262"/>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2" name="AutoShape 14"/>
            <p:cNvSpPr/>
            <p:nvPr/>
          </p:nvSpPr>
          <p:spPr>
            <a:xfrm>
              <a:off x="1239" y="1539"/>
              <a:ext cx="858" cy="399"/>
            </a:xfrm>
            <a:prstGeom prst="diamond">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3" name="Text Box 15"/>
            <p:cNvSpPr txBox="1"/>
            <p:nvPr/>
          </p:nvSpPr>
          <p:spPr>
            <a:xfrm>
              <a:off x="1398" y="1622"/>
              <a:ext cx="604"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命中？</a:t>
              </a:r>
            </a:p>
          </p:txBody>
        </p:sp>
        <p:sp>
          <p:nvSpPr>
            <p:cNvPr id="106514" name="AutoShape 16"/>
            <p:cNvSpPr/>
            <p:nvPr/>
          </p:nvSpPr>
          <p:spPr>
            <a:xfrm>
              <a:off x="3046" y="1938"/>
              <a:ext cx="1128" cy="399"/>
            </a:xfrm>
            <a:prstGeom prst="diamond">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15" name="Text Box 17"/>
            <p:cNvSpPr txBox="1"/>
            <p:nvPr/>
          </p:nvSpPr>
          <p:spPr>
            <a:xfrm>
              <a:off x="3215" y="2016"/>
              <a:ext cx="863" cy="250"/>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Cache</a:t>
              </a:r>
              <a:r>
                <a:rPr lang="zh-CN" altLang="en-US" sz="2000" b="1" dirty="0">
                  <a:latin typeface="宋体" panose="02010600030101010101" pitchFamily="2" charset="-122"/>
                  <a:ea typeface="宋体" panose="02010600030101010101" pitchFamily="2" charset="-122"/>
                </a:rPr>
                <a:t>满？</a:t>
              </a:r>
            </a:p>
          </p:txBody>
        </p:sp>
        <p:sp>
          <p:nvSpPr>
            <p:cNvPr id="106516" name="Freeform 18"/>
            <p:cNvSpPr/>
            <p:nvPr/>
          </p:nvSpPr>
          <p:spPr>
            <a:xfrm>
              <a:off x="3613" y="2335"/>
              <a:ext cx="1" cy="218"/>
            </a:xfrm>
            <a:custGeom>
              <a:avLst/>
              <a:gdLst>
                <a:gd name="txL" fmla="*/ 0 w 1"/>
                <a:gd name="txT" fmla="*/ 0 h 288"/>
                <a:gd name="txR" fmla="*/ 1 w 1"/>
                <a:gd name="txB" fmla="*/ 288 h 288"/>
              </a:gdLst>
              <a:ahLst/>
              <a:cxnLst>
                <a:cxn ang="0">
                  <a:pos x="0" y="0"/>
                </a:cxn>
                <a:cxn ang="0">
                  <a:pos x="0" y="55"/>
                </a:cxn>
              </a:cxnLst>
              <a:rect l="txL" t="txT" r="txR" b="txB"/>
              <a:pathLst>
                <a:path w="1" h="288">
                  <a:moveTo>
                    <a:pt x="0" y="0"/>
                  </a:moveTo>
                  <a:lnTo>
                    <a:pt x="0" y="288"/>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7" name="Freeform 19"/>
            <p:cNvSpPr/>
            <p:nvPr/>
          </p:nvSpPr>
          <p:spPr>
            <a:xfrm>
              <a:off x="2092" y="1738"/>
              <a:ext cx="1518" cy="200"/>
            </a:xfrm>
            <a:custGeom>
              <a:avLst/>
              <a:gdLst>
                <a:gd name="txL" fmla="*/ 0 w 1614"/>
                <a:gd name="txT" fmla="*/ 0 h 264"/>
                <a:gd name="txR" fmla="*/ 1614 w 1614"/>
                <a:gd name="txB" fmla="*/ 264 h 264"/>
              </a:gdLst>
              <a:ahLst/>
              <a:cxnLst>
                <a:cxn ang="0">
                  <a:pos x="0" y="0"/>
                </a:cxn>
                <a:cxn ang="0">
                  <a:pos x="1115" y="0"/>
                </a:cxn>
                <a:cxn ang="0">
                  <a:pos x="1117" y="50"/>
                </a:cxn>
              </a:cxnLst>
              <a:rect l="txL" t="txT" r="txR" b="txB"/>
              <a:pathLst>
                <a:path w="1614" h="264">
                  <a:moveTo>
                    <a:pt x="0" y="0"/>
                  </a:moveTo>
                  <a:lnTo>
                    <a:pt x="1611" y="0"/>
                  </a:lnTo>
                  <a:lnTo>
                    <a:pt x="1614" y="264"/>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8" name="Freeform 20"/>
            <p:cNvSpPr/>
            <p:nvPr/>
          </p:nvSpPr>
          <p:spPr>
            <a:xfrm>
              <a:off x="923" y="1736"/>
              <a:ext cx="330" cy="819"/>
            </a:xfrm>
            <a:custGeom>
              <a:avLst/>
              <a:gdLst>
                <a:gd name="txL" fmla="*/ 0 w 351"/>
                <a:gd name="txT" fmla="*/ 0 h 1083"/>
                <a:gd name="txR" fmla="*/ 351 w 351"/>
                <a:gd name="txB" fmla="*/ 1083 h 1083"/>
              </a:gdLst>
              <a:ahLst/>
              <a:cxnLst>
                <a:cxn ang="0">
                  <a:pos x="243" y="2"/>
                </a:cxn>
                <a:cxn ang="0">
                  <a:pos x="0" y="0"/>
                </a:cxn>
                <a:cxn ang="0">
                  <a:pos x="0" y="203"/>
                </a:cxn>
              </a:cxnLst>
              <a:rect l="txL" t="txT" r="txR" b="txB"/>
              <a:pathLst>
                <a:path w="351" h="1083">
                  <a:moveTo>
                    <a:pt x="351" y="3"/>
                  </a:moveTo>
                  <a:lnTo>
                    <a:pt x="0" y="0"/>
                  </a:lnTo>
                  <a:lnTo>
                    <a:pt x="0" y="1083"/>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19" name="Line 21"/>
            <p:cNvSpPr/>
            <p:nvPr/>
          </p:nvSpPr>
          <p:spPr>
            <a:xfrm>
              <a:off x="2278" y="1747"/>
              <a:ext cx="0" cy="815"/>
            </a:xfrm>
            <a:prstGeom prst="line">
              <a:avLst/>
            </a:prstGeom>
            <a:ln w="38100" cap="flat" cmpd="sng">
              <a:solidFill>
                <a:schemeClr val="tx1"/>
              </a:solidFill>
              <a:prstDash val="solid"/>
              <a:headEnd type="none" w="med" len="med"/>
              <a:tailEnd type="stealth" w="med" len="med"/>
            </a:ln>
          </p:spPr>
        </p:sp>
        <p:sp>
          <p:nvSpPr>
            <p:cNvPr id="106520" name="Freeform 22"/>
            <p:cNvSpPr/>
            <p:nvPr/>
          </p:nvSpPr>
          <p:spPr>
            <a:xfrm>
              <a:off x="4172" y="2137"/>
              <a:ext cx="820" cy="407"/>
            </a:xfrm>
            <a:custGeom>
              <a:avLst/>
              <a:gdLst>
                <a:gd name="txL" fmla="*/ 0 w 771"/>
                <a:gd name="txT" fmla="*/ 0 h 552"/>
                <a:gd name="txR" fmla="*/ 771 w 771"/>
                <a:gd name="txB" fmla="*/ 552 h 552"/>
              </a:gdLst>
              <a:ahLst/>
              <a:cxnLst>
                <a:cxn ang="0">
                  <a:pos x="0" y="0"/>
                </a:cxn>
                <a:cxn ang="0">
                  <a:pos x="1111" y="0"/>
                </a:cxn>
                <a:cxn ang="0">
                  <a:pos x="1116" y="88"/>
                </a:cxn>
              </a:cxnLst>
              <a:rect l="txL" t="txT" r="txR" b="txB"/>
              <a:pathLst>
                <a:path w="771" h="552">
                  <a:moveTo>
                    <a:pt x="0" y="0"/>
                  </a:moveTo>
                  <a:lnTo>
                    <a:pt x="768" y="0"/>
                  </a:lnTo>
                  <a:lnTo>
                    <a:pt x="771" y="552"/>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21" name="Freeform 23"/>
            <p:cNvSpPr/>
            <p:nvPr/>
          </p:nvSpPr>
          <p:spPr>
            <a:xfrm>
              <a:off x="4182" y="2890"/>
              <a:ext cx="810" cy="242"/>
            </a:xfrm>
            <a:custGeom>
              <a:avLst/>
              <a:gdLst>
                <a:gd name="txL" fmla="*/ 0 w 768"/>
                <a:gd name="txT" fmla="*/ 0 h 384"/>
                <a:gd name="txR" fmla="*/ 768 w 768"/>
                <a:gd name="txB" fmla="*/ 384 h 384"/>
              </a:gdLst>
              <a:ahLst/>
              <a:cxnLst>
                <a:cxn ang="0">
                  <a:pos x="1054" y="12"/>
                </a:cxn>
                <a:cxn ang="0">
                  <a:pos x="1057" y="24"/>
                </a:cxn>
                <a:cxn ang="0">
                  <a:pos x="198" y="24"/>
                </a:cxn>
                <a:cxn ang="0">
                  <a:pos x="198" y="0"/>
                </a:cxn>
                <a:cxn ang="0">
                  <a:pos x="0" y="0"/>
                </a:cxn>
              </a:cxnLst>
              <a:rect l="txL" t="txT" r="txR" b="txB"/>
              <a:pathLst>
                <a:path w="768" h="384">
                  <a:moveTo>
                    <a:pt x="765" y="186"/>
                  </a:moveTo>
                  <a:lnTo>
                    <a:pt x="768" y="384"/>
                  </a:lnTo>
                  <a:lnTo>
                    <a:pt x="144" y="384"/>
                  </a:lnTo>
                  <a:lnTo>
                    <a:pt x="144" y="0"/>
                  </a:lnTo>
                  <a:lnTo>
                    <a:pt x="0" y="0"/>
                  </a:lnTo>
                </a:path>
              </a:pathLst>
            </a:custGeom>
            <a:noFill/>
            <a:ln w="38100" cap="flat" cmpd="sng">
              <a:solidFill>
                <a:schemeClr val="tx1"/>
              </a:solidFill>
              <a:prstDash val="solid"/>
              <a:round/>
              <a:headEnd type="none" w="med" len="med"/>
              <a:tailEnd type="stealth"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106522" name="Line 24"/>
            <p:cNvSpPr/>
            <p:nvPr/>
          </p:nvSpPr>
          <p:spPr>
            <a:xfrm>
              <a:off x="923" y="3015"/>
              <a:ext cx="0" cy="217"/>
            </a:xfrm>
            <a:prstGeom prst="line">
              <a:avLst/>
            </a:prstGeom>
            <a:ln w="38100" cap="flat" cmpd="sng">
              <a:solidFill>
                <a:schemeClr val="tx1"/>
              </a:solidFill>
              <a:prstDash val="solid"/>
              <a:headEnd type="none" w="med" len="med"/>
              <a:tailEnd type="stealth" w="med" len="med"/>
            </a:ln>
          </p:spPr>
        </p:sp>
        <p:sp>
          <p:nvSpPr>
            <p:cNvPr id="106523" name="Line 25"/>
            <p:cNvSpPr/>
            <p:nvPr/>
          </p:nvSpPr>
          <p:spPr>
            <a:xfrm>
              <a:off x="2278" y="3015"/>
              <a:ext cx="0" cy="217"/>
            </a:xfrm>
            <a:prstGeom prst="line">
              <a:avLst/>
            </a:prstGeom>
            <a:ln w="38100" cap="flat" cmpd="sng">
              <a:solidFill>
                <a:schemeClr val="tx1"/>
              </a:solidFill>
              <a:prstDash val="solid"/>
              <a:headEnd type="none" w="med" len="med"/>
              <a:tailEnd type="stealth" w="med" len="med"/>
            </a:ln>
          </p:spPr>
        </p:sp>
        <p:sp>
          <p:nvSpPr>
            <p:cNvPr id="106524" name="Line 26"/>
            <p:cNvSpPr/>
            <p:nvPr/>
          </p:nvSpPr>
          <p:spPr>
            <a:xfrm>
              <a:off x="3633" y="3015"/>
              <a:ext cx="0" cy="217"/>
            </a:xfrm>
            <a:prstGeom prst="line">
              <a:avLst/>
            </a:prstGeom>
            <a:ln w="38100" cap="flat" cmpd="sng">
              <a:solidFill>
                <a:schemeClr val="tx1"/>
              </a:solidFill>
              <a:prstDash val="solid"/>
              <a:headEnd type="none" w="med" len="med"/>
              <a:tailEnd type="stealth" w="med" len="med"/>
            </a:ln>
          </p:spPr>
        </p:sp>
        <p:sp>
          <p:nvSpPr>
            <p:cNvPr id="106525" name="Line 27"/>
            <p:cNvSpPr/>
            <p:nvPr/>
          </p:nvSpPr>
          <p:spPr>
            <a:xfrm>
              <a:off x="923" y="3232"/>
              <a:ext cx="2719" cy="0"/>
            </a:xfrm>
            <a:prstGeom prst="line">
              <a:avLst/>
            </a:prstGeom>
            <a:ln w="38100" cap="flat" cmpd="sng">
              <a:solidFill>
                <a:schemeClr val="tx1"/>
              </a:solidFill>
              <a:prstDash val="solid"/>
              <a:headEnd type="none" w="med" len="med"/>
              <a:tailEnd type="none" w="med" len="med"/>
            </a:ln>
          </p:spPr>
        </p:sp>
        <p:sp>
          <p:nvSpPr>
            <p:cNvPr id="106526" name="Line 28"/>
            <p:cNvSpPr/>
            <p:nvPr/>
          </p:nvSpPr>
          <p:spPr>
            <a:xfrm>
              <a:off x="1620" y="3226"/>
              <a:ext cx="0" cy="218"/>
            </a:xfrm>
            <a:prstGeom prst="line">
              <a:avLst/>
            </a:prstGeom>
            <a:ln w="38100" cap="flat" cmpd="sng">
              <a:solidFill>
                <a:schemeClr val="tx1"/>
              </a:solidFill>
              <a:prstDash val="solid"/>
              <a:headEnd type="none" w="med" len="med"/>
              <a:tailEnd type="stealth" w="med" len="med"/>
            </a:ln>
          </p:spPr>
        </p:sp>
        <p:sp>
          <p:nvSpPr>
            <p:cNvPr id="106527" name="Text Box 29"/>
            <p:cNvSpPr txBox="1"/>
            <p:nvPr/>
          </p:nvSpPr>
          <p:spPr>
            <a:xfrm>
              <a:off x="988" y="1152"/>
              <a:ext cx="1337"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CPU</a:t>
              </a:r>
              <a:r>
                <a:rPr lang="zh-CN" altLang="en-US" sz="2000" b="1" dirty="0">
                  <a:latin typeface="宋体" panose="02010600030101010101" pitchFamily="2" charset="-122"/>
                  <a:ea typeface="宋体" panose="02010600030101010101" pitchFamily="2" charset="-122"/>
                </a:rPr>
                <a:t>发出访问地址</a:t>
              </a:r>
            </a:p>
          </p:txBody>
        </p:sp>
        <p:sp>
          <p:nvSpPr>
            <p:cNvPr id="106528" name="Rectangle 30"/>
            <p:cNvSpPr/>
            <p:nvPr/>
          </p:nvSpPr>
          <p:spPr>
            <a:xfrm>
              <a:off x="923" y="1167"/>
              <a:ext cx="1581" cy="218"/>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29" name="Text Box 31"/>
            <p:cNvSpPr txBox="1"/>
            <p:nvPr/>
          </p:nvSpPr>
          <p:spPr>
            <a:xfrm>
              <a:off x="1444" y="777"/>
              <a:ext cx="478" cy="252"/>
            </a:xfrm>
            <a:prstGeom prst="rect">
              <a:avLst/>
            </a:prstGeom>
            <a:noFill/>
            <a:ln w="9525">
              <a:noFill/>
            </a:ln>
          </p:spPr>
          <p:txBody>
            <a:bodyPr wrap="none">
              <a:spAutoFit/>
            </a:bodyPr>
            <a:lstStyle/>
            <a:p>
              <a:r>
                <a:rPr lang="zh-CN" altLang="en-US" sz="9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开始</a:t>
              </a:r>
            </a:p>
          </p:txBody>
        </p:sp>
        <p:sp>
          <p:nvSpPr>
            <p:cNvPr id="106530" name="Rectangle 32"/>
            <p:cNvSpPr/>
            <p:nvPr/>
          </p:nvSpPr>
          <p:spPr>
            <a:xfrm>
              <a:off x="1453" y="803"/>
              <a:ext cx="453" cy="218"/>
            </a:xfrm>
            <a:prstGeom prst="rect">
              <a:avLst/>
            </a:prstGeom>
            <a:noFill/>
            <a:ln w="38100" cap="flat" cmpd="sng">
              <a:solidFill>
                <a:schemeClr val="tx1"/>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106531" name="Line 33"/>
            <p:cNvSpPr/>
            <p:nvPr/>
          </p:nvSpPr>
          <p:spPr>
            <a:xfrm>
              <a:off x="1669" y="1393"/>
              <a:ext cx="0" cy="146"/>
            </a:xfrm>
            <a:prstGeom prst="line">
              <a:avLst/>
            </a:prstGeom>
            <a:ln w="38100" cap="flat" cmpd="sng">
              <a:solidFill>
                <a:schemeClr val="tx1"/>
              </a:solidFill>
              <a:prstDash val="solid"/>
              <a:headEnd type="none" w="med" len="med"/>
              <a:tailEnd type="stealth" w="sm" len="sm"/>
            </a:ln>
          </p:spPr>
        </p:sp>
        <p:sp>
          <p:nvSpPr>
            <p:cNvPr id="106532" name="Line 34"/>
            <p:cNvSpPr/>
            <p:nvPr/>
          </p:nvSpPr>
          <p:spPr>
            <a:xfrm>
              <a:off x="1669" y="1031"/>
              <a:ext cx="0" cy="145"/>
            </a:xfrm>
            <a:prstGeom prst="line">
              <a:avLst/>
            </a:prstGeom>
            <a:ln w="38100" cap="flat" cmpd="sng">
              <a:solidFill>
                <a:schemeClr val="tx1"/>
              </a:solidFill>
              <a:prstDash val="solid"/>
              <a:headEnd type="none" w="med" len="med"/>
              <a:tailEnd type="stealth" w="sm" len="sm"/>
            </a:ln>
          </p:spPr>
        </p:sp>
        <p:sp>
          <p:nvSpPr>
            <p:cNvPr id="106533" name="Text Box 35"/>
            <p:cNvSpPr txBox="1"/>
            <p:nvPr/>
          </p:nvSpPr>
          <p:spPr>
            <a:xfrm>
              <a:off x="1013" y="1508"/>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是</a:t>
              </a:r>
            </a:p>
          </p:txBody>
        </p:sp>
        <p:sp>
          <p:nvSpPr>
            <p:cNvPr id="106534" name="Text Box 36"/>
            <p:cNvSpPr txBox="1"/>
            <p:nvPr/>
          </p:nvSpPr>
          <p:spPr>
            <a:xfrm>
              <a:off x="2097" y="1508"/>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否</a:t>
              </a:r>
            </a:p>
          </p:txBody>
        </p:sp>
        <p:sp>
          <p:nvSpPr>
            <p:cNvPr id="106535" name="Text Box 37"/>
            <p:cNvSpPr txBox="1"/>
            <p:nvPr/>
          </p:nvSpPr>
          <p:spPr>
            <a:xfrm>
              <a:off x="4130" y="1892"/>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是</a:t>
              </a:r>
            </a:p>
          </p:txBody>
        </p:sp>
        <p:sp>
          <p:nvSpPr>
            <p:cNvPr id="106536" name="Text Box 38"/>
            <p:cNvSpPr txBox="1"/>
            <p:nvPr/>
          </p:nvSpPr>
          <p:spPr>
            <a:xfrm>
              <a:off x="3360" y="2321"/>
              <a:ext cx="277" cy="250"/>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否</a:t>
              </a:r>
            </a:p>
          </p:txBody>
        </p:sp>
      </p:grpSp>
      <p:sp>
        <p:nvSpPr>
          <p:cNvPr id="4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121</a:t>
            </a:fld>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b="1" dirty="0">
                <a:sym typeface="+mn-ea"/>
              </a:rPr>
              <a:t>4. Cache </a:t>
            </a:r>
            <a:r>
              <a:rPr lang="zh-CN" altLang="en-US" b="1" dirty="0">
                <a:sym typeface="+mn-ea"/>
              </a:rPr>
              <a:t>的 </a:t>
            </a:r>
            <a:r>
              <a:rPr lang="zh-CN" altLang="en-US" b="1" dirty="0">
                <a:solidFill>
                  <a:schemeClr val="folHlink"/>
                </a:solidFill>
                <a:sym typeface="+mn-ea"/>
              </a:rPr>
              <a:t>读写 </a:t>
            </a:r>
            <a:r>
              <a:rPr lang="zh-CN" altLang="en-US" b="1" dirty="0">
                <a:sym typeface="+mn-ea"/>
              </a:rPr>
              <a:t>操作</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122</a:t>
            </a:fld>
            <a:endParaRPr lang="zh-CN" altLang="en-US" dirty="0"/>
          </a:p>
        </p:txBody>
      </p:sp>
      <p:sp>
        <p:nvSpPr>
          <p:cNvPr id="5" name="Text Box 2"/>
          <p:cNvSpPr txBox="1">
            <a:spLocks noChangeArrowheads="1"/>
          </p:cNvSpPr>
          <p:nvPr/>
        </p:nvSpPr>
        <p:spPr bwMode="auto">
          <a:xfrm>
            <a:off x="1665288" y="1119188"/>
            <a:ext cx="3722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t>Cache </a:t>
            </a:r>
            <a:r>
              <a:rPr lang="zh-CN" altLang="en-US" sz="2800" b="1"/>
              <a:t>和主存的一致性  </a:t>
            </a:r>
          </a:p>
        </p:txBody>
      </p:sp>
      <p:sp>
        <p:nvSpPr>
          <p:cNvPr id="8" name="Text Box 5"/>
          <p:cNvSpPr txBox="1">
            <a:spLocks noChangeArrowheads="1"/>
          </p:cNvSpPr>
          <p:nvPr/>
        </p:nvSpPr>
        <p:spPr bwMode="auto">
          <a:xfrm>
            <a:off x="843280" y="1059180"/>
            <a:ext cx="592455" cy="579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rgbClr val="0000FF"/>
                </a:solidFill>
              </a:rPr>
              <a:t>写</a:t>
            </a:r>
          </a:p>
        </p:txBody>
      </p:sp>
      <p:sp>
        <p:nvSpPr>
          <p:cNvPr id="9" name="Text Box 7"/>
          <p:cNvSpPr txBox="1">
            <a:spLocks noChangeArrowheads="1"/>
          </p:cNvSpPr>
          <p:nvPr/>
        </p:nvSpPr>
        <p:spPr bwMode="auto">
          <a:xfrm>
            <a:off x="1029018" y="1650683"/>
            <a:ext cx="51859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dirty="0">
                <a:solidFill>
                  <a:schemeClr val="folHlink"/>
                </a:solidFill>
              </a:rPr>
              <a:t> </a:t>
            </a:r>
            <a:r>
              <a:rPr lang="zh-CN" altLang="en-US" sz="2800" b="1" dirty="0">
                <a:solidFill>
                  <a:srgbClr val="0000FF"/>
                </a:solidFill>
              </a:rPr>
              <a:t>写直达法</a:t>
            </a:r>
            <a:r>
              <a:rPr lang="zh-CN" altLang="en-US" sz="2800" b="1" dirty="0"/>
              <a:t>（</a:t>
            </a:r>
            <a:r>
              <a:rPr lang="en-US" altLang="zh-CN" sz="2800" b="1" dirty="0"/>
              <a:t>Write </a:t>
            </a:r>
            <a:r>
              <a:rPr lang="en-US" altLang="en-US" b="1" dirty="0"/>
              <a:t>–</a:t>
            </a:r>
            <a:r>
              <a:rPr lang="en-US" altLang="zh-CN" b="1" dirty="0"/>
              <a:t> </a:t>
            </a:r>
            <a:r>
              <a:rPr lang="en-US" altLang="zh-CN" sz="2800" b="1" dirty="0"/>
              <a:t>through</a:t>
            </a:r>
            <a:r>
              <a:rPr lang="zh-CN" altLang="en-US" sz="2800" b="1" dirty="0"/>
              <a:t>）  </a:t>
            </a:r>
          </a:p>
        </p:txBody>
      </p:sp>
      <p:sp>
        <p:nvSpPr>
          <p:cNvPr id="10" name="Text Box 8"/>
          <p:cNvSpPr txBox="1">
            <a:spLocks noChangeArrowheads="1"/>
          </p:cNvSpPr>
          <p:nvPr/>
        </p:nvSpPr>
        <p:spPr bwMode="auto">
          <a:xfrm>
            <a:off x="1029018" y="3739833"/>
            <a:ext cx="43315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dirty="0">
                <a:solidFill>
                  <a:schemeClr val="folHlink"/>
                </a:solidFill>
              </a:rPr>
              <a:t> </a:t>
            </a:r>
            <a:r>
              <a:rPr lang="zh-CN" altLang="en-US" sz="2800" b="1" dirty="0">
                <a:solidFill>
                  <a:srgbClr val="0000FF"/>
                </a:solidFill>
              </a:rPr>
              <a:t>写回法</a:t>
            </a:r>
            <a:r>
              <a:rPr lang="zh-CN" altLang="en-US" sz="2800" b="1" dirty="0"/>
              <a:t>（</a:t>
            </a:r>
            <a:r>
              <a:rPr lang="en-US" altLang="zh-CN" sz="2800" b="1" dirty="0"/>
              <a:t>Write </a:t>
            </a:r>
            <a:r>
              <a:rPr lang="en-US" altLang="en-US" b="1" dirty="0"/>
              <a:t>–</a:t>
            </a:r>
            <a:r>
              <a:rPr lang="en-US" altLang="zh-CN" b="1" dirty="0"/>
              <a:t> </a:t>
            </a:r>
            <a:r>
              <a:rPr lang="en-US" altLang="zh-CN" sz="2800" b="1" dirty="0"/>
              <a:t>back</a:t>
            </a:r>
            <a:r>
              <a:rPr lang="zh-CN" altLang="en-US" sz="2800" b="1" dirty="0"/>
              <a:t>）  </a:t>
            </a:r>
          </a:p>
        </p:txBody>
      </p:sp>
      <p:sp>
        <p:nvSpPr>
          <p:cNvPr id="11" name="Text Box 9"/>
          <p:cNvSpPr txBox="1">
            <a:spLocks noChangeArrowheads="1"/>
          </p:cNvSpPr>
          <p:nvPr/>
        </p:nvSpPr>
        <p:spPr bwMode="auto">
          <a:xfrm>
            <a:off x="1405430" y="2217420"/>
            <a:ext cx="54136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b="1" dirty="0"/>
              <a:t>写操作时数据既写入</a:t>
            </a:r>
            <a:r>
              <a:rPr lang="en-US" altLang="zh-CN" b="1" dirty="0"/>
              <a:t>Cache</a:t>
            </a:r>
            <a:r>
              <a:rPr lang="zh-CN" altLang="en-US" b="1" dirty="0"/>
              <a:t>又写入主存</a:t>
            </a:r>
            <a:r>
              <a:rPr lang="zh-CN" altLang="en-US" dirty="0"/>
              <a:t> </a:t>
            </a:r>
          </a:p>
        </p:txBody>
      </p:sp>
      <p:sp>
        <p:nvSpPr>
          <p:cNvPr id="12" name="Text Box 10"/>
          <p:cNvSpPr txBox="1">
            <a:spLocks noChangeArrowheads="1"/>
          </p:cNvSpPr>
          <p:nvPr/>
        </p:nvSpPr>
        <p:spPr bwMode="auto">
          <a:xfrm>
            <a:off x="1443355" y="4306570"/>
            <a:ext cx="912304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b="1" dirty="0"/>
              <a:t>写操作时只把数据写入 </a:t>
            </a:r>
            <a:r>
              <a:rPr lang="en-US" altLang="zh-CN" b="1" dirty="0"/>
              <a:t>Cache </a:t>
            </a:r>
            <a:r>
              <a:rPr lang="zh-CN" altLang="en-US" b="1" dirty="0"/>
              <a:t>而不写入主存</a:t>
            </a:r>
            <a:r>
              <a:rPr lang="en-US" altLang="zh-CN" b="1" dirty="0"/>
              <a:t>,</a:t>
            </a:r>
            <a:r>
              <a:rPr lang="zh-CN" altLang="en-US" b="1" dirty="0"/>
              <a:t>当 </a:t>
            </a:r>
            <a:r>
              <a:rPr lang="en-US" altLang="zh-CN" b="1" dirty="0"/>
              <a:t>Cache </a:t>
            </a:r>
            <a:r>
              <a:rPr lang="zh-CN" altLang="en-US" b="1" dirty="0"/>
              <a:t>数据被替换出去时才写回主存</a:t>
            </a:r>
            <a:r>
              <a:rPr lang="zh-CN" altLang="en-US" dirty="0"/>
              <a:t> </a:t>
            </a:r>
          </a:p>
        </p:txBody>
      </p:sp>
      <p:sp>
        <p:nvSpPr>
          <p:cNvPr id="13" name="Text Box 11"/>
          <p:cNvSpPr txBox="1">
            <a:spLocks noChangeArrowheads="1"/>
          </p:cNvSpPr>
          <p:nvPr/>
        </p:nvSpPr>
        <p:spPr bwMode="auto">
          <a:xfrm>
            <a:off x="1414779" y="2658745"/>
            <a:ext cx="9151619"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b="1" dirty="0">
                <a:solidFill>
                  <a:schemeClr val="folHlink"/>
                </a:solidFill>
              </a:rPr>
              <a:t>写操作时间就是</a:t>
            </a:r>
            <a:r>
              <a:rPr lang="zh-CN" altLang="en-US" b="1" dirty="0">
                <a:solidFill>
                  <a:srgbClr val="0000FF"/>
                </a:solidFill>
              </a:rPr>
              <a:t>访问主存</a:t>
            </a:r>
            <a:r>
              <a:rPr lang="zh-CN" altLang="en-US" b="1" dirty="0">
                <a:solidFill>
                  <a:schemeClr val="folHlink"/>
                </a:solidFill>
              </a:rPr>
              <a:t>的时间</a:t>
            </a:r>
            <a:r>
              <a:rPr lang="zh-CN" altLang="en-US" b="1" dirty="0"/>
              <a:t>，读操作时不涉及对主存的写操作，更新策略比较容易实现</a:t>
            </a:r>
          </a:p>
        </p:txBody>
      </p:sp>
      <p:sp>
        <p:nvSpPr>
          <p:cNvPr id="14" name="Text Box 12"/>
          <p:cNvSpPr txBox="1">
            <a:spLocks noChangeArrowheads="1"/>
          </p:cNvSpPr>
          <p:nvPr/>
        </p:nvSpPr>
        <p:spPr bwMode="auto">
          <a:xfrm>
            <a:off x="1443354" y="5251133"/>
            <a:ext cx="9123045"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b="1" dirty="0">
                <a:solidFill>
                  <a:schemeClr val="folHlink"/>
                </a:solidFill>
              </a:rPr>
              <a:t>写操作时间就是</a:t>
            </a:r>
            <a:r>
              <a:rPr lang="zh-CN" altLang="en-US" b="1" dirty="0">
                <a:solidFill>
                  <a:srgbClr val="0000FF"/>
                </a:solidFill>
              </a:rPr>
              <a:t>访问 </a:t>
            </a:r>
            <a:r>
              <a:rPr lang="en-US" altLang="zh-CN" b="1" dirty="0">
                <a:solidFill>
                  <a:srgbClr val="0000FF"/>
                </a:solidFill>
              </a:rPr>
              <a:t>Cache </a:t>
            </a:r>
            <a:r>
              <a:rPr lang="zh-CN" altLang="en-US" b="1" dirty="0">
                <a:solidFill>
                  <a:schemeClr val="folHlink"/>
                </a:solidFill>
              </a:rPr>
              <a:t>的时间</a:t>
            </a:r>
            <a:r>
              <a:rPr lang="zh-CN" altLang="en-US" b="1" dirty="0"/>
              <a:t>，读操作 </a:t>
            </a:r>
            <a:r>
              <a:rPr lang="en-US" altLang="zh-CN" b="1" dirty="0"/>
              <a:t>Cache </a:t>
            </a:r>
            <a:r>
              <a:rPr lang="zh-CN" altLang="en-US" b="1" dirty="0"/>
              <a:t>失效发生数据替换时，被替换的块需写回主存，增加了 </a:t>
            </a:r>
            <a:r>
              <a:rPr lang="en-US" altLang="zh-CN" b="1" dirty="0"/>
              <a:t>Cache </a:t>
            </a:r>
            <a:r>
              <a:rPr lang="zh-CN" altLang="en-US" b="1" dirty="0"/>
              <a:t>的复杂性</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11" grpId="0" autoUpdateAnimBg="0"/>
      <p:bldP spid="12" grpId="0" autoUpdateAnimBg="0"/>
      <p:bldP spid="13" grpId="0" autoUpdateAnimBg="0"/>
      <p:bldP spid="14"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p>
        </p:txBody>
      </p:sp>
      <p:sp>
        <p:nvSpPr>
          <p:cNvPr id="6" name="内容占位符 5"/>
          <p:cNvSpPr>
            <a:spLocks noGrp="1"/>
          </p:cNvSpPr>
          <p:nvPr>
            <p:ph idx="1"/>
          </p:nvPr>
        </p:nvSpPr>
        <p:spPr/>
        <p:txBody>
          <a:bodyPr/>
          <a:lstStyle/>
          <a:p>
            <a:pPr>
              <a:lnSpc>
                <a:spcPct val="180000"/>
              </a:lnSpc>
            </a:pPr>
            <a:r>
              <a:rPr lang="zh-CN" altLang="en-US" b="1" dirty="0">
                <a:latin typeface="Times New Roman" panose="02020603050405020304" pitchFamily="18" charset="0"/>
                <a:sym typeface="+mn-ea"/>
              </a:rPr>
              <a:t>二、</a:t>
            </a:r>
            <a:r>
              <a:rPr lang="en-US" altLang="zh-CN" b="1" dirty="0">
                <a:latin typeface="Times New Roman" panose="02020603050405020304" pitchFamily="18" charset="0"/>
                <a:sym typeface="+mn-ea"/>
              </a:rPr>
              <a:t>Cache –  </a:t>
            </a:r>
            <a:r>
              <a:rPr lang="zh-CN" altLang="en-US" b="1" dirty="0">
                <a:latin typeface="Times New Roman" panose="02020603050405020304" pitchFamily="18" charset="0"/>
                <a:sym typeface="+mn-ea"/>
              </a:rPr>
              <a:t>主存的地址映射</a:t>
            </a:r>
          </a:p>
          <a:p>
            <a:pPr lvl="1">
              <a:lnSpc>
                <a:spcPct val="180000"/>
              </a:lnSpc>
            </a:pPr>
            <a:r>
              <a:rPr lang="zh-CN" altLang="en-US" b="1" dirty="0">
                <a:latin typeface="Times New Roman" panose="02020603050405020304" pitchFamily="18" charset="0"/>
                <a:sym typeface="+mn-ea"/>
              </a:rPr>
              <a:t>直接映射</a:t>
            </a:r>
          </a:p>
          <a:p>
            <a:pPr lvl="1">
              <a:lnSpc>
                <a:spcPct val="180000"/>
              </a:lnSpc>
            </a:pPr>
            <a:r>
              <a:rPr lang="zh-CN" altLang="en-US" b="1" dirty="0">
                <a:latin typeface="Times New Roman" panose="02020603050405020304" pitchFamily="18" charset="0"/>
                <a:sym typeface="+mn-ea"/>
              </a:rPr>
              <a:t>全相联映射</a:t>
            </a:r>
          </a:p>
          <a:p>
            <a:pPr lvl="1">
              <a:lnSpc>
                <a:spcPct val="180000"/>
              </a:lnSpc>
            </a:pPr>
            <a:r>
              <a:rPr lang="zh-CN" altLang="en-US" b="1" dirty="0">
                <a:latin typeface="Times New Roman" panose="02020603050405020304" pitchFamily="18" charset="0"/>
                <a:sym typeface="+mn-ea"/>
              </a:rPr>
              <a:t>组相联映射</a:t>
            </a:r>
          </a:p>
          <a:p>
            <a:pPr marL="914400" lvl="2" indent="0">
              <a:buNone/>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123</a:t>
            </a:fld>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p:txBody>
          <a:bodyPr/>
          <a:lstStyle/>
          <a:p>
            <a:r>
              <a:rPr lang="en-US" altLang="zh-CN"/>
              <a:t>1.</a:t>
            </a:r>
            <a:r>
              <a:rPr lang="zh-CN" altLang="en-US"/>
              <a:t>直接映射</a:t>
            </a: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124</a:t>
            </a:fld>
            <a:endParaRPr lang="zh-CN" altLang="en-US" dirty="0"/>
          </a:p>
        </p:txBody>
      </p:sp>
      <p:grpSp>
        <p:nvGrpSpPr>
          <p:cNvPr id="3" name="Group 2"/>
          <p:cNvGrpSpPr/>
          <p:nvPr/>
        </p:nvGrpSpPr>
        <p:grpSpPr bwMode="auto">
          <a:xfrm>
            <a:off x="1552575" y="974725"/>
            <a:ext cx="8763000" cy="4660900"/>
            <a:chOff x="96" y="672"/>
            <a:chExt cx="5520" cy="2936"/>
          </a:xfrm>
        </p:grpSpPr>
        <p:sp>
          <p:nvSpPr>
            <p:cNvPr id="5" name="Rectangle 4"/>
            <p:cNvSpPr>
              <a:spLocks noChangeArrowheads="1"/>
            </p:cNvSpPr>
            <p:nvPr/>
          </p:nvSpPr>
          <p:spPr bwMode="auto">
            <a:xfrm>
              <a:off x="4727" y="2908"/>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6" name="Rectangle 5"/>
            <p:cNvSpPr>
              <a:spLocks noChangeArrowheads="1"/>
            </p:cNvSpPr>
            <p:nvPr/>
          </p:nvSpPr>
          <p:spPr bwMode="auto">
            <a:xfrm>
              <a:off x="4727" y="2677"/>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a:t>
              </a:r>
              <a:endParaRPr lang="zh-CN" altLang="en-US" sz="2000" b="1" baseline="30000"/>
            </a:p>
          </p:txBody>
        </p:sp>
        <p:sp>
          <p:nvSpPr>
            <p:cNvPr id="8" name="Rectangle 7"/>
            <p:cNvSpPr>
              <a:spLocks noChangeArrowheads="1"/>
            </p:cNvSpPr>
            <p:nvPr/>
          </p:nvSpPr>
          <p:spPr bwMode="auto">
            <a:xfrm>
              <a:off x="4727" y="2255"/>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10" name="Rectangle 9"/>
            <p:cNvSpPr>
              <a:spLocks noChangeArrowheads="1"/>
            </p:cNvSpPr>
            <p:nvPr/>
          </p:nvSpPr>
          <p:spPr bwMode="auto">
            <a:xfrm>
              <a:off x="4727" y="1806"/>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endParaRPr lang="zh-CN" altLang="en-US" sz="2000" b="1" i="1" baseline="30000"/>
            </a:p>
          </p:txBody>
        </p:sp>
        <p:sp>
          <p:nvSpPr>
            <p:cNvPr id="12" name="Rectangle 11"/>
            <p:cNvSpPr>
              <a:spLocks noChangeArrowheads="1"/>
            </p:cNvSpPr>
            <p:nvPr/>
          </p:nvSpPr>
          <p:spPr bwMode="auto">
            <a:xfrm>
              <a:off x="4727" y="1401"/>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14" name="Rectangle 13"/>
            <p:cNvSpPr>
              <a:spLocks noChangeArrowheads="1"/>
            </p:cNvSpPr>
            <p:nvPr/>
          </p:nvSpPr>
          <p:spPr bwMode="auto">
            <a:xfrm>
              <a:off x="4727" y="954"/>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15" name="Line 14"/>
            <p:cNvSpPr>
              <a:spLocks noChangeShapeType="1"/>
            </p:cNvSpPr>
            <p:nvPr/>
          </p:nvSpPr>
          <p:spPr bwMode="auto">
            <a:xfrm>
              <a:off x="4727" y="96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p:cNvSpPr>
              <a:spLocks noChangeShapeType="1"/>
            </p:cNvSpPr>
            <p:nvPr/>
          </p:nvSpPr>
          <p:spPr bwMode="auto">
            <a:xfrm>
              <a:off x="4727" y="1183"/>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a:off x="4727" y="1401"/>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4727" y="160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a:off x="4727" y="181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4727" y="2037"/>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4727" y="2255"/>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1"/>
            <p:cNvSpPr>
              <a:spLocks noChangeShapeType="1"/>
            </p:cNvSpPr>
            <p:nvPr/>
          </p:nvSpPr>
          <p:spPr bwMode="auto">
            <a:xfrm>
              <a:off x="4727" y="247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2"/>
            <p:cNvSpPr>
              <a:spLocks noChangeShapeType="1"/>
            </p:cNvSpPr>
            <p:nvPr/>
          </p:nvSpPr>
          <p:spPr bwMode="auto">
            <a:xfrm>
              <a:off x="4727" y="2690"/>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a:off x="4727" y="2908"/>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a:off x="4727" y="310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5"/>
            <p:cNvSpPr>
              <a:spLocks noChangeShapeType="1"/>
            </p:cNvSpPr>
            <p:nvPr/>
          </p:nvSpPr>
          <p:spPr bwMode="auto">
            <a:xfrm>
              <a:off x="4727" y="332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6"/>
            <p:cNvSpPr>
              <a:spLocks noChangeShapeType="1"/>
            </p:cNvSpPr>
            <p:nvPr/>
          </p:nvSpPr>
          <p:spPr bwMode="auto">
            <a:xfrm>
              <a:off x="4727"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7"/>
            <p:cNvSpPr>
              <a:spLocks noChangeShapeType="1"/>
            </p:cNvSpPr>
            <p:nvPr/>
          </p:nvSpPr>
          <p:spPr bwMode="auto">
            <a:xfrm>
              <a:off x="5616"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 Box 28"/>
            <p:cNvSpPr txBox="1">
              <a:spLocks noChangeArrowheads="1"/>
            </p:cNvSpPr>
            <p:nvPr/>
          </p:nvSpPr>
          <p:spPr bwMode="auto">
            <a:xfrm>
              <a:off x="5026" y="138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0" name="Text Box 29"/>
            <p:cNvSpPr txBox="1">
              <a:spLocks noChangeArrowheads="1"/>
            </p:cNvSpPr>
            <p:nvPr/>
          </p:nvSpPr>
          <p:spPr bwMode="auto">
            <a:xfrm>
              <a:off x="5026" y="2246"/>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1" name="Text Box 30"/>
            <p:cNvSpPr txBox="1">
              <a:spLocks noChangeArrowheads="1"/>
            </p:cNvSpPr>
            <p:nvPr/>
          </p:nvSpPr>
          <p:spPr bwMode="auto">
            <a:xfrm>
              <a:off x="5036" y="289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2" name="Text Box 31"/>
            <p:cNvSpPr txBox="1">
              <a:spLocks noChangeArrowheads="1"/>
            </p:cNvSpPr>
            <p:nvPr/>
          </p:nvSpPr>
          <p:spPr bwMode="auto">
            <a:xfrm>
              <a:off x="4829" y="69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主存储体</a:t>
              </a:r>
            </a:p>
          </p:txBody>
        </p:sp>
        <p:sp>
          <p:nvSpPr>
            <p:cNvPr id="34" name="Rectangle 33"/>
            <p:cNvSpPr>
              <a:spLocks noChangeArrowheads="1"/>
            </p:cNvSpPr>
            <p:nvPr/>
          </p:nvSpPr>
          <p:spPr bwMode="auto">
            <a:xfrm>
              <a:off x="2762" y="1296"/>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5" name="Rectangle 34"/>
            <p:cNvSpPr>
              <a:spLocks noChangeArrowheads="1"/>
            </p:cNvSpPr>
            <p:nvPr/>
          </p:nvSpPr>
          <p:spPr bwMode="auto">
            <a:xfrm>
              <a:off x="3230" y="1078"/>
              <a:ext cx="84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36" name="Rectangle 35"/>
            <p:cNvSpPr>
              <a:spLocks noChangeArrowheads="1"/>
            </p:cNvSpPr>
            <p:nvPr/>
          </p:nvSpPr>
          <p:spPr bwMode="auto">
            <a:xfrm>
              <a:off x="2762" y="1078"/>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7" name="Line 36"/>
            <p:cNvSpPr>
              <a:spLocks noChangeShapeType="1"/>
            </p:cNvSpPr>
            <p:nvPr/>
          </p:nvSpPr>
          <p:spPr bwMode="auto">
            <a:xfrm>
              <a:off x="2762" y="1091"/>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37"/>
            <p:cNvSpPr>
              <a:spLocks noChangeShapeType="1"/>
            </p:cNvSpPr>
            <p:nvPr/>
          </p:nvSpPr>
          <p:spPr bwMode="auto">
            <a:xfrm>
              <a:off x="2762" y="1309"/>
              <a:ext cx="131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38"/>
            <p:cNvSpPr>
              <a:spLocks noChangeShapeType="1"/>
            </p:cNvSpPr>
            <p:nvPr/>
          </p:nvSpPr>
          <p:spPr bwMode="auto">
            <a:xfrm>
              <a:off x="2762" y="1527"/>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76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3230" y="1091"/>
              <a:ext cx="0" cy="4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407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Rectangle 43"/>
            <p:cNvSpPr>
              <a:spLocks noChangeArrowheads="1"/>
            </p:cNvSpPr>
            <p:nvPr/>
          </p:nvSpPr>
          <p:spPr bwMode="auto">
            <a:xfrm>
              <a:off x="2762" y="1894"/>
              <a:ext cx="46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5" name="Line 44"/>
            <p:cNvSpPr>
              <a:spLocks noChangeShapeType="1"/>
            </p:cNvSpPr>
            <p:nvPr/>
          </p:nvSpPr>
          <p:spPr bwMode="auto">
            <a:xfrm>
              <a:off x="2762" y="1930"/>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762" y="2148"/>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a:off x="276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a:off x="407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a:off x="3227" y="1930"/>
              <a:ext cx="0" cy="2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49"/>
            <p:cNvSpPr txBox="1">
              <a:spLocks noChangeArrowheads="1"/>
            </p:cNvSpPr>
            <p:nvPr/>
          </p:nvSpPr>
          <p:spPr bwMode="auto">
            <a:xfrm>
              <a:off x="3043" y="672"/>
              <a:ext cx="11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r>
                <a:rPr lang="zh-CN" altLang="en-US" sz="2000" b="1"/>
                <a:t>存储体</a:t>
              </a:r>
            </a:p>
          </p:txBody>
        </p:sp>
        <p:sp>
          <p:nvSpPr>
            <p:cNvPr id="51" name="AutoShape 50"/>
            <p:cNvSpPr/>
            <p:nvPr/>
          </p:nvSpPr>
          <p:spPr bwMode="auto">
            <a:xfrm rot="-5400000">
              <a:off x="2954" y="774"/>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Text Box 51"/>
            <p:cNvSpPr txBox="1">
              <a:spLocks noChangeArrowheads="1"/>
            </p:cNvSpPr>
            <p:nvPr/>
          </p:nvSpPr>
          <p:spPr bwMode="auto">
            <a:xfrm>
              <a:off x="2711" y="672"/>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r>
                <a:rPr lang="zh-CN" altLang="en-US" sz="2000" b="1"/>
                <a:t>位</a:t>
              </a:r>
            </a:p>
          </p:txBody>
        </p:sp>
        <p:sp>
          <p:nvSpPr>
            <p:cNvPr id="53" name="Text Box 52"/>
            <p:cNvSpPr txBox="1">
              <a:spLocks noChangeArrowheads="1"/>
            </p:cNvSpPr>
            <p:nvPr/>
          </p:nvSpPr>
          <p:spPr bwMode="auto">
            <a:xfrm>
              <a:off x="2556" y="10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54" name="Text Box 53"/>
            <p:cNvSpPr txBox="1">
              <a:spLocks noChangeArrowheads="1"/>
            </p:cNvSpPr>
            <p:nvPr/>
          </p:nvSpPr>
          <p:spPr bwMode="auto">
            <a:xfrm>
              <a:off x="2556" y="13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55" name="Text Box 54"/>
            <p:cNvSpPr txBox="1">
              <a:spLocks noChangeArrowheads="1"/>
            </p:cNvSpPr>
            <p:nvPr/>
          </p:nvSpPr>
          <p:spPr bwMode="auto">
            <a:xfrm>
              <a:off x="2350" y="1872"/>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dirty="0"/>
                <a:t>2</a:t>
              </a:r>
              <a:r>
                <a:rPr lang="en-US" altLang="zh-CN" b="1" i="1" baseline="30000" dirty="0"/>
                <a:t>c</a:t>
              </a:r>
              <a:r>
                <a:rPr lang="en-US" altLang="zh-CN" b="1" dirty="0"/>
                <a:t>-1</a:t>
              </a:r>
            </a:p>
          </p:txBody>
        </p:sp>
        <p:sp>
          <p:nvSpPr>
            <p:cNvPr id="56" name="Line 55"/>
            <p:cNvSpPr>
              <a:spLocks noChangeShapeType="1"/>
            </p:cNvSpPr>
            <p:nvPr/>
          </p:nvSpPr>
          <p:spPr bwMode="auto">
            <a:xfrm>
              <a:off x="3230"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56"/>
            <p:cNvSpPr>
              <a:spLocks noChangeShapeType="1"/>
            </p:cNvSpPr>
            <p:nvPr/>
          </p:nvSpPr>
          <p:spPr bwMode="auto">
            <a:xfrm>
              <a:off x="4072"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Text Box 57"/>
            <p:cNvSpPr txBox="1">
              <a:spLocks noChangeArrowheads="1"/>
            </p:cNvSpPr>
            <p:nvPr/>
          </p:nvSpPr>
          <p:spPr bwMode="auto">
            <a:xfrm>
              <a:off x="3513" y="1595"/>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59" name="Rectangle 58"/>
            <p:cNvSpPr>
              <a:spLocks noChangeArrowheads="1"/>
            </p:cNvSpPr>
            <p:nvPr/>
          </p:nvSpPr>
          <p:spPr bwMode="auto">
            <a:xfrm>
              <a:off x="3745" y="2561"/>
              <a:ext cx="60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a:t>
              </a:r>
            </a:p>
          </p:txBody>
        </p:sp>
        <p:sp>
          <p:nvSpPr>
            <p:cNvPr id="60" name="Rectangle 59"/>
            <p:cNvSpPr>
              <a:spLocks noChangeArrowheads="1"/>
            </p:cNvSpPr>
            <p:nvPr/>
          </p:nvSpPr>
          <p:spPr bwMode="auto">
            <a:xfrm>
              <a:off x="2976" y="2736"/>
              <a:ext cx="844"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字块地址</a:t>
              </a:r>
            </a:p>
          </p:txBody>
        </p:sp>
        <p:sp>
          <p:nvSpPr>
            <p:cNvPr id="61" name="Rectangle 60"/>
            <p:cNvSpPr>
              <a:spLocks noChangeArrowheads="1"/>
            </p:cNvSpPr>
            <p:nvPr/>
          </p:nvSpPr>
          <p:spPr bwMode="auto">
            <a:xfrm>
              <a:off x="2248" y="2561"/>
              <a:ext cx="144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lang="zh-CN" altLang="en-US" sz="2000" b="1" dirty="0"/>
                <a:t>  主存字 </a:t>
              </a:r>
            </a:p>
            <a:p>
              <a:pPr eaLnBrk="1" hangingPunct="1">
                <a:buClr>
                  <a:schemeClr val="accent2"/>
                </a:buClr>
                <a:buSzPct val="80000"/>
                <a:buFont typeface="Wingdings" panose="05000000000000000000" pitchFamily="2" charset="2"/>
                <a:buNone/>
              </a:pPr>
              <a:r>
                <a:rPr lang="zh-CN" altLang="en-US" sz="2000" b="1" dirty="0"/>
                <a:t>  块标记</a:t>
              </a:r>
            </a:p>
          </p:txBody>
        </p:sp>
        <p:sp>
          <p:nvSpPr>
            <p:cNvPr id="62" name="Line 61"/>
            <p:cNvSpPr>
              <a:spLocks noChangeShapeType="1"/>
            </p:cNvSpPr>
            <p:nvPr/>
          </p:nvSpPr>
          <p:spPr bwMode="auto">
            <a:xfrm>
              <a:off x="2248" y="2561"/>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62"/>
            <p:cNvSpPr>
              <a:spLocks noChangeShapeType="1"/>
            </p:cNvSpPr>
            <p:nvPr/>
          </p:nvSpPr>
          <p:spPr bwMode="auto">
            <a:xfrm>
              <a:off x="2248" y="2979"/>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3"/>
            <p:cNvSpPr>
              <a:spLocks noChangeShapeType="1"/>
            </p:cNvSpPr>
            <p:nvPr/>
          </p:nvSpPr>
          <p:spPr bwMode="auto">
            <a:xfrm>
              <a:off x="2248"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64"/>
            <p:cNvSpPr>
              <a:spLocks noChangeShapeType="1"/>
            </p:cNvSpPr>
            <p:nvPr/>
          </p:nvSpPr>
          <p:spPr bwMode="auto">
            <a:xfrm>
              <a:off x="2996"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65"/>
            <p:cNvSpPr>
              <a:spLocks noChangeShapeType="1"/>
            </p:cNvSpPr>
            <p:nvPr/>
          </p:nvSpPr>
          <p:spPr bwMode="auto">
            <a:xfrm>
              <a:off x="3745"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66"/>
            <p:cNvSpPr>
              <a:spLocks noChangeShapeType="1"/>
            </p:cNvSpPr>
            <p:nvPr/>
          </p:nvSpPr>
          <p:spPr bwMode="auto">
            <a:xfrm>
              <a:off x="4353"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Text Box 67"/>
            <p:cNvSpPr txBox="1">
              <a:spLocks noChangeArrowheads="1"/>
            </p:cNvSpPr>
            <p:nvPr/>
          </p:nvSpPr>
          <p:spPr bwMode="auto">
            <a:xfrm>
              <a:off x="2488" y="3014"/>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t</a:t>
              </a:r>
              <a:r>
                <a:rPr lang="en-US" altLang="zh-CN" sz="2000" b="1"/>
                <a:t> </a:t>
              </a:r>
              <a:r>
                <a:rPr lang="zh-CN" altLang="en-US" sz="2000" b="1"/>
                <a:t>位</a:t>
              </a:r>
            </a:p>
          </p:txBody>
        </p:sp>
        <p:sp>
          <p:nvSpPr>
            <p:cNvPr id="69" name="Text Box 68"/>
            <p:cNvSpPr txBox="1">
              <a:spLocks noChangeArrowheads="1"/>
            </p:cNvSpPr>
            <p:nvPr/>
          </p:nvSpPr>
          <p:spPr bwMode="auto">
            <a:xfrm>
              <a:off x="3252" y="2987"/>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en-US" altLang="zh-CN" b="1"/>
                <a:t> </a:t>
              </a:r>
              <a:r>
                <a:rPr lang="zh-CN" altLang="en-US" sz="2000" b="1"/>
                <a:t>位</a:t>
              </a:r>
            </a:p>
          </p:txBody>
        </p:sp>
        <p:sp>
          <p:nvSpPr>
            <p:cNvPr id="70" name="Text Box 69"/>
            <p:cNvSpPr txBox="1">
              <a:spLocks noChangeArrowheads="1"/>
            </p:cNvSpPr>
            <p:nvPr/>
          </p:nvSpPr>
          <p:spPr bwMode="auto">
            <a:xfrm>
              <a:off x="3885" y="2987"/>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b="1"/>
                <a:t> </a:t>
              </a:r>
              <a:r>
                <a:rPr lang="zh-CN" altLang="en-US" sz="2000" b="1"/>
                <a:t>位</a:t>
              </a:r>
            </a:p>
          </p:txBody>
        </p:sp>
        <p:sp>
          <p:nvSpPr>
            <p:cNvPr id="71" name="Text Box 70"/>
            <p:cNvSpPr txBox="1">
              <a:spLocks noChangeArrowheads="1"/>
            </p:cNvSpPr>
            <p:nvPr/>
          </p:nvSpPr>
          <p:spPr bwMode="auto">
            <a:xfrm>
              <a:off x="1469" y="264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rPr>
                <a:t>主存地址</a:t>
              </a:r>
            </a:p>
          </p:txBody>
        </p:sp>
        <p:sp>
          <p:nvSpPr>
            <p:cNvPr id="72" name="AutoShape 71"/>
            <p:cNvSpPr/>
            <p:nvPr/>
          </p:nvSpPr>
          <p:spPr bwMode="auto">
            <a:xfrm rot="-5400000">
              <a:off x="2559" y="2123"/>
              <a:ext cx="126" cy="748"/>
            </a:xfrm>
            <a:prstGeom prst="rightBrace">
              <a:avLst>
                <a:gd name="adj1" fmla="val 49471"/>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AutoShape 72"/>
            <p:cNvSpPr/>
            <p:nvPr/>
          </p:nvSpPr>
          <p:spPr bwMode="auto">
            <a:xfrm rot="-5400000">
              <a:off x="3308" y="2122"/>
              <a:ext cx="126" cy="749"/>
            </a:xfrm>
            <a:prstGeom prst="rightBrace">
              <a:avLst>
                <a:gd name="adj1" fmla="val 495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Rectangle 73"/>
            <p:cNvSpPr>
              <a:spLocks noChangeArrowheads="1"/>
            </p:cNvSpPr>
            <p:nvPr/>
          </p:nvSpPr>
          <p:spPr bwMode="auto">
            <a:xfrm>
              <a:off x="423" y="1964"/>
              <a:ext cx="1170" cy="50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Text Box 74"/>
            <p:cNvSpPr txBox="1">
              <a:spLocks noChangeArrowheads="1"/>
            </p:cNvSpPr>
            <p:nvPr/>
          </p:nvSpPr>
          <p:spPr bwMode="auto">
            <a:xfrm>
              <a:off x="470" y="1972"/>
              <a:ext cx="11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比较器（</a:t>
              </a:r>
              <a:r>
                <a:rPr lang="en-US" altLang="zh-CN" sz="2000" b="1" i="1"/>
                <a:t>t</a:t>
              </a:r>
              <a:r>
                <a:rPr lang="zh-CN" altLang="en-US" sz="2000" b="1"/>
                <a:t>位）</a:t>
              </a:r>
            </a:p>
          </p:txBody>
        </p:sp>
        <p:sp>
          <p:nvSpPr>
            <p:cNvPr id="76" name="Text Box 75"/>
            <p:cNvSpPr txBox="1">
              <a:spLocks noChangeArrowheads="1"/>
            </p:cNvSpPr>
            <p:nvPr/>
          </p:nvSpPr>
          <p:spPr bwMode="auto">
            <a:xfrm>
              <a:off x="517" y="221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7" name="Text Box 76"/>
            <p:cNvSpPr txBox="1">
              <a:spLocks noChangeArrowheads="1"/>
            </p:cNvSpPr>
            <p:nvPr/>
          </p:nvSpPr>
          <p:spPr bwMode="auto">
            <a:xfrm>
              <a:off x="1190" y="2225"/>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p>
          </p:txBody>
        </p:sp>
        <p:sp>
          <p:nvSpPr>
            <p:cNvPr id="78" name="Line 77"/>
            <p:cNvSpPr>
              <a:spLocks noChangeShapeType="1"/>
            </p:cNvSpPr>
            <p:nvPr/>
          </p:nvSpPr>
          <p:spPr bwMode="auto">
            <a:xfrm>
              <a:off x="1359" y="2467"/>
              <a:ext cx="0" cy="76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78"/>
            <p:cNvSpPr txBox="1">
              <a:spLocks noChangeArrowheads="1"/>
            </p:cNvSpPr>
            <p:nvPr/>
          </p:nvSpPr>
          <p:spPr bwMode="auto">
            <a:xfrm>
              <a:off x="985" y="3264"/>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不命中</a:t>
              </a:r>
            </a:p>
          </p:txBody>
        </p:sp>
        <p:sp>
          <p:nvSpPr>
            <p:cNvPr id="80" name="Text Box 79"/>
            <p:cNvSpPr txBox="1">
              <a:spLocks noChangeArrowheads="1"/>
            </p:cNvSpPr>
            <p:nvPr/>
          </p:nvSpPr>
          <p:spPr bwMode="auto">
            <a:xfrm>
              <a:off x="180" y="2784"/>
              <a:ext cx="9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有效位=1？</a:t>
              </a:r>
            </a:p>
          </p:txBody>
        </p:sp>
        <p:sp>
          <p:nvSpPr>
            <p:cNvPr id="81" name="AutoShape 80"/>
            <p:cNvSpPr>
              <a:spLocks noChangeArrowheads="1"/>
            </p:cNvSpPr>
            <p:nvPr/>
          </p:nvSpPr>
          <p:spPr bwMode="auto">
            <a:xfrm>
              <a:off x="96" y="2677"/>
              <a:ext cx="1029" cy="461"/>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Freeform 81"/>
            <p:cNvSpPr/>
            <p:nvPr/>
          </p:nvSpPr>
          <p:spPr bwMode="auto">
            <a:xfrm>
              <a:off x="1122" y="2908"/>
              <a:ext cx="231" cy="0"/>
            </a:xfrm>
            <a:custGeom>
              <a:avLst/>
              <a:gdLst>
                <a:gd name="T0" fmla="*/ 0 w 237"/>
                <a:gd name="T1" fmla="*/ 0 h 1"/>
                <a:gd name="T2" fmla="*/ 203 w 237"/>
                <a:gd name="T3" fmla="*/ 0 h 1"/>
                <a:gd name="T4" fmla="*/ 0 60000 65536"/>
                <a:gd name="T5" fmla="*/ 0 60000 65536"/>
                <a:gd name="T6" fmla="*/ 0 w 237"/>
                <a:gd name="T7" fmla="*/ 0 h 1"/>
                <a:gd name="T8" fmla="*/ 237 w 237"/>
                <a:gd name="T9" fmla="*/ 0 h 1"/>
              </a:gdLst>
              <a:ahLst/>
              <a:cxnLst>
                <a:cxn ang="T4">
                  <a:pos x="T0" y="T1"/>
                </a:cxn>
                <a:cxn ang="T5">
                  <a:pos x="T2" y="T3"/>
                </a:cxn>
              </a:cxnLst>
              <a:rect l="T6" t="T7" r="T8" b="T9"/>
              <a:pathLst>
                <a:path w="237" h="1">
                  <a:moveTo>
                    <a:pt x="0" y="0"/>
                  </a:moveTo>
                  <a:lnTo>
                    <a:pt x="237"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Line 82"/>
            <p:cNvSpPr>
              <a:spLocks noChangeShapeType="1"/>
            </p:cNvSpPr>
            <p:nvPr/>
          </p:nvSpPr>
          <p:spPr bwMode="auto">
            <a:xfrm>
              <a:off x="611" y="2467"/>
              <a:ext cx="0" cy="21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4" name="AutoShape 83"/>
            <p:cNvSpPr/>
            <p:nvPr/>
          </p:nvSpPr>
          <p:spPr bwMode="auto">
            <a:xfrm rot="5400000">
              <a:off x="2954" y="1341"/>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704" y="1595"/>
              <a:ext cx="2292" cy="377"/>
            </a:xfrm>
            <a:custGeom>
              <a:avLst/>
              <a:gdLst>
                <a:gd name="T0" fmla="*/ 2014 w 2352"/>
                <a:gd name="T1" fmla="*/ 0 h 432"/>
                <a:gd name="T2" fmla="*/ 2014 w 2352"/>
                <a:gd name="T3" fmla="*/ 64 h 432"/>
                <a:gd name="T4" fmla="*/ 0 w 2352"/>
                <a:gd name="T5" fmla="*/ 64 h 432"/>
                <a:gd name="T6" fmla="*/ 0 w 2352"/>
                <a:gd name="T7" fmla="*/ 190 h 432"/>
                <a:gd name="T8" fmla="*/ 0 60000 65536"/>
                <a:gd name="T9" fmla="*/ 0 60000 65536"/>
                <a:gd name="T10" fmla="*/ 0 60000 65536"/>
                <a:gd name="T11" fmla="*/ 0 60000 65536"/>
                <a:gd name="T12" fmla="*/ 0 w 2352"/>
                <a:gd name="T13" fmla="*/ 0 h 432"/>
                <a:gd name="T14" fmla="*/ 2352 w 2352"/>
                <a:gd name="T15" fmla="*/ 432 h 432"/>
              </a:gdLst>
              <a:ahLst/>
              <a:cxnLst>
                <a:cxn ang="T8">
                  <a:pos x="T0" y="T1"/>
                </a:cxn>
                <a:cxn ang="T9">
                  <a:pos x="T2" y="T3"/>
                </a:cxn>
                <a:cxn ang="T10">
                  <a:pos x="T4" y="T5"/>
                </a:cxn>
                <a:cxn ang="T11">
                  <a:pos x="T6" y="T7"/>
                </a:cxn>
              </a:cxnLst>
              <a:rect l="T12" t="T13" r="T14" b="T15"/>
              <a:pathLst>
                <a:path w="2352" h="432">
                  <a:moveTo>
                    <a:pt x="2352" y="0"/>
                  </a:moveTo>
                  <a:lnTo>
                    <a:pt x="2352" y="144"/>
                  </a:lnTo>
                  <a:lnTo>
                    <a:pt x="0" y="144"/>
                  </a:lnTo>
                  <a:lnTo>
                    <a:pt x="0" y="432"/>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Freeform 85"/>
            <p:cNvSpPr/>
            <p:nvPr/>
          </p:nvSpPr>
          <p:spPr bwMode="auto">
            <a:xfrm>
              <a:off x="1306" y="1820"/>
              <a:ext cx="1316" cy="614"/>
            </a:xfrm>
            <a:custGeom>
              <a:avLst/>
              <a:gdLst>
                <a:gd name="T0" fmla="*/ 0 w 1350"/>
                <a:gd name="T1" fmla="*/ 72 h 702"/>
                <a:gd name="T2" fmla="*/ 0 w 1350"/>
                <a:gd name="T3" fmla="*/ 0 h 702"/>
                <a:gd name="T4" fmla="*/ 414 w 1350"/>
                <a:gd name="T5" fmla="*/ 0 h 702"/>
                <a:gd name="T6" fmla="*/ 417 w 1350"/>
                <a:gd name="T7" fmla="*/ 271 h 702"/>
                <a:gd name="T8" fmla="*/ 1158 w 1350"/>
                <a:gd name="T9" fmla="*/ 271 h 702"/>
                <a:gd name="T10" fmla="*/ 1158 w 1350"/>
                <a:gd name="T11" fmla="*/ 314 h 702"/>
                <a:gd name="T12" fmla="*/ 0 60000 65536"/>
                <a:gd name="T13" fmla="*/ 0 60000 65536"/>
                <a:gd name="T14" fmla="*/ 0 60000 65536"/>
                <a:gd name="T15" fmla="*/ 0 60000 65536"/>
                <a:gd name="T16" fmla="*/ 0 60000 65536"/>
                <a:gd name="T17" fmla="*/ 0 60000 65536"/>
                <a:gd name="T18" fmla="*/ 0 w 1350"/>
                <a:gd name="T19" fmla="*/ 0 h 702"/>
                <a:gd name="T20" fmla="*/ 1350 w 1350"/>
                <a:gd name="T21" fmla="*/ 702 h 702"/>
              </a:gdLst>
              <a:ahLst/>
              <a:cxnLst>
                <a:cxn ang="T12">
                  <a:pos x="T0" y="T1"/>
                </a:cxn>
                <a:cxn ang="T13">
                  <a:pos x="T2" y="T3"/>
                </a:cxn>
                <a:cxn ang="T14">
                  <a:pos x="T4" y="T5"/>
                </a:cxn>
                <a:cxn ang="T15">
                  <a:pos x="T6" y="T7"/>
                </a:cxn>
                <a:cxn ang="T16">
                  <a:pos x="T8" y="T9"/>
                </a:cxn>
                <a:cxn ang="T17">
                  <a:pos x="T10" y="T11"/>
                </a:cxn>
              </a:cxnLst>
              <a:rect l="T18" t="T19" r="T20" b="T21"/>
              <a:pathLst>
                <a:path w="1350" h="702">
                  <a:moveTo>
                    <a:pt x="0" y="159"/>
                  </a:moveTo>
                  <a:lnTo>
                    <a:pt x="0" y="0"/>
                  </a:lnTo>
                  <a:lnTo>
                    <a:pt x="483" y="0"/>
                  </a:lnTo>
                  <a:lnTo>
                    <a:pt x="486" y="606"/>
                  </a:lnTo>
                  <a:lnTo>
                    <a:pt x="1350" y="606"/>
                  </a:lnTo>
                  <a:lnTo>
                    <a:pt x="1350" y="70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Freeform 86"/>
            <p:cNvSpPr/>
            <p:nvPr/>
          </p:nvSpPr>
          <p:spPr bwMode="auto">
            <a:xfrm>
              <a:off x="1967" y="1427"/>
              <a:ext cx="1404" cy="1007"/>
            </a:xfrm>
            <a:custGeom>
              <a:avLst/>
              <a:gdLst>
                <a:gd name="T0" fmla="*/ 536 w 1440"/>
                <a:gd name="T1" fmla="*/ 0 h 1152"/>
                <a:gd name="T2" fmla="*/ 0 w 1440"/>
                <a:gd name="T3" fmla="*/ 0 h 1152"/>
                <a:gd name="T4" fmla="*/ 0 w 1440"/>
                <a:gd name="T5" fmla="*/ 428 h 1152"/>
                <a:gd name="T6" fmla="*/ 1237 w 1440"/>
                <a:gd name="T7" fmla="*/ 428 h 1152"/>
                <a:gd name="T8" fmla="*/ 1237 w 1440"/>
                <a:gd name="T9" fmla="*/ 513 h 1152"/>
                <a:gd name="T10" fmla="*/ 0 60000 65536"/>
                <a:gd name="T11" fmla="*/ 0 60000 65536"/>
                <a:gd name="T12" fmla="*/ 0 60000 65536"/>
                <a:gd name="T13" fmla="*/ 0 60000 65536"/>
                <a:gd name="T14" fmla="*/ 0 60000 65536"/>
                <a:gd name="T15" fmla="*/ 0 w 1440"/>
                <a:gd name="T16" fmla="*/ 0 h 1152"/>
                <a:gd name="T17" fmla="*/ 1440 w 1440"/>
                <a:gd name="T18" fmla="*/ 1152 h 1152"/>
              </a:gdLst>
              <a:ahLst/>
              <a:cxnLst>
                <a:cxn ang="T10">
                  <a:pos x="T0" y="T1"/>
                </a:cxn>
                <a:cxn ang="T11">
                  <a:pos x="T2" y="T3"/>
                </a:cxn>
                <a:cxn ang="T12">
                  <a:pos x="T4" y="T5"/>
                </a:cxn>
                <a:cxn ang="T13">
                  <a:pos x="T6" y="T7"/>
                </a:cxn>
                <a:cxn ang="T14">
                  <a:pos x="T8" y="T9"/>
                </a:cxn>
              </a:cxnLst>
              <a:rect l="T15" t="T16" r="T17" b="T18"/>
              <a:pathLst>
                <a:path w="1440" h="1152">
                  <a:moveTo>
                    <a:pt x="624" y="0"/>
                  </a:moveTo>
                  <a:lnTo>
                    <a:pt x="0" y="0"/>
                  </a:lnTo>
                  <a:lnTo>
                    <a:pt x="0" y="960"/>
                  </a:lnTo>
                  <a:lnTo>
                    <a:pt x="1440" y="960"/>
                  </a:lnTo>
                  <a:lnTo>
                    <a:pt x="1440" y="115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Text Box 87"/>
            <p:cNvSpPr txBox="1">
              <a:spLocks noChangeArrowheads="1"/>
            </p:cNvSpPr>
            <p:nvPr/>
          </p:nvSpPr>
          <p:spPr bwMode="auto">
            <a:xfrm>
              <a:off x="2306" y="12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sp>
          <p:nvSpPr>
            <p:cNvPr id="89" name="AutoShape 88"/>
            <p:cNvSpPr/>
            <p:nvPr/>
          </p:nvSpPr>
          <p:spPr bwMode="auto">
            <a:xfrm rot="5400000">
              <a:off x="2913" y="2482"/>
              <a:ext cx="168" cy="1497"/>
            </a:xfrm>
            <a:prstGeom prst="rightBrace">
              <a:avLst>
                <a:gd name="adj1" fmla="val 74256"/>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Text Box 89"/>
            <p:cNvSpPr txBox="1">
              <a:spLocks noChangeArrowheads="1"/>
            </p:cNvSpPr>
            <p:nvPr/>
          </p:nvSpPr>
          <p:spPr bwMode="auto">
            <a:xfrm>
              <a:off x="2856" y="3306"/>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位</a:t>
              </a:r>
            </a:p>
          </p:txBody>
        </p:sp>
        <p:sp>
          <p:nvSpPr>
            <p:cNvPr id="91" name="Line 90"/>
            <p:cNvSpPr>
              <a:spLocks noChangeShapeType="1"/>
            </p:cNvSpPr>
            <p:nvPr/>
          </p:nvSpPr>
          <p:spPr bwMode="auto">
            <a:xfrm>
              <a:off x="4072" y="2056"/>
              <a:ext cx="655" cy="109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91"/>
            <p:cNvSpPr>
              <a:spLocks noChangeShapeType="1"/>
            </p:cNvSpPr>
            <p:nvPr/>
          </p:nvSpPr>
          <p:spPr bwMode="auto">
            <a:xfrm flipV="1">
              <a:off x="4072" y="1050"/>
              <a:ext cx="655" cy="1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92"/>
            <p:cNvSpPr>
              <a:spLocks noChangeShapeType="1"/>
            </p:cNvSpPr>
            <p:nvPr/>
          </p:nvSpPr>
          <p:spPr bwMode="auto">
            <a:xfrm flipV="1">
              <a:off x="4072" y="1301"/>
              <a:ext cx="655" cy="12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93"/>
            <p:cNvSpPr>
              <a:spLocks noChangeShapeType="1"/>
            </p:cNvSpPr>
            <p:nvPr/>
          </p:nvSpPr>
          <p:spPr bwMode="auto">
            <a:xfrm>
              <a:off x="4072" y="1175"/>
              <a:ext cx="655" cy="75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94"/>
            <p:cNvSpPr>
              <a:spLocks noChangeShapeType="1"/>
            </p:cNvSpPr>
            <p:nvPr/>
          </p:nvSpPr>
          <p:spPr bwMode="auto">
            <a:xfrm>
              <a:off x="4072" y="1427"/>
              <a:ext cx="655" cy="75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95"/>
            <p:cNvSpPr>
              <a:spLocks noChangeShapeType="1"/>
            </p:cNvSpPr>
            <p:nvPr/>
          </p:nvSpPr>
          <p:spPr bwMode="auto">
            <a:xfrm>
              <a:off x="4072" y="1175"/>
              <a:ext cx="655" cy="159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96"/>
            <p:cNvSpPr>
              <a:spLocks noChangeShapeType="1"/>
            </p:cNvSpPr>
            <p:nvPr/>
          </p:nvSpPr>
          <p:spPr bwMode="auto">
            <a:xfrm flipV="1">
              <a:off x="4072" y="1679"/>
              <a:ext cx="655" cy="37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97"/>
            <p:cNvSpPr>
              <a:spLocks noChangeShapeType="1"/>
            </p:cNvSpPr>
            <p:nvPr/>
          </p:nvSpPr>
          <p:spPr bwMode="auto">
            <a:xfrm>
              <a:off x="4072" y="2056"/>
              <a:ext cx="655" cy="54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9" name="Text Box 98"/>
            <p:cNvSpPr txBox="1">
              <a:spLocks noChangeArrowheads="1"/>
            </p:cNvSpPr>
            <p:nvPr/>
          </p:nvSpPr>
          <p:spPr bwMode="auto">
            <a:xfrm>
              <a:off x="3057" y="2561"/>
              <a:ext cx="5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dirty="0"/>
                <a:t> Cache</a:t>
              </a:r>
              <a:endParaRPr lang="zh-CN" altLang="en-US" sz="2000" b="1" dirty="0"/>
            </a:p>
          </p:txBody>
        </p:sp>
        <p:sp>
          <p:nvSpPr>
            <p:cNvPr id="100" name="Text Box 99"/>
            <p:cNvSpPr txBox="1">
              <a:spLocks noChangeArrowheads="1"/>
            </p:cNvSpPr>
            <p:nvPr/>
          </p:nvSpPr>
          <p:spPr bwMode="auto">
            <a:xfrm>
              <a:off x="3744" y="273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内地址</a:t>
              </a:r>
            </a:p>
          </p:txBody>
        </p:sp>
        <p:sp>
          <p:nvSpPr>
            <p:cNvPr id="101" name="Text Box 100"/>
            <p:cNvSpPr txBox="1">
              <a:spLocks noChangeArrowheads="1"/>
            </p:cNvSpPr>
            <p:nvPr/>
          </p:nvSpPr>
          <p:spPr bwMode="auto">
            <a:xfrm>
              <a:off x="1056" y="264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否</a:t>
              </a:r>
            </a:p>
          </p:txBody>
        </p:sp>
        <p:sp>
          <p:nvSpPr>
            <p:cNvPr id="102" name="Line 101"/>
            <p:cNvSpPr>
              <a:spLocks noChangeShapeType="1"/>
            </p:cNvSpPr>
            <p:nvPr/>
          </p:nvSpPr>
          <p:spPr bwMode="auto">
            <a:xfrm>
              <a:off x="624" y="312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 name="Text Box 102"/>
            <p:cNvSpPr txBox="1">
              <a:spLocks noChangeArrowheads="1"/>
            </p:cNvSpPr>
            <p:nvPr/>
          </p:nvSpPr>
          <p:spPr bwMode="auto">
            <a:xfrm>
              <a:off x="326" y="311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是</a:t>
              </a:r>
            </a:p>
          </p:txBody>
        </p:sp>
        <p:sp>
          <p:nvSpPr>
            <p:cNvPr id="104" name="Text Box 103"/>
            <p:cNvSpPr txBox="1">
              <a:spLocks noChangeArrowheads="1"/>
            </p:cNvSpPr>
            <p:nvPr/>
          </p:nvSpPr>
          <p:spPr bwMode="auto">
            <a:xfrm>
              <a:off x="422" y="335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命中</a:t>
              </a:r>
            </a:p>
          </p:txBody>
        </p:sp>
      </p:grpSp>
      <p:sp>
        <p:nvSpPr>
          <p:cNvPr id="107" name="Text Box 106"/>
          <p:cNvSpPr txBox="1">
            <a:spLocks noChangeArrowheads="1"/>
          </p:cNvSpPr>
          <p:nvPr/>
        </p:nvSpPr>
        <p:spPr bwMode="auto">
          <a:xfrm>
            <a:off x="3240088" y="5597525"/>
            <a:ext cx="6542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folHlink"/>
                </a:solidFill>
              </a:rPr>
              <a:t>每个缓存块</a:t>
            </a:r>
            <a:r>
              <a:rPr lang="zh-CN" altLang="en-US" b="1" dirty="0"/>
              <a:t>  </a:t>
            </a:r>
            <a:r>
              <a:rPr lang="en-US" altLang="zh-CN" b="1" i="1" dirty="0" err="1">
                <a:solidFill>
                  <a:schemeClr val="folHlink"/>
                </a:solidFill>
              </a:rPr>
              <a:t>i</a:t>
            </a:r>
            <a:r>
              <a:rPr lang="en-US" altLang="zh-CN" b="1" i="1" dirty="0">
                <a:solidFill>
                  <a:schemeClr val="folHlink"/>
                </a:solidFill>
              </a:rPr>
              <a:t> </a:t>
            </a:r>
            <a:r>
              <a:rPr lang="en-US" altLang="zh-CN" b="1" dirty="0"/>
              <a:t> </a:t>
            </a:r>
            <a:r>
              <a:rPr lang="zh-CN" altLang="en-US" b="1" dirty="0"/>
              <a:t>可以和 </a:t>
            </a:r>
            <a:r>
              <a:rPr lang="zh-CN" altLang="en-US" b="1" dirty="0">
                <a:solidFill>
                  <a:schemeClr val="folHlink"/>
                </a:solidFill>
              </a:rPr>
              <a:t>若干 </a:t>
            </a:r>
            <a:r>
              <a:rPr lang="zh-CN" altLang="en-US" b="1" dirty="0"/>
              <a:t>个 </a:t>
            </a:r>
            <a:r>
              <a:rPr lang="zh-CN" altLang="en-US" b="1" dirty="0">
                <a:solidFill>
                  <a:schemeClr val="folHlink"/>
                </a:solidFill>
              </a:rPr>
              <a:t>主存块 </a:t>
            </a:r>
            <a:r>
              <a:rPr lang="zh-CN" altLang="en-US" b="1" dirty="0"/>
              <a:t>对应</a:t>
            </a:r>
          </a:p>
        </p:txBody>
      </p:sp>
      <p:sp>
        <p:nvSpPr>
          <p:cNvPr id="108" name="Text Box 107"/>
          <p:cNvSpPr txBox="1">
            <a:spLocks noChangeArrowheads="1"/>
          </p:cNvSpPr>
          <p:nvPr/>
        </p:nvSpPr>
        <p:spPr bwMode="auto">
          <a:xfrm>
            <a:off x="3255963" y="6140450"/>
            <a:ext cx="6069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每个主存块</a:t>
            </a:r>
            <a:r>
              <a:rPr lang="zh-CN" altLang="en-US" b="1"/>
              <a:t>  </a:t>
            </a:r>
            <a:r>
              <a:rPr lang="en-US" altLang="zh-CN" b="1" i="1">
                <a:solidFill>
                  <a:schemeClr val="folHlink"/>
                </a:solidFill>
              </a:rPr>
              <a:t>j</a:t>
            </a:r>
            <a:r>
              <a:rPr lang="en-US" altLang="zh-CN" b="1"/>
              <a:t>  </a:t>
            </a:r>
            <a:r>
              <a:rPr lang="zh-CN" altLang="en-US" b="1"/>
              <a:t>只能和 </a:t>
            </a:r>
            <a:r>
              <a:rPr lang="zh-CN" altLang="en-US" b="1">
                <a:solidFill>
                  <a:schemeClr val="folHlink"/>
                </a:solidFill>
              </a:rPr>
              <a:t>一 </a:t>
            </a:r>
            <a:r>
              <a:rPr lang="zh-CN" altLang="en-US" b="1"/>
              <a:t>个 </a:t>
            </a:r>
            <a:r>
              <a:rPr lang="zh-CN" altLang="en-US" b="1">
                <a:solidFill>
                  <a:schemeClr val="folHlink"/>
                </a:solidFill>
              </a:rPr>
              <a:t>缓存块 </a:t>
            </a:r>
            <a:r>
              <a:rPr lang="zh-CN" altLang="en-US" b="1"/>
              <a:t>对应</a:t>
            </a:r>
          </a:p>
        </p:txBody>
      </p:sp>
      <p:sp>
        <p:nvSpPr>
          <p:cNvPr id="109" name="Text Box 108"/>
          <p:cNvSpPr txBox="1">
            <a:spLocks noChangeArrowheads="1"/>
          </p:cNvSpPr>
          <p:nvPr/>
        </p:nvSpPr>
        <p:spPr bwMode="auto">
          <a:xfrm>
            <a:off x="9105900" y="5938520"/>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err="1">
                <a:solidFill>
                  <a:schemeClr val="folHlink"/>
                </a:solidFill>
              </a:rPr>
              <a:t>i</a:t>
            </a:r>
            <a:r>
              <a:rPr lang="en-US" altLang="zh-CN" sz="2800" b="1" dirty="0">
                <a:solidFill>
                  <a:schemeClr val="folHlink"/>
                </a:solidFill>
              </a:rPr>
              <a:t> = </a:t>
            </a:r>
            <a:r>
              <a:rPr lang="en-US" altLang="zh-CN" sz="2800" b="1" i="1" dirty="0">
                <a:solidFill>
                  <a:schemeClr val="folHlink"/>
                </a:solidFill>
              </a:rPr>
              <a:t>j</a:t>
            </a:r>
            <a:r>
              <a:rPr lang="en-US" altLang="zh-CN" sz="2800" b="1" dirty="0">
                <a:solidFill>
                  <a:schemeClr val="folHlink"/>
                </a:solidFill>
              </a:rPr>
              <a:t> </a:t>
            </a:r>
            <a:r>
              <a:rPr lang="en-US" altLang="zh-CN" b="1" dirty="0">
                <a:solidFill>
                  <a:schemeClr val="folHlink"/>
                </a:solidFill>
              </a:rPr>
              <a:t>mod</a:t>
            </a:r>
            <a:r>
              <a:rPr lang="en-US" altLang="zh-CN" sz="2800" b="1" dirty="0">
                <a:solidFill>
                  <a:schemeClr val="folHlink"/>
                </a:solidFill>
              </a:rPr>
              <a:t> </a:t>
            </a:r>
            <a:r>
              <a:rPr lang="en-US" altLang="zh-CN" sz="2800" b="1" i="1" dirty="0">
                <a:solidFill>
                  <a:schemeClr val="folHlink"/>
                </a:solidFill>
              </a:rPr>
              <a:t>C</a:t>
            </a:r>
          </a:p>
        </p:txBody>
      </p:sp>
      <p:grpSp>
        <p:nvGrpSpPr>
          <p:cNvPr id="110" name="Group 110"/>
          <p:cNvGrpSpPr/>
          <p:nvPr/>
        </p:nvGrpSpPr>
        <p:grpSpPr bwMode="auto">
          <a:xfrm>
            <a:off x="6527800" y="1441450"/>
            <a:ext cx="3787775" cy="3082925"/>
            <a:chOff x="3230" y="966"/>
            <a:chExt cx="2386" cy="1942"/>
          </a:xfrm>
        </p:grpSpPr>
        <p:sp>
          <p:nvSpPr>
            <p:cNvPr id="111" name="Rectangle 111"/>
            <p:cNvSpPr>
              <a:spLocks noChangeArrowheads="1"/>
            </p:cNvSpPr>
            <p:nvPr/>
          </p:nvSpPr>
          <p:spPr bwMode="auto">
            <a:xfrm>
              <a:off x="4727" y="2690"/>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r>
                <a:rPr lang="en-US" altLang="zh-CN" sz="2000" b="1" baseline="30000">
                  <a:solidFill>
                    <a:schemeClr val="bg2"/>
                  </a:solidFill>
                </a:rPr>
                <a:t>+1</a:t>
              </a:r>
              <a:endParaRPr lang="zh-CN" altLang="en-US" sz="2000" b="1" baseline="30000">
                <a:solidFill>
                  <a:schemeClr val="bg2"/>
                </a:solidFill>
              </a:endParaRPr>
            </a:p>
          </p:txBody>
        </p:sp>
        <p:sp>
          <p:nvSpPr>
            <p:cNvPr id="112" name="Rectangle 112"/>
            <p:cNvSpPr>
              <a:spLocks noChangeArrowheads="1"/>
            </p:cNvSpPr>
            <p:nvPr/>
          </p:nvSpPr>
          <p:spPr bwMode="auto">
            <a:xfrm>
              <a:off x="4727" y="1819"/>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endParaRPr lang="zh-CN" altLang="en-US" sz="2000" b="1" i="1" baseline="30000">
                <a:solidFill>
                  <a:schemeClr val="bg2"/>
                </a:solidFill>
              </a:endParaRPr>
            </a:p>
          </p:txBody>
        </p:sp>
        <p:sp>
          <p:nvSpPr>
            <p:cNvPr id="113" name="Rectangle 113"/>
            <p:cNvSpPr>
              <a:spLocks noChangeArrowheads="1"/>
            </p:cNvSpPr>
            <p:nvPr/>
          </p:nvSpPr>
          <p:spPr bwMode="auto">
            <a:xfrm>
              <a:off x="4727" y="966"/>
              <a:ext cx="889" cy="217"/>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字块0</a:t>
              </a:r>
            </a:p>
          </p:txBody>
        </p:sp>
        <p:sp>
          <p:nvSpPr>
            <p:cNvPr id="114" name="Line 114"/>
            <p:cNvSpPr>
              <a:spLocks noChangeShapeType="1"/>
            </p:cNvSpPr>
            <p:nvPr/>
          </p:nvSpPr>
          <p:spPr bwMode="auto">
            <a:xfrm flipV="1">
              <a:off x="4072" y="1050"/>
              <a:ext cx="655" cy="125"/>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a:off x="4072" y="1175"/>
              <a:ext cx="655" cy="755"/>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a:off x="4072" y="1175"/>
              <a:ext cx="655" cy="159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7" name="Rectangle 117"/>
            <p:cNvSpPr>
              <a:spLocks noChangeArrowheads="1"/>
            </p:cNvSpPr>
            <p:nvPr/>
          </p:nvSpPr>
          <p:spPr bwMode="auto">
            <a:xfrm>
              <a:off x="3230" y="1078"/>
              <a:ext cx="842"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grpSp>
      <p:sp>
        <p:nvSpPr>
          <p:cNvPr id="106" name="Rectangle 42"/>
          <p:cNvSpPr>
            <a:spLocks noChangeArrowheads="1"/>
          </p:cNvSpPr>
          <p:nvPr/>
        </p:nvSpPr>
        <p:spPr bwMode="auto">
          <a:xfrm>
            <a:off x="6527483" y="2969260"/>
            <a:ext cx="1341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dirty="0"/>
              <a:t>字块 2</a:t>
            </a:r>
            <a:r>
              <a:rPr lang="en-US" altLang="zh-CN" sz="2000" b="1" i="1" baseline="30000" dirty="0"/>
              <a:t>c</a:t>
            </a:r>
            <a:r>
              <a:rPr lang="en-US" altLang="zh-CN" sz="2000" b="1" dirty="0"/>
              <a:t>-1</a:t>
            </a:r>
            <a:endParaRPr lang="zh-CN" altLang="en-US" sz="2000" b="1" dirty="0"/>
          </a:p>
        </p:txBody>
      </p:sp>
      <p:sp>
        <p:nvSpPr>
          <p:cNvPr id="119" name="Rectangle 10"/>
          <p:cNvSpPr>
            <a:spLocks noChangeArrowheads="1"/>
          </p:cNvSpPr>
          <p:nvPr/>
        </p:nvSpPr>
        <p:spPr bwMode="auto">
          <a:xfrm>
            <a:off x="8913813" y="2474913"/>
            <a:ext cx="141128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dirty="0"/>
              <a:t>  </a:t>
            </a:r>
            <a:r>
              <a:rPr lang="zh-CN" altLang="en-US" sz="2000" b="1" dirty="0"/>
              <a:t>字块2</a:t>
            </a:r>
            <a:r>
              <a:rPr lang="en-US" altLang="zh-CN" sz="2000" b="1" i="1" baseline="30000" dirty="0"/>
              <a:t>c</a:t>
            </a:r>
            <a:r>
              <a:rPr lang="en-US" altLang="zh-CN" sz="2000" b="1" dirty="0"/>
              <a:t>-1</a:t>
            </a:r>
          </a:p>
        </p:txBody>
      </p:sp>
      <p:sp>
        <p:nvSpPr>
          <p:cNvPr id="120" name="Rectangle 6"/>
          <p:cNvSpPr>
            <a:spLocks noChangeArrowheads="1"/>
          </p:cNvSpPr>
          <p:nvPr/>
        </p:nvSpPr>
        <p:spPr bwMode="auto">
          <a:xfrm>
            <a:off x="8900160" y="3811905"/>
            <a:ext cx="142621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195"/>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 </a:t>
            </a:r>
            <a:r>
              <a:rPr lang="en-US" altLang="zh-CN" sz="2000" b="1"/>
              <a:t>- 1</a:t>
            </a:r>
            <a:endParaRPr lang="zh-CN" altLang="en-US" sz="2000" b="1"/>
          </a:p>
        </p:txBody>
      </p:sp>
      <p:sp>
        <p:nvSpPr>
          <p:cNvPr id="121" name="Rectangle 3"/>
          <p:cNvSpPr>
            <a:spLocks noChangeArrowheads="1"/>
          </p:cNvSpPr>
          <p:nvPr/>
        </p:nvSpPr>
        <p:spPr bwMode="auto">
          <a:xfrm>
            <a:off x="8904288" y="4822825"/>
            <a:ext cx="141128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20000"/>
              </a:spcBef>
              <a:buClr>
                <a:schemeClr val="accent2"/>
              </a:buClr>
              <a:buSzPct val="80000"/>
              <a:buFont typeface="Wingdings" panose="05000000000000000000" pitchFamily="2" charset="2"/>
              <a:buNone/>
            </a:pPr>
            <a:r>
              <a:rPr lang="zh-CN" altLang="en-US" sz="2000" b="1" dirty="0"/>
              <a:t>字块2</a:t>
            </a:r>
            <a:r>
              <a:rPr lang="en-US" altLang="zh-CN" sz="2000" b="1" i="1" baseline="30000" dirty="0"/>
              <a:t>m</a:t>
            </a:r>
            <a:r>
              <a:rPr lang="en-US" altLang="zh-CN" sz="2000" b="1" dirty="0"/>
              <a:t>-1</a:t>
            </a:r>
            <a:endParaRPr lang="zh-CN" altLang="en-US" sz="2000" b="1" dirty="0"/>
          </a:p>
        </p:txBody>
      </p:sp>
      <p:sp>
        <p:nvSpPr>
          <p:cNvPr id="122" name="Rectangle 32"/>
          <p:cNvSpPr>
            <a:spLocks noChangeArrowheads="1"/>
          </p:cNvSpPr>
          <p:nvPr/>
        </p:nvSpPr>
        <p:spPr bwMode="auto">
          <a:xfrm>
            <a:off x="6527800" y="1965325"/>
            <a:ext cx="1336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endParaRPr lang="zh-CN" altLang="en-US" sz="2000"/>
          </a:p>
        </p:txBody>
      </p:sp>
      <p:sp>
        <p:nvSpPr>
          <p:cNvPr id="123" name="Rectangle 12"/>
          <p:cNvSpPr>
            <a:spLocks noChangeArrowheads="1"/>
          </p:cNvSpPr>
          <p:nvPr/>
        </p:nvSpPr>
        <p:spPr bwMode="auto">
          <a:xfrm>
            <a:off x="8904288" y="1768475"/>
            <a:ext cx="14112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a:t>
            </a:r>
            <a:r>
              <a:rPr lang="zh-CN" altLang="en-US" sz="2000"/>
              <a:t>1</a:t>
            </a:r>
          </a:p>
        </p:txBody>
      </p:sp>
      <p:sp>
        <p:nvSpPr>
          <p:cNvPr id="124" name="Rectangle 8"/>
          <p:cNvSpPr>
            <a:spLocks noChangeArrowheads="1"/>
          </p:cNvSpPr>
          <p:nvPr/>
        </p:nvSpPr>
        <p:spPr bwMode="auto">
          <a:xfrm>
            <a:off x="8904288" y="3124200"/>
            <a:ext cx="14112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 </a:t>
            </a:r>
            <a:r>
              <a:rPr lang="en-US" altLang="zh-CN" sz="2000" b="1"/>
              <a:t>+1</a:t>
            </a:r>
            <a:endParaRPr lang="zh-CN" altLang="en-US" sz="2000" b="1" baseline="30000"/>
          </a:p>
        </p:txBody>
      </p:sp>
      <p:sp>
        <p:nvSpPr>
          <p:cNvPr id="4" name="矩形 3"/>
          <p:cNvSpPr/>
          <p:nvPr/>
        </p:nvSpPr>
        <p:spPr>
          <a:xfrm>
            <a:off x="1225827" y="1154029"/>
            <a:ext cx="2239716" cy="477054"/>
          </a:xfrm>
          <a:prstGeom prst="rect">
            <a:avLst/>
          </a:prstGeom>
        </p:spPr>
        <p:txBody>
          <a:bodyPr wrap="none">
            <a:spAutoFit/>
          </a:bodyPr>
          <a:lstStyle/>
          <a:p>
            <a:r>
              <a:rPr lang="en-US" altLang="zh-CN" sz="2500" b="1" i="1" dirty="0">
                <a:solidFill>
                  <a:schemeClr val="folHlink"/>
                </a:solidFill>
              </a:rPr>
              <a:t>C </a:t>
            </a:r>
            <a:r>
              <a:rPr lang="en-US" altLang="zh-CN" sz="2500" b="1" dirty="0">
                <a:solidFill>
                  <a:schemeClr val="folHlink"/>
                </a:solidFill>
              </a:rPr>
              <a:t>: </a:t>
            </a:r>
            <a:r>
              <a:rPr lang="zh-CN" altLang="en-US" sz="2500" b="1" dirty="0">
                <a:solidFill>
                  <a:schemeClr val="folHlink"/>
                </a:solidFill>
              </a:rPr>
              <a:t>缓存总块数</a:t>
            </a:r>
            <a:endParaRPr lang="zh-CN" altLang="en-US" sz="2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blinds(horizontal)">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strips(downRight)">
                                      <p:cBhvr>
                                        <p:cTn id="12" dur="500"/>
                                        <p:tgtEl>
                                          <p:spTgt spid="1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500" fill="hold"/>
                                        <p:tgtEl>
                                          <p:spTgt spid="124"/>
                                        </p:tgtEl>
                                        <p:attrNameLst>
                                          <p:attrName>fillcolor</p:attrName>
                                        </p:attrNameLst>
                                      </p:cBhvr>
                                      <p:to>
                                        <a:srgbClr val="8CC288"/>
                                      </p:to>
                                    </p:animClr>
                                    <p:set>
                                      <p:cBhvr>
                                        <p:cTn id="17" dur="500" fill="hold"/>
                                        <p:tgtEl>
                                          <p:spTgt spid="124"/>
                                        </p:tgtEl>
                                        <p:attrNameLst>
                                          <p:attrName>fill.type</p:attrName>
                                        </p:attrNameLst>
                                      </p:cBhvr>
                                      <p:to>
                                        <p:strVal val="solid"/>
                                      </p:to>
                                    </p:set>
                                    <p:set>
                                      <p:cBhvr>
                                        <p:cTn id="18" dur="500" fill="hold"/>
                                        <p:tgtEl>
                                          <p:spTgt spid="124"/>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500" fill="hold"/>
                                        <p:tgtEl>
                                          <p:spTgt spid="123"/>
                                        </p:tgtEl>
                                        <p:attrNameLst>
                                          <p:attrName>fillcolor</p:attrName>
                                        </p:attrNameLst>
                                      </p:cBhvr>
                                      <p:to>
                                        <a:srgbClr val="8CC288"/>
                                      </p:to>
                                    </p:animClr>
                                    <p:set>
                                      <p:cBhvr>
                                        <p:cTn id="21" dur="500" fill="hold"/>
                                        <p:tgtEl>
                                          <p:spTgt spid="123"/>
                                        </p:tgtEl>
                                        <p:attrNameLst>
                                          <p:attrName>fill.type</p:attrName>
                                        </p:attrNameLst>
                                      </p:cBhvr>
                                      <p:to>
                                        <p:strVal val="solid"/>
                                      </p:to>
                                    </p:set>
                                    <p:set>
                                      <p:cBhvr>
                                        <p:cTn id="22" dur="500" fill="hold"/>
                                        <p:tgtEl>
                                          <p:spTgt spid="123"/>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500" fill="hold"/>
                                        <p:tgtEl>
                                          <p:spTgt spid="122"/>
                                        </p:tgtEl>
                                        <p:attrNameLst>
                                          <p:attrName>fillcolor</p:attrName>
                                        </p:attrNameLst>
                                      </p:cBhvr>
                                      <p:to>
                                        <a:srgbClr val="8CC288"/>
                                      </p:to>
                                    </p:animClr>
                                    <p:set>
                                      <p:cBhvr>
                                        <p:cTn id="25" dur="500" fill="hold"/>
                                        <p:tgtEl>
                                          <p:spTgt spid="122"/>
                                        </p:tgtEl>
                                        <p:attrNameLst>
                                          <p:attrName>fill.type</p:attrName>
                                        </p:attrNameLst>
                                      </p:cBhvr>
                                      <p:to>
                                        <p:strVal val="solid"/>
                                      </p:to>
                                    </p:set>
                                    <p:set>
                                      <p:cBhvr>
                                        <p:cTn id="26" dur="500" fill="hold"/>
                                        <p:tgtEl>
                                          <p:spTgt spid="122"/>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106"/>
                                        </p:tgtEl>
                                        <p:attrNameLst>
                                          <p:attrName>fillcolor</p:attrName>
                                        </p:attrNameLst>
                                      </p:cBhvr>
                                      <p:to>
                                        <a:schemeClr val="accent2"/>
                                      </p:to>
                                    </p:animClr>
                                    <p:set>
                                      <p:cBhvr>
                                        <p:cTn id="31" dur="500" fill="hold"/>
                                        <p:tgtEl>
                                          <p:spTgt spid="106"/>
                                        </p:tgtEl>
                                        <p:attrNameLst>
                                          <p:attrName>fill.type</p:attrName>
                                        </p:attrNameLst>
                                      </p:cBhvr>
                                      <p:to>
                                        <p:strVal val="solid"/>
                                      </p:to>
                                    </p:set>
                                    <p:set>
                                      <p:cBhvr>
                                        <p:cTn id="32" dur="500" fill="hold"/>
                                        <p:tgtEl>
                                          <p:spTgt spid="106"/>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19"/>
                                        </p:tgtEl>
                                        <p:attrNameLst>
                                          <p:attrName>fillcolor</p:attrName>
                                        </p:attrNameLst>
                                      </p:cBhvr>
                                      <p:to>
                                        <a:schemeClr val="accent2"/>
                                      </p:to>
                                    </p:animClr>
                                    <p:set>
                                      <p:cBhvr>
                                        <p:cTn id="35" dur="500" fill="hold"/>
                                        <p:tgtEl>
                                          <p:spTgt spid="119"/>
                                        </p:tgtEl>
                                        <p:attrNameLst>
                                          <p:attrName>fill.type</p:attrName>
                                        </p:attrNameLst>
                                      </p:cBhvr>
                                      <p:to>
                                        <p:strVal val="solid"/>
                                      </p:to>
                                    </p:set>
                                    <p:set>
                                      <p:cBhvr>
                                        <p:cTn id="36" dur="500" fill="hold"/>
                                        <p:tgtEl>
                                          <p:spTgt spid="119"/>
                                        </p:tgtEl>
                                        <p:attrNameLst>
                                          <p:attrName>fill.on</p:attrName>
                                        </p:attrNameLst>
                                      </p:cBhvr>
                                      <p:to>
                                        <p:strVal val="true"/>
                                      </p:to>
                                    </p:set>
                                  </p:childTnLst>
                                </p:cTn>
                              </p:par>
                              <p:par>
                                <p:cTn id="37" presetID="1" presetClass="emph" presetSubtype="2" fill="hold" nodeType="withEffect">
                                  <p:stCondLst>
                                    <p:cond delay="0"/>
                                  </p:stCondLst>
                                  <p:childTnLst>
                                    <p:animClr clrSpc="rgb" dir="cw">
                                      <p:cBhvr>
                                        <p:cTn id="38" dur="500" fill="hold"/>
                                        <p:tgtEl>
                                          <p:spTgt spid="120"/>
                                        </p:tgtEl>
                                        <p:attrNameLst>
                                          <p:attrName>fillcolor</p:attrName>
                                        </p:attrNameLst>
                                      </p:cBhvr>
                                      <p:to>
                                        <a:schemeClr val="accent2"/>
                                      </p:to>
                                    </p:animClr>
                                    <p:set>
                                      <p:cBhvr>
                                        <p:cTn id="39" dur="500" fill="hold"/>
                                        <p:tgtEl>
                                          <p:spTgt spid="120"/>
                                        </p:tgtEl>
                                        <p:attrNameLst>
                                          <p:attrName>fill.type</p:attrName>
                                        </p:attrNameLst>
                                      </p:cBhvr>
                                      <p:to>
                                        <p:strVal val="solid"/>
                                      </p:to>
                                    </p:set>
                                    <p:set>
                                      <p:cBhvr>
                                        <p:cTn id="40" dur="500" fill="hold"/>
                                        <p:tgtEl>
                                          <p:spTgt spid="120"/>
                                        </p:tgtEl>
                                        <p:attrNameLst>
                                          <p:attrName>fill.on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121"/>
                                        </p:tgtEl>
                                        <p:attrNameLst>
                                          <p:attrName>fillcolor</p:attrName>
                                        </p:attrNameLst>
                                      </p:cBhvr>
                                      <p:to>
                                        <a:schemeClr val="accent2"/>
                                      </p:to>
                                    </p:animClr>
                                    <p:set>
                                      <p:cBhvr>
                                        <p:cTn id="43" dur="500" fill="hold"/>
                                        <p:tgtEl>
                                          <p:spTgt spid="121"/>
                                        </p:tgtEl>
                                        <p:attrNameLst>
                                          <p:attrName>fill.type</p:attrName>
                                        </p:attrNameLst>
                                      </p:cBhvr>
                                      <p:to>
                                        <p:strVal val="solid"/>
                                      </p:to>
                                    </p:set>
                                    <p:set>
                                      <p:cBhvr>
                                        <p:cTn id="44" dur="500" fill="hold"/>
                                        <p:tgtEl>
                                          <p:spTgt spid="121"/>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8"/>
                                        </p:tgtEl>
                                        <p:attrNameLst>
                                          <p:attrName>style.visibility</p:attrName>
                                        </p:attrNameLst>
                                      </p:cBhvr>
                                      <p:to>
                                        <p:strVal val="visible"/>
                                      </p:to>
                                    </p:set>
                                    <p:animEffect transition="in" filter="blinds(horizontal)">
                                      <p:cBhvr>
                                        <p:cTn id="49" dur="500"/>
                                        <p:tgtEl>
                                          <p:spTgt spid="10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9"/>
                                        </p:tgtEl>
                                        <p:attrNameLst>
                                          <p:attrName>style.visibility</p:attrName>
                                        </p:attrNameLst>
                                      </p:cBhvr>
                                      <p:to>
                                        <p:strVal val="visible"/>
                                      </p:to>
                                    </p:set>
                                    <p:animEffect transition="in" filter="blinds(horizontal)">
                                      <p:cBhvr>
                                        <p:cTn id="5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utoUpdateAnimBg="0"/>
      <p:bldP spid="108" grpId="0" autoUpdateAnimBg="0"/>
      <p:bldP spid="10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p:txBody>
          <a:bodyPr/>
          <a:lstStyle/>
          <a:p>
            <a:r>
              <a:rPr lang="en-US" altLang="zh-CN"/>
              <a:t>1.</a:t>
            </a:r>
            <a:r>
              <a:rPr lang="zh-CN" altLang="en-US"/>
              <a:t>直接映射</a:t>
            </a: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126" name="内容占位符 125"/>
              <p:cNvSpPr txBox="1">
                <a:spLocks noGrp="1"/>
              </p:cNvSpPr>
              <p:nvPr>
                <p:ph idx="1"/>
              </p:nvPr>
            </p:nvSpPr>
            <p:spPr>
              <a:xfrm>
                <a:off x="333704" y="992343"/>
                <a:ext cx="7633138" cy="4948534"/>
              </a:xfrm>
              <a:prstGeom prst="rect">
                <a:avLst/>
              </a:prstGeom>
              <a:noFill/>
            </p:spPr>
            <p:txBody>
              <a:bodyPr wrap="square" rtlCol="0">
                <a:spAutoFit/>
              </a:bodyPr>
              <a:lstStyle/>
              <a:p>
                <a:pPr algn="just"/>
                <a:r>
                  <a:rPr lang="zh-CN" altLang="en-US" b="1" dirty="0">
                    <a:latin typeface="宋体" panose="02010600030101010101" pitchFamily="2" charset="-122"/>
                  </a:rPr>
                  <a:t>优点：直接映射实现</a:t>
                </a:r>
                <a:r>
                  <a:rPr lang="en-US" altLang="zh-CN" b="1" dirty="0">
                    <a:latin typeface="宋体" panose="02010600030101010101" pitchFamily="2" charset="-122"/>
                  </a:rPr>
                  <a:t>/</a:t>
                </a:r>
                <a:r>
                  <a:rPr lang="zh-CN" altLang="en-US" b="1" dirty="0">
                    <a:latin typeface="宋体" panose="02010600030101010101" pitchFamily="2" charset="-122"/>
                  </a:rPr>
                  <a:t>使用简单。</a:t>
                </a:r>
                <a:endParaRPr lang="en-US" altLang="zh-CN" b="1" dirty="0">
                  <a:latin typeface="宋体" panose="02010600030101010101" pitchFamily="2" charset="-122"/>
                </a:endParaRPr>
              </a:p>
              <a:p>
                <a:pPr algn="just"/>
                <a:r>
                  <a:rPr lang="zh-CN" altLang="en-US" b="1" dirty="0">
                    <a:latin typeface="宋体" panose="02010600030101010101" pitchFamily="2" charset="-122"/>
                  </a:rPr>
                  <a:t>缺点：不够灵活</a:t>
                </a:r>
                <a:endParaRPr lang="en-US" altLang="zh-CN" b="1" dirty="0">
                  <a:latin typeface="宋体" panose="02010600030101010101" pitchFamily="2" charset="-122"/>
                </a:endParaRPr>
              </a:p>
              <a:p>
                <a:pPr lvl="1" algn="just">
                  <a:lnSpc>
                    <a:spcPct val="120000"/>
                  </a:lnSpc>
                </a:pPr>
                <a:r>
                  <a:rPr lang="zh-CN" altLang="en-US" sz="2400" b="1" dirty="0">
                    <a:latin typeface="宋体" panose="02010600030101010101" pitchFamily="2" charset="-122"/>
                  </a:rPr>
                  <a:t>每个主存块都映射到固定的缓存块，因此即使缓存中还空闲很多空间也不能占用，</a:t>
                </a:r>
                <a:r>
                  <a:rPr lang="zh-CN" altLang="en-US" sz="2400" b="1" dirty="0">
                    <a:solidFill>
                      <a:srgbClr val="0000FF"/>
                    </a:solidFill>
                    <a:latin typeface="宋体" panose="02010600030101010101" pitchFamily="2" charset="-122"/>
                  </a:rPr>
                  <a:t>使缓存的存储空间得不到充分的利用</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lvl="1" algn="just">
                  <a:lnSpc>
                    <a:spcPct val="120000"/>
                  </a:lnSpc>
                </a:pPr>
                <a:r>
                  <a:rPr lang="zh-CN" altLang="en-US" sz="2400" b="1" dirty="0">
                    <a:latin typeface="宋体" panose="02010600030101010101" pitchFamily="2" charset="-122"/>
                  </a:rPr>
                  <a:t>例：如果程序恰好重复访问对应于同一缓存块的不同主存块，例如，程序依次访问第</a:t>
                </a:r>
                <a:r>
                  <a:rPr lang="en-US" altLang="zh-CN" sz="2400" b="1" dirty="0">
                    <a:latin typeface="宋体" panose="02010600030101010101" pitchFamily="2" charset="-122"/>
                  </a:rPr>
                  <a:t>0</a:t>
                </a:r>
                <a:r>
                  <a:rPr lang="zh-CN" altLang="en-US" sz="2400" b="1" dirty="0">
                    <a:latin typeface="宋体" panose="02010600030101010101" pitchFamily="2" charset="-122"/>
                  </a:rPr>
                  <a:t>、</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m:rPr>
                            <m:sty m:val="p"/>
                          </m:rPr>
                          <a:rPr lang="en-US" altLang="zh-CN" sz="2400" b="1" i="1">
                            <a:latin typeface="Cambria Math" panose="02040503050406030204" pitchFamily="18" charset="0"/>
                          </a:rPr>
                          <m:t>c</m:t>
                        </m:r>
                      </m:sup>
                    </m:sSup>
                  </m:oMath>
                </a14:m>
                <a:r>
                  <a:rPr lang="zh-CN" altLang="en-US" sz="2400" b="1" dirty="0">
                    <a:latin typeface="宋体" panose="02010600030101010101" pitchFamily="2" charset="-122"/>
                  </a:rPr>
                  <a:t>、</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oMath>
                </a14:m>
                <a:r>
                  <a:rPr lang="zh-CN" altLang="en-US" sz="2400" b="1" dirty="0">
                    <a:latin typeface="宋体" panose="02010600030101010101" pitchFamily="2" charset="-122"/>
                  </a:rPr>
                  <a:t>、</a:t>
                </a:r>
                <a14:m>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𝟐</m:t>
                        </m:r>
                      </m:e>
                      <m:sup>
                        <m:r>
                          <m:rPr>
                            <m:sty m:val="p"/>
                          </m:rPr>
                          <a:rPr lang="en-US" altLang="zh-CN" sz="2400" b="1" i="1">
                            <a:latin typeface="Cambria Math" panose="02040503050406030204" pitchFamily="18" charset="0"/>
                          </a:rPr>
                          <m:t>c</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up>
                    </m:sSup>
                  </m:oMath>
                </a14:m>
                <a:r>
                  <a:rPr lang="en-US" altLang="zh-CN" sz="2400" b="1" dirty="0">
                    <a:latin typeface="宋体" panose="02010600030101010101" pitchFamily="2" charset="-122"/>
                  </a:rPr>
                  <a:t>…</a:t>
                </a:r>
                <a:r>
                  <a:rPr lang="zh-CN" altLang="en-US" sz="2400" b="1" dirty="0">
                    <a:latin typeface="宋体" panose="02010600030101010101" pitchFamily="2" charset="-122"/>
                  </a:rPr>
                  <a:t>个主存块，那么缓存每次都未命中，需要不停地将主存块替换到第</a:t>
                </a:r>
                <a:r>
                  <a:rPr lang="en-US" altLang="zh-CN" sz="2400" b="1" dirty="0">
                    <a:latin typeface="宋体" panose="02010600030101010101" pitchFamily="2" charset="-122"/>
                  </a:rPr>
                  <a:t>0</a:t>
                </a:r>
                <a:r>
                  <a:rPr lang="zh-CN" altLang="en-US" sz="2400" b="1" dirty="0">
                    <a:latin typeface="宋体" panose="02010600030101010101" pitchFamily="2" charset="-122"/>
                  </a:rPr>
                  <a:t>个缓存块所在位置。</a:t>
                </a:r>
                <a:endParaRPr lang="en-US" altLang="zh-CN" sz="2400" b="1" dirty="0">
                  <a:latin typeface="宋体" panose="02010600030101010101" pitchFamily="2" charset="-122"/>
                </a:endParaRPr>
              </a:p>
            </p:txBody>
          </p:sp>
        </mc:Choice>
        <mc:Fallback xmlns="">
          <p:sp>
            <p:nvSpPr>
              <p:cNvPr id="126" name="内容占位符 125"/>
              <p:cNvSpPr txBox="1">
                <a:spLocks noGrp="1" noRot="1" noChangeAspect="1" noMove="1" noResize="1" noEditPoints="1" noAdjustHandles="1" noChangeArrowheads="1" noChangeShapeType="1" noTextEdit="1"/>
              </p:cNvSpPr>
              <p:nvPr>
                <p:ph idx="1"/>
              </p:nvPr>
            </p:nvSpPr>
            <p:spPr>
              <a:xfrm>
                <a:off x="333704" y="992343"/>
                <a:ext cx="7633138" cy="4948534"/>
              </a:xfrm>
              <a:prstGeom prst="rect">
                <a:avLst/>
              </a:prstGeom>
              <a:blipFill>
                <a:blip r:embed="rId3"/>
                <a:stretch>
                  <a:fillRect l="-1837" r="-1198" b="-616"/>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8015234" y="1460938"/>
            <a:ext cx="4127063" cy="3005959"/>
          </a:xfrm>
          <a:prstGeom prst="rect">
            <a:avLst/>
          </a:prstGeom>
        </p:spPr>
      </p:pic>
    </p:spTree>
    <p:extLst>
      <p:ext uri="{BB962C8B-B14F-4D97-AF65-F5344CB8AC3E}">
        <p14:creationId xmlns:p14="http://schemas.microsoft.com/office/powerpoint/2010/main" val="2208306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标题 87"/>
          <p:cNvSpPr>
            <a:spLocks noGrp="1"/>
          </p:cNvSpPr>
          <p:nvPr>
            <p:ph type="title"/>
          </p:nvPr>
        </p:nvSpPr>
        <p:spPr/>
        <p:txBody>
          <a:bodyPr>
            <a:normAutofit/>
          </a:bodyPr>
          <a:lstStyle/>
          <a:p>
            <a:r>
              <a:rPr lang="zh-CN" altLang="en-US" b="1">
                <a:sym typeface="+mn-ea"/>
              </a:rPr>
              <a:t>2. 全相联映射</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126</a:t>
            </a:fld>
            <a:endParaRPr lang="zh-CN" altLang="en-US" dirty="0"/>
          </a:p>
        </p:txBody>
      </p:sp>
      <p:sp>
        <p:nvSpPr>
          <p:cNvPr id="4" name="Text Box 3"/>
          <p:cNvSpPr txBox="1">
            <a:spLocks noChangeArrowheads="1"/>
          </p:cNvSpPr>
          <p:nvPr/>
        </p:nvSpPr>
        <p:spPr bwMode="auto">
          <a:xfrm>
            <a:off x="832644" y="6032499"/>
            <a:ext cx="7377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主存 </a:t>
            </a:r>
            <a:r>
              <a:rPr lang="zh-CN" altLang="en-US" b="1"/>
              <a:t>中的 </a:t>
            </a:r>
            <a:r>
              <a:rPr lang="zh-CN" altLang="en-US" b="1">
                <a:solidFill>
                  <a:schemeClr val="folHlink"/>
                </a:solidFill>
              </a:rPr>
              <a:t>任一块 </a:t>
            </a:r>
            <a:r>
              <a:rPr lang="zh-CN" altLang="en-US" b="1"/>
              <a:t>可以映射到 </a:t>
            </a:r>
            <a:r>
              <a:rPr lang="zh-CN" altLang="en-US" b="1">
                <a:solidFill>
                  <a:schemeClr val="folHlink"/>
                </a:solidFill>
              </a:rPr>
              <a:t>缓存 </a:t>
            </a:r>
            <a:r>
              <a:rPr lang="zh-CN" altLang="en-US" b="1"/>
              <a:t>中的 </a:t>
            </a:r>
            <a:r>
              <a:rPr lang="zh-CN" altLang="en-US" b="1">
                <a:solidFill>
                  <a:schemeClr val="folHlink"/>
                </a:solidFill>
              </a:rPr>
              <a:t>任一块</a:t>
            </a:r>
          </a:p>
        </p:txBody>
      </p:sp>
      <p:grpSp>
        <p:nvGrpSpPr>
          <p:cNvPr id="5" name="Group 4"/>
          <p:cNvGrpSpPr/>
          <p:nvPr/>
        </p:nvGrpSpPr>
        <p:grpSpPr bwMode="auto">
          <a:xfrm>
            <a:off x="885825" y="1078007"/>
            <a:ext cx="5807075" cy="4683125"/>
            <a:chOff x="758" y="720"/>
            <a:chExt cx="3658" cy="2950"/>
          </a:xfrm>
        </p:grpSpPr>
        <p:sp>
          <p:nvSpPr>
            <p:cNvPr id="6" name="Rectangle 5"/>
            <p:cNvSpPr>
              <a:spLocks noChangeArrowheads="1"/>
            </p:cNvSpPr>
            <p:nvPr/>
          </p:nvSpPr>
          <p:spPr bwMode="auto">
            <a:xfrm>
              <a:off x="3552" y="2876"/>
              <a:ext cx="86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2000" b="1"/>
                <a:t>－1</a:t>
              </a:r>
              <a:endParaRPr lang="zh-CN" altLang="en-US" sz="2000" b="1"/>
            </a:p>
          </p:txBody>
        </p:sp>
        <p:sp>
          <p:nvSpPr>
            <p:cNvPr id="7" name="Rectangle 6"/>
            <p:cNvSpPr>
              <a:spLocks noChangeArrowheads="1"/>
            </p:cNvSpPr>
            <p:nvPr/>
          </p:nvSpPr>
          <p:spPr bwMode="auto">
            <a:xfrm>
              <a:off x="3552" y="252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8" name="Rectangle 7"/>
            <p:cNvSpPr>
              <a:spLocks noChangeArrowheads="1"/>
            </p:cNvSpPr>
            <p:nvPr/>
          </p:nvSpPr>
          <p:spPr bwMode="auto">
            <a:xfrm>
              <a:off x="3552" y="216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p>
          </p:txBody>
        </p:sp>
        <p:sp>
          <p:nvSpPr>
            <p:cNvPr id="9" name="Rectangle 8"/>
            <p:cNvSpPr>
              <a:spLocks noChangeArrowheads="1"/>
            </p:cNvSpPr>
            <p:nvPr/>
          </p:nvSpPr>
          <p:spPr bwMode="auto">
            <a:xfrm>
              <a:off x="3552" y="1806"/>
              <a:ext cx="86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10" name="Rectangle 9"/>
            <p:cNvSpPr>
              <a:spLocks noChangeArrowheads="1"/>
            </p:cNvSpPr>
            <p:nvPr/>
          </p:nvSpPr>
          <p:spPr bwMode="auto">
            <a:xfrm>
              <a:off x="3552" y="145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p>
          </p:txBody>
        </p:sp>
        <p:sp>
          <p:nvSpPr>
            <p:cNvPr id="11" name="Rectangle 10"/>
            <p:cNvSpPr>
              <a:spLocks noChangeArrowheads="1"/>
            </p:cNvSpPr>
            <p:nvPr/>
          </p:nvSpPr>
          <p:spPr bwMode="auto">
            <a:xfrm>
              <a:off x="3552" y="109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字块0</a:t>
              </a:r>
            </a:p>
          </p:txBody>
        </p:sp>
        <p:sp>
          <p:nvSpPr>
            <p:cNvPr id="12" name="Line 11"/>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3" name="Line 12"/>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4" name="Line 13"/>
            <p:cNvSpPr>
              <a:spLocks noChangeShapeType="1"/>
            </p:cNvSpPr>
            <p:nvPr/>
          </p:nvSpPr>
          <p:spPr bwMode="auto">
            <a:xfrm>
              <a:off x="3552" y="180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5" name="Line 14"/>
            <p:cNvSpPr>
              <a:spLocks noChangeShapeType="1"/>
            </p:cNvSpPr>
            <p:nvPr/>
          </p:nvSpPr>
          <p:spPr bwMode="auto">
            <a:xfrm>
              <a:off x="3552" y="2164"/>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6" name="Line 15"/>
            <p:cNvSpPr>
              <a:spLocks noChangeShapeType="1"/>
            </p:cNvSpPr>
            <p:nvPr/>
          </p:nvSpPr>
          <p:spPr bwMode="auto">
            <a:xfrm>
              <a:off x="3552" y="252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7" name="Line 16"/>
            <p:cNvSpPr>
              <a:spLocks noChangeShapeType="1"/>
            </p:cNvSpPr>
            <p:nvPr/>
          </p:nvSpPr>
          <p:spPr bwMode="auto">
            <a:xfrm>
              <a:off x="3552" y="287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8" name="Line 17"/>
            <p:cNvSpPr>
              <a:spLocks noChangeShapeType="1"/>
            </p:cNvSpPr>
            <p:nvPr/>
          </p:nvSpPr>
          <p:spPr bwMode="auto">
            <a:xfrm>
              <a:off x="3552" y="3190"/>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9" name="Line 18"/>
            <p:cNvSpPr>
              <a:spLocks noChangeShapeType="1"/>
            </p:cNvSpPr>
            <p:nvPr/>
          </p:nvSpPr>
          <p:spPr bwMode="auto">
            <a:xfrm>
              <a:off x="3552"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0" name="Line 19"/>
            <p:cNvSpPr>
              <a:spLocks noChangeShapeType="1"/>
            </p:cNvSpPr>
            <p:nvPr/>
          </p:nvSpPr>
          <p:spPr bwMode="auto">
            <a:xfrm>
              <a:off x="3552"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1" name="Line 20"/>
            <p:cNvSpPr>
              <a:spLocks noChangeShapeType="1"/>
            </p:cNvSpPr>
            <p:nvPr/>
          </p:nvSpPr>
          <p:spPr bwMode="auto">
            <a:xfrm>
              <a:off x="3552"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2" name="Line 21"/>
            <p:cNvSpPr>
              <a:spLocks noChangeShapeType="1"/>
            </p:cNvSpPr>
            <p:nvPr/>
          </p:nvSpPr>
          <p:spPr bwMode="auto">
            <a:xfrm>
              <a:off x="4416"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3" name="Line 22"/>
            <p:cNvSpPr>
              <a:spLocks noChangeShapeType="1"/>
            </p:cNvSpPr>
            <p:nvPr/>
          </p:nvSpPr>
          <p:spPr bwMode="auto">
            <a:xfrm>
              <a:off x="4416"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4" name="Line 23"/>
            <p:cNvSpPr>
              <a:spLocks noChangeShapeType="1"/>
            </p:cNvSpPr>
            <p:nvPr/>
          </p:nvSpPr>
          <p:spPr bwMode="auto">
            <a:xfrm>
              <a:off x="4416"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5" name="Text Box 24"/>
            <p:cNvSpPr txBox="1">
              <a:spLocks noChangeArrowheads="1"/>
            </p:cNvSpPr>
            <p:nvPr/>
          </p:nvSpPr>
          <p:spPr bwMode="auto">
            <a:xfrm>
              <a:off x="3840" y="1894"/>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6" name="Text Box 25"/>
            <p:cNvSpPr txBox="1">
              <a:spLocks noChangeArrowheads="1"/>
            </p:cNvSpPr>
            <p:nvPr/>
          </p:nvSpPr>
          <p:spPr bwMode="auto">
            <a:xfrm>
              <a:off x="3820" y="2566"/>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 name="Rectangle 26"/>
            <p:cNvSpPr>
              <a:spLocks noChangeArrowheads="1"/>
            </p:cNvSpPr>
            <p:nvPr/>
          </p:nvSpPr>
          <p:spPr bwMode="auto">
            <a:xfrm>
              <a:off x="1488" y="2337"/>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endParaRPr lang="zh-CN" altLang="en-US" sz="2000" b="1"/>
            </a:p>
          </p:txBody>
        </p:sp>
        <p:sp>
          <p:nvSpPr>
            <p:cNvPr id="28" name="Rectangle 27"/>
            <p:cNvSpPr>
              <a:spLocks noChangeArrowheads="1"/>
            </p:cNvSpPr>
            <p:nvPr/>
          </p:nvSpPr>
          <p:spPr bwMode="auto">
            <a:xfrm>
              <a:off x="1488" y="1964"/>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a:p>
          </p:txBody>
        </p:sp>
        <p:sp>
          <p:nvSpPr>
            <p:cNvPr id="29" name="Rectangle 28"/>
            <p:cNvSpPr>
              <a:spLocks noChangeArrowheads="1"/>
            </p:cNvSpPr>
            <p:nvPr/>
          </p:nvSpPr>
          <p:spPr bwMode="auto">
            <a:xfrm>
              <a:off x="1488" y="1591"/>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endParaRPr lang="zh-CN" altLang="en-US"/>
            </a:p>
          </p:txBody>
        </p:sp>
        <p:sp>
          <p:nvSpPr>
            <p:cNvPr id="30" name="Rectangle 29"/>
            <p:cNvSpPr>
              <a:spLocks noChangeArrowheads="1"/>
            </p:cNvSpPr>
            <p:nvPr/>
          </p:nvSpPr>
          <p:spPr bwMode="auto">
            <a:xfrm>
              <a:off x="1488" y="1270"/>
              <a:ext cx="105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字块0</a:t>
              </a:r>
              <a:endParaRPr lang="zh-CN" altLang="en-US"/>
            </a:p>
          </p:txBody>
        </p:sp>
        <p:sp>
          <p:nvSpPr>
            <p:cNvPr id="31" name="Line 30"/>
            <p:cNvSpPr>
              <a:spLocks noChangeShapeType="1"/>
            </p:cNvSpPr>
            <p:nvPr/>
          </p:nvSpPr>
          <p:spPr bwMode="auto">
            <a:xfrm>
              <a:off x="1488" y="1270"/>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2" name="Line 31"/>
            <p:cNvSpPr>
              <a:spLocks noChangeShapeType="1"/>
            </p:cNvSpPr>
            <p:nvPr/>
          </p:nvSpPr>
          <p:spPr bwMode="auto">
            <a:xfrm>
              <a:off x="1488" y="1591"/>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3" name="Line 32"/>
            <p:cNvSpPr>
              <a:spLocks noChangeShapeType="1"/>
            </p:cNvSpPr>
            <p:nvPr/>
          </p:nvSpPr>
          <p:spPr bwMode="auto">
            <a:xfrm>
              <a:off x="1488" y="1964"/>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4" name="Line 33"/>
            <p:cNvSpPr>
              <a:spLocks noChangeShapeType="1"/>
            </p:cNvSpPr>
            <p:nvPr/>
          </p:nvSpPr>
          <p:spPr bwMode="auto">
            <a:xfrm>
              <a:off x="1488" y="2337"/>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5" name="Line 34"/>
            <p:cNvSpPr>
              <a:spLocks noChangeShapeType="1"/>
            </p:cNvSpPr>
            <p:nvPr/>
          </p:nvSpPr>
          <p:spPr bwMode="auto">
            <a:xfrm>
              <a:off x="1488" y="2710"/>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6" name="Line 35"/>
            <p:cNvSpPr>
              <a:spLocks noChangeShapeType="1"/>
            </p:cNvSpPr>
            <p:nvPr/>
          </p:nvSpPr>
          <p:spPr bwMode="auto">
            <a:xfrm>
              <a:off x="1488"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7" name="Line 36"/>
            <p:cNvSpPr>
              <a:spLocks noChangeShapeType="1"/>
            </p:cNvSpPr>
            <p:nvPr/>
          </p:nvSpPr>
          <p:spPr bwMode="auto">
            <a:xfrm>
              <a:off x="2544"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8" name="Text Box 37"/>
            <p:cNvSpPr txBox="1">
              <a:spLocks noChangeArrowheads="1"/>
            </p:cNvSpPr>
            <p:nvPr/>
          </p:nvSpPr>
          <p:spPr bwMode="auto">
            <a:xfrm>
              <a:off x="1872" y="2038"/>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39" name="Line 38"/>
            <p:cNvSpPr>
              <a:spLocks noChangeShapeType="1"/>
            </p:cNvSpPr>
            <p:nvPr/>
          </p:nvSpPr>
          <p:spPr bwMode="auto">
            <a:xfrm flipV="1">
              <a:off x="2544" y="1270"/>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544" y="1414"/>
              <a:ext cx="1008"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2544" y="1414"/>
              <a:ext cx="1008" cy="9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2544" y="1414"/>
              <a:ext cx="1008" cy="16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42"/>
            <p:cNvSpPr>
              <a:spLocks noChangeShapeType="1"/>
            </p:cNvSpPr>
            <p:nvPr/>
          </p:nvSpPr>
          <p:spPr bwMode="auto">
            <a:xfrm flipV="1">
              <a:off x="2544" y="1270"/>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43"/>
            <p:cNvSpPr>
              <a:spLocks noChangeShapeType="1"/>
            </p:cNvSpPr>
            <p:nvPr/>
          </p:nvSpPr>
          <p:spPr bwMode="auto">
            <a:xfrm flipV="1">
              <a:off x="2544" y="1654"/>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44"/>
            <p:cNvSpPr>
              <a:spLocks noChangeShapeType="1"/>
            </p:cNvSpPr>
            <p:nvPr/>
          </p:nvSpPr>
          <p:spPr bwMode="auto">
            <a:xfrm>
              <a:off x="2544" y="1798"/>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544" y="1798"/>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flipV="1">
              <a:off x="2544" y="1270"/>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flipV="1">
              <a:off x="2544" y="1654"/>
              <a:ext cx="1008"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flipV="1">
              <a:off x="2544" y="2326"/>
              <a:ext cx="1008"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9"/>
            <p:cNvSpPr>
              <a:spLocks noChangeShapeType="1"/>
            </p:cNvSpPr>
            <p:nvPr/>
          </p:nvSpPr>
          <p:spPr bwMode="auto">
            <a:xfrm>
              <a:off x="2544" y="2566"/>
              <a:ext cx="1008" cy="4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Rectangle 50"/>
            <p:cNvSpPr>
              <a:spLocks noChangeArrowheads="1"/>
            </p:cNvSpPr>
            <p:nvPr/>
          </p:nvSpPr>
          <p:spPr bwMode="auto">
            <a:xfrm>
              <a:off x="912" y="1270"/>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51"/>
            <p:cNvSpPr>
              <a:spLocks noChangeArrowheads="1"/>
            </p:cNvSpPr>
            <p:nvPr/>
          </p:nvSpPr>
          <p:spPr bwMode="auto">
            <a:xfrm>
              <a:off x="912" y="1595"/>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Rectangle 52"/>
            <p:cNvSpPr>
              <a:spLocks noChangeArrowheads="1"/>
            </p:cNvSpPr>
            <p:nvPr/>
          </p:nvSpPr>
          <p:spPr bwMode="auto">
            <a:xfrm>
              <a:off x="912" y="2336"/>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Text Box 53"/>
            <p:cNvSpPr txBox="1">
              <a:spLocks noChangeArrowheads="1"/>
            </p:cNvSpPr>
            <p:nvPr/>
          </p:nvSpPr>
          <p:spPr bwMode="auto">
            <a:xfrm>
              <a:off x="960" y="127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5" name="Text Box 54"/>
            <p:cNvSpPr txBox="1">
              <a:spLocks noChangeArrowheads="1"/>
            </p:cNvSpPr>
            <p:nvPr/>
          </p:nvSpPr>
          <p:spPr bwMode="auto">
            <a:xfrm>
              <a:off x="960" y="159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6" name="Text Box 55"/>
            <p:cNvSpPr txBox="1">
              <a:spLocks noChangeArrowheads="1"/>
            </p:cNvSpPr>
            <p:nvPr/>
          </p:nvSpPr>
          <p:spPr bwMode="auto">
            <a:xfrm>
              <a:off x="960" y="23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7" name="Text Box 56"/>
            <p:cNvSpPr txBox="1">
              <a:spLocks noChangeArrowheads="1"/>
            </p:cNvSpPr>
            <p:nvPr/>
          </p:nvSpPr>
          <p:spPr bwMode="auto">
            <a:xfrm>
              <a:off x="758" y="3110"/>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主存字块标记</a:t>
              </a:r>
            </a:p>
          </p:txBody>
        </p:sp>
        <p:sp>
          <p:nvSpPr>
            <p:cNvPr id="58" name="Rectangle 57"/>
            <p:cNvSpPr>
              <a:spLocks noChangeArrowheads="1"/>
            </p:cNvSpPr>
            <p:nvPr/>
          </p:nvSpPr>
          <p:spPr bwMode="auto">
            <a:xfrm>
              <a:off x="768"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Rectangle 58"/>
            <p:cNvSpPr>
              <a:spLocks noChangeArrowheads="1"/>
            </p:cNvSpPr>
            <p:nvPr/>
          </p:nvSpPr>
          <p:spPr bwMode="auto">
            <a:xfrm>
              <a:off x="1824"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Text Box 59"/>
            <p:cNvSpPr txBox="1">
              <a:spLocks noChangeArrowheads="1"/>
            </p:cNvSpPr>
            <p:nvPr/>
          </p:nvSpPr>
          <p:spPr bwMode="auto">
            <a:xfrm>
              <a:off x="1872" y="3110"/>
              <a:ext cx="9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t> </a:t>
              </a:r>
              <a:r>
                <a:rPr lang="zh-CN" altLang="en-US" sz="2000" b="1"/>
                <a:t>字块内地址</a:t>
              </a:r>
            </a:p>
          </p:txBody>
        </p:sp>
        <p:sp>
          <p:nvSpPr>
            <p:cNvPr id="61" name="Text Box 60"/>
            <p:cNvSpPr txBox="1">
              <a:spLocks noChangeArrowheads="1"/>
            </p:cNvSpPr>
            <p:nvPr/>
          </p:nvSpPr>
          <p:spPr bwMode="auto">
            <a:xfrm>
              <a:off x="1416" y="2825"/>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rPr>
                <a:t>主存地址</a:t>
              </a:r>
            </a:p>
          </p:txBody>
        </p:sp>
        <p:sp>
          <p:nvSpPr>
            <p:cNvPr id="62" name="Text Box 61"/>
            <p:cNvSpPr txBox="1">
              <a:spLocks noChangeArrowheads="1"/>
            </p:cNvSpPr>
            <p:nvPr/>
          </p:nvSpPr>
          <p:spPr bwMode="auto">
            <a:xfrm>
              <a:off x="768" y="3382"/>
              <a:ext cx="10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b="1"/>
                <a:t> = </a:t>
              </a:r>
              <a:r>
                <a:rPr lang="en-US" altLang="zh-CN" b="1" i="1"/>
                <a:t>t</a:t>
              </a:r>
              <a:r>
                <a:rPr lang="en-US" altLang="zh-CN" b="1"/>
                <a:t> + </a:t>
              </a:r>
              <a:r>
                <a:rPr lang="en-US" altLang="zh-CN" b="1" i="1"/>
                <a:t>c</a:t>
              </a:r>
              <a:r>
                <a:rPr lang="en-US" altLang="zh-CN" b="1"/>
                <a:t> </a:t>
              </a:r>
              <a:r>
                <a:rPr lang="zh-CN" altLang="en-US" sz="2000" b="1"/>
                <a:t>位</a:t>
              </a:r>
            </a:p>
          </p:txBody>
        </p:sp>
        <p:sp>
          <p:nvSpPr>
            <p:cNvPr id="63" name="Text Box 62"/>
            <p:cNvSpPr txBox="1">
              <a:spLocks noChangeArrowheads="1"/>
            </p:cNvSpPr>
            <p:nvPr/>
          </p:nvSpPr>
          <p:spPr bwMode="auto">
            <a:xfrm>
              <a:off x="2160" y="3382"/>
              <a:ext cx="3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b</a:t>
              </a:r>
              <a:r>
                <a:rPr lang="zh-CN" altLang="en-US" sz="2000" b="1"/>
                <a:t>位</a:t>
              </a:r>
            </a:p>
          </p:txBody>
        </p:sp>
        <p:sp>
          <p:nvSpPr>
            <p:cNvPr id="64" name="Text Box 63"/>
            <p:cNvSpPr txBox="1">
              <a:spLocks noChangeArrowheads="1"/>
            </p:cNvSpPr>
            <p:nvPr/>
          </p:nvSpPr>
          <p:spPr bwMode="auto">
            <a:xfrm>
              <a:off x="864" y="982"/>
              <a:ext cx="6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sz="1400" b="1"/>
                <a:t> </a:t>
              </a:r>
              <a:r>
                <a:rPr lang="en-US" altLang="zh-CN" b="1"/>
                <a:t>=</a:t>
              </a:r>
              <a:r>
                <a:rPr lang="en-US" altLang="zh-CN" sz="1400" b="1"/>
                <a:t> </a:t>
              </a:r>
              <a:r>
                <a:rPr lang="en-US" altLang="zh-CN" b="1" i="1"/>
                <a:t>t</a:t>
              </a:r>
              <a:r>
                <a:rPr lang="en-US" altLang="zh-CN" b="1"/>
                <a:t>+</a:t>
              </a:r>
              <a:r>
                <a:rPr lang="en-US" altLang="zh-CN" b="1" i="1"/>
                <a:t>c</a:t>
              </a:r>
              <a:endParaRPr lang="zh-CN" altLang="en-US" b="1" i="1"/>
            </a:p>
          </p:txBody>
        </p:sp>
        <p:sp>
          <p:nvSpPr>
            <p:cNvPr id="65" name="Text Box 64"/>
            <p:cNvSpPr txBox="1">
              <a:spLocks noChangeArrowheads="1"/>
            </p:cNvSpPr>
            <p:nvPr/>
          </p:nvSpPr>
          <p:spPr bwMode="auto">
            <a:xfrm>
              <a:off x="905" y="720"/>
              <a:ext cx="1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 </a:t>
              </a:r>
              <a:r>
                <a:rPr lang="zh-CN" altLang="en-US" b="1"/>
                <a:t>存储器</a:t>
              </a:r>
            </a:p>
          </p:txBody>
        </p:sp>
        <p:sp>
          <p:nvSpPr>
            <p:cNvPr id="66" name="Text Box 65"/>
            <p:cNvSpPr txBox="1">
              <a:spLocks noChangeArrowheads="1"/>
            </p:cNvSpPr>
            <p:nvPr/>
          </p:nvSpPr>
          <p:spPr bwMode="auto">
            <a:xfrm>
              <a:off x="3494" y="72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grpSp>
      <p:grpSp>
        <p:nvGrpSpPr>
          <p:cNvPr id="67" name="Group 66"/>
          <p:cNvGrpSpPr/>
          <p:nvPr/>
        </p:nvGrpSpPr>
        <p:grpSpPr bwMode="auto">
          <a:xfrm>
            <a:off x="2044700" y="1659032"/>
            <a:ext cx="4649788" cy="2578100"/>
            <a:chOff x="1488" y="1086"/>
            <a:chExt cx="2929" cy="1624"/>
          </a:xfrm>
        </p:grpSpPr>
        <p:grpSp>
          <p:nvGrpSpPr>
            <p:cNvPr id="68" name="Group 67"/>
            <p:cNvGrpSpPr/>
            <p:nvPr/>
          </p:nvGrpSpPr>
          <p:grpSpPr bwMode="auto">
            <a:xfrm>
              <a:off x="1488" y="1270"/>
              <a:ext cx="1056" cy="1440"/>
              <a:chOff x="1488" y="1270"/>
              <a:chExt cx="1056" cy="1440"/>
            </a:xfrm>
          </p:grpSpPr>
          <p:sp>
            <p:nvSpPr>
              <p:cNvPr id="81" name="Line 68"/>
              <p:cNvSpPr>
                <a:spLocks noChangeShapeType="1"/>
              </p:cNvSpPr>
              <p:nvPr/>
            </p:nvSpPr>
            <p:spPr bwMode="auto">
              <a:xfrm>
                <a:off x="1488" y="1270"/>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2" name="Line 69"/>
              <p:cNvSpPr>
                <a:spLocks noChangeShapeType="1"/>
              </p:cNvSpPr>
              <p:nvPr/>
            </p:nvSpPr>
            <p:spPr bwMode="auto">
              <a:xfrm>
                <a:off x="1488" y="1591"/>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3" name="Line 70"/>
              <p:cNvSpPr>
                <a:spLocks noChangeShapeType="1"/>
              </p:cNvSpPr>
              <p:nvPr/>
            </p:nvSpPr>
            <p:spPr bwMode="auto">
              <a:xfrm>
                <a:off x="1488" y="1964"/>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4" name="Line 71"/>
              <p:cNvSpPr>
                <a:spLocks noChangeShapeType="1"/>
              </p:cNvSpPr>
              <p:nvPr/>
            </p:nvSpPr>
            <p:spPr bwMode="auto">
              <a:xfrm>
                <a:off x="1488" y="2337"/>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5" name="Line 72"/>
              <p:cNvSpPr>
                <a:spLocks noChangeShapeType="1"/>
              </p:cNvSpPr>
              <p:nvPr/>
            </p:nvSpPr>
            <p:spPr bwMode="auto">
              <a:xfrm>
                <a:off x="1488" y="2710"/>
                <a:ext cx="1056"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6" name="Line 73"/>
              <p:cNvSpPr>
                <a:spLocks noChangeShapeType="1"/>
              </p:cNvSpPr>
              <p:nvPr/>
            </p:nvSpPr>
            <p:spPr bwMode="auto">
              <a:xfrm>
                <a:off x="1488"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7" name="Line 74"/>
              <p:cNvSpPr>
                <a:spLocks noChangeShapeType="1"/>
              </p:cNvSpPr>
              <p:nvPr/>
            </p:nvSpPr>
            <p:spPr bwMode="auto">
              <a:xfrm>
                <a:off x="2544"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grpSp>
        <p:grpSp>
          <p:nvGrpSpPr>
            <p:cNvPr id="69" name="Group 75"/>
            <p:cNvGrpSpPr/>
            <p:nvPr/>
          </p:nvGrpSpPr>
          <p:grpSpPr bwMode="auto">
            <a:xfrm>
              <a:off x="2544" y="1086"/>
              <a:ext cx="1873" cy="1432"/>
              <a:chOff x="2544" y="1086"/>
              <a:chExt cx="1873" cy="1432"/>
            </a:xfrm>
          </p:grpSpPr>
          <p:sp>
            <p:nvSpPr>
              <p:cNvPr id="70" name="Rectangle 76"/>
              <p:cNvSpPr>
                <a:spLocks noChangeArrowheads="1"/>
              </p:cNvSpPr>
              <p:nvPr/>
            </p:nvSpPr>
            <p:spPr bwMode="auto">
              <a:xfrm>
                <a:off x="3552" y="1094"/>
                <a:ext cx="864" cy="357"/>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字块0</a:t>
                </a:r>
              </a:p>
            </p:txBody>
          </p:sp>
          <p:sp>
            <p:nvSpPr>
              <p:cNvPr id="71" name="Line 77"/>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2" name="Line 78"/>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3" name="Line 79"/>
              <p:cNvSpPr>
                <a:spLocks noChangeShapeType="1"/>
              </p:cNvSpPr>
              <p:nvPr/>
            </p:nvSpPr>
            <p:spPr bwMode="auto">
              <a:xfrm flipV="1">
                <a:off x="2544" y="1270"/>
                <a:ext cx="1008" cy="14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80"/>
              <p:cNvSpPr>
                <a:spLocks noChangeShapeType="1"/>
              </p:cNvSpPr>
              <p:nvPr/>
            </p:nvSpPr>
            <p:spPr bwMode="auto">
              <a:xfrm flipV="1">
                <a:off x="2544" y="1270"/>
                <a:ext cx="1008" cy="52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81"/>
              <p:cNvSpPr>
                <a:spLocks noChangeShapeType="1"/>
              </p:cNvSpPr>
              <p:nvPr/>
            </p:nvSpPr>
            <p:spPr bwMode="auto">
              <a:xfrm flipV="1">
                <a:off x="2544" y="1270"/>
                <a:ext cx="1008" cy="1248"/>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76" name="Group 82"/>
              <p:cNvGrpSpPr/>
              <p:nvPr/>
            </p:nvGrpSpPr>
            <p:grpSpPr bwMode="auto">
              <a:xfrm>
                <a:off x="3552" y="1086"/>
                <a:ext cx="865" cy="372"/>
                <a:chOff x="3552" y="1086"/>
                <a:chExt cx="865" cy="372"/>
              </a:xfrm>
            </p:grpSpPr>
            <p:sp>
              <p:nvSpPr>
                <p:cNvPr id="77" name="Line 83"/>
                <p:cNvSpPr>
                  <a:spLocks noChangeShapeType="1"/>
                </p:cNvSpPr>
                <p:nvPr/>
              </p:nvSpPr>
              <p:spPr bwMode="auto">
                <a:xfrm>
                  <a:off x="3552" y="1094"/>
                  <a:ext cx="864" cy="0"/>
                </a:xfrm>
                <a:prstGeom prst="line">
                  <a:avLst/>
                </a:prstGeom>
                <a:noFill/>
                <a:ln w="28575" cap="sq">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8" name="Line 84"/>
                <p:cNvSpPr>
                  <a:spLocks noChangeShapeType="1"/>
                </p:cNvSpPr>
                <p:nvPr/>
              </p:nvSpPr>
              <p:spPr bwMode="auto">
                <a:xfrm>
                  <a:off x="3552" y="1451"/>
                  <a:ext cx="864" cy="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9" name="Freeform 85"/>
                <p:cNvSpPr/>
                <p:nvPr/>
              </p:nvSpPr>
              <p:spPr bwMode="auto">
                <a:xfrm>
                  <a:off x="3552" y="1089"/>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Freeform 86"/>
                <p:cNvSpPr/>
                <p:nvPr/>
              </p:nvSpPr>
              <p:spPr bwMode="auto">
                <a:xfrm>
                  <a:off x="4416" y="1086"/>
                  <a:ext cx="1" cy="372"/>
                </a:xfrm>
                <a:custGeom>
                  <a:avLst/>
                  <a:gdLst>
                    <a:gd name="T0" fmla="*/ 0 w 1"/>
                    <a:gd name="T1" fmla="*/ 0 h 372"/>
                    <a:gd name="T2" fmla="*/ 0 w 1"/>
                    <a:gd name="T3" fmla="*/ 372 h 372"/>
                    <a:gd name="T4" fmla="*/ 0 60000 65536"/>
                    <a:gd name="T5" fmla="*/ 0 60000 65536"/>
                    <a:gd name="T6" fmla="*/ 0 w 1"/>
                    <a:gd name="T7" fmla="*/ 0 h 372"/>
                    <a:gd name="T8" fmla="*/ 1 w 1"/>
                    <a:gd name="T9" fmla="*/ 372 h 372"/>
                  </a:gdLst>
                  <a:ahLst/>
                  <a:cxnLst>
                    <a:cxn ang="T4">
                      <a:pos x="T0" y="T1"/>
                    </a:cxn>
                    <a:cxn ang="T5">
                      <a:pos x="T2" y="T3"/>
                    </a:cxn>
                  </a:cxnLst>
                  <a:rect l="T6" t="T7" r="T8" b="T9"/>
                  <a:pathLst>
                    <a:path w="1" h="372">
                      <a:moveTo>
                        <a:pt x="0" y="0"/>
                      </a:moveTo>
                      <a:lnTo>
                        <a:pt x="0" y="372"/>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
        <p:nvSpPr>
          <p:cNvPr id="89" name="内容占位符 125"/>
          <p:cNvSpPr txBox="1">
            <a:spLocks noGrp="1"/>
          </p:cNvSpPr>
          <p:nvPr>
            <p:ph idx="1"/>
          </p:nvPr>
        </p:nvSpPr>
        <p:spPr>
          <a:xfrm>
            <a:off x="7053896" y="1375633"/>
            <a:ext cx="4934904" cy="45037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just">
              <a:buFont typeface="Arial" panose="020B0604020202020204" pitchFamily="34" charset="0"/>
              <a:buChar char="•"/>
            </a:pPr>
            <a:r>
              <a:rPr lang="zh-CN" altLang="en-US" sz="1800" b="1" dirty="0">
                <a:latin typeface="宋体" panose="02010600030101010101" pitchFamily="2" charset="-122"/>
              </a:rPr>
              <a:t>优点：</a:t>
            </a:r>
            <a:r>
              <a:rPr lang="zh-CN" altLang="en-US" sz="1800" dirty="0">
                <a:latin typeface="宋体" panose="02010600030101010101" pitchFamily="2" charset="-122"/>
              </a:rPr>
              <a:t>全相联映射相比直接映射更加灵活，命中率更高。</a:t>
            </a:r>
            <a:endParaRPr lang="en-US" altLang="zh-CN" sz="1800" dirty="0">
              <a:latin typeface="宋体" panose="02010600030101010101" pitchFamily="2" charset="-122"/>
            </a:endParaRPr>
          </a:p>
          <a:p>
            <a:pPr algn="just"/>
            <a:r>
              <a:rPr lang="zh-CN" altLang="en-US" sz="1800" b="1" dirty="0">
                <a:latin typeface="宋体" panose="02010600030101010101" pitchFamily="2" charset="-122"/>
              </a:rPr>
              <a:t>缺点：实现复杂，成本较高。</a:t>
            </a:r>
            <a:endParaRPr lang="en-US" altLang="zh-CN" sz="1800" b="1" dirty="0">
              <a:latin typeface="宋体" panose="02010600030101010101" pitchFamily="2" charset="-122"/>
            </a:endParaRPr>
          </a:p>
          <a:p>
            <a:pPr lvl="1" algn="just"/>
            <a:r>
              <a:rPr lang="zh-CN" altLang="en-US" sz="1800" dirty="0">
                <a:latin typeface="宋体" panose="02010600030101010101" pitchFamily="2" charset="-122"/>
              </a:rPr>
              <a:t>实现全相联映射的</a:t>
            </a:r>
            <a:r>
              <a:rPr lang="en-US" altLang="zh-CN" sz="1800" dirty="0">
                <a:latin typeface="宋体" panose="02010600030101010101" pitchFamily="2" charset="-122"/>
              </a:rPr>
              <a:t>Cache</a:t>
            </a:r>
            <a:r>
              <a:rPr lang="zh-CN" altLang="en-US" sz="1800" dirty="0">
                <a:latin typeface="宋体" panose="02010600030101010101" pitchFamily="2" charset="-122"/>
              </a:rPr>
              <a:t>需要大量逻辑电路，成本高。</a:t>
            </a:r>
            <a:endParaRPr lang="en-US" altLang="zh-CN" sz="1800" dirty="0">
              <a:latin typeface="宋体" panose="02010600030101010101" pitchFamily="2" charset="-122"/>
            </a:endParaRPr>
          </a:p>
          <a:p>
            <a:pPr lvl="1" algn="just"/>
            <a:r>
              <a:rPr lang="zh-CN" altLang="en-US" sz="1800" dirty="0">
                <a:latin typeface="宋体" panose="02010600030101010101" pitchFamily="2" charset="-122"/>
              </a:rPr>
              <a:t>当</a:t>
            </a:r>
            <a:r>
              <a:rPr lang="en-US" altLang="zh-CN" sz="1800" dirty="0">
                <a:latin typeface="宋体" panose="02010600030101010101" pitchFamily="2" charset="-122"/>
              </a:rPr>
              <a:t>CPU</a:t>
            </a:r>
            <a:r>
              <a:rPr lang="zh-CN" altLang="en-US" sz="1800" dirty="0">
                <a:latin typeface="宋体" panose="02010600030101010101" pitchFamily="2" charset="-122"/>
              </a:rPr>
              <a:t>给出一个</a:t>
            </a:r>
            <a:r>
              <a:rPr lang="en-US" altLang="zh-CN" sz="1800" dirty="0">
                <a:latin typeface="宋体" panose="02010600030101010101" pitchFamily="2" charset="-122"/>
              </a:rPr>
              <a:t>n</a:t>
            </a:r>
            <a:r>
              <a:rPr lang="zh-CN" altLang="en-US" sz="1800" dirty="0">
                <a:latin typeface="宋体" panose="02010600030101010101" pitchFamily="2" charset="-122"/>
              </a:rPr>
              <a:t>位访存地址后，需要依次</a:t>
            </a:r>
            <a:r>
              <a:rPr lang="zh-CN" altLang="en-US" sz="1800" dirty="0">
                <a:solidFill>
                  <a:srgbClr val="0000FF"/>
                </a:solidFill>
                <a:latin typeface="宋体" panose="02010600030101010101" pitchFamily="2" charset="-122"/>
              </a:rPr>
              <a:t>比较所有缓存块</a:t>
            </a:r>
            <a:r>
              <a:rPr lang="zh-CN" altLang="en-US" sz="1800" dirty="0">
                <a:latin typeface="宋体" panose="02010600030101010101" pitchFamily="2" charset="-122"/>
              </a:rPr>
              <a:t>的</a:t>
            </a:r>
            <a:r>
              <a:rPr lang="en-US" altLang="zh-CN" sz="1800" dirty="0" err="1">
                <a:latin typeface="宋体" panose="02010600030101010101" pitchFamily="2" charset="-122"/>
              </a:rPr>
              <a:t>t+c</a:t>
            </a:r>
            <a:r>
              <a:rPr lang="zh-CN" altLang="en-US" sz="1800" dirty="0">
                <a:latin typeface="宋体" panose="02010600030101010101" pitchFamily="2" charset="-122"/>
              </a:rPr>
              <a:t>位</a:t>
            </a:r>
            <a:r>
              <a:rPr lang="zh-CN" altLang="en-US" sz="1800" dirty="0">
                <a:solidFill>
                  <a:srgbClr val="0000FF"/>
                </a:solidFill>
                <a:latin typeface="宋体" panose="02010600030101010101" pitchFamily="2" charset="-122"/>
              </a:rPr>
              <a:t>标记</a:t>
            </a:r>
            <a:r>
              <a:rPr lang="zh-CN" altLang="en-US" sz="1800" dirty="0">
                <a:latin typeface="宋体" panose="02010600030101010101" pitchFamily="2" charset="-122"/>
              </a:rPr>
              <a:t>与当前访存地址中的</a:t>
            </a:r>
            <a:r>
              <a:rPr lang="en-US" altLang="zh-CN" sz="1800" dirty="0" err="1">
                <a:latin typeface="宋体" panose="02010600030101010101" pitchFamily="2" charset="-122"/>
              </a:rPr>
              <a:t>t+c</a:t>
            </a:r>
            <a:r>
              <a:rPr lang="zh-CN" altLang="en-US" sz="1800" dirty="0">
                <a:latin typeface="宋体" panose="02010600030101010101" pitchFamily="2" charset="-122"/>
              </a:rPr>
              <a:t>位标记是否一致。在实际应用时，需要实现各种措施来尽可能减少标记比较次数，因此实现较为复杂。</a:t>
            </a:r>
            <a:endParaRPr lang="en-US" altLang="zh-CN" sz="180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strips(downLeft)">
                                      <p:cBhvr>
                                        <p:cTn id="7" dur="500"/>
                                        <p:tgtEl>
                                          <p:spTgt spid="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down)">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89"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标题 155"/>
          <p:cNvSpPr>
            <a:spLocks noGrp="1"/>
          </p:cNvSpPr>
          <p:nvPr>
            <p:ph type="title"/>
          </p:nvPr>
        </p:nvSpPr>
        <p:spPr/>
        <p:txBody>
          <a:bodyPr>
            <a:normAutofit/>
          </a:bodyPr>
          <a:lstStyle/>
          <a:p>
            <a:r>
              <a:rPr lang="zh-CN" altLang="en-US" b="1">
                <a:sym typeface="+mn-ea"/>
              </a:rPr>
              <a:t>3. 组相联映射</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127</a:t>
            </a:fld>
            <a:endParaRPr lang="zh-CN" altLang="en-US" dirty="0"/>
          </a:p>
        </p:txBody>
      </p:sp>
      <p:grpSp>
        <p:nvGrpSpPr>
          <p:cNvPr id="3" name="Group 2"/>
          <p:cNvGrpSpPr/>
          <p:nvPr/>
        </p:nvGrpSpPr>
        <p:grpSpPr bwMode="auto">
          <a:xfrm>
            <a:off x="163513" y="903288"/>
            <a:ext cx="9599613" cy="4745038"/>
            <a:chOff x="-527" y="611"/>
            <a:chExt cx="6047" cy="2989"/>
          </a:xfrm>
        </p:grpSpPr>
        <p:grpSp>
          <p:nvGrpSpPr>
            <p:cNvPr id="4" name="Group 3"/>
            <p:cNvGrpSpPr/>
            <p:nvPr/>
          </p:nvGrpSpPr>
          <p:grpSpPr bwMode="auto">
            <a:xfrm>
              <a:off x="-527" y="611"/>
              <a:ext cx="6047" cy="2989"/>
              <a:chOff x="-527" y="611"/>
              <a:chExt cx="6047" cy="2989"/>
            </a:xfrm>
          </p:grpSpPr>
          <p:grpSp>
            <p:nvGrpSpPr>
              <p:cNvPr id="6" name="Group 4"/>
              <p:cNvGrpSpPr/>
              <p:nvPr/>
            </p:nvGrpSpPr>
            <p:grpSpPr bwMode="auto">
              <a:xfrm>
                <a:off x="-14" y="611"/>
                <a:ext cx="5534" cy="2989"/>
                <a:chOff x="-14" y="611"/>
                <a:chExt cx="5534" cy="2989"/>
              </a:xfrm>
            </p:grpSpPr>
            <p:grpSp>
              <p:nvGrpSpPr>
                <p:cNvPr id="8" name="Group 5"/>
                <p:cNvGrpSpPr/>
                <p:nvPr/>
              </p:nvGrpSpPr>
              <p:grpSpPr bwMode="auto">
                <a:xfrm>
                  <a:off x="4512" y="899"/>
                  <a:ext cx="1008" cy="2701"/>
                  <a:chOff x="4512" y="899"/>
                  <a:chExt cx="1008" cy="2701"/>
                </a:xfrm>
              </p:grpSpPr>
              <p:sp>
                <p:nvSpPr>
                  <p:cNvPr id="74" name="Rectangle 6"/>
                  <p:cNvSpPr>
                    <a:spLocks noChangeArrowheads="1"/>
                  </p:cNvSpPr>
                  <p:nvPr/>
                </p:nvSpPr>
                <p:spPr bwMode="auto">
                  <a:xfrm>
                    <a:off x="4579" y="3351"/>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1400" b="1"/>
                      <a:t>－</a:t>
                    </a:r>
                    <a:r>
                      <a:rPr lang="en-US" altLang="zh-CN" sz="2000" b="1"/>
                      <a:t>1</a:t>
                    </a:r>
                    <a:endParaRPr lang="zh-CN" altLang="en-US" sz="2000" b="1"/>
                  </a:p>
                </p:txBody>
              </p:sp>
              <p:sp>
                <p:nvSpPr>
                  <p:cNvPr id="75" name="Rectangle 7"/>
                  <p:cNvSpPr>
                    <a:spLocks noChangeArrowheads="1"/>
                  </p:cNvSpPr>
                  <p:nvPr/>
                </p:nvSpPr>
                <p:spPr bwMode="auto">
                  <a:xfrm>
                    <a:off x="4608" y="2872"/>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+1</a:t>
                    </a:r>
                    <a:endParaRPr lang="zh-CN" altLang="en-US" sz="2000" b="1" baseline="30000"/>
                  </a:p>
                </p:txBody>
              </p:sp>
              <p:sp>
                <p:nvSpPr>
                  <p:cNvPr id="76" name="Rectangle 8"/>
                  <p:cNvSpPr>
                    <a:spLocks noChangeArrowheads="1"/>
                  </p:cNvSpPr>
                  <p:nvPr/>
                </p:nvSpPr>
                <p:spPr bwMode="auto">
                  <a:xfrm>
                    <a:off x="4512" y="2623"/>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endParaRPr lang="zh-CN" altLang="en-US" sz="2000" b="1"/>
                  </a:p>
                </p:txBody>
              </p:sp>
              <p:sp>
                <p:nvSpPr>
                  <p:cNvPr id="77" name="Rectangle 9"/>
                  <p:cNvSpPr>
                    <a:spLocks noChangeArrowheads="1"/>
                  </p:cNvSpPr>
                  <p:nvPr/>
                </p:nvSpPr>
                <p:spPr bwMode="auto">
                  <a:xfrm>
                    <a:off x="4522" y="2125"/>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a:t>
                    </a:r>
                    <a:r>
                      <a:rPr lang="en-US" altLang="zh-CN" sz="2000" b="1" i="1" baseline="30000"/>
                      <a:t>r </a:t>
                    </a:r>
                    <a:r>
                      <a:rPr lang="en-US" altLang="zh-CN" sz="2000" b="1"/>
                      <a:t>+</a:t>
                    </a:r>
                    <a:r>
                      <a:rPr lang="en-US" altLang="zh-CN" sz="1000" b="1"/>
                      <a:t> </a:t>
                    </a:r>
                    <a:r>
                      <a:rPr lang="en-US" altLang="zh-CN" sz="2000" b="1"/>
                      <a:t>1</a:t>
                    </a:r>
                    <a:endParaRPr lang="zh-CN" altLang="en-US" sz="2000" b="1" baseline="30000"/>
                  </a:p>
                </p:txBody>
              </p:sp>
              <p:sp>
                <p:nvSpPr>
                  <p:cNvPr id="78" name="Rectangle 10"/>
                  <p:cNvSpPr>
                    <a:spLocks noChangeArrowheads="1"/>
                  </p:cNvSpPr>
                  <p:nvPr/>
                </p:nvSpPr>
                <p:spPr bwMode="auto">
                  <a:xfrm>
                    <a:off x="4512" y="1876"/>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字块2</a:t>
                    </a:r>
                    <a:r>
                      <a:rPr lang="en-US" altLang="zh-CN" sz="2000" b="1" i="1" baseline="30000"/>
                      <a:t>c</a:t>
                    </a:r>
                    <a:r>
                      <a:rPr lang="en-US" altLang="zh-CN" sz="2000" b="1" baseline="30000"/>
                      <a:t>-</a:t>
                    </a:r>
                    <a:r>
                      <a:rPr lang="en-US" altLang="zh-CN" sz="2000" b="1" i="1" baseline="30000"/>
                      <a:t>r</a:t>
                    </a:r>
                    <a:endParaRPr lang="zh-CN" altLang="en-US" sz="2000" b="1" i="1" baseline="30000"/>
                  </a:p>
                </p:txBody>
              </p:sp>
              <p:sp>
                <p:nvSpPr>
                  <p:cNvPr id="79" name="Rectangle 11"/>
                  <p:cNvSpPr>
                    <a:spLocks noChangeArrowheads="1"/>
                  </p:cNvSpPr>
                  <p:nvPr/>
                </p:nvSpPr>
                <p:spPr bwMode="auto">
                  <a:xfrm>
                    <a:off x="4560" y="1627"/>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 </a:t>
                    </a:r>
                    <a:r>
                      <a:rPr lang="en-US" altLang="zh-CN" sz="1400" b="1"/>
                      <a:t>－</a:t>
                    </a:r>
                  </a:p>
                </p:txBody>
              </p:sp>
              <p:sp>
                <p:nvSpPr>
                  <p:cNvPr id="80" name="Rectangle 12"/>
                  <p:cNvSpPr>
                    <a:spLocks noChangeArrowheads="1"/>
                  </p:cNvSpPr>
                  <p:nvPr/>
                </p:nvSpPr>
                <p:spPr bwMode="auto">
                  <a:xfrm>
                    <a:off x="4512" y="1397"/>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81" name="Rectangle 13"/>
                  <p:cNvSpPr>
                    <a:spLocks noChangeArrowheads="1"/>
                  </p:cNvSpPr>
                  <p:nvPr/>
                </p:nvSpPr>
                <p:spPr bwMode="auto">
                  <a:xfrm>
                    <a:off x="4560" y="1148"/>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字块1</a:t>
                    </a:r>
                  </a:p>
                </p:txBody>
              </p:sp>
              <p:sp>
                <p:nvSpPr>
                  <p:cNvPr id="82" name="Rectangle 14"/>
                  <p:cNvSpPr>
                    <a:spLocks noChangeArrowheads="1"/>
                  </p:cNvSpPr>
                  <p:nvPr/>
                </p:nvSpPr>
                <p:spPr bwMode="auto">
                  <a:xfrm>
                    <a:off x="4560" y="899"/>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83" name="Line 15"/>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16"/>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17"/>
                  <p:cNvSpPr>
                    <a:spLocks noChangeShapeType="1"/>
                  </p:cNvSpPr>
                  <p:nvPr/>
                </p:nvSpPr>
                <p:spPr bwMode="auto">
                  <a:xfrm>
                    <a:off x="4512" y="139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18"/>
                  <p:cNvSpPr>
                    <a:spLocks noChangeShapeType="1"/>
                  </p:cNvSpPr>
                  <p:nvPr/>
                </p:nvSpPr>
                <p:spPr bwMode="auto">
                  <a:xfrm>
                    <a:off x="4512" y="162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19"/>
                  <p:cNvSpPr>
                    <a:spLocks noChangeShapeType="1"/>
                  </p:cNvSpPr>
                  <p:nvPr/>
                </p:nvSpPr>
                <p:spPr bwMode="auto">
                  <a:xfrm>
                    <a:off x="4512" y="187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20"/>
                  <p:cNvSpPr>
                    <a:spLocks noChangeShapeType="1"/>
                  </p:cNvSpPr>
                  <p:nvPr/>
                </p:nvSpPr>
                <p:spPr bwMode="auto">
                  <a:xfrm>
                    <a:off x="4512" y="2125"/>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21"/>
                  <p:cNvSpPr>
                    <a:spLocks noChangeShapeType="1"/>
                  </p:cNvSpPr>
                  <p:nvPr/>
                </p:nvSpPr>
                <p:spPr bwMode="auto">
                  <a:xfrm>
                    <a:off x="4512" y="237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22"/>
                  <p:cNvSpPr>
                    <a:spLocks noChangeShapeType="1"/>
                  </p:cNvSpPr>
                  <p:nvPr/>
                </p:nvSpPr>
                <p:spPr bwMode="auto">
                  <a:xfrm>
                    <a:off x="4512" y="2623"/>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23"/>
                  <p:cNvSpPr>
                    <a:spLocks noChangeShapeType="1"/>
                  </p:cNvSpPr>
                  <p:nvPr/>
                </p:nvSpPr>
                <p:spPr bwMode="auto">
                  <a:xfrm>
                    <a:off x="4512" y="2872"/>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24"/>
                  <p:cNvSpPr>
                    <a:spLocks noChangeShapeType="1"/>
                  </p:cNvSpPr>
                  <p:nvPr/>
                </p:nvSpPr>
                <p:spPr bwMode="auto">
                  <a:xfrm>
                    <a:off x="4512" y="312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25"/>
                  <p:cNvSpPr>
                    <a:spLocks noChangeShapeType="1"/>
                  </p:cNvSpPr>
                  <p:nvPr/>
                </p:nvSpPr>
                <p:spPr bwMode="auto">
                  <a:xfrm>
                    <a:off x="4512" y="335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26"/>
                  <p:cNvSpPr>
                    <a:spLocks noChangeShapeType="1"/>
                  </p:cNvSpPr>
                  <p:nvPr/>
                </p:nvSpPr>
                <p:spPr bwMode="auto">
                  <a:xfrm>
                    <a:off x="4512" y="3600"/>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27"/>
                  <p:cNvSpPr>
                    <a:spLocks noChangeShapeType="1"/>
                  </p:cNvSpPr>
                  <p:nvPr/>
                </p:nvSpPr>
                <p:spPr bwMode="auto">
                  <a:xfrm>
                    <a:off x="4512"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28"/>
                  <p:cNvSpPr>
                    <a:spLocks noChangeShapeType="1"/>
                  </p:cNvSpPr>
                  <p:nvPr/>
                </p:nvSpPr>
                <p:spPr bwMode="auto">
                  <a:xfrm>
                    <a:off x="5424"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Text Box 29"/>
                  <p:cNvSpPr txBox="1">
                    <a:spLocks noChangeArrowheads="1"/>
                  </p:cNvSpPr>
                  <p:nvPr/>
                </p:nvSpPr>
                <p:spPr bwMode="auto">
                  <a:xfrm>
                    <a:off x="4886" y="1405"/>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8" name="Text Box 30"/>
                  <p:cNvSpPr txBox="1">
                    <a:spLocks noChangeArrowheads="1"/>
                  </p:cNvSpPr>
                  <p:nvPr/>
                </p:nvSpPr>
                <p:spPr bwMode="auto">
                  <a:xfrm>
                    <a:off x="4886" y="2398"/>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9" name="Text Box 31"/>
                  <p:cNvSpPr txBox="1">
                    <a:spLocks noChangeArrowheads="1"/>
                  </p:cNvSpPr>
                  <p:nvPr/>
                </p:nvSpPr>
                <p:spPr bwMode="auto">
                  <a:xfrm>
                    <a:off x="4886" y="3119"/>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grpSp>
              <p:nvGrpSpPr>
                <p:cNvPr id="9" name="Group 32"/>
                <p:cNvGrpSpPr/>
                <p:nvPr/>
              </p:nvGrpSpPr>
              <p:grpSpPr bwMode="auto">
                <a:xfrm>
                  <a:off x="1152" y="1043"/>
                  <a:ext cx="2705" cy="1209"/>
                  <a:chOff x="1152" y="1043"/>
                  <a:chExt cx="2705" cy="1209"/>
                </a:xfrm>
              </p:grpSpPr>
              <p:sp>
                <p:nvSpPr>
                  <p:cNvPr id="42" name="Rectangle 33"/>
                  <p:cNvSpPr>
                    <a:spLocks noChangeArrowheads="1"/>
                  </p:cNvSpPr>
                  <p:nvPr/>
                </p:nvSpPr>
                <p:spPr bwMode="auto">
                  <a:xfrm>
                    <a:off x="2976"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3</a:t>
                    </a:r>
                    <a:endParaRPr lang="zh-CN" altLang="en-US" sz="2000"/>
                  </a:p>
                </p:txBody>
              </p:sp>
              <p:sp>
                <p:nvSpPr>
                  <p:cNvPr id="43" name="Rectangle 34"/>
                  <p:cNvSpPr>
                    <a:spLocks noChangeArrowheads="1"/>
                  </p:cNvSpPr>
                  <p:nvPr/>
                </p:nvSpPr>
                <p:spPr bwMode="auto">
                  <a:xfrm>
                    <a:off x="2511"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4" name="Rectangle 35"/>
                  <p:cNvSpPr>
                    <a:spLocks noChangeArrowheads="1"/>
                  </p:cNvSpPr>
                  <p:nvPr/>
                </p:nvSpPr>
                <p:spPr bwMode="auto">
                  <a:xfrm>
                    <a:off x="2976"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p>
                </p:txBody>
              </p:sp>
              <p:sp>
                <p:nvSpPr>
                  <p:cNvPr id="45" name="Rectangle 36"/>
                  <p:cNvSpPr>
                    <a:spLocks noChangeArrowheads="1"/>
                  </p:cNvSpPr>
                  <p:nvPr/>
                </p:nvSpPr>
                <p:spPr bwMode="auto">
                  <a:xfrm>
                    <a:off x="2511"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6" name="Line 37"/>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38"/>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39"/>
                  <p:cNvSpPr>
                    <a:spLocks noChangeShapeType="1"/>
                  </p:cNvSpPr>
                  <p:nvPr/>
                </p:nvSpPr>
                <p:spPr bwMode="auto">
                  <a:xfrm>
                    <a:off x="2496"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0"/>
                  <p:cNvSpPr>
                    <a:spLocks noChangeShapeType="1"/>
                  </p:cNvSpPr>
                  <p:nvPr/>
                </p:nvSpPr>
                <p:spPr bwMode="auto">
                  <a:xfrm>
                    <a:off x="2496"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1"/>
                  <p:cNvSpPr>
                    <a:spLocks noChangeShapeType="1"/>
                  </p:cNvSpPr>
                  <p:nvPr/>
                </p:nvSpPr>
                <p:spPr bwMode="auto">
                  <a:xfrm>
                    <a:off x="2976"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42"/>
                  <p:cNvSpPr>
                    <a:spLocks noChangeShapeType="1"/>
                  </p:cNvSpPr>
                  <p:nvPr/>
                </p:nvSpPr>
                <p:spPr bwMode="auto">
                  <a:xfrm>
                    <a:off x="3840"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Rectangle 43"/>
                  <p:cNvSpPr>
                    <a:spLocks noChangeArrowheads="1"/>
                  </p:cNvSpPr>
                  <p:nvPr/>
                </p:nvSpPr>
                <p:spPr bwMode="auto">
                  <a:xfrm>
                    <a:off x="2990"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－1</a:t>
                    </a:r>
                    <a:endParaRPr lang="zh-CN" altLang="en-US" sz="2000" b="1"/>
                  </a:p>
                </p:txBody>
              </p:sp>
              <p:sp>
                <p:nvSpPr>
                  <p:cNvPr id="53" name="Rectangle 44"/>
                  <p:cNvSpPr>
                    <a:spLocks noChangeArrowheads="1"/>
                  </p:cNvSpPr>
                  <p:nvPr/>
                </p:nvSpPr>
                <p:spPr bwMode="auto">
                  <a:xfrm>
                    <a:off x="2511"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4" name="Line 45"/>
                  <p:cNvSpPr>
                    <a:spLocks noChangeShapeType="1"/>
                  </p:cNvSpPr>
                  <p:nvPr/>
                </p:nvSpPr>
                <p:spPr bwMode="auto">
                  <a:xfrm>
                    <a:off x="2496"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46"/>
                  <p:cNvSpPr>
                    <a:spLocks noChangeShapeType="1"/>
                  </p:cNvSpPr>
                  <p:nvPr/>
                </p:nvSpPr>
                <p:spPr bwMode="auto">
                  <a:xfrm>
                    <a:off x="2496"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Rectangle 47"/>
                  <p:cNvSpPr>
                    <a:spLocks noChangeArrowheads="1"/>
                  </p:cNvSpPr>
                  <p:nvPr/>
                </p:nvSpPr>
                <p:spPr bwMode="auto">
                  <a:xfrm>
                    <a:off x="1632"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2</a:t>
                    </a:r>
                    <a:endParaRPr lang="zh-CN" altLang="en-US" sz="2000"/>
                  </a:p>
                </p:txBody>
              </p:sp>
              <p:sp>
                <p:nvSpPr>
                  <p:cNvPr id="57" name="Rectangle 48"/>
                  <p:cNvSpPr>
                    <a:spLocks noChangeArrowheads="1"/>
                  </p:cNvSpPr>
                  <p:nvPr/>
                </p:nvSpPr>
                <p:spPr bwMode="auto">
                  <a:xfrm>
                    <a:off x="1169"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8" name="Rectangle 49"/>
                  <p:cNvSpPr>
                    <a:spLocks noChangeArrowheads="1"/>
                  </p:cNvSpPr>
                  <p:nvPr/>
                </p:nvSpPr>
                <p:spPr bwMode="auto">
                  <a:xfrm>
                    <a:off x="1632"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59" name="Rectangle 50"/>
                  <p:cNvSpPr>
                    <a:spLocks noChangeArrowheads="1"/>
                  </p:cNvSpPr>
                  <p:nvPr/>
                </p:nvSpPr>
                <p:spPr bwMode="auto">
                  <a:xfrm>
                    <a:off x="1169"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0" name="Line 5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5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53"/>
                  <p:cNvSpPr>
                    <a:spLocks noChangeShapeType="1"/>
                  </p:cNvSpPr>
                  <p:nvPr/>
                </p:nvSpPr>
                <p:spPr bwMode="auto">
                  <a:xfrm>
                    <a:off x="1152"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54"/>
                  <p:cNvSpPr>
                    <a:spLocks noChangeShapeType="1"/>
                  </p:cNvSpPr>
                  <p:nvPr/>
                </p:nvSpPr>
                <p:spPr bwMode="auto">
                  <a:xfrm>
                    <a:off x="1152"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55"/>
                  <p:cNvSpPr>
                    <a:spLocks noChangeShapeType="1"/>
                  </p:cNvSpPr>
                  <p:nvPr/>
                </p:nvSpPr>
                <p:spPr bwMode="auto">
                  <a:xfrm>
                    <a:off x="1632"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Rectangle 56"/>
                  <p:cNvSpPr>
                    <a:spLocks noChangeArrowheads="1"/>
                  </p:cNvSpPr>
                  <p:nvPr/>
                </p:nvSpPr>
                <p:spPr bwMode="auto">
                  <a:xfrm>
                    <a:off x="1629"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－2</a:t>
                    </a:r>
                    <a:endParaRPr lang="zh-CN" altLang="en-US" sz="2000" b="1"/>
                  </a:p>
                </p:txBody>
              </p:sp>
              <p:sp>
                <p:nvSpPr>
                  <p:cNvPr id="66" name="Rectangle 57"/>
                  <p:cNvSpPr>
                    <a:spLocks noChangeArrowheads="1"/>
                  </p:cNvSpPr>
                  <p:nvPr/>
                </p:nvSpPr>
                <p:spPr bwMode="auto">
                  <a:xfrm>
                    <a:off x="1169"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7" name="Line 58"/>
                  <p:cNvSpPr>
                    <a:spLocks noChangeShapeType="1"/>
                  </p:cNvSpPr>
                  <p:nvPr/>
                </p:nvSpPr>
                <p:spPr bwMode="auto">
                  <a:xfrm>
                    <a:off x="1152"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59"/>
                  <p:cNvSpPr>
                    <a:spLocks noChangeShapeType="1"/>
                  </p:cNvSpPr>
                  <p:nvPr/>
                </p:nvSpPr>
                <p:spPr bwMode="auto">
                  <a:xfrm>
                    <a:off x="1152"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60"/>
                  <p:cNvSpPr txBox="1">
                    <a:spLocks noChangeArrowheads="1"/>
                  </p:cNvSpPr>
                  <p:nvPr/>
                </p:nvSpPr>
                <p:spPr bwMode="auto">
                  <a:xfrm>
                    <a:off x="3302"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0" name="Text Box 61"/>
                  <p:cNvSpPr txBox="1">
                    <a:spLocks noChangeArrowheads="1"/>
                  </p:cNvSpPr>
                  <p:nvPr/>
                </p:nvSpPr>
                <p:spPr bwMode="auto">
                  <a:xfrm>
                    <a:off x="2630"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1" name="Text Box 62"/>
                  <p:cNvSpPr txBox="1">
                    <a:spLocks noChangeArrowheads="1"/>
                  </p:cNvSpPr>
                  <p:nvPr/>
                </p:nvSpPr>
                <p:spPr bwMode="auto">
                  <a:xfrm>
                    <a:off x="1958"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2" name="Text Box 63"/>
                  <p:cNvSpPr txBox="1">
                    <a:spLocks noChangeArrowheads="1"/>
                  </p:cNvSpPr>
                  <p:nvPr/>
                </p:nvSpPr>
                <p:spPr bwMode="auto">
                  <a:xfrm>
                    <a:off x="1286"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3" name="Line 64"/>
                  <p:cNvSpPr>
                    <a:spLocks noChangeShapeType="1"/>
                  </p:cNvSpPr>
                  <p:nvPr/>
                </p:nvSpPr>
                <p:spPr bwMode="auto">
                  <a:xfrm>
                    <a:off x="3840" y="1523"/>
                    <a:ext cx="0" cy="480"/>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 name="Line 65"/>
                <p:cNvSpPr>
                  <a:spLocks noChangeShapeType="1"/>
                </p:cNvSpPr>
                <p:nvPr/>
              </p:nvSpPr>
              <p:spPr bwMode="auto">
                <a:xfrm>
                  <a:off x="3840" y="2147"/>
                  <a:ext cx="672"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66"/>
                <p:cNvSpPr>
                  <a:spLocks noChangeShapeType="1"/>
                </p:cNvSpPr>
                <p:nvPr/>
              </p:nvSpPr>
              <p:spPr bwMode="auto">
                <a:xfrm flipV="1">
                  <a:off x="3840" y="995"/>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67"/>
                <p:cNvSpPr>
                  <a:spLocks noChangeShapeType="1"/>
                </p:cNvSpPr>
                <p:nvPr/>
              </p:nvSpPr>
              <p:spPr bwMode="auto">
                <a:xfrm flipV="1">
                  <a:off x="3840" y="1283"/>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8"/>
                <p:cNvSpPr>
                  <a:spLocks noChangeShapeType="1"/>
                </p:cNvSpPr>
                <p:nvPr/>
              </p:nvSpPr>
              <p:spPr bwMode="auto">
                <a:xfrm>
                  <a:off x="3840" y="1139"/>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69"/>
                <p:cNvSpPr>
                  <a:spLocks noChangeShapeType="1"/>
                </p:cNvSpPr>
                <p:nvPr/>
              </p:nvSpPr>
              <p:spPr bwMode="auto">
                <a:xfrm>
                  <a:off x="3840" y="1427"/>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70"/>
                <p:cNvSpPr>
                  <a:spLocks noChangeShapeType="1"/>
                </p:cNvSpPr>
                <p:nvPr/>
              </p:nvSpPr>
              <p:spPr bwMode="auto">
                <a:xfrm>
                  <a:off x="3840" y="1139"/>
                  <a:ext cx="672" cy="18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71"/>
                <p:cNvSpPr>
                  <a:spLocks noChangeShapeType="1"/>
                </p:cNvSpPr>
                <p:nvPr/>
              </p:nvSpPr>
              <p:spPr bwMode="auto">
                <a:xfrm flipV="1">
                  <a:off x="3840" y="1715"/>
                  <a:ext cx="672" cy="4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72"/>
                <p:cNvSpPr>
                  <a:spLocks noChangeShapeType="1"/>
                </p:cNvSpPr>
                <p:nvPr/>
              </p:nvSpPr>
              <p:spPr bwMode="auto">
                <a:xfrm>
                  <a:off x="3840" y="2147"/>
                  <a:ext cx="672"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Rectangle 73"/>
                <p:cNvSpPr>
                  <a:spLocks noChangeArrowheads="1"/>
                </p:cNvSpPr>
                <p:nvPr/>
              </p:nvSpPr>
              <p:spPr bwMode="auto">
                <a:xfrm>
                  <a:off x="2832" y="2541"/>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字块内地址</a:t>
                  </a:r>
                </a:p>
              </p:txBody>
            </p:sp>
            <p:sp>
              <p:nvSpPr>
                <p:cNvPr id="19" name="Rectangle 74"/>
                <p:cNvSpPr>
                  <a:spLocks noChangeArrowheads="1"/>
                </p:cNvSpPr>
                <p:nvPr/>
              </p:nvSpPr>
              <p:spPr bwMode="auto">
                <a:xfrm>
                  <a:off x="2086" y="2541"/>
                  <a:ext cx="6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dirty="0"/>
                    <a:t>组地址</a:t>
                  </a:r>
                </a:p>
              </p:txBody>
            </p:sp>
            <p:sp>
              <p:nvSpPr>
                <p:cNvPr id="20" name="Rectangle 75"/>
                <p:cNvSpPr>
                  <a:spLocks noChangeArrowheads="1"/>
                </p:cNvSpPr>
                <p:nvPr/>
              </p:nvSpPr>
              <p:spPr bwMode="auto">
                <a:xfrm>
                  <a:off x="816" y="2541"/>
                  <a:ext cx="11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主存字块标记</a:t>
                  </a:r>
                </a:p>
              </p:txBody>
            </p:sp>
            <p:sp>
              <p:nvSpPr>
                <p:cNvPr id="21" name="Freeform 76"/>
                <p:cNvSpPr/>
                <p:nvPr/>
              </p:nvSpPr>
              <p:spPr bwMode="auto">
                <a:xfrm>
                  <a:off x="816" y="2531"/>
                  <a:ext cx="3027" cy="3"/>
                </a:xfrm>
                <a:custGeom>
                  <a:avLst/>
                  <a:gdLst>
                    <a:gd name="T0" fmla="*/ 0 w 3027"/>
                    <a:gd name="T1" fmla="*/ 0 h 3"/>
                    <a:gd name="T2" fmla="*/ 3027 w 3027"/>
                    <a:gd name="T3" fmla="*/ 3 h 3"/>
                    <a:gd name="T4" fmla="*/ 0 60000 65536"/>
                    <a:gd name="T5" fmla="*/ 0 60000 65536"/>
                    <a:gd name="T6" fmla="*/ 0 w 3027"/>
                    <a:gd name="T7" fmla="*/ 0 h 3"/>
                    <a:gd name="T8" fmla="*/ 3027 w 3027"/>
                    <a:gd name="T9" fmla="*/ 3 h 3"/>
                  </a:gdLst>
                  <a:ahLst/>
                  <a:cxnLst>
                    <a:cxn ang="T4">
                      <a:pos x="T0" y="T1"/>
                    </a:cxn>
                    <a:cxn ang="T5">
                      <a:pos x="T2" y="T3"/>
                    </a:cxn>
                  </a:cxnLst>
                  <a:rect l="T6" t="T7" r="T8" b="T9"/>
                  <a:pathLst>
                    <a:path w="3027" h="3">
                      <a:moveTo>
                        <a:pt x="0" y="0"/>
                      </a:moveTo>
                      <a:lnTo>
                        <a:pt x="3027" y="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77"/>
                <p:cNvSpPr/>
                <p:nvPr/>
              </p:nvSpPr>
              <p:spPr bwMode="auto">
                <a:xfrm>
                  <a:off x="816" y="2819"/>
                  <a:ext cx="3021" cy="1"/>
                </a:xfrm>
                <a:custGeom>
                  <a:avLst/>
                  <a:gdLst>
                    <a:gd name="T0" fmla="*/ 0 w 3021"/>
                    <a:gd name="T1" fmla="*/ 0 h 1"/>
                    <a:gd name="T2" fmla="*/ 3021 w 3021"/>
                    <a:gd name="T3" fmla="*/ 0 h 1"/>
                    <a:gd name="T4" fmla="*/ 0 60000 65536"/>
                    <a:gd name="T5" fmla="*/ 0 60000 65536"/>
                    <a:gd name="T6" fmla="*/ 0 w 3021"/>
                    <a:gd name="T7" fmla="*/ 0 h 1"/>
                    <a:gd name="T8" fmla="*/ 3021 w 3021"/>
                    <a:gd name="T9" fmla="*/ 1 h 1"/>
                  </a:gdLst>
                  <a:ahLst/>
                  <a:cxnLst>
                    <a:cxn ang="T4">
                      <a:pos x="T0" y="T1"/>
                    </a:cxn>
                    <a:cxn ang="T5">
                      <a:pos x="T2" y="T3"/>
                    </a:cxn>
                  </a:cxnLst>
                  <a:rect l="T6" t="T7" r="T8" b="T9"/>
                  <a:pathLst>
                    <a:path w="3021" h="1">
                      <a:moveTo>
                        <a:pt x="0" y="0"/>
                      </a:moveTo>
                      <a:lnTo>
                        <a:pt x="3021" y="0"/>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78"/>
                <p:cNvSpPr/>
                <p:nvPr/>
              </p:nvSpPr>
              <p:spPr bwMode="auto">
                <a:xfrm>
                  <a:off x="816" y="2541"/>
                  <a:ext cx="1" cy="275"/>
                </a:xfrm>
                <a:custGeom>
                  <a:avLst/>
                  <a:gdLst>
                    <a:gd name="T0" fmla="*/ 0 w 1"/>
                    <a:gd name="T1" fmla="*/ 0 h 275"/>
                    <a:gd name="T2" fmla="*/ 0 w 1"/>
                    <a:gd name="T3" fmla="*/ 275 h 275"/>
                    <a:gd name="T4" fmla="*/ 0 60000 65536"/>
                    <a:gd name="T5" fmla="*/ 0 60000 65536"/>
                    <a:gd name="T6" fmla="*/ 0 w 1"/>
                    <a:gd name="T7" fmla="*/ 0 h 275"/>
                    <a:gd name="T8" fmla="*/ 1 w 1"/>
                    <a:gd name="T9" fmla="*/ 275 h 275"/>
                  </a:gdLst>
                  <a:ahLst/>
                  <a:cxnLst>
                    <a:cxn ang="T4">
                      <a:pos x="T0" y="T1"/>
                    </a:cxn>
                    <a:cxn ang="T5">
                      <a:pos x="T2" y="T3"/>
                    </a:cxn>
                  </a:cxnLst>
                  <a:rect l="T6" t="T7" r="T8" b="T9"/>
                  <a:pathLst>
                    <a:path w="1" h="275">
                      <a:moveTo>
                        <a:pt x="0" y="0"/>
                      </a:moveTo>
                      <a:lnTo>
                        <a:pt x="0" y="275"/>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79"/>
                <p:cNvSpPr>
                  <a:spLocks noChangeShapeType="1"/>
                </p:cNvSpPr>
                <p:nvPr/>
              </p:nvSpPr>
              <p:spPr bwMode="auto">
                <a:xfrm>
                  <a:off x="194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80"/>
                <p:cNvSpPr>
                  <a:spLocks noChangeShapeType="1"/>
                </p:cNvSpPr>
                <p:nvPr/>
              </p:nvSpPr>
              <p:spPr bwMode="auto">
                <a:xfrm>
                  <a:off x="283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Freeform 81"/>
                <p:cNvSpPr/>
                <p:nvPr/>
              </p:nvSpPr>
              <p:spPr bwMode="auto">
                <a:xfrm>
                  <a:off x="3837" y="2540"/>
                  <a:ext cx="4" cy="279"/>
                </a:xfrm>
                <a:custGeom>
                  <a:avLst/>
                  <a:gdLst>
                    <a:gd name="T0" fmla="*/ 0 w 4"/>
                    <a:gd name="T1" fmla="*/ 0 h 279"/>
                    <a:gd name="T2" fmla="*/ 4 w 4"/>
                    <a:gd name="T3" fmla="*/ 279 h 279"/>
                    <a:gd name="T4" fmla="*/ 0 60000 65536"/>
                    <a:gd name="T5" fmla="*/ 0 60000 65536"/>
                    <a:gd name="T6" fmla="*/ 0 w 4"/>
                    <a:gd name="T7" fmla="*/ 0 h 279"/>
                    <a:gd name="T8" fmla="*/ 4 w 4"/>
                    <a:gd name="T9" fmla="*/ 279 h 279"/>
                  </a:gdLst>
                  <a:ahLst/>
                  <a:cxnLst>
                    <a:cxn ang="T4">
                      <a:pos x="T0" y="T1"/>
                    </a:cxn>
                    <a:cxn ang="T5">
                      <a:pos x="T2" y="T3"/>
                    </a:cxn>
                  </a:cxnLst>
                  <a:rect l="T6" t="T7" r="T8" b="T9"/>
                  <a:pathLst>
                    <a:path w="4" h="279">
                      <a:moveTo>
                        <a:pt x="0" y="0"/>
                      </a:moveTo>
                      <a:lnTo>
                        <a:pt x="4" y="279"/>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Text Box 82"/>
                <p:cNvSpPr txBox="1">
                  <a:spLocks noChangeArrowheads="1"/>
                </p:cNvSpPr>
                <p:nvPr/>
              </p:nvSpPr>
              <p:spPr bwMode="auto">
                <a:xfrm>
                  <a:off x="912" y="2857"/>
                  <a:ext cx="8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s</a:t>
                  </a:r>
                  <a:r>
                    <a:rPr lang="en-US" altLang="zh-CN" sz="2000" b="1"/>
                    <a:t> = </a:t>
                  </a:r>
                  <a:r>
                    <a:rPr lang="en-US" altLang="zh-CN" sz="2000" b="1" i="1"/>
                    <a:t>t</a:t>
                  </a:r>
                  <a:r>
                    <a:rPr lang="en-US" altLang="zh-CN" sz="2000" b="1"/>
                    <a:t> +</a:t>
                  </a:r>
                  <a:r>
                    <a:rPr lang="en-US" altLang="zh-CN" sz="2000" b="1" i="1"/>
                    <a:t> r</a:t>
                  </a:r>
                  <a:r>
                    <a:rPr lang="en-US" altLang="zh-CN" sz="2000" b="1"/>
                    <a:t>  </a:t>
                  </a:r>
                  <a:r>
                    <a:rPr lang="zh-CN" altLang="en-US" sz="2000" b="1"/>
                    <a:t>位</a:t>
                  </a:r>
                </a:p>
              </p:txBody>
            </p:sp>
            <p:sp>
              <p:nvSpPr>
                <p:cNvPr id="28" name="Text Box 83"/>
                <p:cNvSpPr txBox="1">
                  <a:spLocks noChangeArrowheads="1"/>
                </p:cNvSpPr>
                <p:nvPr/>
              </p:nvSpPr>
              <p:spPr bwMode="auto">
                <a:xfrm>
                  <a:off x="1920" y="2819"/>
                  <a:ext cx="8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q</a:t>
                  </a:r>
                  <a:r>
                    <a:rPr lang="en-US" altLang="zh-CN" b="1"/>
                    <a:t> =</a:t>
                  </a:r>
                  <a:r>
                    <a:rPr lang="en-US" altLang="zh-CN" sz="2000" b="1"/>
                    <a:t> </a:t>
                  </a:r>
                  <a:r>
                    <a:rPr lang="en-US" altLang="zh-CN" sz="2000" b="1" i="1"/>
                    <a:t>c</a:t>
                  </a:r>
                  <a:r>
                    <a:rPr lang="en-US" altLang="zh-CN" sz="1600" b="1"/>
                    <a:t>－</a:t>
                  </a:r>
                  <a:r>
                    <a:rPr lang="en-US" altLang="zh-CN" sz="2000" b="1" i="1"/>
                    <a:t>r</a:t>
                  </a:r>
                  <a:r>
                    <a:rPr lang="en-US" altLang="zh-CN" sz="2000" b="1"/>
                    <a:t> </a:t>
                  </a:r>
                  <a:r>
                    <a:rPr lang="zh-CN" altLang="en-US" sz="2000" b="1"/>
                    <a:t>位</a:t>
                  </a:r>
                </a:p>
              </p:txBody>
            </p:sp>
            <p:sp>
              <p:nvSpPr>
                <p:cNvPr id="29" name="Text Box 84"/>
                <p:cNvSpPr txBox="1">
                  <a:spLocks noChangeArrowheads="1"/>
                </p:cNvSpPr>
                <p:nvPr/>
              </p:nvSpPr>
              <p:spPr bwMode="auto">
                <a:xfrm>
                  <a:off x="3120" y="2850"/>
                  <a:ext cx="3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sz="2000" b="1"/>
                    <a:t> </a:t>
                  </a:r>
                  <a:r>
                    <a:rPr lang="zh-CN" altLang="en-US" sz="2000" b="1"/>
                    <a:t>位</a:t>
                  </a:r>
                </a:p>
              </p:txBody>
            </p:sp>
            <p:sp>
              <p:nvSpPr>
                <p:cNvPr id="30" name="Text Box 85"/>
                <p:cNvSpPr txBox="1">
                  <a:spLocks noChangeArrowheads="1"/>
                </p:cNvSpPr>
                <p:nvPr/>
              </p:nvSpPr>
              <p:spPr bwMode="auto">
                <a:xfrm>
                  <a:off x="675" y="79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组</a:t>
                  </a:r>
                </a:p>
              </p:txBody>
            </p:sp>
            <p:sp>
              <p:nvSpPr>
                <p:cNvPr id="31" name="Text Box 86"/>
                <p:cNvSpPr txBox="1">
                  <a:spLocks noChangeArrowheads="1"/>
                </p:cNvSpPr>
                <p:nvPr/>
              </p:nvSpPr>
              <p:spPr bwMode="auto">
                <a:xfrm>
                  <a:off x="806" y="10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32" name="Text Box 87"/>
                <p:cNvSpPr txBox="1">
                  <a:spLocks noChangeArrowheads="1"/>
                </p:cNvSpPr>
                <p:nvPr/>
              </p:nvSpPr>
              <p:spPr bwMode="auto">
                <a:xfrm>
                  <a:off x="806"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sp>
              <p:nvSpPr>
                <p:cNvPr id="33" name="Text Box 88"/>
                <p:cNvSpPr txBox="1">
                  <a:spLocks noChangeArrowheads="1"/>
                </p:cNvSpPr>
                <p:nvPr/>
              </p:nvSpPr>
              <p:spPr bwMode="auto">
                <a:xfrm>
                  <a:off x="438" y="2003"/>
                  <a:ext cx="5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2</a:t>
                  </a:r>
                  <a:r>
                    <a:rPr lang="en-US" altLang="zh-CN" sz="2000" b="1" i="1" baseline="50000"/>
                    <a:t>c</a:t>
                  </a:r>
                  <a:r>
                    <a:rPr lang="en-US" altLang="zh-CN" sz="2000" b="1" baseline="50000"/>
                    <a:t>-</a:t>
                  </a:r>
                  <a:r>
                    <a:rPr lang="en-US" altLang="zh-CN" sz="2000" b="1" i="1" baseline="50000"/>
                    <a:t>r</a:t>
                  </a:r>
                  <a:r>
                    <a:rPr lang="en-US" altLang="zh-CN" sz="2000" b="1"/>
                    <a:t>－1</a:t>
                  </a:r>
                  <a:endParaRPr lang="zh-CN" altLang="en-US" b="1"/>
                </a:p>
              </p:txBody>
            </p:sp>
            <p:sp>
              <p:nvSpPr>
                <p:cNvPr id="34" name="Text Box 89"/>
                <p:cNvSpPr txBox="1">
                  <a:spLocks noChangeArrowheads="1"/>
                </p:cNvSpPr>
                <p:nvPr/>
              </p:nvSpPr>
              <p:spPr bwMode="auto">
                <a:xfrm>
                  <a:off x="-14" y="2551"/>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rgbClr val="0000FF"/>
                      </a:solidFill>
                    </a:rPr>
                    <a:t>主存地址</a:t>
                  </a:r>
                </a:p>
              </p:txBody>
            </p:sp>
            <p:sp>
              <p:nvSpPr>
                <p:cNvPr id="35" name="Text Box 90"/>
                <p:cNvSpPr txBox="1">
                  <a:spLocks noChangeArrowheads="1"/>
                </p:cNvSpPr>
                <p:nvPr/>
              </p:nvSpPr>
              <p:spPr bwMode="auto">
                <a:xfrm>
                  <a:off x="2108" y="683"/>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p>
              </p:txBody>
            </p:sp>
            <p:sp>
              <p:nvSpPr>
                <p:cNvPr id="36" name="Text Box 91"/>
                <p:cNvSpPr txBox="1">
                  <a:spLocks noChangeArrowheads="1"/>
                </p:cNvSpPr>
                <p:nvPr/>
              </p:nvSpPr>
              <p:spPr bwMode="auto">
                <a:xfrm>
                  <a:off x="4560" y="611"/>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sp>
              <p:nvSpPr>
                <p:cNvPr id="37" name="Freeform 92"/>
                <p:cNvSpPr/>
                <p:nvPr/>
              </p:nvSpPr>
              <p:spPr bwMode="auto">
                <a:xfrm>
                  <a:off x="813" y="2813"/>
                  <a:ext cx="1" cy="490"/>
                </a:xfrm>
                <a:custGeom>
                  <a:avLst/>
                  <a:gdLst>
                    <a:gd name="T0" fmla="*/ 0 w 1"/>
                    <a:gd name="T1" fmla="*/ 0 h 490"/>
                    <a:gd name="T2" fmla="*/ 0 w 1"/>
                    <a:gd name="T3" fmla="*/ 490 h 490"/>
                    <a:gd name="T4" fmla="*/ 0 60000 65536"/>
                    <a:gd name="T5" fmla="*/ 0 60000 65536"/>
                    <a:gd name="T6" fmla="*/ 0 w 1"/>
                    <a:gd name="T7" fmla="*/ 0 h 490"/>
                    <a:gd name="T8" fmla="*/ 1 w 1"/>
                    <a:gd name="T9" fmla="*/ 490 h 490"/>
                  </a:gdLst>
                  <a:ahLst/>
                  <a:cxnLst>
                    <a:cxn ang="T4">
                      <a:pos x="T0" y="T1"/>
                    </a:cxn>
                    <a:cxn ang="T5">
                      <a:pos x="T2" y="T3"/>
                    </a:cxn>
                  </a:cxnLst>
                  <a:rect l="T6" t="T7" r="T8" b="T9"/>
                  <a:pathLst>
                    <a:path w="1" h="490">
                      <a:moveTo>
                        <a:pt x="0" y="0"/>
                      </a:moveTo>
                      <a:lnTo>
                        <a:pt x="0" y="49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93"/>
                <p:cNvSpPr/>
                <p:nvPr/>
              </p:nvSpPr>
              <p:spPr bwMode="auto">
                <a:xfrm>
                  <a:off x="2832" y="2825"/>
                  <a:ext cx="1" cy="474"/>
                </a:xfrm>
                <a:custGeom>
                  <a:avLst/>
                  <a:gdLst>
                    <a:gd name="T0" fmla="*/ 0 w 1"/>
                    <a:gd name="T1" fmla="*/ 0 h 474"/>
                    <a:gd name="T2" fmla="*/ 1 w 1"/>
                    <a:gd name="T3" fmla="*/ 474 h 474"/>
                    <a:gd name="T4" fmla="*/ 0 60000 65536"/>
                    <a:gd name="T5" fmla="*/ 0 60000 65536"/>
                    <a:gd name="T6" fmla="*/ 0 w 1"/>
                    <a:gd name="T7" fmla="*/ 0 h 474"/>
                    <a:gd name="T8" fmla="*/ 1 w 1"/>
                    <a:gd name="T9" fmla="*/ 474 h 474"/>
                  </a:gdLst>
                  <a:ahLst/>
                  <a:cxnLst>
                    <a:cxn ang="T4">
                      <a:pos x="T0" y="T1"/>
                    </a:cxn>
                    <a:cxn ang="T5">
                      <a:pos x="T2" y="T3"/>
                    </a:cxn>
                  </a:cxnLst>
                  <a:rect l="T6" t="T7" r="T8" b="T9"/>
                  <a:pathLst>
                    <a:path w="1" h="474">
                      <a:moveTo>
                        <a:pt x="0" y="0"/>
                      </a:moveTo>
                      <a:lnTo>
                        <a:pt x="1" y="47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94"/>
                <p:cNvSpPr>
                  <a:spLocks noChangeShapeType="1"/>
                </p:cNvSpPr>
                <p:nvPr/>
              </p:nvSpPr>
              <p:spPr bwMode="auto">
                <a:xfrm>
                  <a:off x="2208"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95"/>
                <p:cNvSpPr>
                  <a:spLocks noChangeShapeType="1"/>
                </p:cNvSpPr>
                <p:nvPr/>
              </p:nvSpPr>
              <p:spPr bwMode="auto">
                <a:xfrm rot="10800000">
                  <a:off x="816"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Text Box 96"/>
                <p:cNvSpPr txBox="1">
                  <a:spLocks noChangeArrowheads="1"/>
                </p:cNvSpPr>
                <p:nvPr/>
              </p:nvSpPr>
              <p:spPr bwMode="auto">
                <a:xfrm>
                  <a:off x="1614" y="3059"/>
                  <a:ext cx="4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en-US" altLang="zh-CN" sz="2000" b="1"/>
                    <a:t> </a:t>
                  </a:r>
                  <a:r>
                    <a:rPr lang="zh-CN" altLang="en-US" sz="2000" b="1"/>
                    <a:t>位</a:t>
                  </a:r>
                </a:p>
              </p:txBody>
            </p:sp>
          </p:grpSp>
          <p:sp>
            <p:nvSpPr>
              <p:cNvPr id="7" name="Text Box 97"/>
              <p:cNvSpPr txBox="1">
                <a:spLocks noChangeArrowheads="1"/>
              </p:cNvSpPr>
              <p:nvPr/>
            </p:nvSpPr>
            <p:spPr bwMode="auto">
              <a:xfrm>
                <a:off x="-527" y="1193"/>
                <a:ext cx="111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共 </a:t>
                </a:r>
                <a:r>
                  <a:rPr lang="en-US" altLang="zh-CN" b="1" i="1" dirty="0">
                    <a:solidFill>
                      <a:schemeClr val="folHlink"/>
                    </a:solidFill>
                  </a:rPr>
                  <a:t>Q</a:t>
                </a:r>
                <a:r>
                  <a:rPr lang="en-US" altLang="zh-CN" b="1" dirty="0">
                    <a:solidFill>
                      <a:schemeClr val="folHlink"/>
                    </a:solidFill>
                  </a:rPr>
                  <a:t> </a:t>
                </a:r>
                <a:r>
                  <a:rPr lang="zh-CN" altLang="en-US" b="1" dirty="0">
                    <a:solidFill>
                      <a:schemeClr val="folHlink"/>
                    </a:solidFill>
                  </a:rPr>
                  <a:t>组</a:t>
                </a:r>
                <a:r>
                  <a:rPr lang="zh-CN" altLang="en-US" b="1" dirty="0"/>
                  <a:t>，每组内</a:t>
                </a:r>
                <a:r>
                  <a:rPr lang="en-US" altLang="zh-CN" b="1" dirty="0"/>
                  <a:t>2</a:t>
                </a:r>
                <a:r>
                  <a:rPr lang="en-US" altLang="zh-CN" b="1" baseline="30000" dirty="0"/>
                  <a:t>r</a:t>
                </a:r>
                <a:r>
                  <a:rPr lang="zh-CN" altLang="en-US" b="1" dirty="0"/>
                  <a:t>块（</a:t>
                </a:r>
                <a:r>
                  <a:rPr lang="en-US" altLang="zh-CN" b="1" i="1" dirty="0"/>
                  <a:t>r</a:t>
                </a:r>
                <a:r>
                  <a:rPr lang="en-US" altLang="zh-CN" b="1" dirty="0"/>
                  <a:t> = 1)</a:t>
                </a:r>
              </a:p>
            </p:txBody>
          </p:sp>
        </p:grpSp>
        <p:sp>
          <p:nvSpPr>
            <p:cNvPr id="5" name="Text Box 98"/>
            <p:cNvSpPr txBox="1">
              <a:spLocks noChangeArrowheads="1"/>
            </p:cNvSpPr>
            <p:nvPr/>
          </p:nvSpPr>
          <p:spPr bwMode="auto">
            <a:xfrm>
              <a:off x="5214" y="16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grpSp>
      <p:sp>
        <p:nvSpPr>
          <p:cNvPr id="100" name="Text Box 99"/>
          <p:cNvSpPr txBox="1">
            <a:spLocks noChangeArrowheads="1"/>
          </p:cNvSpPr>
          <p:nvPr/>
        </p:nvSpPr>
        <p:spPr bwMode="auto">
          <a:xfrm>
            <a:off x="1457325" y="6034088"/>
            <a:ext cx="85877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某一主存块</a:t>
            </a:r>
            <a:r>
              <a:rPr lang="zh-CN" altLang="en-US" sz="2800" b="1"/>
              <a:t> </a:t>
            </a:r>
            <a:r>
              <a:rPr lang="en-US" altLang="zh-CN" sz="2800" b="1" i="1">
                <a:solidFill>
                  <a:schemeClr val="folHlink"/>
                </a:solidFill>
              </a:rPr>
              <a:t>j</a:t>
            </a:r>
            <a:r>
              <a:rPr lang="en-US" altLang="zh-CN" sz="2800" b="1"/>
              <a:t> </a:t>
            </a:r>
            <a:r>
              <a:rPr lang="zh-CN" altLang="en-US" sz="2800" b="1"/>
              <a:t>按模 </a:t>
            </a:r>
            <a:r>
              <a:rPr lang="en-US" altLang="zh-CN" sz="2800" b="1" i="1">
                <a:solidFill>
                  <a:schemeClr val="folHlink"/>
                </a:solidFill>
              </a:rPr>
              <a:t>Q</a:t>
            </a:r>
            <a:r>
              <a:rPr lang="en-US" altLang="zh-CN" sz="2800" b="1"/>
              <a:t> </a:t>
            </a:r>
            <a:r>
              <a:rPr lang="zh-CN" altLang="en-US" sz="2800" b="1"/>
              <a:t>映射到 </a:t>
            </a:r>
            <a:r>
              <a:rPr lang="zh-CN" altLang="en-US" sz="2800" b="1">
                <a:solidFill>
                  <a:schemeClr val="folHlink"/>
                </a:solidFill>
              </a:rPr>
              <a:t>缓存 </a:t>
            </a:r>
            <a:r>
              <a:rPr lang="zh-CN" altLang="en-US" sz="2800" b="1"/>
              <a:t>的第 </a:t>
            </a:r>
            <a:r>
              <a:rPr lang="en-US" altLang="zh-CN" sz="2800" b="1" i="1">
                <a:solidFill>
                  <a:schemeClr val="folHlink"/>
                </a:solidFill>
              </a:rPr>
              <a:t>i</a:t>
            </a:r>
            <a:r>
              <a:rPr lang="en-US" altLang="zh-CN" sz="2800" b="1"/>
              <a:t> </a:t>
            </a:r>
            <a:r>
              <a:rPr lang="zh-CN" altLang="en-US" sz="2800" b="1">
                <a:solidFill>
                  <a:schemeClr val="folHlink"/>
                </a:solidFill>
              </a:rPr>
              <a:t>组</a:t>
            </a:r>
            <a:r>
              <a:rPr lang="zh-CN" altLang="en-US" sz="2800" b="1"/>
              <a:t>中的 </a:t>
            </a:r>
            <a:r>
              <a:rPr lang="zh-CN" altLang="en-US" sz="2800" b="1">
                <a:solidFill>
                  <a:schemeClr val="folHlink"/>
                </a:solidFill>
              </a:rPr>
              <a:t>任一块</a:t>
            </a:r>
          </a:p>
        </p:txBody>
      </p:sp>
      <p:sp>
        <p:nvSpPr>
          <p:cNvPr id="101" name="Text Box 100"/>
          <p:cNvSpPr txBox="1">
            <a:spLocks noChangeArrowheads="1"/>
          </p:cNvSpPr>
          <p:nvPr/>
        </p:nvSpPr>
        <p:spPr bwMode="auto">
          <a:xfrm>
            <a:off x="1533525" y="5348288"/>
            <a:ext cx="1771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folHlink"/>
                </a:solidFill>
              </a:rPr>
              <a:t>i</a:t>
            </a:r>
            <a:r>
              <a:rPr lang="en-US" altLang="zh-CN" sz="2800" b="1">
                <a:solidFill>
                  <a:schemeClr val="folHlink"/>
                </a:solidFill>
              </a:rPr>
              <a:t> = </a:t>
            </a:r>
            <a:r>
              <a:rPr lang="en-US" altLang="zh-CN" sz="2800" b="1" i="1">
                <a:solidFill>
                  <a:schemeClr val="folHlink"/>
                </a:solidFill>
              </a:rPr>
              <a:t>j</a:t>
            </a:r>
            <a:r>
              <a:rPr lang="en-US" altLang="zh-CN" sz="2800" b="1">
                <a:solidFill>
                  <a:schemeClr val="folHlink"/>
                </a:solidFill>
              </a:rPr>
              <a:t> </a:t>
            </a:r>
            <a:r>
              <a:rPr lang="en-US" altLang="zh-CN" b="1">
                <a:solidFill>
                  <a:schemeClr val="folHlink"/>
                </a:solidFill>
              </a:rPr>
              <a:t>mod</a:t>
            </a:r>
            <a:r>
              <a:rPr lang="en-US" altLang="zh-CN" sz="2800" b="1">
                <a:solidFill>
                  <a:schemeClr val="folHlink"/>
                </a:solidFill>
              </a:rPr>
              <a:t> </a:t>
            </a:r>
            <a:r>
              <a:rPr lang="en-US" altLang="zh-CN" sz="2800" b="1" i="1">
                <a:solidFill>
                  <a:schemeClr val="folHlink"/>
                </a:solidFill>
              </a:rPr>
              <a:t>Q</a:t>
            </a:r>
          </a:p>
        </p:txBody>
      </p:sp>
      <p:grpSp>
        <p:nvGrpSpPr>
          <p:cNvPr id="102" name="Group 101"/>
          <p:cNvGrpSpPr/>
          <p:nvPr/>
        </p:nvGrpSpPr>
        <p:grpSpPr bwMode="auto">
          <a:xfrm>
            <a:off x="3571875" y="5195888"/>
            <a:ext cx="3805238" cy="914400"/>
            <a:chOff x="1620" y="3408"/>
            <a:chExt cx="2397" cy="576"/>
          </a:xfrm>
        </p:grpSpPr>
        <p:sp>
          <p:nvSpPr>
            <p:cNvPr id="103" name="Freeform 102"/>
            <p:cNvSpPr/>
            <p:nvPr/>
          </p:nvSpPr>
          <p:spPr bwMode="auto">
            <a:xfrm>
              <a:off x="1620" y="3600"/>
              <a:ext cx="876" cy="369"/>
            </a:xfrm>
            <a:custGeom>
              <a:avLst/>
              <a:gdLst>
                <a:gd name="T0" fmla="*/ 0 w 876"/>
                <a:gd name="T1" fmla="*/ 369 h 369"/>
                <a:gd name="T2" fmla="*/ 876 w 876"/>
                <a:gd name="T3" fmla="*/ 0 h 369"/>
                <a:gd name="T4" fmla="*/ 0 60000 65536"/>
                <a:gd name="T5" fmla="*/ 0 60000 65536"/>
                <a:gd name="T6" fmla="*/ 0 w 876"/>
                <a:gd name="T7" fmla="*/ 0 h 369"/>
                <a:gd name="T8" fmla="*/ 876 w 876"/>
                <a:gd name="T9" fmla="*/ 369 h 369"/>
              </a:gdLst>
              <a:ahLst/>
              <a:cxnLst>
                <a:cxn ang="T4">
                  <a:pos x="T0" y="T1"/>
                </a:cxn>
                <a:cxn ang="T5">
                  <a:pos x="T2" y="T3"/>
                </a:cxn>
              </a:cxnLst>
              <a:rect l="T6" t="T7" r="T8" b="T9"/>
              <a:pathLst>
                <a:path w="876" h="369">
                  <a:moveTo>
                    <a:pt x="0" y="369"/>
                  </a:moveTo>
                  <a:lnTo>
                    <a:pt x="876"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Freeform 103"/>
            <p:cNvSpPr/>
            <p:nvPr/>
          </p:nvSpPr>
          <p:spPr bwMode="auto">
            <a:xfrm>
              <a:off x="3354" y="3627"/>
              <a:ext cx="663" cy="357"/>
            </a:xfrm>
            <a:custGeom>
              <a:avLst/>
              <a:gdLst>
                <a:gd name="T0" fmla="*/ 663 w 663"/>
                <a:gd name="T1" fmla="*/ 357 h 357"/>
                <a:gd name="T2" fmla="*/ 0 w 663"/>
                <a:gd name="T3" fmla="*/ 0 h 357"/>
                <a:gd name="T4" fmla="*/ 0 60000 65536"/>
                <a:gd name="T5" fmla="*/ 0 60000 65536"/>
                <a:gd name="T6" fmla="*/ 0 w 663"/>
                <a:gd name="T7" fmla="*/ 0 h 357"/>
                <a:gd name="T8" fmla="*/ 663 w 663"/>
                <a:gd name="T9" fmla="*/ 357 h 357"/>
              </a:gdLst>
              <a:ahLst/>
              <a:cxnLst>
                <a:cxn ang="T4">
                  <a:pos x="T0" y="T1"/>
                </a:cxn>
                <a:cxn ang="T5">
                  <a:pos x="T2" y="T3"/>
                </a:cxn>
              </a:cxnLst>
              <a:rect l="T6" t="T7" r="T8" b="T9"/>
              <a:pathLst>
                <a:path w="663" h="357">
                  <a:moveTo>
                    <a:pt x="663" y="357"/>
                  </a:moveTo>
                  <a:lnTo>
                    <a:pt x="0"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Text Box 104"/>
            <p:cNvSpPr txBox="1">
              <a:spLocks noChangeArrowheads="1"/>
            </p:cNvSpPr>
            <p:nvPr/>
          </p:nvSpPr>
          <p:spPr bwMode="auto">
            <a:xfrm>
              <a:off x="2400" y="340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直接映射</a:t>
              </a:r>
            </a:p>
          </p:txBody>
        </p:sp>
      </p:grpSp>
      <p:grpSp>
        <p:nvGrpSpPr>
          <p:cNvPr id="106" name="Group 105"/>
          <p:cNvGrpSpPr/>
          <p:nvPr/>
        </p:nvGrpSpPr>
        <p:grpSpPr bwMode="auto">
          <a:xfrm>
            <a:off x="3590925" y="5240338"/>
            <a:ext cx="5257800" cy="869950"/>
            <a:chOff x="1632" y="3388"/>
            <a:chExt cx="3312" cy="548"/>
          </a:xfrm>
        </p:grpSpPr>
        <p:sp>
          <p:nvSpPr>
            <p:cNvPr id="107" name="Text Box 106"/>
            <p:cNvSpPr txBox="1">
              <a:spLocks noChangeArrowheads="1"/>
            </p:cNvSpPr>
            <p:nvPr/>
          </p:nvSpPr>
          <p:spPr bwMode="auto">
            <a:xfrm>
              <a:off x="2736" y="3388"/>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全相联映射</a:t>
              </a:r>
            </a:p>
          </p:txBody>
        </p:sp>
        <p:sp>
          <p:nvSpPr>
            <p:cNvPr id="108" name="Line 107"/>
            <p:cNvSpPr>
              <a:spLocks noChangeShapeType="1"/>
            </p:cNvSpPr>
            <p:nvPr/>
          </p:nvSpPr>
          <p:spPr bwMode="auto">
            <a:xfrm flipV="1">
              <a:off x="1632" y="3600"/>
              <a:ext cx="1152"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8"/>
            <p:cNvSpPr>
              <a:spLocks noChangeShapeType="1"/>
            </p:cNvSpPr>
            <p:nvPr/>
          </p:nvSpPr>
          <p:spPr bwMode="auto">
            <a:xfrm flipH="1" flipV="1">
              <a:off x="3936" y="3600"/>
              <a:ext cx="1008"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1" name="Group 111"/>
          <p:cNvGrpSpPr/>
          <p:nvPr/>
        </p:nvGrpSpPr>
        <p:grpSpPr bwMode="auto">
          <a:xfrm>
            <a:off x="2824163" y="1347788"/>
            <a:ext cx="6788150" cy="3557587"/>
            <a:chOff x="1149" y="891"/>
            <a:chExt cx="4276" cy="2241"/>
          </a:xfrm>
        </p:grpSpPr>
        <p:grpSp>
          <p:nvGrpSpPr>
            <p:cNvPr id="112" name="Group 112"/>
            <p:cNvGrpSpPr/>
            <p:nvPr/>
          </p:nvGrpSpPr>
          <p:grpSpPr bwMode="auto">
            <a:xfrm>
              <a:off x="4512" y="899"/>
              <a:ext cx="912" cy="249"/>
              <a:chOff x="4512" y="899"/>
              <a:chExt cx="912" cy="249"/>
            </a:xfrm>
          </p:grpSpPr>
          <p:sp>
            <p:nvSpPr>
              <p:cNvPr id="153" name="Rectangle 113"/>
              <p:cNvSpPr>
                <a:spLocks noChangeArrowheads="1"/>
              </p:cNvSpPr>
              <p:nvPr/>
            </p:nvSpPr>
            <p:spPr bwMode="auto">
              <a:xfrm>
                <a:off x="4512" y="899"/>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dirty="0">
                    <a:solidFill>
                      <a:schemeClr val="bg2"/>
                    </a:solidFill>
                  </a:rPr>
                  <a:t>     字块0</a:t>
                </a:r>
              </a:p>
            </p:txBody>
          </p:sp>
          <p:sp>
            <p:nvSpPr>
              <p:cNvPr id="154" name="Line 114"/>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5" name="Line 115"/>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 name="Group 116"/>
            <p:cNvGrpSpPr/>
            <p:nvPr/>
          </p:nvGrpSpPr>
          <p:grpSpPr bwMode="auto">
            <a:xfrm>
              <a:off x="1152" y="1043"/>
              <a:ext cx="2688" cy="249"/>
              <a:chOff x="1152" y="1043"/>
              <a:chExt cx="2688" cy="249"/>
            </a:xfrm>
          </p:grpSpPr>
          <p:sp>
            <p:nvSpPr>
              <p:cNvPr id="147" name="Rectangle 117"/>
              <p:cNvSpPr>
                <a:spLocks noChangeArrowheads="1"/>
              </p:cNvSpPr>
              <p:nvPr/>
            </p:nvSpPr>
            <p:spPr bwMode="auto">
              <a:xfrm>
                <a:off x="2976"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1</a:t>
                </a:r>
              </a:p>
            </p:txBody>
          </p:sp>
          <p:sp>
            <p:nvSpPr>
              <p:cNvPr id="148" name="Line 118"/>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Line 119"/>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0" name="Rectangle 120"/>
              <p:cNvSpPr>
                <a:spLocks noChangeArrowheads="1"/>
              </p:cNvSpPr>
              <p:nvPr/>
            </p:nvSpPr>
            <p:spPr bwMode="auto">
              <a:xfrm>
                <a:off x="1632"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sp>
            <p:nvSpPr>
              <p:cNvPr id="151" name="Line 12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Line 12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 name="Line 123"/>
            <p:cNvSpPr>
              <a:spLocks noChangeShapeType="1"/>
            </p:cNvSpPr>
            <p:nvPr/>
          </p:nvSpPr>
          <p:spPr bwMode="auto">
            <a:xfrm>
              <a:off x="3840" y="1139"/>
              <a:ext cx="672" cy="86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24"/>
            <p:cNvSpPr>
              <a:spLocks noChangeShapeType="1"/>
            </p:cNvSpPr>
            <p:nvPr/>
          </p:nvSpPr>
          <p:spPr bwMode="auto">
            <a:xfrm>
              <a:off x="3840" y="1139"/>
              <a:ext cx="672" cy="182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25"/>
            <p:cNvGrpSpPr/>
            <p:nvPr/>
          </p:nvGrpSpPr>
          <p:grpSpPr bwMode="auto">
            <a:xfrm>
              <a:off x="1149" y="891"/>
              <a:ext cx="4276" cy="414"/>
              <a:chOff x="1149" y="891"/>
              <a:chExt cx="4276" cy="414"/>
            </a:xfrm>
          </p:grpSpPr>
          <p:sp>
            <p:nvSpPr>
              <p:cNvPr id="131" name="Line 126"/>
              <p:cNvSpPr>
                <a:spLocks noChangeShapeType="1"/>
              </p:cNvSpPr>
              <p:nvPr/>
            </p:nvSpPr>
            <p:spPr bwMode="auto">
              <a:xfrm flipV="1">
                <a:off x="3840" y="995"/>
                <a:ext cx="672" cy="144"/>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32" name="Group 127"/>
              <p:cNvGrpSpPr/>
              <p:nvPr/>
            </p:nvGrpSpPr>
            <p:grpSpPr bwMode="auto">
              <a:xfrm>
                <a:off x="4512" y="891"/>
                <a:ext cx="913" cy="267"/>
                <a:chOff x="4512" y="891"/>
                <a:chExt cx="913" cy="267"/>
              </a:xfrm>
            </p:grpSpPr>
            <p:sp>
              <p:nvSpPr>
                <p:cNvPr id="143" name="Line 128"/>
                <p:cNvSpPr>
                  <a:spLocks noChangeShapeType="1"/>
                </p:cNvSpPr>
                <p:nvPr/>
              </p:nvSpPr>
              <p:spPr bwMode="auto">
                <a:xfrm>
                  <a:off x="4512" y="899"/>
                  <a:ext cx="912"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129"/>
                <p:cNvSpPr>
                  <a:spLocks noChangeShapeType="1"/>
                </p:cNvSpPr>
                <p:nvPr/>
              </p:nvSpPr>
              <p:spPr bwMode="auto">
                <a:xfrm>
                  <a:off x="4512" y="1148"/>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Freeform 130"/>
                <p:cNvSpPr/>
                <p:nvPr/>
              </p:nvSpPr>
              <p:spPr bwMode="auto">
                <a:xfrm>
                  <a:off x="4512"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Freeform 131"/>
                <p:cNvSpPr/>
                <p:nvPr/>
              </p:nvSpPr>
              <p:spPr bwMode="auto">
                <a:xfrm>
                  <a:off x="5424"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 name="Group 132"/>
              <p:cNvGrpSpPr/>
              <p:nvPr/>
            </p:nvGrpSpPr>
            <p:grpSpPr bwMode="auto">
              <a:xfrm>
                <a:off x="1149" y="1035"/>
                <a:ext cx="2691" cy="270"/>
                <a:chOff x="1149" y="1035"/>
                <a:chExt cx="2691" cy="270"/>
              </a:xfrm>
            </p:grpSpPr>
            <p:sp>
              <p:nvSpPr>
                <p:cNvPr id="134" name="Line 133"/>
                <p:cNvSpPr>
                  <a:spLocks noChangeShapeType="1"/>
                </p:cNvSpPr>
                <p:nvPr/>
              </p:nvSpPr>
              <p:spPr bwMode="auto">
                <a:xfrm>
                  <a:off x="2496"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134"/>
                <p:cNvSpPr>
                  <a:spLocks noChangeShapeType="1"/>
                </p:cNvSpPr>
                <p:nvPr/>
              </p:nvSpPr>
              <p:spPr bwMode="auto">
                <a:xfrm>
                  <a:off x="2496"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135"/>
                <p:cNvSpPr>
                  <a:spLocks noChangeShapeType="1"/>
                </p:cNvSpPr>
                <p:nvPr/>
              </p:nvSpPr>
              <p:spPr bwMode="auto">
                <a:xfrm>
                  <a:off x="1152"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136"/>
                <p:cNvSpPr>
                  <a:spLocks noChangeShapeType="1"/>
                </p:cNvSpPr>
                <p:nvPr/>
              </p:nvSpPr>
              <p:spPr bwMode="auto">
                <a:xfrm>
                  <a:off x="1152"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8" name="Freeform 137"/>
                <p:cNvSpPr/>
                <p:nvPr/>
              </p:nvSpPr>
              <p:spPr bwMode="auto">
                <a:xfrm>
                  <a:off x="1149" y="1035"/>
                  <a:ext cx="3" cy="270"/>
                </a:xfrm>
                <a:custGeom>
                  <a:avLst/>
                  <a:gdLst>
                    <a:gd name="T0" fmla="*/ 0 w 3"/>
                    <a:gd name="T1" fmla="*/ 0 h 270"/>
                    <a:gd name="T2" fmla="*/ 3 w 3"/>
                    <a:gd name="T3" fmla="*/ 270 h 270"/>
                    <a:gd name="T4" fmla="*/ 0 60000 65536"/>
                    <a:gd name="T5" fmla="*/ 0 60000 65536"/>
                    <a:gd name="T6" fmla="*/ 0 w 3"/>
                    <a:gd name="T7" fmla="*/ 0 h 270"/>
                    <a:gd name="T8" fmla="*/ 3 w 3"/>
                    <a:gd name="T9" fmla="*/ 270 h 270"/>
                  </a:gdLst>
                  <a:ahLst/>
                  <a:cxnLst>
                    <a:cxn ang="T4">
                      <a:pos x="T0" y="T1"/>
                    </a:cxn>
                    <a:cxn ang="T5">
                      <a:pos x="T2" y="T3"/>
                    </a:cxn>
                  </a:cxnLst>
                  <a:rect l="T6" t="T7" r="T8" b="T9"/>
                  <a:pathLst>
                    <a:path w="3" h="270">
                      <a:moveTo>
                        <a:pt x="0" y="0"/>
                      </a:moveTo>
                      <a:lnTo>
                        <a:pt x="3" y="27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Line 138"/>
                <p:cNvSpPr>
                  <a:spLocks noChangeShapeType="1"/>
                </p:cNvSpPr>
                <p:nvPr/>
              </p:nvSpPr>
              <p:spPr bwMode="auto">
                <a:xfrm>
                  <a:off x="1632"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0" name="Line 139"/>
                <p:cNvSpPr>
                  <a:spLocks noChangeShapeType="1"/>
                </p:cNvSpPr>
                <p:nvPr/>
              </p:nvSpPr>
              <p:spPr bwMode="auto">
                <a:xfrm>
                  <a:off x="2496"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Freeform 140"/>
                <p:cNvSpPr/>
                <p:nvPr/>
              </p:nvSpPr>
              <p:spPr bwMode="auto">
                <a:xfrm>
                  <a:off x="2973" y="1041"/>
                  <a:ext cx="3" cy="261"/>
                </a:xfrm>
                <a:custGeom>
                  <a:avLst/>
                  <a:gdLst>
                    <a:gd name="T0" fmla="*/ 3 w 3"/>
                    <a:gd name="T1" fmla="*/ 0 h 261"/>
                    <a:gd name="T2" fmla="*/ 0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3" y="0"/>
                      </a:moveTo>
                      <a:lnTo>
                        <a:pt x="0"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Freeform 141"/>
                <p:cNvSpPr/>
                <p:nvPr/>
              </p:nvSpPr>
              <p:spPr bwMode="auto">
                <a:xfrm>
                  <a:off x="3837" y="1038"/>
                  <a:ext cx="3" cy="261"/>
                </a:xfrm>
                <a:custGeom>
                  <a:avLst/>
                  <a:gdLst>
                    <a:gd name="T0" fmla="*/ 0 w 3"/>
                    <a:gd name="T1" fmla="*/ 0 h 261"/>
                    <a:gd name="T2" fmla="*/ 3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0" y="0"/>
                      </a:moveTo>
                      <a:lnTo>
                        <a:pt x="3"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42"/>
            <p:cNvGrpSpPr/>
            <p:nvPr/>
          </p:nvGrpSpPr>
          <p:grpSpPr bwMode="auto">
            <a:xfrm>
              <a:off x="4509" y="1863"/>
              <a:ext cx="916" cy="273"/>
              <a:chOff x="4509" y="1863"/>
              <a:chExt cx="916" cy="273"/>
            </a:xfrm>
          </p:grpSpPr>
          <p:sp>
            <p:nvSpPr>
              <p:cNvPr id="125" name="Rectangle 143"/>
              <p:cNvSpPr>
                <a:spLocks noChangeArrowheads="1"/>
              </p:cNvSpPr>
              <p:nvPr/>
            </p:nvSpPr>
            <p:spPr bwMode="auto">
              <a:xfrm>
                <a:off x="4512" y="1876"/>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dirty="0">
                    <a:solidFill>
                      <a:schemeClr val="bg2"/>
                    </a:solidFill>
                  </a:rPr>
                  <a:t>    字块2</a:t>
                </a:r>
                <a:r>
                  <a:rPr lang="en-US" altLang="zh-CN" sz="2000" b="1" i="1" baseline="30000" dirty="0">
                    <a:solidFill>
                      <a:schemeClr val="bg2"/>
                    </a:solidFill>
                  </a:rPr>
                  <a:t>c</a:t>
                </a:r>
                <a:r>
                  <a:rPr lang="en-US" altLang="zh-CN" sz="2000" b="1" baseline="30000" dirty="0">
                    <a:solidFill>
                      <a:schemeClr val="bg2"/>
                    </a:solidFill>
                  </a:rPr>
                  <a:t>-</a:t>
                </a:r>
                <a:r>
                  <a:rPr lang="en-US" altLang="zh-CN" sz="2000" b="1" i="1" baseline="30000" dirty="0">
                    <a:solidFill>
                      <a:schemeClr val="bg2"/>
                    </a:solidFill>
                  </a:rPr>
                  <a:t>r</a:t>
                </a:r>
                <a:endParaRPr lang="zh-CN" altLang="en-US" sz="2000" b="1" i="1" baseline="30000" dirty="0">
                  <a:solidFill>
                    <a:schemeClr val="bg2"/>
                  </a:solidFill>
                </a:endParaRPr>
              </a:p>
            </p:txBody>
          </p:sp>
          <p:grpSp>
            <p:nvGrpSpPr>
              <p:cNvPr id="126" name="Group 144"/>
              <p:cNvGrpSpPr/>
              <p:nvPr/>
            </p:nvGrpSpPr>
            <p:grpSpPr bwMode="auto">
              <a:xfrm>
                <a:off x="4509" y="1863"/>
                <a:ext cx="916" cy="273"/>
                <a:chOff x="4509" y="1863"/>
                <a:chExt cx="916" cy="273"/>
              </a:xfrm>
            </p:grpSpPr>
            <p:sp>
              <p:nvSpPr>
                <p:cNvPr id="127" name="Line 145"/>
                <p:cNvSpPr>
                  <a:spLocks noChangeShapeType="1"/>
                </p:cNvSpPr>
                <p:nvPr/>
              </p:nvSpPr>
              <p:spPr bwMode="auto">
                <a:xfrm>
                  <a:off x="4512" y="1876"/>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8" name="Line 146"/>
                <p:cNvSpPr>
                  <a:spLocks noChangeShapeType="1"/>
                </p:cNvSpPr>
                <p:nvPr/>
              </p:nvSpPr>
              <p:spPr bwMode="auto">
                <a:xfrm>
                  <a:off x="4512" y="2125"/>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Freeform 147"/>
                <p:cNvSpPr/>
                <p:nvPr/>
              </p:nvSpPr>
              <p:spPr bwMode="auto">
                <a:xfrm>
                  <a:off x="5424" y="1866"/>
                  <a:ext cx="1" cy="270"/>
                </a:xfrm>
                <a:custGeom>
                  <a:avLst/>
                  <a:gdLst>
                    <a:gd name="T0" fmla="*/ 0 w 1"/>
                    <a:gd name="T1" fmla="*/ 0 h 270"/>
                    <a:gd name="T2" fmla="*/ 0 w 1"/>
                    <a:gd name="T3" fmla="*/ 27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0" y="0"/>
                      </a:moveTo>
                      <a:lnTo>
                        <a:pt x="0" y="270"/>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Freeform 148"/>
                <p:cNvSpPr/>
                <p:nvPr/>
              </p:nvSpPr>
              <p:spPr bwMode="auto">
                <a:xfrm>
                  <a:off x="4509" y="1863"/>
                  <a:ext cx="3" cy="273"/>
                </a:xfrm>
                <a:custGeom>
                  <a:avLst/>
                  <a:gdLst>
                    <a:gd name="T0" fmla="*/ 3 w 3"/>
                    <a:gd name="T1" fmla="*/ 0 h 273"/>
                    <a:gd name="T2" fmla="*/ 0 w 3"/>
                    <a:gd name="T3" fmla="*/ 273 h 273"/>
                    <a:gd name="T4" fmla="*/ 0 60000 65536"/>
                    <a:gd name="T5" fmla="*/ 0 60000 65536"/>
                    <a:gd name="T6" fmla="*/ 0 w 3"/>
                    <a:gd name="T7" fmla="*/ 0 h 273"/>
                    <a:gd name="T8" fmla="*/ 3 w 3"/>
                    <a:gd name="T9" fmla="*/ 273 h 273"/>
                  </a:gdLst>
                  <a:ahLst/>
                  <a:cxnLst>
                    <a:cxn ang="T4">
                      <a:pos x="T0" y="T1"/>
                    </a:cxn>
                    <a:cxn ang="T5">
                      <a:pos x="T2" y="T3"/>
                    </a:cxn>
                  </a:cxnLst>
                  <a:rect l="T6" t="T7" r="T8" b="T9"/>
                  <a:pathLst>
                    <a:path w="3" h="273">
                      <a:moveTo>
                        <a:pt x="3" y="0"/>
                      </a:moveTo>
                      <a:lnTo>
                        <a:pt x="0" y="273"/>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8" name="Group 149"/>
            <p:cNvGrpSpPr/>
            <p:nvPr/>
          </p:nvGrpSpPr>
          <p:grpSpPr bwMode="auto">
            <a:xfrm>
              <a:off x="4512" y="2856"/>
              <a:ext cx="913" cy="276"/>
              <a:chOff x="4512" y="2856"/>
              <a:chExt cx="913" cy="276"/>
            </a:xfrm>
          </p:grpSpPr>
          <p:sp>
            <p:nvSpPr>
              <p:cNvPr id="119" name="Rectangle 150"/>
              <p:cNvSpPr>
                <a:spLocks noChangeArrowheads="1"/>
              </p:cNvSpPr>
              <p:nvPr/>
            </p:nvSpPr>
            <p:spPr bwMode="auto">
              <a:xfrm>
                <a:off x="4512" y="2872"/>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字块2</a:t>
                </a:r>
                <a:r>
                  <a:rPr lang="en-US" altLang="zh-CN" sz="2000" b="1" i="1" baseline="30000">
                    <a:solidFill>
                      <a:schemeClr val="bg2"/>
                    </a:solidFill>
                  </a:rPr>
                  <a:t>c</a:t>
                </a:r>
                <a:r>
                  <a:rPr lang="en-US" altLang="zh-CN" sz="2000" b="1" baseline="30000">
                    <a:solidFill>
                      <a:schemeClr val="bg2"/>
                    </a:solidFill>
                  </a:rPr>
                  <a:t>-</a:t>
                </a:r>
                <a:r>
                  <a:rPr lang="en-US" altLang="zh-CN" sz="2000" b="1" i="1" baseline="30000">
                    <a:solidFill>
                      <a:schemeClr val="bg2"/>
                    </a:solidFill>
                  </a:rPr>
                  <a:t>r</a:t>
                </a:r>
                <a:r>
                  <a:rPr lang="en-US" altLang="zh-CN" sz="2000" b="1" baseline="30000">
                    <a:solidFill>
                      <a:schemeClr val="bg2"/>
                    </a:solidFill>
                  </a:rPr>
                  <a:t>+1</a:t>
                </a:r>
                <a:endParaRPr lang="zh-CN" altLang="en-US" sz="2000" b="1" baseline="30000">
                  <a:solidFill>
                    <a:schemeClr val="bg2"/>
                  </a:solidFill>
                </a:endParaRPr>
              </a:p>
            </p:txBody>
          </p:sp>
          <p:grpSp>
            <p:nvGrpSpPr>
              <p:cNvPr id="120" name="Group 151"/>
              <p:cNvGrpSpPr/>
              <p:nvPr/>
            </p:nvGrpSpPr>
            <p:grpSpPr bwMode="auto">
              <a:xfrm>
                <a:off x="4512" y="2856"/>
                <a:ext cx="913" cy="276"/>
                <a:chOff x="4512" y="2856"/>
                <a:chExt cx="913" cy="276"/>
              </a:xfrm>
            </p:grpSpPr>
            <p:sp>
              <p:nvSpPr>
                <p:cNvPr id="121" name="Line 152"/>
                <p:cNvSpPr>
                  <a:spLocks noChangeShapeType="1"/>
                </p:cNvSpPr>
                <p:nvPr/>
              </p:nvSpPr>
              <p:spPr bwMode="auto">
                <a:xfrm>
                  <a:off x="4512" y="2872"/>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2" name="Line 153"/>
                <p:cNvSpPr>
                  <a:spLocks noChangeShapeType="1"/>
                </p:cNvSpPr>
                <p:nvPr/>
              </p:nvSpPr>
              <p:spPr bwMode="auto">
                <a:xfrm>
                  <a:off x="4512" y="3121"/>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 name="Freeform 154"/>
                <p:cNvSpPr/>
                <p:nvPr/>
              </p:nvSpPr>
              <p:spPr bwMode="auto">
                <a:xfrm>
                  <a:off x="4512" y="2856"/>
                  <a:ext cx="1" cy="276"/>
                </a:xfrm>
                <a:custGeom>
                  <a:avLst/>
                  <a:gdLst>
                    <a:gd name="T0" fmla="*/ 0 w 1"/>
                    <a:gd name="T1" fmla="*/ 0 h 276"/>
                    <a:gd name="T2" fmla="*/ 0 w 1"/>
                    <a:gd name="T3" fmla="*/ 276 h 276"/>
                    <a:gd name="T4" fmla="*/ 0 60000 65536"/>
                    <a:gd name="T5" fmla="*/ 0 60000 65536"/>
                    <a:gd name="T6" fmla="*/ 0 w 1"/>
                    <a:gd name="T7" fmla="*/ 0 h 276"/>
                    <a:gd name="T8" fmla="*/ 1 w 1"/>
                    <a:gd name="T9" fmla="*/ 276 h 276"/>
                  </a:gdLst>
                  <a:ahLst/>
                  <a:cxnLst>
                    <a:cxn ang="T4">
                      <a:pos x="T0" y="T1"/>
                    </a:cxn>
                    <a:cxn ang="T5">
                      <a:pos x="T2" y="T3"/>
                    </a:cxn>
                  </a:cxnLst>
                  <a:rect l="T6" t="T7" r="T8" b="T9"/>
                  <a:pathLst>
                    <a:path w="1" h="276">
                      <a:moveTo>
                        <a:pt x="0" y="0"/>
                      </a:moveTo>
                      <a:lnTo>
                        <a:pt x="0" y="27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Freeform 155"/>
                <p:cNvSpPr/>
                <p:nvPr/>
              </p:nvSpPr>
              <p:spPr bwMode="auto">
                <a:xfrm>
                  <a:off x="5424" y="2859"/>
                  <a:ext cx="1" cy="273"/>
                </a:xfrm>
                <a:custGeom>
                  <a:avLst/>
                  <a:gdLst>
                    <a:gd name="T0" fmla="*/ 0 w 1"/>
                    <a:gd name="T1" fmla="*/ 0 h 273"/>
                    <a:gd name="T2" fmla="*/ 0 w 1"/>
                    <a:gd name="T3" fmla="*/ 273 h 273"/>
                    <a:gd name="T4" fmla="*/ 0 60000 65536"/>
                    <a:gd name="T5" fmla="*/ 0 60000 65536"/>
                    <a:gd name="T6" fmla="*/ 0 w 1"/>
                    <a:gd name="T7" fmla="*/ 0 h 273"/>
                    <a:gd name="T8" fmla="*/ 1 w 1"/>
                    <a:gd name="T9" fmla="*/ 273 h 273"/>
                  </a:gdLst>
                  <a:ahLst/>
                  <a:cxnLst>
                    <a:cxn ang="T4">
                      <a:pos x="T0" y="T1"/>
                    </a:cxn>
                    <a:cxn ang="T5">
                      <a:pos x="T2" y="T3"/>
                    </a:cxn>
                  </a:cxnLst>
                  <a:rect l="T6" t="T7" r="T8" b="T9"/>
                  <a:pathLst>
                    <a:path w="1" h="273">
                      <a:moveTo>
                        <a:pt x="0" y="0"/>
                      </a:moveTo>
                      <a:lnTo>
                        <a:pt x="0" y="273"/>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
        <p:nvSpPr>
          <p:cNvPr id="110" name="矩形 109"/>
          <p:cNvSpPr/>
          <p:nvPr/>
        </p:nvSpPr>
        <p:spPr>
          <a:xfrm>
            <a:off x="9801226" y="1980408"/>
            <a:ext cx="2209799" cy="2308324"/>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285750" indent="-285750" algn="just">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主存储器中的字块进行分区</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buFont typeface="Arial" panose="020B0604020202020204" pitchFamily="34" charset="0"/>
              <a:buChar char="•"/>
            </a:pPr>
            <a:r>
              <a:rPr lang="zh-CN" altLang="en-US" b="1" dirty="0">
                <a:latin typeface="Times New Roman" panose="02020603050405020304" pitchFamily="18" charset="0"/>
                <a:ea typeface="宋体" panose="02010600030101010101" pitchFamily="2" charset="-122"/>
                <a:cs typeface="Times New Roman" panose="02020603050405020304" pitchFamily="18" charset="0"/>
              </a:rPr>
              <a:t>每个区的大小和</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当中的组数相同 。</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a:p>
            <a:pPr algn="just"/>
            <a:r>
              <a:rPr lang="en-US" altLang="zh-CN" b="1"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被分成了</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组，那么主存储器的每个区就包含</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Q</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个字块。</a:t>
            </a:r>
            <a:endParaRPr lang="en-US" altLang="zh-CN" b="1"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blinds(horizontal)">
                                      <p:cBhvr>
                                        <p:cTn id="13" dur="500"/>
                                        <p:tgtEl>
                                          <p:spTgt spid="10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blinds(horizontal)">
                                      <p:cBhvr>
                                        <p:cTn id="18" dur="500"/>
                                        <p:tgtEl>
                                          <p:spTgt spid="101"/>
                                        </p:tgtEl>
                                      </p:cBhvr>
                                    </p:animEffect>
                                  </p:childTnLst>
                                </p:cTn>
                              </p:par>
                              <p:par>
                                <p:cTn id="19" presetID="3" presetClass="entr" presetSubtype="10" fill="hold" nodeType="with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blinds(horizontal)">
                                      <p:cBhvr>
                                        <p:cTn id="21" dur="500"/>
                                        <p:tgtEl>
                                          <p:spTgt spid="102"/>
                                        </p:tgtEl>
                                      </p:cBhvr>
                                    </p:animEffect>
                                  </p:childTnLst>
                                  <p:subTnLst>
                                    <p:set>
                                      <p:cBhvr override="childStyle">
                                        <p:cTn dur="1" fill="hold" display="0" masterRel="nextClick" afterEffect="1"/>
                                        <p:tgtEl>
                                          <p:spTgt spid="102"/>
                                        </p:tgtEl>
                                        <p:attrNameLst>
                                          <p:attrName>style.visibility</p:attrName>
                                        </p:attrNameLst>
                                      </p:cBhvr>
                                      <p:to>
                                        <p:strVal val="hidden"/>
                                      </p:to>
                                    </p:set>
                                  </p:subTnLst>
                                </p:cTn>
                              </p:par>
                              <p:par>
                                <p:cTn id="22" presetID="18" presetClass="entr" presetSubtype="12" fill="hold" nodeType="with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strips(downLeft)">
                                      <p:cBhvr>
                                        <p:cTn id="24" dur="500"/>
                                        <p:tgtEl>
                                          <p:spTgt spid="1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blinds(horizontal)">
                                      <p:cBhvr>
                                        <p:cTn id="2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utoUpdateAnimBg="0"/>
      <p:bldP spid="101" grpId="0" autoUpdateAnimBg="0"/>
      <p:bldP spid="1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a:t>
            </a:r>
            <a:r>
              <a:rPr lang="en-US" altLang="zh-CN" dirty="0"/>
              <a:t>6.8</a:t>
            </a:r>
          </a:p>
        </p:txBody>
      </p:sp>
      <p:sp>
        <p:nvSpPr>
          <p:cNvPr id="4" name="内容占位符 3"/>
          <p:cNvSpPr>
            <a:spLocks noGrp="1"/>
          </p:cNvSpPr>
          <p:nvPr>
            <p:ph idx="1"/>
          </p:nvPr>
        </p:nvSpPr>
        <p:spPr/>
        <p:txBody>
          <a:bodyPr>
            <a:noAutofit/>
          </a:bodyPr>
          <a:lstStyle/>
          <a:p>
            <a:pPr marL="0" indent="0" eaLnBrk="1" hangingPunct="1">
              <a:lnSpc>
                <a:spcPct val="125000"/>
              </a:lnSpc>
              <a:spcBef>
                <a:spcPts val="20"/>
              </a:spcBef>
              <a:spcAft>
                <a:spcPts val="0"/>
              </a:spcAft>
              <a:buNone/>
            </a:pPr>
            <a:r>
              <a:rPr lang="en-US" altLang="zh-CN"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假设主存容量为</a:t>
            </a:r>
            <a:r>
              <a:rPr lang="en-US" altLang="zh-CN" dirty="0">
                <a:latin typeface="Times New Roman" panose="02020603050405020304" pitchFamily="18" charset="0"/>
                <a:cs typeface="Times New Roman" panose="02020603050405020304" pitchFamily="18" charset="0"/>
                <a:sym typeface="+mn-ea"/>
              </a:rPr>
              <a:t>512KB</a:t>
            </a:r>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容量为</a:t>
            </a:r>
            <a:r>
              <a:rPr lang="en-US" altLang="zh-CN" dirty="0">
                <a:latin typeface="Times New Roman" panose="02020603050405020304" pitchFamily="18" charset="0"/>
                <a:cs typeface="Times New Roman" panose="02020603050405020304" pitchFamily="18" charset="0"/>
                <a:sym typeface="+mn-ea"/>
              </a:rPr>
              <a:t>4KB</a:t>
            </a:r>
            <a:r>
              <a:rPr lang="zh-CN" altLang="en-US" dirty="0">
                <a:latin typeface="Times New Roman" panose="02020603050405020304" pitchFamily="18" charset="0"/>
                <a:cs typeface="Times New Roman" panose="02020603050405020304" pitchFamily="18" charset="0"/>
                <a:sym typeface="+mn-ea"/>
              </a:rPr>
              <a:t>，每个块为</a:t>
            </a:r>
            <a:r>
              <a:rPr lang="en-US" altLang="zh-CN" dirty="0">
                <a:latin typeface="Times New Roman" panose="02020603050405020304" pitchFamily="18" charset="0"/>
                <a:cs typeface="Times New Roman" panose="02020603050405020304" pitchFamily="18" charset="0"/>
                <a:sym typeface="+mn-ea"/>
              </a:rPr>
              <a:t> 16</a:t>
            </a:r>
            <a:r>
              <a:rPr lang="zh-CN" altLang="en-US" dirty="0">
                <a:latin typeface="Times New Roman" panose="02020603050405020304" pitchFamily="18" charset="0"/>
                <a:cs typeface="Times New Roman" panose="02020603050405020304" pitchFamily="18" charset="0"/>
                <a:sym typeface="+mn-ea"/>
              </a:rPr>
              <a:t>个字，</a:t>
            </a:r>
            <a:r>
              <a:rPr lang="zh-CN" altLang="en-US" b="1" dirty="0">
                <a:solidFill>
                  <a:srgbClr val="0000FF"/>
                </a:solidFill>
                <a:latin typeface="Times New Roman" panose="02020603050405020304" pitchFamily="18" charset="0"/>
                <a:cs typeface="Times New Roman" panose="02020603050405020304" pitchFamily="18" charset="0"/>
                <a:sym typeface="+mn-ea"/>
              </a:rPr>
              <a:t>每个字</a:t>
            </a:r>
            <a:r>
              <a:rPr lang="en-US" altLang="zh-CN" b="1" dirty="0">
                <a:solidFill>
                  <a:srgbClr val="0000FF"/>
                </a:solidFill>
                <a:latin typeface="Times New Roman" panose="02020603050405020304" pitchFamily="18" charset="0"/>
                <a:cs typeface="Times New Roman" panose="02020603050405020304" pitchFamily="18" charset="0"/>
                <a:sym typeface="+mn-ea"/>
              </a:rPr>
              <a:t>32</a:t>
            </a:r>
            <a:r>
              <a:rPr lang="zh-CN" altLang="en-US" b="1" dirty="0">
                <a:solidFill>
                  <a:srgbClr val="0000FF"/>
                </a:solidFill>
                <a:latin typeface="Times New Roman" panose="02020603050405020304" pitchFamily="18" charset="0"/>
                <a:cs typeface="Times New Roman" panose="02020603050405020304" pitchFamily="18" charset="0"/>
                <a:sym typeface="+mn-ea"/>
              </a:rPr>
              <a:t>位</a:t>
            </a:r>
            <a:r>
              <a:rPr lang="zh-CN" altLang="en-US" dirty="0">
                <a:latin typeface="Times New Roman" panose="02020603050405020304" pitchFamily="18" charset="0"/>
                <a:cs typeface="Times New Roman" panose="02020603050405020304" pitchFamily="18" charset="0"/>
                <a:sym typeface="+mn-ea"/>
              </a:rPr>
              <a:t>。</a:t>
            </a:r>
          </a:p>
          <a:p>
            <a:pPr marL="0" indent="0" eaLnBrk="1" hangingPunct="1">
              <a:lnSpc>
                <a:spcPct val="125000"/>
              </a:lnSpc>
              <a:spcBef>
                <a:spcPts val="20"/>
              </a:spcBef>
              <a:spcAft>
                <a:spcPts val="0"/>
              </a:spcAft>
              <a:buNone/>
            </a:pPr>
            <a:r>
              <a:rPr lang="en-US" altLang="zh-CN" dirty="0">
                <a:solidFill>
                  <a:srgbClr val="FF0000"/>
                </a:solidFill>
                <a:latin typeface="Times New Roman" panose="02020603050405020304" pitchFamily="18" charset="0"/>
                <a:cs typeface="Times New Roman" panose="02020603050405020304" pitchFamily="18" charset="0"/>
                <a:sym typeface="+mn-ea"/>
              </a:rPr>
              <a:t>   1) Cache </a:t>
            </a:r>
            <a:r>
              <a:rPr lang="zh-CN" altLang="en-US" dirty="0">
                <a:solidFill>
                  <a:srgbClr val="FF0000"/>
                </a:solidFill>
                <a:latin typeface="Times New Roman" panose="02020603050405020304" pitchFamily="18" charset="0"/>
                <a:cs typeface="Times New Roman" panose="02020603050405020304" pitchFamily="18" charset="0"/>
                <a:sym typeface="+mn-ea"/>
              </a:rPr>
              <a:t>地址有多少位？可容纳多少块？</a:t>
            </a:r>
          </a:p>
          <a:p>
            <a:pPr marL="0" indent="0" eaLnBrk="1" hangingPunct="1">
              <a:lnSpc>
                <a:spcPct val="125000"/>
              </a:lnSpc>
              <a:spcBef>
                <a:spcPts val="20"/>
              </a:spcBef>
              <a:spcAft>
                <a:spcPts val="0"/>
              </a:spcAft>
              <a:buNone/>
            </a:pPr>
            <a:r>
              <a:rPr lang="en-US" altLang="zh-CN" sz="2800" dirty="0">
                <a:latin typeface="Times New Roman" panose="02020603050405020304" pitchFamily="18" charset="0"/>
                <a:cs typeface="Times New Roman" panose="02020603050405020304" pitchFamily="18" charset="0"/>
                <a:sym typeface="+mn-ea"/>
              </a:rPr>
              <a:t>           Cache </a:t>
            </a:r>
            <a:r>
              <a:rPr lang="zh-CN" altLang="en-US" sz="2800" dirty="0">
                <a:latin typeface="Times New Roman" panose="02020603050405020304" pitchFamily="18" charset="0"/>
                <a:cs typeface="Times New Roman" panose="02020603050405020304" pitchFamily="18" charset="0"/>
                <a:sym typeface="+mn-ea"/>
              </a:rPr>
              <a:t>容量 </a:t>
            </a:r>
            <a:r>
              <a:rPr lang="en-US" altLang="zh-CN" sz="2800" dirty="0">
                <a:latin typeface="Times New Roman" panose="02020603050405020304" pitchFamily="18" charset="0"/>
                <a:cs typeface="Times New Roman" panose="02020603050405020304" pitchFamily="18" charset="0"/>
                <a:sym typeface="+mn-ea"/>
              </a:rPr>
              <a:t>4KB—&gt;</a:t>
            </a:r>
            <a:r>
              <a:rPr lang="zh-CN" altLang="en-US" sz="2800" dirty="0">
                <a:latin typeface="Times New Roman" panose="02020603050405020304" pitchFamily="18" charset="0"/>
                <a:cs typeface="Times New Roman" panose="02020603050405020304" pitchFamily="18" charset="0"/>
                <a:sym typeface="+mn-ea"/>
              </a:rPr>
              <a:t>地址 </a:t>
            </a:r>
            <a:r>
              <a:rPr lang="en-US" altLang="zh-CN" sz="2800" b="1" dirty="0">
                <a:latin typeface="Times New Roman" panose="02020603050405020304" pitchFamily="18" charset="0"/>
                <a:cs typeface="Times New Roman" panose="02020603050405020304" pitchFamily="18" charset="0"/>
                <a:sym typeface="+mn-ea"/>
              </a:rPr>
              <a:t>12</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位。  </a:t>
            </a:r>
            <a:r>
              <a:rPr lang="en-US" altLang="zh-CN" sz="2800" dirty="0">
                <a:latin typeface="Times New Roman" panose="02020603050405020304" pitchFamily="18" charset="0"/>
                <a:cs typeface="Times New Roman" panose="02020603050405020304" pitchFamily="18" charset="0"/>
                <a:sym typeface="+mn-ea"/>
              </a:rPr>
              <a:t>4KB/(4B*16) =</a:t>
            </a:r>
            <a:r>
              <a:rPr lang="en-US" altLang="zh-CN" sz="2800" b="1" dirty="0">
                <a:latin typeface="Times New Roman" panose="02020603050405020304" pitchFamily="18" charset="0"/>
                <a:cs typeface="Times New Roman" panose="02020603050405020304" pitchFamily="18" charset="0"/>
                <a:sym typeface="+mn-ea"/>
              </a:rPr>
              <a:t>64</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块</a:t>
            </a:r>
          </a:p>
          <a:p>
            <a:pPr marL="0" indent="0" eaLnBrk="1" hangingPunct="1">
              <a:lnSpc>
                <a:spcPct val="125000"/>
              </a:lnSpc>
              <a:spcBef>
                <a:spcPts val="20"/>
              </a:spcBef>
              <a:spcAft>
                <a:spcPts val="0"/>
              </a:spcAft>
              <a:buNone/>
            </a:pPr>
            <a:r>
              <a:rPr lang="en-US" altLang="zh-CN" dirty="0">
                <a:solidFill>
                  <a:srgbClr val="FF0000"/>
                </a:solidFill>
                <a:latin typeface="Times New Roman" panose="02020603050405020304" pitchFamily="18" charset="0"/>
                <a:cs typeface="Times New Roman" panose="02020603050405020304" pitchFamily="18" charset="0"/>
                <a:sym typeface="+mn-ea"/>
              </a:rPr>
              <a:t>   2) </a:t>
            </a:r>
            <a:r>
              <a:rPr lang="zh-CN" altLang="en-US" dirty="0">
                <a:solidFill>
                  <a:srgbClr val="FF0000"/>
                </a:solidFill>
                <a:latin typeface="Times New Roman" panose="02020603050405020304" pitchFamily="18" charset="0"/>
                <a:cs typeface="Times New Roman" panose="02020603050405020304" pitchFamily="18" charset="0"/>
                <a:sym typeface="+mn-ea"/>
              </a:rPr>
              <a:t>主存地址有多少位？可容纳多少块？</a:t>
            </a:r>
          </a:p>
          <a:p>
            <a:pPr marL="0" indent="0" eaLnBrk="1" hangingPunct="1">
              <a:lnSpc>
                <a:spcPct val="125000"/>
              </a:lnSpc>
              <a:spcBef>
                <a:spcPts val="20"/>
              </a:spcBef>
              <a:spcAft>
                <a:spcPts val="0"/>
              </a:spcAft>
              <a:buNone/>
            </a:pP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512KB—&gt;</a:t>
            </a:r>
            <a:r>
              <a:rPr lang="zh-CN" altLang="en-US" sz="2800" dirty="0">
                <a:latin typeface="Times New Roman" panose="02020603050405020304" pitchFamily="18" charset="0"/>
                <a:cs typeface="Times New Roman" panose="02020603050405020304" pitchFamily="18" charset="0"/>
                <a:sym typeface="+mn-ea"/>
              </a:rPr>
              <a:t>主存地址</a:t>
            </a:r>
            <a:r>
              <a:rPr lang="en-US" altLang="zh-CN" sz="2800" b="1" dirty="0">
                <a:latin typeface="Times New Roman" panose="02020603050405020304" pitchFamily="18" charset="0"/>
                <a:cs typeface="Times New Roman" panose="02020603050405020304" pitchFamily="18" charset="0"/>
                <a:sym typeface="+mn-ea"/>
              </a:rPr>
              <a:t>19</a:t>
            </a:r>
            <a:r>
              <a:rPr lang="zh-CN" altLang="en-US" sz="2800" dirty="0">
                <a:latin typeface="Times New Roman" panose="02020603050405020304" pitchFamily="18" charset="0"/>
                <a:cs typeface="Times New Roman" panose="02020603050405020304" pitchFamily="18" charset="0"/>
                <a:sym typeface="+mn-ea"/>
              </a:rPr>
              <a:t>位。      </a:t>
            </a:r>
            <a:r>
              <a:rPr lang="en-US" altLang="zh-CN" sz="2800" dirty="0">
                <a:latin typeface="Times New Roman" panose="02020603050405020304" pitchFamily="18" charset="0"/>
                <a:cs typeface="Times New Roman" panose="02020603050405020304" pitchFamily="18" charset="0"/>
                <a:sym typeface="+mn-ea"/>
              </a:rPr>
              <a:t> 512KB/(4B*16) = </a:t>
            </a:r>
            <a:r>
              <a:rPr lang="en-US" altLang="zh-CN" sz="2800" b="1" dirty="0">
                <a:latin typeface="Times New Roman" panose="02020603050405020304" pitchFamily="18" charset="0"/>
                <a:cs typeface="Times New Roman" panose="02020603050405020304" pitchFamily="18" charset="0"/>
                <a:sym typeface="+mn-ea"/>
              </a:rPr>
              <a:t>8192</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块。</a:t>
            </a:r>
          </a:p>
          <a:p>
            <a:pPr marL="0" indent="0" eaLnBrk="1" hangingPunct="1">
              <a:lnSpc>
                <a:spcPct val="125000"/>
              </a:lnSpc>
              <a:spcBef>
                <a:spcPts val="20"/>
              </a:spcBef>
              <a:spcAft>
                <a:spcPts val="0"/>
              </a:spcAft>
              <a:buNone/>
            </a:pPr>
            <a:r>
              <a:rPr lang="en-US" altLang="zh-CN" dirty="0">
                <a:solidFill>
                  <a:srgbClr val="FF0000"/>
                </a:solidFill>
                <a:latin typeface="Times New Roman" panose="02020603050405020304" pitchFamily="18" charset="0"/>
                <a:cs typeface="Times New Roman" panose="02020603050405020304" pitchFamily="18" charset="0"/>
                <a:sym typeface="+mn-ea"/>
              </a:rPr>
              <a:t>    3)</a:t>
            </a:r>
            <a:r>
              <a:rPr lang="en-US" altLang="zh-CN" sz="3600" dirty="0">
                <a:solidFill>
                  <a:srgbClr val="FF0000"/>
                </a:solidFill>
                <a:latin typeface="Times New Roman" panose="02020603050405020304" pitchFamily="18" charset="0"/>
                <a:cs typeface="Times New Roman" panose="02020603050405020304" pitchFamily="18" charset="0"/>
                <a:sym typeface="+mn-ea"/>
              </a:rPr>
              <a:t> </a:t>
            </a:r>
            <a:r>
              <a:rPr lang="zh-CN" altLang="en-US" dirty="0">
                <a:solidFill>
                  <a:srgbClr val="FF0000"/>
                </a:solidFill>
                <a:latin typeface="Times New Roman" panose="02020603050405020304" pitchFamily="18" charset="0"/>
                <a:cs typeface="Times New Roman" panose="02020603050405020304" pitchFamily="18" charset="0"/>
                <a:sym typeface="+mn-ea"/>
              </a:rPr>
              <a:t>在直接映射方式下，主存的第几块映射到 </a:t>
            </a:r>
            <a:r>
              <a:rPr lang="en-US" altLang="zh-CN" dirty="0">
                <a:solidFill>
                  <a:srgbClr val="FF0000"/>
                </a:solidFill>
                <a:latin typeface="Times New Roman" panose="02020603050405020304" pitchFamily="18" charset="0"/>
                <a:cs typeface="Times New Roman" panose="02020603050405020304" pitchFamily="18" charset="0"/>
                <a:sym typeface="+mn-ea"/>
              </a:rPr>
              <a:t>Cache </a:t>
            </a:r>
            <a:r>
              <a:rPr lang="zh-CN" altLang="en-US" dirty="0">
                <a:solidFill>
                  <a:srgbClr val="FF0000"/>
                </a:solidFill>
                <a:latin typeface="Times New Roman" panose="02020603050405020304" pitchFamily="18" charset="0"/>
                <a:cs typeface="Times New Roman" panose="02020603050405020304" pitchFamily="18" charset="0"/>
                <a:sym typeface="+mn-ea"/>
              </a:rPr>
              <a:t>中的第</a:t>
            </a:r>
            <a:r>
              <a:rPr lang="en-US" altLang="zh-CN" dirty="0">
                <a:solidFill>
                  <a:srgbClr val="FF0000"/>
                </a:solidFill>
                <a:latin typeface="Times New Roman" panose="02020603050405020304" pitchFamily="18" charset="0"/>
                <a:cs typeface="Times New Roman" panose="02020603050405020304" pitchFamily="18" charset="0"/>
                <a:sym typeface="+mn-ea"/>
              </a:rPr>
              <a:t>5 </a:t>
            </a:r>
            <a:r>
              <a:rPr lang="zh-CN" altLang="en-US" dirty="0">
                <a:solidFill>
                  <a:srgbClr val="FF0000"/>
                </a:solidFill>
                <a:latin typeface="Times New Roman" panose="02020603050405020304" pitchFamily="18" charset="0"/>
                <a:cs typeface="Times New Roman" panose="02020603050405020304" pitchFamily="18" charset="0"/>
                <a:sym typeface="+mn-ea"/>
              </a:rPr>
              <a:t>块（设起始字块为第 </a:t>
            </a:r>
            <a:r>
              <a:rPr lang="en-US" altLang="zh-CN" dirty="0">
                <a:solidFill>
                  <a:srgbClr val="FF0000"/>
                </a:solidFill>
                <a:latin typeface="Times New Roman" panose="02020603050405020304" pitchFamily="18" charset="0"/>
                <a:cs typeface="Times New Roman" panose="02020603050405020304" pitchFamily="18" charset="0"/>
                <a:sym typeface="+mn-ea"/>
              </a:rPr>
              <a:t>1 </a:t>
            </a:r>
            <a:r>
              <a:rPr lang="zh-CN" altLang="en-US" dirty="0">
                <a:solidFill>
                  <a:srgbClr val="FF0000"/>
                </a:solidFill>
                <a:latin typeface="Times New Roman" panose="02020603050405020304" pitchFamily="18" charset="0"/>
                <a:cs typeface="Times New Roman" panose="02020603050405020304" pitchFamily="18" charset="0"/>
                <a:sym typeface="+mn-ea"/>
              </a:rPr>
              <a:t>块）？</a:t>
            </a:r>
            <a:endParaRPr lang="zh-CN" altLang="en-US" sz="2800" dirty="0">
              <a:solidFill>
                <a:srgbClr val="FF0000"/>
              </a:solidFill>
              <a:latin typeface="Times New Roman" panose="02020603050405020304" pitchFamily="18" charset="0"/>
              <a:cs typeface="Times New Roman" panose="02020603050405020304" pitchFamily="18" charset="0"/>
            </a:endParaRPr>
          </a:p>
          <a:p>
            <a:pPr marL="0" indent="0" eaLnBrk="1" hangingPunct="1">
              <a:lnSpc>
                <a:spcPct val="125000"/>
              </a:lnSpc>
              <a:spcBef>
                <a:spcPts val="20"/>
              </a:spcBef>
              <a:spcAft>
                <a:spcPts val="0"/>
              </a:spcAft>
              <a:buNone/>
            </a:pPr>
            <a:r>
              <a:rPr lang="zh-CN" altLang="en-US" sz="2800" dirty="0">
                <a:latin typeface="Times New Roman" panose="02020603050405020304" pitchFamily="18" charset="0"/>
                <a:cs typeface="Times New Roman" panose="02020603050405020304" pitchFamily="18" charset="0"/>
                <a:sym typeface="+mn-ea"/>
              </a:rPr>
              <a:t>          主存的第 </a:t>
            </a:r>
            <a:r>
              <a:rPr lang="en-US" altLang="zh-CN" sz="2800" dirty="0">
                <a:solidFill>
                  <a:srgbClr val="0000FF"/>
                </a:solidFill>
                <a:latin typeface="Times New Roman" panose="02020603050405020304" pitchFamily="18" charset="0"/>
                <a:cs typeface="Times New Roman" panose="02020603050405020304" pitchFamily="18" charset="0"/>
                <a:sym typeface="+mn-ea"/>
              </a:rPr>
              <a:t>5</a:t>
            </a:r>
            <a:r>
              <a:rPr lang="zh-CN" altLang="en-US" sz="2800" dirty="0">
                <a:latin typeface="Times New Roman" panose="02020603050405020304" pitchFamily="18" charset="0"/>
                <a:cs typeface="Times New Roman" panose="02020603050405020304" pitchFamily="18" charset="0"/>
                <a:sym typeface="+mn-ea"/>
              </a:rPr>
              <a:t>，</a:t>
            </a:r>
            <a:r>
              <a:rPr lang="en-US" altLang="zh-CN" sz="2800" dirty="0">
                <a:latin typeface="Times New Roman" panose="02020603050405020304" pitchFamily="18" charset="0"/>
                <a:cs typeface="Times New Roman" panose="02020603050405020304" pitchFamily="18" charset="0"/>
                <a:sym typeface="+mn-ea"/>
              </a:rPr>
              <a:t>64 </a:t>
            </a:r>
            <a:r>
              <a:rPr lang="en-US" altLang="zh-CN" sz="2800" b="1" dirty="0">
                <a:latin typeface="Times New Roman" panose="02020603050405020304" pitchFamily="18" charset="0"/>
                <a:cs typeface="Times New Roman" panose="02020603050405020304" pitchFamily="18" charset="0"/>
                <a:sym typeface="+mn-ea"/>
              </a:rPr>
              <a:t>+ </a:t>
            </a:r>
            <a:r>
              <a:rPr lang="en-US" altLang="zh-CN" sz="2800" b="1" dirty="0">
                <a:solidFill>
                  <a:srgbClr val="0000FF"/>
                </a:solidFill>
                <a:latin typeface="Times New Roman" panose="02020603050405020304" pitchFamily="18" charset="0"/>
                <a:cs typeface="Times New Roman" panose="02020603050405020304" pitchFamily="18" charset="0"/>
                <a:sym typeface="+mn-ea"/>
              </a:rPr>
              <a:t>5</a:t>
            </a:r>
            <a:r>
              <a:rPr lang="zh-CN" altLang="en-US" sz="2800" dirty="0">
                <a:latin typeface="Times New Roman" panose="02020603050405020304" pitchFamily="18" charset="0"/>
                <a:cs typeface="Times New Roman" panose="02020603050405020304" pitchFamily="18" charset="0"/>
                <a:sym typeface="+mn-ea"/>
              </a:rPr>
              <a:t>，</a:t>
            </a:r>
            <a:r>
              <a:rPr lang="en-US" altLang="zh-CN" sz="2800" dirty="0">
                <a:latin typeface="Times New Roman" panose="02020603050405020304" pitchFamily="18" charset="0"/>
                <a:cs typeface="Times New Roman" panose="02020603050405020304" pitchFamily="18" charset="0"/>
                <a:sym typeface="+mn-ea"/>
              </a:rPr>
              <a:t>2×64</a:t>
            </a:r>
            <a:r>
              <a:rPr lang="en-US" altLang="zh-CN" sz="2800" b="1" dirty="0">
                <a:latin typeface="Times New Roman" panose="02020603050405020304" pitchFamily="18" charset="0"/>
                <a:cs typeface="Times New Roman" panose="02020603050405020304" pitchFamily="18" charset="0"/>
                <a:sym typeface="+mn-ea"/>
              </a:rPr>
              <a:t> + </a:t>
            </a:r>
            <a:r>
              <a:rPr lang="en-US" altLang="zh-CN" sz="2800" b="1" dirty="0">
                <a:solidFill>
                  <a:srgbClr val="0000FF"/>
                </a:solidFill>
                <a:latin typeface="Times New Roman" panose="02020603050405020304" pitchFamily="18" charset="0"/>
                <a:cs typeface="Times New Roman" panose="02020603050405020304" pitchFamily="18" charset="0"/>
                <a:sym typeface="+mn-ea"/>
              </a:rPr>
              <a:t>5</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 </a:t>
            </a:r>
            <a:r>
              <a:rPr lang="en-US" altLang="zh-CN" sz="2800" dirty="0">
                <a:latin typeface="Times New Roman" panose="02020603050405020304" pitchFamily="18" charset="0"/>
                <a:cs typeface="Times New Roman" panose="02020603050405020304" pitchFamily="18" charset="0"/>
                <a:sym typeface="+mn-ea"/>
              </a:rPr>
              <a:t>8192 – 64 </a:t>
            </a:r>
            <a:r>
              <a:rPr lang="en-US" altLang="zh-CN" sz="2800" b="1" dirty="0">
                <a:latin typeface="Times New Roman" panose="02020603050405020304" pitchFamily="18" charset="0"/>
                <a:cs typeface="Times New Roman" panose="02020603050405020304" pitchFamily="18" charset="0"/>
                <a:sym typeface="+mn-ea"/>
              </a:rPr>
              <a:t>+ </a:t>
            </a:r>
            <a:r>
              <a:rPr lang="en-US" altLang="zh-CN" sz="2800" b="1" dirty="0">
                <a:solidFill>
                  <a:srgbClr val="0000FF"/>
                </a:solidFill>
                <a:latin typeface="Times New Roman" panose="02020603050405020304" pitchFamily="18" charset="0"/>
                <a:cs typeface="Times New Roman" panose="02020603050405020304" pitchFamily="18" charset="0"/>
                <a:sym typeface="+mn-ea"/>
              </a:rPr>
              <a:t>5</a:t>
            </a:r>
            <a:r>
              <a:rPr lang="en-US" altLang="zh-CN" sz="2800" b="1"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块</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128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例</a:t>
            </a:r>
            <a:r>
              <a:rPr lang="en-US" altLang="zh-CN" dirty="0"/>
              <a:t>6.8——</a:t>
            </a:r>
            <a:r>
              <a:rPr lang="zh-CN" altLang="en-US" dirty="0"/>
              <a:t>续</a:t>
            </a:r>
          </a:p>
        </p:txBody>
      </p:sp>
      <p:sp>
        <p:nvSpPr>
          <p:cNvPr id="4" name="内容占位符 3"/>
          <p:cNvSpPr>
            <a:spLocks noGrp="1"/>
          </p:cNvSpPr>
          <p:nvPr>
            <p:ph idx="1"/>
          </p:nvPr>
        </p:nvSpPr>
        <p:spPr>
          <a:xfrm>
            <a:off x="838200" y="1065730"/>
            <a:ext cx="11028218" cy="4873029"/>
          </a:xfrm>
        </p:spPr>
        <p:txBody>
          <a:bodyPr/>
          <a:lstStyle/>
          <a:p>
            <a:pPr marL="0" indent="0">
              <a:lnSpc>
                <a:spcPct val="110000"/>
              </a:lnSpc>
              <a:spcBef>
                <a:spcPct val="20000"/>
              </a:spcBef>
              <a:buNone/>
            </a:pPr>
            <a:r>
              <a:rPr lang="en-US" altLang="zh-CN"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主存</a:t>
            </a:r>
            <a:r>
              <a:rPr lang="en-US" altLang="zh-CN" dirty="0">
                <a:latin typeface="Times New Roman" panose="02020603050405020304" pitchFamily="18" charset="0"/>
                <a:cs typeface="Times New Roman" panose="02020603050405020304" pitchFamily="18" charset="0"/>
                <a:sym typeface="+mn-ea"/>
              </a:rPr>
              <a:t>512KB</a:t>
            </a:r>
            <a:r>
              <a:rPr lang="zh-CN" altLang="en-US" dirty="0">
                <a:latin typeface="Times New Roman" panose="02020603050405020304" pitchFamily="18" charset="0"/>
                <a:cs typeface="Times New Roman" panose="02020603050405020304" pitchFamily="18" charset="0"/>
                <a:sym typeface="+mn-ea"/>
              </a:rPr>
              <a:t>，</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4KB</a:t>
            </a:r>
            <a:r>
              <a:rPr lang="zh-CN" altLang="en-US" dirty="0">
                <a:latin typeface="Times New Roman" panose="02020603050405020304" pitchFamily="18" charset="0"/>
                <a:cs typeface="Times New Roman" panose="02020603050405020304" pitchFamily="18" charset="0"/>
                <a:sym typeface="+mn-ea"/>
              </a:rPr>
              <a:t>，每个字块</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个字，每个字</a:t>
            </a:r>
            <a:r>
              <a:rPr lang="en-US" altLang="zh-CN" dirty="0">
                <a:latin typeface="Times New Roman" panose="02020603050405020304" pitchFamily="18" charset="0"/>
                <a:cs typeface="Times New Roman" panose="02020603050405020304" pitchFamily="18" charset="0"/>
                <a:sym typeface="+mn-ea"/>
              </a:rPr>
              <a:t>32</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sym typeface="+mn-ea"/>
            </a:endParaRPr>
          </a:p>
          <a:p>
            <a:pPr marL="0" indent="0">
              <a:lnSpc>
                <a:spcPct val="110000"/>
              </a:lnSpc>
              <a:spcBef>
                <a:spcPct val="20000"/>
              </a:spcBef>
              <a:buNone/>
            </a:pPr>
            <a:r>
              <a:rPr lang="en-US" altLang="zh-CN" dirty="0">
                <a:solidFill>
                  <a:srgbClr val="FF0000"/>
                </a:solidFill>
                <a:latin typeface="Times New Roman" panose="02020603050405020304" pitchFamily="18" charset="0"/>
                <a:cs typeface="Times New Roman" panose="02020603050405020304" pitchFamily="18" charset="0"/>
                <a:sym typeface="+mn-ea"/>
              </a:rPr>
              <a:t>4</a:t>
            </a:r>
            <a:r>
              <a:rPr lang="zh-CN" altLang="en-US" dirty="0">
                <a:solidFill>
                  <a:srgbClr val="FF0000"/>
                </a:solidFill>
                <a:latin typeface="Times New Roman" panose="02020603050405020304" pitchFamily="18" charset="0"/>
                <a:cs typeface="Times New Roman" panose="02020603050405020304" pitchFamily="18" charset="0"/>
                <a:sym typeface="+mn-ea"/>
              </a:rPr>
              <a:t>）画出直接映射方式下主存地址字段中各段的位数</a:t>
            </a:r>
          </a:p>
          <a:p>
            <a:pPr marL="0" indent="0">
              <a:lnSpc>
                <a:spcPct val="110000"/>
              </a:lnSpc>
              <a:spcBef>
                <a:spcPct val="20000"/>
              </a:spcBef>
              <a:buNone/>
            </a:pPr>
            <a:r>
              <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主存字块</a:t>
            </a: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标记</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位数</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缓存字块地址</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位数</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字块内地址</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位数</a:t>
            </a:r>
            <a:r>
              <a:rPr lang="en-US" altLang="zh-CN"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eaLnBrk="1" hangingPunct="1">
              <a:lnSpc>
                <a:spcPct val="110000"/>
              </a:lnSpc>
              <a:spcBef>
                <a:spcPct val="20000"/>
              </a:spcBef>
              <a:buFont typeface="Wingdings" panose="05000000000000000000" pitchFamily="2" charset="2"/>
              <a:buChar char="ü"/>
            </a:pPr>
            <a:r>
              <a:rPr lang="zh-CN" altLang="en-US" sz="2800" dirty="0">
                <a:latin typeface="Times New Roman" panose="02020603050405020304" pitchFamily="18" charset="0"/>
                <a:cs typeface="Times New Roman" panose="02020603050405020304" pitchFamily="18" charset="0"/>
                <a:sym typeface="+mn-ea"/>
              </a:rPr>
              <a:t>    字块内地址位数 </a:t>
            </a:r>
            <a:r>
              <a:rPr lang="en-US" altLang="zh-CN" sz="2800" b="1" i="1" dirty="0">
                <a:latin typeface="Times New Roman" panose="02020603050405020304" pitchFamily="18" charset="0"/>
                <a:cs typeface="Times New Roman" panose="02020603050405020304" pitchFamily="18" charset="0"/>
                <a:sym typeface="+mn-ea"/>
              </a:rPr>
              <a:t>b</a:t>
            </a:r>
            <a:r>
              <a:rPr lang="en-US" altLang="zh-CN" sz="2800" i="1" dirty="0">
                <a:latin typeface="Times New Roman" panose="02020603050405020304" pitchFamily="18" charset="0"/>
                <a:cs typeface="Times New Roman" panose="02020603050405020304" pitchFamily="18" charset="0"/>
                <a:sym typeface="+mn-ea"/>
              </a:rPr>
              <a:t>=</a:t>
            </a:r>
            <a:r>
              <a:rPr lang="zh-CN" altLang="en-US" sz="2800" dirty="0">
                <a:latin typeface="Times New Roman" panose="02020603050405020304" pitchFamily="18" charset="0"/>
                <a:cs typeface="Times New Roman" panose="02020603050405020304" pitchFamily="18" charset="0"/>
                <a:sym typeface="+mn-ea"/>
              </a:rPr>
              <a:t> </a:t>
            </a:r>
            <a:r>
              <a:rPr lang="en-US" altLang="zh-CN" sz="2800" b="1" dirty="0">
                <a:latin typeface="Times New Roman" panose="02020603050405020304" pitchFamily="18" charset="0"/>
                <a:cs typeface="Times New Roman" panose="02020603050405020304" pitchFamily="18" charset="0"/>
                <a:sym typeface="+mn-ea"/>
              </a:rPr>
              <a:t>6 </a:t>
            </a:r>
            <a:r>
              <a:rPr lang="zh-CN" altLang="en-US" sz="2800" dirty="0">
                <a:latin typeface="Times New Roman" panose="02020603050405020304" pitchFamily="18" charset="0"/>
                <a:cs typeface="Times New Roman" panose="02020603050405020304" pitchFamily="18" charset="0"/>
                <a:sym typeface="+mn-ea"/>
              </a:rPr>
              <a:t>位（字块大小为：</a:t>
            </a:r>
            <a:r>
              <a:rPr lang="en-US" altLang="zh-CN" sz="2800" dirty="0">
                <a:latin typeface="Times New Roman" panose="02020603050405020304" pitchFamily="18" charset="0"/>
                <a:cs typeface="Times New Roman" panose="02020603050405020304" pitchFamily="18" charset="0"/>
                <a:sym typeface="+mn-ea"/>
              </a:rPr>
              <a:t>4B*16=64B</a:t>
            </a:r>
            <a:r>
              <a:rPr lang="zh-CN" altLang="en-US" sz="2800" dirty="0">
                <a:latin typeface="Times New Roman" panose="02020603050405020304" pitchFamily="18" charset="0"/>
                <a:cs typeface="Times New Roman" panose="02020603050405020304" pitchFamily="18" charset="0"/>
                <a:sym typeface="+mn-ea"/>
              </a:rPr>
              <a:t>）</a:t>
            </a:r>
          </a:p>
          <a:p>
            <a:pPr eaLnBrk="1" hangingPunct="1">
              <a:lnSpc>
                <a:spcPct val="110000"/>
              </a:lnSpc>
              <a:spcBef>
                <a:spcPct val="20000"/>
              </a:spcBef>
              <a:buFont typeface="Wingdings" panose="05000000000000000000" pitchFamily="2" charset="2"/>
              <a:buChar char="ü"/>
            </a:pPr>
            <a:r>
              <a:rPr lang="zh-CN" altLang="en-US" sz="2800" dirty="0">
                <a:latin typeface="Times New Roman" panose="02020603050405020304" pitchFamily="18" charset="0"/>
                <a:cs typeface="Times New Roman" panose="02020603050405020304" pitchFamily="18" charset="0"/>
                <a:sym typeface="+mn-ea"/>
              </a:rPr>
              <a:t>    缓存共 </a:t>
            </a:r>
            <a:r>
              <a:rPr lang="en-US" altLang="zh-CN" sz="2800" dirty="0">
                <a:latin typeface="Times New Roman" panose="02020603050405020304" pitchFamily="18" charset="0"/>
                <a:cs typeface="Times New Roman" panose="02020603050405020304" pitchFamily="18" charset="0"/>
                <a:sym typeface="+mn-ea"/>
              </a:rPr>
              <a:t>64 </a:t>
            </a:r>
            <a:r>
              <a:rPr lang="zh-CN" altLang="en-US" sz="2800" dirty="0">
                <a:latin typeface="Times New Roman" panose="02020603050405020304" pitchFamily="18" charset="0"/>
                <a:cs typeface="Times New Roman" panose="02020603050405020304" pitchFamily="18" charset="0"/>
                <a:sym typeface="+mn-ea"/>
              </a:rPr>
              <a:t>块，故缓存字块地址位数</a:t>
            </a:r>
            <a:r>
              <a:rPr lang="zh-CN" altLang="en-US" sz="2800" b="1" i="1" dirty="0">
                <a:latin typeface="Times New Roman" panose="02020603050405020304" pitchFamily="18" charset="0"/>
                <a:cs typeface="Times New Roman" panose="02020603050405020304" pitchFamily="18" charset="0"/>
                <a:sym typeface="+mn-ea"/>
              </a:rPr>
              <a:t> </a:t>
            </a:r>
            <a:r>
              <a:rPr lang="en-US" altLang="zh-CN" sz="2800" b="1" i="1" dirty="0">
                <a:latin typeface="Times New Roman" panose="02020603050405020304" pitchFamily="18" charset="0"/>
                <a:cs typeface="Times New Roman" panose="02020603050405020304" pitchFamily="18" charset="0"/>
                <a:sym typeface="+mn-ea"/>
              </a:rPr>
              <a:t>c =</a:t>
            </a:r>
            <a:r>
              <a:rPr lang="zh-CN" altLang="en-US" sz="2800" dirty="0">
                <a:latin typeface="Times New Roman" panose="02020603050405020304" pitchFamily="18" charset="0"/>
                <a:cs typeface="Times New Roman" panose="02020603050405020304" pitchFamily="18" charset="0"/>
                <a:sym typeface="+mn-ea"/>
              </a:rPr>
              <a:t> </a:t>
            </a:r>
            <a:r>
              <a:rPr lang="en-US" altLang="zh-CN" sz="2800" b="1" dirty="0">
                <a:latin typeface="Times New Roman" panose="02020603050405020304" pitchFamily="18" charset="0"/>
                <a:cs typeface="Times New Roman" panose="02020603050405020304" pitchFamily="18" charset="0"/>
                <a:sym typeface="+mn-ea"/>
              </a:rPr>
              <a:t>6 </a:t>
            </a:r>
            <a:r>
              <a:rPr lang="zh-CN" altLang="en-US" sz="2800" dirty="0">
                <a:latin typeface="Times New Roman" panose="02020603050405020304" pitchFamily="18" charset="0"/>
                <a:cs typeface="Times New Roman" panose="02020603050405020304" pitchFamily="18" charset="0"/>
                <a:sym typeface="+mn-ea"/>
              </a:rPr>
              <a:t>位</a:t>
            </a:r>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10000"/>
              </a:lnSpc>
              <a:spcBef>
                <a:spcPct val="20000"/>
              </a:spcBef>
              <a:buFont typeface="Wingdings" panose="05000000000000000000" pitchFamily="2" charset="2"/>
              <a:buChar char="ü"/>
            </a:pPr>
            <a:r>
              <a:rPr lang="zh-CN" altLang="en-US" sz="2800" dirty="0">
                <a:latin typeface="Times New Roman" panose="02020603050405020304" pitchFamily="18" charset="0"/>
                <a:cs typeface="Times New Roman" panose="02020603050405020304" pitchFamily="18" charset="0"/>
                <a:sym typeface="+mn-ea"/>
              </a:rPr>
              <a:t>    主存字块标记为主存地址与</a:t>
            </a:r>
            <a:r>
              <a:rPr lang="en-US" altLang="zh-CN" sz="2800" dirty="0">
                <a:latin typeface="Times New Roman" panose="02020603050405020304" pitchFamily="18" charset="0"/>
                <a:cs typeface="Times New Roman" panose="02020603050405020304" pitchFamily="18" charset="0"/>
                <a:sym typeface="+mn-ea"/>
              </a:rPr>
              <a:t>Cache</a:t>
            </a:r>
            <a:r>
              <a:rPr lang="zh-CN" altLang="en-US" sz="2800" dirty="0">
                <a:latin typeface="Times New Roman" panose="02020603050405020304" pitchFamily="18" charset="0"/>
                <a:cs typeface="Times New Roman" panose="02020603050405020304" pitchFamily="18" charset="0"/>
                <a:sym typeface="+mn-ea"/>
              </a:rPr>
              <a:t>地址长度</a:t>
            </a:r>
            <a:r>
              <a:rPr lang="zh-CN" altLang="en-US" sz="2800" dirty="0">
                <a:solidFill>
                  <a:srgbClr val="0000FF"/>
                </a:solidFill>
                <a:latin typeface="Times New Roman" panose="02020603050405020304" pitchFamily="18" charset="0"/>
                <a:cs typeface="Times New Roman" panose="02020603050405020304" pitchFamily="18" charset="0"/>
                <a:sym typeface="+mn-ea"/>
              </a:rPr>
              <a:t>之差</a:t>
            </a:r>
            <a:r>
              <a:rPr lang="en-US" altLang="zh-CN" sz="2800" b="1" i="1" dirty="0">
                <a:latin typeface="Times New Roman" panose="02020603050405020304" pitchFamily="18" charset="0"/>
                <a:cs typeface="Times New Roman" panose="02020603050405020304" pitchFamily="18" charset="0"/>
                <a:sym typeface="+mn-ea"/>
              </a:rPr>
              <a:t>t=m-c=</a:t>
            </a:r>
            <a:r>
              <a:rPr lang="en-US" altLang="zh-CN" sz="2800" b="1" dirty="0">
                <a:latin typeface="Times New Roman" panose="02020603050405020304" pitchFamily="18" charset="0"/>
                <a:cs typeface="Times New Roman" panose="02020603050405020304" pitchFamily="18" charset="0"/>
                <a:sym typeface="+mn-ea"/>
              </a:rPr>
              <a:t>19-12=7</a:t>
            </a:r>
            <a:r>
              <a:rPr lang="zh-CN" altLang="en-US" sz="2800" dirty="0">
                <a:latin typeface="Times New Roman" panose="02020603050405020304" pitchFamily="18" charset="0"/>
                <a:cs typeface="Times New Roman" panose="02020603050405020304" pitchFamily="18" charset="0"/>
                <a:sym typeface="+mn-ea"/>
              </a:rPr>
              <a:t>位</a:t>
            </a:r>
            <a:r>
              <a:rPr lang="zh-CN" altLang="en-US" dirty="0">
                <a:latin typeface="Times New Roman" panose="02020603050405020304" pitchFamily="18" charset="0"/>
                <a:cs typeface="Times New Roman" panose="02020603050405020304" pitchFamily="18" charset="0"/>
                <a:sym typeface="+mn-ea"/>
              </a:rPr>
              <a:t> </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129</a:t>
            </a:fld>
            <a:endParaRPr lang="zh-CN" altLang="en-US" dirty="0"/>
          </a:p>
        </p:txBody>
      </p:sp>
      <p:graphicFrame>
        <p:nvGraphicFramePr>
          <p:cNvPr id="4098" name="Object 2"/>
          <p:cNvGraphicFramePr>
            <a:graphicFrameLocks noChangeAspect="1"/>
          </p:cNvGraphicFramePr>
          <p:nvPr/>
        </p:nvGraphicFramePr>
        <p:xfrm>
          <a:off x="1458766" y="4698678"/>
          <a:ext cx="8811889" cy="1945321"/>
        </p:xfrm>
        <a:graphic>
          <a:graphicData uri="http://schemas.openxmlformats.org/presentationml/2006/ole">
            <mc:AlternateContent xmlns:mc="http://schemas.openxmlformats.org/markup-compatibility/2006">
              <mc:Choice xmlns:v="urn:schemas-microsoft-com:vml" Requires="v">
                <p:oleObj r:id="rId2" imgW="4156075" imgH="843280" progId="Visio.Drawing.11">
                  <p:embed/>
                </p:oleObj>
              </mc:Choice>
              <mc:Fallback>
                <p:oleObj r:id="rId2" imgW="4156075" imgH="843280" progId="Visio.Drawing.11">
                  <p:embed/>
                  <p:pic>
                    <p:nvPicPr>
                      <p:cNvPr id="4098" name="Object 2"/>
                      <p:cNvPicPr/>
                      <p:nvPr/>
                    </p:nvPicPr>
                    <p:blipFill>
                      <a:blip r:embed="rId3"/>
                      <a:stretch>
                        <a:fillRect/>
                      </a:stretch>
                    </p:blipFill>
                    <p:spPr>
                      <a:xfrm>
                        <a:off x="1458766" y="4698678"/>
                        <a:ext cx="8811889" cy="1945321"/>
                      </a:xfrm>
                      <a:prstGeom prst="rect">
                        <a:avLst/>
                      </a:prstGeom>
                      <a:solidFill>
                        <a:schemeClr val="accent1"/>
                      </a:solidFill>
                      <a:ln w="38100">
                        <a:noFill/>
                        <a:miter/>
                      </a:ln>
                    </p:spPr>
                  </p:pic>
                </p:oleObj>
              </mc:Fallback>
            </mc:AlternateContent>
          </a:graphicData>
        </a:graphic>
      </p:graphicFrame>
      <p:pic>
        <p:nvPicPr>
          <p:cNvPr id="6" name="图片 5"/>
          <p:cNvPicPr>
            <a:picLocks noChangeAspect="1"/>
          </p:cNvPicPr>
          <p:nvPr/>
        </p:nvPicPr>
        <p:blipFill rotWithShape="1">
          <a:blip r:embed="rId4"/>
          <a:srcRect b="40446"/>
          <a:stretch/>
        </p:blipFill>
        <p:spPr>
          <a:xfrm>
            <a:off x="1458765" y="4717385"/>
            <a:ext cx="8811889" cy="11473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4"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t>6.2</a:t>
            </a:r>
            <a:r>
              <a:rPr lang="zh-CN" altLang="en-US" b="1" dirty="0"/>
              <a:t>主存储器</a:t>
            </a:r>
            <a:r>
              <a:rPr lang="en-US" altLang="zh-CN" b="1" dirty="0"/>
              <a:t>—</a:t>
            </a:r>
            <a:r>
              <a:rPr lang="zh-CN" altLang="en-US" b="1" dirty="0">
                <a:latin typeface="Times New Roman" panose="02020603050405020304" pitchFamily="18" charset="0"/>
                <a:sym typeface="+mn-ea"/>
              </a:rPr>
              <a:t>主存中存储单元地址的分配</a:t>
            </a:r>
            <a:endParaRPr lang="en-US" altLang="zh-CN" b="1" dirty="0"/>
          </a:p>
        </p:txBody>
      </p:sp>
      <p:sp>
        <p:nvSpPr>
          <p:cNvPr id="3" name="内容占位符 2"/>
          <p:cNvSpPr>
            <a:spLocks noGrp="1"/>
          </p:cNvSpPr>
          <p:nvPr>
            <p:ph idx="1"/>
          </p:nvPr>
        </p:nvSpPr>
        <p:spPr>
          <a:xfrm>
            <a:off x="798195" y="1078865"/>
            <a:ext cx="7240905" cy="1974215"/>
          </a:xfrm>
        </p:spPr>
        <p:txBody>
          <a:bodyPr/>
          <a:lstStyle/>
          <a:p>
            <a:pPr>
              <a:lnSpc>
                <a:spcPct val="100000"/>
              </a:lnSpc>
            </a:pPr>
            <a:r>
              <a:rPr lang="zh-CN" altLang="en-US" sz="2800">
                <a:cs typeface="Times New Roman" panose="02020603050405020304" pitchFamily="18" charset="0"/>
              </a:rPr>
              <a:t>大端模式</a:t>
            </a:r>
            <a:r>
              <a:rPr lang="en-US" altLang="zh-CN" sz="2800">
                <a:cs typeface="Times New Roman" panose="02020603050405020304" pitchFamily="18" charset="0"/>
              </a:rPr>
              <a:t>Big-Endian:   低地址存放高位</a:t>
            </a:r>
          </a:p>
          <a:p>
            <a:pPr>
              <a:lnSpc>
                <a:spcPct val="100000"/>
              </a:lnSpc>
            </a:pPr>
            <a:r>
              <a:rPr lang="zh-CN" altLang="en-US" sz="2800">
                <a:cs typeface="Times New Roman" panose="02020603050405020304" pitchFamily="18" charset="0"/>
              </a:rPr>
              <a:t>小端模式</a:t>
            </a:r>
            <a:r>
              <a:rPr lang="en-US" altLang="zh-CN" sz="2800">
                <a:cs typeface="Times New Roman" panose="02020603050405020304" pitchFamily="18" charset="0"/>
              </a:rPr>
              <a:t>Little-Endian:</a:t>
            </a:r>
            <a:r>
              <a:rPr lang="en-US" altLang="zh-CN" sz="2800">
                <a:cs typeface="Times New Roman" panose="02020603050405020304" pitchFamily="18" charset="0"/>
                <a:sym typeface="+mn-ea"/>
              </a:rPr>
              <a:t>低地址存放</a:t>
            </a:r>
            <a:r>
              <a:rPr lang="zh-CN" altLang="en-US" sz="2800">
                <a:cs typeface="Times New Roman" panose="02020603050405020304" pitchFamily="18" charset="0"/>
                <a:sym typeface="+mn-ea"/>
              </a:rPr>
              <a:t>低</a:t>
            </a:r>
            <a:r>
              <a:rPr lang="en-US" altLang="zh-CN" sz="2800">
                <a:cs typeface="Times New Roman" panose="02020603050405020304" pitchFamily="18" charset="0"/>
                <a:sym typeface="+mn-ea"/>
              </a:rPr>
              <a:t>位</a:t>
            </a:r>
            <a:endParaRPr lang="en-US" altLang="zh-CN" sz="2800">
              <a:cs typeface="Times New Roman" panose="02020603050405020304" pitchFamily="18" charset="0"/>
            </a:endParaRPr>
          </a:p>
          <a:p>
            <a:pPr>
              <a:lnSpc>
                <a:spcPct val="100000"/>
              </a:lnSpc>
            </a:pPr>
            <a:r>
              <a:rPr lang="en-US" altLang="zh-CN" sz="2800">
                <a:cs typeface="Times New Roman" panose="02020603050405020304" pitchFamily="18" charset="0"/>
              </a:rPr>
              <a:t>unsigned int value = 0x12345678</a:t>
            </a:r>
          </a:p>
        </p:txBody>
      </p:sp>
      <p:sp>
        <p:nvSpPr>
          <p:cNvPr id="118" name="灯片编号占位符 2"/>
          <p:cNvSpPr>
            <a:spLocks noGrp="1"/>
          </p:cNvSpPr>
          <p:nvPr>
            <p:ph type="sldNum" sz="quarter" idx="12"/>
          </p:nvPr>
        </p:nvSpPr>
        <p:spPr/>
        <p:txBody>
          <a:bodyPr/>
          <a:lstStyle/>
          <a:p>
            <a:fld id="{8EE8E787-E6FE-45D8-9039-788B45E44EE7}" type="slidenum">
              <a:rPr lang="zh-CN" altLang="en-US" smtClean="0"/>
              <a:t>13</a:t>
            </a:fld>
            <a:endParaRPr lang="zh-CN" altLang="en-US" dirty="0"/>
          </a:p>
        </p:txBody>
      </p:sp>
      <p:sp>
        <p:nvSpPr>
          <p:cNvPr id="5" name="文本框 4"/>
          <p:cNvSpPr txBox="1"/>
          <p:nvPr/>
        </p:nvSpPr>
        <p:spPr>
          <a:xfrm>
            <a:off x="7773670" y="1039495"/>
            <a:ext cx="4587875" cy="1938020"/>
          </a:xfrm>
          <a:prstGeom prst="rect">
            <a:avLst/>
          </a:prstGeom>
          <a:noFill/>
        </p:spPr>
        <p:txBody>
          <a:bodyPr wrap="square" rtlCol="0" anchor="t">
            <a:spAutoFit/>
          </a:bodyPr>
          <a:lstStyle/>
          <a:p>
            <a:r>
              <a:rPr lang="zh-CN" altLang="en-US" sz="2400">
                <a:latin typeface="Times New Roman" panose="02020603050405020304" pitchFamily="18" charset="0"/>
                <a:cs typeface="Times New Roman" panose="02020603050405020304" pitchFamily="18" charset="0"/>
              </a:rPr>
              <a:t>内存地址   小端模式   大端模式</a:t>
            </a:r>
          </a:p>
          <a:p>
            <a:r>
              <a:rPr lang="zh-CN" altLang="en-US" sz="2400">
                <a:latin typeface="Times New Roman" panose="02020603050405020304" pitchFamily="18" charset="0"/>
                <a:cs typeface="Times New Roman" panose="02020603050405020304" pitchFamily="18" charset="0"/>
              </a:rPr>
              <a:t>0x4000 </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0x78	</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0x12</a:t>
            </a:r>
          </a:p>
          <a:p>
            <a:r>
              <a:rPr lang="zh-CN" altLang="en-US" sz="2400">
                <a:latin typeface="Times New Roman" panose="02020603050405020304" pitchFamily="18" charset="0"/>
                <a:cs typeface="Times New Roman" panose="02020603050405020304" pitchFamily="18" charset="0"/>
              </a:rPr>
              <a:t>0x4001</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0x56	</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0x34</a:t>
            </a:r>
          </a:p>
          <a:p>
            <a:r>
              <a:rPr lang="zh-CN" altLang="en-US" sz="2400">
                <a:latin typeface="Times New Roman" panose="02020603050405020304" pitchFamily="18" charset="0"/>
                <a:cs typeface="Times New Roman" panose="02020603050405020304" pitchFamily="18" charset="0"/>
              </a:rPr>
              <a:t>0x4002</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0x34</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0x56</a:t>
            </a:r>
          </a:p>
          <a:p>
            <a:r>
              <a:rPr lang="zh-CN" altLang="en-US" sz="2400">
                <a:latin typeface="Times New Roman" panose="02020603050405020304" pitchFamily="18" charset="0"/>
                <a:cs typeface="Times New Roman" panose="02020603050405020304" pitchFamily="18" charset="0"/>
              </a:rPr>
              <a:t>0x4003</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0x12</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0x78</a:t>
            </a:r>
          </a:p>
        </p:txBody>
      </p:sp>
      <p:sp>
        <p:nvSpPr>
          <p:cNvPr id="6" name="内容占位符 2"/>
          <p:cNvSpPr>
            <a:spLocks noGrp="1"/>
          </p:cNvSpPr>
          <p:nvPr/>
        </p:nvSpPr>
        <p:spPr>
          <a:xfrm>
            <a:off x="1130935" y="3679190"/>
            <a:ext cx="10515600" cy="12369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2400" b="1">
                <a:sym typeface="+mn-ea"/>
              </a:rPr>
              <a:t>如 </a:t>
            </a:r>
            <a:r>
              <a:rPr lang="en-US" altLang="zh-CN" sz="2400" b="1">
                <a:sym typeface="+mn-ea"/>
              </a:rPr>
              <a:t>16 MB </a:t>
            </a:r>
            <a:r>
              <a:rPr lang="zh-CN" altLang="en-US" sz="2400" b="1">
                <a:sym typeface="+mn-ea"/>
              </a:rPr>
              <a:t>（</a:t>
            </a:r>
            <a:r>
              <a:rPr lang="en-US" altLang="zh-CN" sz="2400" b="1">
                <a:sym typeface="+mn-ea"/>
              </a:rPr>
              <a:t>2</a:t>
            </a:r>
            <a:r>
              <a:rPr lang="en-US" altLang="zh-CN" sz="2400" b="1" baseline="50000">
                <a:sym typeface="+mn-ea"/>
              </a:rPr>
              <a:t>27</a:t>
            </a:r>
            <a:r>
              <a:rPr lang="zh-CN" altLang="en-US" sz="2400" b="1">
                <a:sym typeface="+mn-ea"/>
              </a:rPr>
              <a:t>位）的存储器</a:t>
            </a:r>
            <a:endParaRPr lang="zh-CN" altLang="en-US" b="1">
              <a:latin typeface="宋体" panose="02010600030101010101" pitchFamily="2" charset="-122"/>
            </a:endParaRPr>
          </a:p>
          <a:p>
            <a:endParaRPr lang="zh-CN" altLang="en-US"/>
          </a:p>
        </p:txBody>
      </p:sp>
      <p:sp>
        <p:nvSpPr>
          <p:cNvPr id="65" name="Rectangle 2"/>
          <p:cNvSpPr>
            <a:spLocks noChangeArrowheads="1"/>
          </p:cNvSpPr>
          <p:nvPr/>
        </p:nvSpPr>
        <p:spPr bwMode="auto">
          <a:xfrm>
            <a:off x="3986213" y="4157345"/>
            <a:ext cx="9144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72" name="Group 9"/>
          <p:cNvGrpSpPr/>
          <p:nvPr/>
        </p:nvGrpSpPr>
        <p:grpSpPr bwMode="auto">
          <a:xfrm>
            <a:off x="5393055" y="3691255"/>
            <a:ext cx="2016125" cy="2239963"/>
            <a:chOff x="3204" y="2595"/>
            <a:chExt cx="1270" cy="1411"/>
          </a:xfrm>
        </p:grpSpPr>
        <p:sp>
          <p:nvSpPr>
            <p:cNvPr id="73" name="Rectangle 10"/>
            <p:cNvSpPr>
              <a:spLocks noChangeArrowheads="1"/>
            </p:cNvSpPr>
            <p:nvPr/>
          </p:nvSpPr>
          <p:spPr bwMode="auto">
            <a:xfrm>
              <a:off x="3884" y="3193"/>
              <a:ext cx="59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Rectangle 11"/>
            <p:cNvSpPr>
              <a:spLocks noChangeArrowheads="1"/>
            </p:cNvSpPr>
            <p:nvPr/>
          </p:nvSpPr>
          <p:spPr bwMode="auto">
            <a:xfrm>
              <a:off x="3288" y="2595"/>
              <a:ext cx="80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Rectangle 12"/>
            <p:cNvSpPr>
              <a:spLocks noChangeArrowheads="1"/>
            </p:cNvSpPr>
            <p:nvPr/>
          </p:nvSpPr>
          <p:spPr bwMode="auto">
            <a:xfrm>
              <a:off x="3204" y="3069"/>
              <a:ext cx="5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Rectangle 13"/>
            <p:cNvSpPr>
              <a:spLocks noChangeArrowheads="1"/>
            </p:cNvSpPr>
            <p:nvPr/>
          </p:nvSpPr>
          <p:spPr bwMode="auto">
            <a:xfrm>
              <a:off x="3390" y="3823"/>
              <a:ext cx="66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78" name="Text Box 15"/>
          <p:cNvSpPr txBox="1">
            <a:spLocks noChangeArrowheads="1"/>
          </p:cNvSpPr>
          <p:nvPr/>
        </p:nvSpPr>
        <p:spPr bwMode="auto">
          <a:xfrm>
            <a:off x="1997393" y="4272280"/>
            <a:ext cx="4248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字节 </a:t>
            </a:r>
            <a:r>
              <a:rPr lang="zh-CN" altLang="en-US" b="1"/>
              <a:t>寻址</a:t>
            </a:r>
            <a:endParaRPr lang="en-US" altLang="zh-CN" b="1">
              <a:solidFill>
                <a:schemeClr val="folHlink"/>
              </a:solidFill>
            </a:endParaRPr>
          </a:p>
        </p:txBody>
      </p:sp>
      <p:sp>
        <p:nvSpPr>
          <p:cNvPr id="79" name="Text Box 16"/>
          <p:cNvSpPr txBox="1">
            <a:spLocks noChangeArrowheads="1"/>
          </p:cNvSpPr>
          <p:nvPr/>
        </p:nvSpPr>
        <p:spPr bwMode="auto">
          <a:xfrm>
            <a:off x="1997393" y="4805680"/>
            <a:ext cx="3889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en-US" altLang="zh-CN" b="1">
                <a:solidFill>
                  <a:schemeClr val="folHlink"/>
                </a:solidFill>
              </a:rPr>
              <a:t>16</a:t>
            </a:r>
            <a:r>
              <a:rPr lang="zh-CN" altLang="en-US" b="1">
                <a:solidFill>
                  <a:schemeClr val="folHlink"/>
                </a:solidFill>
              </a:rPr>
              <a:t>位）</a:t>
            </a:r>
            <a:r>
              <a:rPr lang="zh-CN" altLang="en-US" b="1"/>
              <a:t>寻址</a:t>
            </a:r>
            <a:endParaRPr lang="en-US" altLang="zh-CN" b="1">
              <a:solidFill>
                <a:schemeClr val="folHlink"/>
              </a:solidFill>
            </a:endParaRPr>
          </a:p>
        </p:txBody>
      </p:sp>
      <p:sp>
        <p:nvSpPr>
          <p:cNvPr id="80" name="Text Box 17"/>
          <p:cNvSpPr txBox="1">
            <a:spLocks noChangeArrowheads="1"/>
          </p:cNvSpPr>
          <p:nvPr/>
        </p:nvSpPr>
        <p:spPr bwMode="auto">
          <a:xfrm>
            <a:off x="1997393" y="5337493"/>
            <a:ext cx="5400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按 </a:t>
            </a:r>
            <a:r>
              <a:rPr lang="zh-CN" altLang="en-US" b="1">
                <a:solidFill>
                  <a:schemeClr val="folHlink"/>
                </a:solidFill>
              </a:rPr>
              <a:t>字</a:t>
            </a:r>
            <a:r>
              <a:rPr lang="zh-CN" altLang="en-US" b="1"/>
              <a:t> </a:t>
            </a:r>
            <a:r>
              <a:rPr lang="zh-CN" altLang="en-US" b="1">
                <a:solidFill>
                  <a:schemeClr val="folHlink"/>
                </a:solidFill>
                <a:latin typeface="宋体" panose="02010600030101010101" pitchFamily="2" charset="-122"/>
              </a:rPr>
              <a:t>（</a:t>
            </a:r>
            <a:r>
              <a:rPr lang="en-US" altLang="zh-CN" b="1">
                <a:solidFill>
                  <a:schemeClr val="folHlink"/>
                </a:solidFill>
              </a:rPr>
              <a:t>32</a:t>
            </a:r>
            <a:r>
              <a:rPr lang="zh-CN" altLang="en-US" b="1">
                <a:solidFill>
                  <a:schemeClr val="folHlink"/>
                </a:solidFill>
                <a:latin typeface="宋体" panose="02010600030101010101" pitchFamily="2" charset="-122"/>
              </a:rPr>
              <a:t>位）</a:t>
            </a:r>
            <a:r>
              <a:rPr lang="zh-CN" altLang="en-US" b="1">
                <a:latin typeface="宋体" panose="02010600030101010101" pitchFamily="2" charset="-122"/>
              </a:rPr>
              <a:t>寻址</a:t>
            </a:r>
            <a:endParaRPr lang="en-US" altLang="zh-CN" b="1">
              <a:latin typeface="宋体" panose="02010600030101010101" pitchFamily="2" charset="-122"/>
            </a:endParaRPr>
          </a:p>
        </p:txBody>
      </p:sp>
      <p:sp>
        <p:nvSpPr>
          <p:cNvPr id="81" name="Text Box 18"/>
          <p:cNvSpPr txBox="1">
            <a:spLocks noChangeArrowheads="1"/>
          </p:cNvSpPr>
          <p:nvPr/>
        </p:nvSpPr>
        <p:spPr bwMode="auto">
          <a:xfrm>
            <a:off x="5454968" y="4272280"/>
            <a:ext cx="2209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2</a:t>
            </a:r>
            <a:r>
              <a:rPr lang="zh-CN" altLang="en-US" b="1" baseline="45000">
                <a:solidFill>
                  <a:schemeClr val="folHlink"/>
                </a:solidFill>
              </a:rPr>
              <a:t>24</a:t>
            </a:r>
            <a:r>
              <a:rPr lang="zh-CN" altLang="en-US" b="1">
                <a:solidFill>
                  <a:schemeClr val="folHlink"/>
                </a:solidFill>
              </a:rPr>
              <a:t>= 16 </a:t>
            </a:r>
            <a:r>
              <a:rPr lang="en-US" altLang="zh-CN" b="1">
                <a:solidFill>
                  <a:schemeClr val="folHlink"/>
                </a:solidFill>
              </a:rPr>
              <a:t>M</a:t>
            </a:r>
            <a:endParaRPr lang="zh-CN" altLang="en-US" b="1">
              <a:solidFill>
                <a:schemeClr val="folHlink"/>
              </a:solidFill>
            </a:endParaRPr>
          </a:p>
        </p:txBody>
      </p:sp>
      <p:sp>
        <p:nvSpPr>
          <p:cNvPr id="82" name="Text Box 19"/>
          <p:cNvSpPr txBox="1">
            <a:spLocks noChangeArrowheads="1"/>
          </p:cNvSpPr>
          <p:nvPr/>
        </p:nvSpPr>
        <p:spPr bwMode="auto">
          <a:xfrm>
            <a:off x="5454968" y="4805680"/>
            <a:ext cx="299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folHlink"/>
                </a:solidFill>
              </a:rPr>
              <a:t>2</a:t>
            </a:r>
            <a:r>
              <a:rPr lang="en-US" altLang="zh-CN" b="1" baseline="45000">
                <a:solidFill>
                  <a:schemeClr val="folHlink"/>
                </a:solidFill>
              </a:rPr>
              <a:t>23</a:t>
            </a:r>
            <a:r>
              <a:rPr lang="en-US" altLang="zh-CN" sz="800" b="1" baseline="30000">
                <a:solidFill>
                  <a:schemeClr val="folHlink"/>
                </a:solidFill>
              </a:rPr>
              <a:t>  </a:t>
            </a:r>
            <a:r>
              <a:rPr lang="en-US" altLang="zh-CN" b="1">
                <a:solidFill>
                  <a:schemeClr val="folHlink"/>
                </a:solidFill>
              </a:rPr>
              <a:t>= 8 M</a:t>
            </a:r>
            <a:endParaRPr lang="zh-CN" altLang="en-US" b="1">
              <a:solidFill>
                <a:schemeClr val="folHlink"/>
              </a:solidFill>
            </a:endParaRPr>
          </a:p>
        </p:txBody>
      </p:sp>
      <p:sp>
        <p:nvSpPr>
          <p:cNvPr id="83" name="Text Box 20"/>
          <p:cNvSpPr txBox="1">
            <a:spLocks noChangeArrowheads="1"/>
          </p:cNvSpPr>
          <p:nvPr/>
        </p:nvSpPr>
        <p:spPr bwMode="auto">
          <a:xfrm>
            <a:off x="5454968" y="5412105"/>
            <a:ext cx="299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solidFill>
                  <a:schemeClr val="folHlink"/>
                </a:solidFill>
              </a:rPr>
              <a:t>2</a:t>
            </a:r>
            <a:r>
              <a:rPr lang="en-US" altLang="zh-CN" b="1" baseline="45000">
                <a:solidFill>
                  <a:schemeClr val="folHlink"/>
                </a:solidFill>
              </a:rPr>
              <a:t>22</a:t>
            </a:r>
            <a:r>
              <a:rPr lang="en-US" altLang="zh-CN" sz="800" b="1" baseline="30000">
                <a:solidFill>
                  <a:schemeClr val="folHlink"/>
                </a:solidFill>
              </a:rPr>
              <a:t>  </a:t>
            </a:r>
            <a:r>
              <a:rPr lang="en-US" altLang="zh-CN" b="1">
                <a:solidFill>
                  <a:schemeClr val="folHlink"/>
                </a:solidFill>
              </a:rPr>
              <a:t>= 4 M</a:t>
            </a:r>
            <a:endParaRPr lang="zh-CN" altLang="en-US" b="1">
              <a:solidFill>
                <a:schemeClr val="folHlink"/>
              </a:solidFill>
            </a:endParaRPr>
          </a:p>
        </p:txBody>
      </p:sp>
      <p:sp>
        <p:nvSpPr>
          <p:cNvPr id="84" name="Text Box 21"/>
          <p:cNvSpPr txBox="1">
            <a:spLocks noChangeArrowheads="1"/>
          </p:cNvSpPr>
          <p:nvPr/>
        </p:nvSpPr>
        <p:spPr bwMode="auto">
          <a:xfrm>
            <a:off x="5429568" y="3683318"/>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寻址范围</a:t>
            </a:r>
            <a:endParaRPr lang="en-US" altLang="zh-CN" b="1">
              <a:solidFill>
                <a:schemeClr val="folHlink"/>
              </a:solidFill>
            </a:endParaRPr>
          </a:p>
        </p:txBody>
      </p:sp>
      <p:sp>
        <p:nvSpPr>
          <p:cNvPr id="85" name="Text Box 22"/>
          <p:cNvSpPr txBox="1">
            <a:spLocks noChangeArrowheads="1"/>
          </p:cNvSpPr>
          <p:nvPr/>
        </p:nvSpPr>
        <p:spPr bwMode="auto">
          <a:xfrm>
            <a:off x="8118793" y="3683318"/>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容量</a:t>
            </a:r>
            <a:endParaRPr lang="en-US" altLang="zh-CN" b="1">
              <a:solidFill>
                <a:schemeClr val="folHlink"/>
              </a:solidFill>
            </a:endParaRPr>
          </a:p>
        </p:txBody>
      </p:sp>
      <p:sp>
        <p:nvSpPr>
          <p:cNvPr id="86" name="Text Box 23"/>
          <p:cNvSpPr txBox="1">
            <a:spLocks noChangeArrowheads="1"/>
          </p:cNvSpPr>
          <p:nvPr/>
        </p:nvSpPr>
        <p:spPr bwMode="auto">
          <a:xfrm>
            <a:off x="7647305" y="4272280"/>
            <a:ext cx="2592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folHlink"/>
                </a:solidFill>
              </a:rPr>
              <a:t>2</a:t>
            </a:r>
            <a:r>
              <a:rPr lang="zh-CN" altLang="en-US" b="1" baseline="45000">
                <a:solidFill>
                  <a:schemeClr val="folHlink"/>
                </a:solidFill>
              </a:rPr>
              <a:t>24</a:t>
            </a:r>
            <a:r>
              <a:rPr lang="zh-CN" altLang="en-US" sz="800" b="1" baseline="45000">
                <a:solidFill>
                  <a:schemeClr val="folHlink"/>
                </a:solidFill>
              </a:rPr>
              <a:t>  </a:t>
            </a:r>
            <a:r>
              <a:rPr lang="en-US" altLang="zh-CN" sz="1600" b="1">
                <a:solidFill>
                  <a:schemeClr val="folHlink"/>
                </a:solidFill>
                <a:latin typeface="宋体" panose="02010600030101010101" pitchFamily="2" charset="-122"/>
              </a:rPr>
              <a:t>×</a:t>
            </a:r>
            <a:r>
              <a:rPr lang="en-US" altLang="zh-CN" sz="800" b="1">
                <a:solidFill>
                  <a:schemeClr val="folHlink"/>
                </a:solidFill>
                <a:latin typeface="宋体" panose="02010600030101010101" pitchFamily="2" charset="-122"/>
              </a:rPr>
              <a:t> </a:t>
            </a:r>
            <a:r>
              <a:rPr lang="zh-CN" altLang="en-US" sz="800" b="1">
                <a:solidFill>
                  <a:schemeClr val="folHlink"/>
                </a:solidFill>
                <a:latin typeface="宋体" panose="02010600030101010101" pitchFamily="2" charset="-122"/>
              </a:rPr>
              <a:t>　　　　</a:t>
            </a:r>
            <a:r>
              <a:rPr lang="en-US" altLang="zh-CN" b="1">
                <a:solidFill>
                  <a:schemeClr val="folHlink"/>
                </a:solidFill>
              </a:rPr>
              <a:t>= 2</a:t>
            </a:r>
            <a:r>
              <a:rPr lang="en-US" altLang="zh-CN" b="1" baseline="45000">
                <a:solidFill>
                  <a:schemeClr val="folHlink"/>
                </a:solidFill>
              </a:rPr>
              <a:t>27</a:t>
            </a:r>
            <a:r>
              <a:rPr lang="zh-CN" altLang="en-US" b="1">
                <a:solidFill>
                  <a:schemeClr val="folHlink"/>
                </a:solidFill>
              </a:rPr>
              <a:t>位 </a:t>
            </a:r>
          </a:p>
        </p:txBody>
      </p:sp>
      <p:sp>
        <p:nvSpPr>
          <p:cNvPr id="87" name="Text Box 24"/>
          <p:cNvSpPr txBox="1">
            <a:spLocks noChangeArrowheads="1"/>
          </p:cNvSpPr>
          <p:nvPr/>
        </p:nvSpPr>
        <p:spPr bwMode="auto">
          <a:xfrm>
            <a:off x="7647305" y="4805680"/>
            <a:ext cx="2992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en-US" b="1" baseline="45000">
                <a:solidFill>
                  <a:schemeClr val="folHlink"/>
                </a:solidFill>
              </a:rPr>
              <a:t>2</a:t>
            </a:r>
            <a:r>
              <a:rPr lang="en-US" altLang="zh-CN" b="1" baseline="45000">
                <a:solidFill>
                  <a:schemeClr val="folHlink"/>
                </a:solidFill>
              </a:rPr>
              <a:t>3</a:t>
            </a:r>
            <a:r>
              <a:rPr lang="en-US" altLang="en-US" b="1">
                <a:solidFill>
                  <a:schemeClr val="folHlink"/>
                </a:solidFill>
              </a:rPr>
              <a:t> </a:t>
            </a:r>
            <a:r>
              <a:rPr lang="en-US" altLang="en-US" sz="1600" b="1">
                <a:solidFill>
                  <a:schemeClr val="folHlink"/>
                </a:solidFill>
              </a:rPr>
              <a:t>×</a:t>
            </a:r>
            <a:r>
              <a:rPr lang="en-US" altLang="en-US" b="1">
                <a:solidFill>
                  <a:schemeClr val="folHlink"/>
                </a:solidFill>
              </a:rPr>
              <a:t> </a:t>
            </a:r>
            <a:r>
              <a:rPr lang="en-US" altLang="zh-CN" b="1">
                <a:solidFill>
                  <a:schemeClr val="folHlink"/>
                </a:solidFill>
              </a:rPr>
              <a:t>　</a:t>
            </a:r>
            <a:r>
              <a:rPr lang="en-US" altLang="en-US" b="1">
                <a:solidFill>
                  <a:schemeClr val="folHlink"/>
                </a:solidFill>
              </a:rPr>
              <a:t>= 2</a:t>
            </a:r>
            <a:r>
              <a:rPr lang="en-US" altLang="en-US" b="1" baseline="45000">
                <a:solidFill>
                  <a:schemeClr val="folHlink"/>
                </a:solidFill>
              </a:rPr>
              <a:t>27</a:t>
            </a:r>
            <a:r>
              <a:rPr lang="en-US" altLang="en-US" b="1">
                <a:solidFill>
                  <a:schemeClr val="folHlink"/>
                </a:solidFill>
              </a:rPr>
              <a:t>位 </a:t>
            </a:r>
            <a:endParaRPr lang="zh-CN" altLang="en-US" b="1">
              <a:solidFill>
                <a:schemeClr val="folHlink"/>
              </a:solidFill>
            </a:endParaRPr>
          </a:p>
        </p:txBody>
      </p:sp>
      <p:sp>
        <p:nvSpPr>
          <p:cNvPr id="88" name="Text Box 25"/>
          <p:cNvSpPr txBox="1">
            <a:spLocks noChangeArrowheads="1"/>
          </p:cNvSpPr>
          <p:nvPr/>
        </p:nvSpPr>
        <p:spPr bwMode="auto">
          <a:xfrm>
            <a:off x="7647305" y="5412105"/>
            <a:ext cx="2992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en-US" b="1" baseline="45000">
                <a:solidFill>
                  <a:schemeClr val="folHlink"/>
                </a:solidFill>
              </a:rPr>
              <a:t>2</a:t>
            </a:r>
            <a:r>
              <a:rPr lang="en-US" altLang="zh-CN" b="1" baseline="45000">
                <a:solidFill>
                  <a:schemeClr val="folHlink"/>
                </a:solidFill>
              </a:rPr>
              <a:t>2</a:t>
            </a:r>
            <a:r>
              <a:rPr lang="en-US" altLang="en-US" b="1">
                <a:solidFill>
                  <a:schemeClr val="folHlink"/>
                </a:solidFill>
              </a:rPr>
              <a:t> </a:t>
            </a:r>
            <a:r>
              <a:rPr lang="en-US" altLang="en-US" sz="1600" b="1">
                <a:solidFill>
                  <a:schemeClr val="folHlink"/>
                </a:solidFill>
              </a:rPr>
              <a:t>×</a:t>
            </a:r>
            <a:r>
              <a:rPr lang="en-US" altLang="en-US" b="1">
                <a:solidFill>
                  <a:schemeClr val="folHlink"/>
                </a:solidFill>
              </a:rPr>
              <a:t> </a:t>
            </a:r>
            <a:r>
              <a:rPr lang="en-US" altLang="zh-CN" sz="900" b="1">
                <a:solidFill>
                  <a:schemeClr val="folHlink"/>
                </a:solidFill>
              </a:rPr>
              <a:t>　</a:t>
            </a:r>
            <a:r>
              <a:rPr lang="zh-CN" altLang="en-US" sz="900" b="1">
                <a:solidFill>
                  <a:schemeClr val="folHlink"/>
                </a:solidFill>
              </a:rPr>
              <a:t>　</a:t>
            </a:r>
            <a:r>
              <a:rPr lang="en-US" altLang="en-US" b="1">
                <a:solidFill>
                  <a:schemeClr val="folHlink"/>
                </a:solidFill>
              </a:rPr>
              <a:t> = 2</a:t>
            </a:r>
            <a:r>
              <a:rPr lang="en-US" altLang="en-US" b="1" baseline="45000">
                <a:solidFill>
                  <a:schemeClr val="folHlink"/>
                </a:solidFill>
              </a:rPr>
              <a:t>27</a:t>
            </a:r>
            <a:r>
              <a:rPr lang="en-US" altLang="en-US" b="1">
                <a:solidFill>
                  <a:schemeClr val="folHlink"/>
                </a:solidFill>
              </a:rPr>
              <a:t>位 </a:t>
            </a:r>
            <a:endParaRPr lang="zh-CN" altLang="en-US" b="1">
              <a:solidFill>
                <a:schemeClr val="folHlink"/>
              </a:solidFill>
            </a:endParaRPr>
          </a:p>
        </p:txBody>
      </p:sp>
      <p:sp>
        <p:nvSpPr>
          <p:cNvPr id="121" name="Text Box 58"/>
          <p:cNvSpPr txBox="1">
            <a:spLocks noChangeArrowheads="1"/>
          </p:cNvSpPr>
          <p:nvPr/>
        </p:nvSpPr>
        <p:spPr bwMode="auto">
          <a:xfrm>
            <a:off x="8377555" y="4270693"/>
            <a:ext cx="865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2</a:t>
            </a:r>
            <a:r>
              <a:rPr lang="en-US" altLang="zh-CN" b="1" baseline="45000">
                <a:solidFill>
                  <a:schemeClr val="folHlink"/>
                </a:solidFill>
              </a:rPr>
              <a:t>3</a:t>
            </a:r>
            <a:r>
              <a:rPr lang="en-US" altLang="zh-CN" sz="800" b="1" baseline="30000">
                <a:solidFill>
                  <a:schemeClr val="folHlink"/>
                </a:solidFill>
              </a:rPr>
              <a:t> </a:t>
            </a:r>
            <a:r>
              <a:rPr lang="zh-CN" altLang="en-US" b="1">
                <a:solidFill>
                  <a:schemeClr val="folHlink"/>
                </a:solidFill>
              </a:rPr>
              <a:t> </a:t>
            </a:r>
          </a:p>
        </p:txBody>
      </p:sp>
      <p:sp>
        <p:nvSpPr>
          <p:cNvPr id="122" name="Text Box 59"/>
          <p:cNvSpPr txBox="1">
            <a:spLocks noChangeArrowheads="1"/>
          </p:cNvSpPr>
          <p:nvPr/>
        </p:nvSpPr>
        <p:spPr bwMode="auto">
          <a:xfrm>
            <a:off x="8377555" y="4805680"/>
            <a:ext cx="936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zh-CN" b="1" baseline="45000">
                <a:solidFill>
                  <a:schemeClr val="folHlink"/>
                </a:solidFill>
              </a:rPr>
              <a:t>4</a:t>
            </a:r>
            <a:r>
              <a:rPr lang="en-US" altLang="en-US" b="1">
                <a:solidFill>
                  <a:schemeClr val="folHlink"/>
                </a:solidFill>
              </a:rPr>
              <a:t>  </a:t>
            </a:r>
            <a:endParaRPr lang="zh-CN" altLang="en-US" b="1">
              <a:solidFill>
                <a:schemeClr val="folHlink"/>
              </a:solidFill>
            </a:endParaRPr>
          </a:p>
        </p:txBody>
      </p:sp>
      <p:sp>
        <p:nvSpPr>
          <p:cNvPr id="123" name="Text Box 60"/>
          <p:cNvSpPr txBox="1">
            <a:spLocks noChangeArrowheads="1"/>
          </p:cNvSpPr>
          <p:nvPr/>
        </p:nvSpPr>
        <p:spPr bwMode="auto">
          <a:xfrm>
            <a:off x="8377555" y="5412105"/>
            <a:ext cx="86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en-US" b="1">
                <a:solidFill>
                  <a:schemeClr val="folHlink"/>
                </a:solidFill>
              </a:rPr>
              <a:t>2</a:t>
            </a:r>
            <a:r>
              <a:rPr lang="en-US" altLang="zh-CN" b="1" baseline="45000">
                <a:solidFill>
                  <a:schemeClr val="folHlink"/>
                </a:solidFill>
              </a:rPr>
              <a:t>5</a:t>
            </a:r>
            <a:endParaRPr lang="zh-CN" altLang="en-US" b="1">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blinds(horizontal)">
                                      <p:cBhvr>
                                        <p:cTn id="15" dur="500"/>
                                        <p:tgtEl>
                                          <p:spTgt spid="7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21"/>
                                        </p:tgtEl>
                                        <p:attrNameLst>
                                          <p:attrName>style.visibility</p:attrName>
                                        </p:attrNameLst>
                                      </p:cBhvr>
                                      <p:to>
                                        <p:strVal val="visible"/>
                                      </p:to>
                                    </p:set>
                                    <p:animEffect transition="in" filter="blinds(horizontal)">
                                      <p:cBhvr>
                                        <p:cTn id="20" dur="500"/>
                                        <p:tgtEl>
                                          <p:spTgt spid="12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blinds(horizontal)">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blinds(horizontal)">
                                      <p:cBhvr>
                                        <p:cTn id="30" dur="5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blinds(horizontal)">
                                      <p:cBhvr>
                                        <p:cTn id="35" dur="500"/>
                                        <p:tgtEl>
                                          <p:spTgt spid="7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blinds(horizontal)">
                                      <p:cBhvr>
                                        <p:cTn id="40" dur="500"/>
                                        <p:tgtEl>
                                          <p:spTgt spid="12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blinds(horizontal)">
                                      <p:cBhvr>
                                        <p:cTn id="45" dur="500"/>
                                        <p:tgtEl>
                                          <p:spTgt spid="8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blinds(horizontal)">
                                      <p:cBhvr>
                                        <p:cTn id="50" dur="500"/>
                                        <p:tgtEl>
                                          <p:spTgt spid="82"/>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blinds(horizontal)">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blinds(horizontal)">
                                      <p:cBhvr>
                                        <p:cTn id="60" dur="500"/>
                                        <p:tgtEl>
                                          <p:spTgt spid="123"/>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88"/>
                                        </p:tgtEl>
                                        <p:attrNameLst>
                                          <p:attrName>style.visibility</p:attrName>
                                        </p:attrNameLst>
                                      </p:cBhvr>
                                      <p:to>
                                        <p:strVal val="visible"/>
                                      </p:to>
                                    </p:set>
                                    <p:animEffect transition="in" filter="blinds(horizontal)">
                                      <p:cBhvr>
                                        <p:cTn id="65" dur="500"/>
                                        <p:tgtEl>
                                          <p:spTgt spid="8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83"/>
                                        </p:tgtEl>
                                        <p:attrNameLst>
                                          <p:attrName>style.visibility</p:attrName>
                                        </p:attrNameLst>
                                      </p:cBhvr>
                                      <p:to>
                                        <p:strVal val="visible"/>
                                      </p:to>
                                    </p:set>
                                    <p:animEffect transition="in" filter="blinds(horizontal)">
                                      <p:cBhvr>
                                        <p:cTn id="7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8" grpId="0" autoUpdateAnimBg="0"/>
      <p:bldP spid="79" grpId="0" autoUpdateAnimBg="0"/>
      <p:bldP spid="80" grpId="0" autoUpdateAnimBg="0"/>
      <p:bldP spid="81" grpId="0" autoUpdateAnimBg="0"/>
      <p:bldP spid="82" grpId="0" autoUpdateAnimBg="0"/>
      <p:bldP spid="83" grpId="0" autoUpdateAnimBg="0"/>
      <p:bldP spid="84" grpId="0"/>
      <p:bldP spid="85" grpId="0"/>
      <p:bldP spid="86" grpId="0" autoUpdateAnimBg="0"/>
      <p:bldP spid="87" grpId="0" autoUpdateAnimBg="0"/>
      <p:bldP spid="88" grpId="0" autoUpdateAnimBg="0"/>
      <p:bldP spid="121" grpId="0"/>
      <p:bldP spid="122" grpId="0" autoUpdateAnimBg="0"/>
      <p:bldP spid="123"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sym typeface="+mn-ea"/>
              </a:rPr>
              <a:t>例子</a:t>
            </a:r>
            <a:r>
              <a:rPr lang="en-US" altLang="zh-CN" b="1" dirty="0">
                <a:sym typeface="+mn-ea"/>
              </a:rPr>
              <a:t>6.9</a:t>
            </a:r>
            <a:endParaRPr lang="zh-CN" altLang="en-US" dirty="0"/>
          </a:p>
        </p:txBody>
      </p:sp>
      <p:sp>
        <p:nvSpPr>
          <p:cNvPr id="10" name="内容占位符 9"/>
          <p:cNvSpPr>
            <a:spLocks noGrp="1"/>
          </p:cNvSpPr>
          <p:nvPr>
            <p:ph idx="1"/>
          </p:nvPr>
        </p:nvSpPr>
        <p:spPr/>
        <p:txBody>
          <a:bodyPr>
            <a:normAutofit/>
          </a:bodyPr>
          <a:lstStyle/>
          <a:p>
            <a:pPr eaLnBrk="1" hangingPunct="1">
              <a:lnSpc>
                <a:spcPct val="100000"/>
              </a:lnSpc>
              <a:spcBef>
                <a:spcPts val="20"/>
              </a:spcBef>
              <a:spcAft>
                <a:spcPts val="0"/>
              </a:spcAft>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512K×16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dirty="0">
                <a:solidFill>
                  <a:srgbClr val="0000FF"/>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eaLnBrk="1" hangingPunct="1">
              <a:lnSpc>
                <a:spcPct val="100000"/>
              </a:lnSpc>
              <a:spcBef>
                <a:spcPts val="20"/>
              </a:spcBef>
              <a:spcAft>
                <a:spcPts val="0"/>
              </a:spcAft>
              <a:buNone/>
            </a:pPr>
            <a:r>
              <a:rPr lang="en-US" altLang="zh-CN" dirty="0">
                <a:solidFill>
                  <a:srgbClr val="FF0000"/>
                </a:solidFill>
                <a:latin typeface="Times New Roman" panose="02020603050405020304" pitchFamily="18" charset="0"/>
                <a:cs typeface="Times New Roman" panose="02020603050405020304" pitchFamily="18" charset="0"/>
                <a:sym typeface="+mn-ea"/>
              </a:rPr>
              <a:t>1</a:t>
            </a:r>
            <a:r>
              <a:rPr lang="zh-CN" altLang="en-US" dirty="0">
                <a:solidFill>
                  <a:srgbClr val="FF0000"/>
                </a:solidFill>
                <a:latin typeface="Times New Roman" panose="02020603050405020304" pitchFamily="18" charset="0"/>
                <a:cs typeface="Times New Roman" panose="02020603050405020304" pitchFamily="18" charset="0"/>
                <a:sym typeface="+mn-ea"/>
              </a:rPr>
              <a:t>）在</a:t>
            </a:r>
            <a:r>
              <a:rPr lang="zh-CN" altLang="en-US" dirty="0">
                <a:solidFill>
                  <a:srgbClr val="0000FF"/>
                </a:solidFill>
                <a:latin typeface="Times New Roman" panose="02020603050405020304" pitchFamily="18" charset="0"/>
                <a:cs typeface="Times New Roman" panose="02020603050405020304" pitchFamily="18" charset="0"/>
                <a:sym typeface="+mn-ea"/>
              </a:rPr>
              <a:t>直接映射方式</a:t>
            </a:r>
            <a:r>
              <a:rPr lang="zh-CN" altLang="en-US" dirty="0">
                <a:solidFill>
                  <a:srgbClr val="FF0000"/>
                </a:solidFill>
                <a:latin typeface="Times New Roman" panose="02020603050405020304" pitchFamily="18" charset="0"/>
                <a:cs typeface="Times New Roman" panose="02020603050405020304" pitchFamily="18" charset="0"/>
                <a:sym typeface="+mn-ea"/>
              </a:rPr>
              <a:t>下，设计主存的地址格式。</a:t>
            </a:r>
          </a:p>
          <a:p>
            <a:pPr eaLnBrk="1" hangingPunct="1">
              <a:lnSpc>
                <a:spcPct val="120000"/>
              </a:lnSpc>
              <a:spcBef>
                <a:spcPts val="20"/>
              </a:spcBef>
              <a:spcAft>
                <a:spcPts val="0"/>
              </a:spcAft>
              <a:buFont typeface="Wingdings" panose="05000000000000000000" pitchFamily="2" charset="2"/>
              <a:buChar char="ü"/>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 </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容量为 </a:t>
            </a:r>
            <a:r>
              <a:rPr lang="en-US" altLang="zh-CN" dirty="0">
                <a:latin typeface="Times New Roman" panose="02020603050405020304" pitchFamily="18" charset="0"/>
                <a:cs typeface="Times New Roman" panose="02020603050405020304" pitchFamily="18" charset="0"/>
                <a:sym typeface="+mn-ea"/>
              </a:rPr>
              <a:t>4K</a:t>
            </a:r>
            <a:r>
              <a:rPr lang="zh-CN" altLang="en-US" dirty="0">
                <a:latin typeface="Times New Roman" panose="02020603050405020304" pitchFamily="18" charset="0"/>
                <a:cs typeface="Times New Roman" panose="02020603050405020304" pitchFamily="18" charset="0"/>
                <a:sym typeface="+mn-ea"/>
              </a:rPr>
              <a:t>字，得 </a:t>
            </a:r>
            <a:r>
              <a:rPr lang="en-US" altLang="zh-CN" b="1" dirty="0">
                <a:latin typeface="Times New Roman" panose="02020603050405020304" pitchFamily="18" charset="0"/>
                <a:cs typeface="Times New Roman" panose="02020603050405020304" pitchFamily="18" charset="0"/>
                <a:sym typeface="+mn-ea"/>
              </a:rPr>
              <a:t>Cache </a:t>
            </a:r>
            <a:r>
              <a:rPr lang="zh-CN" altLang="en-US" b="1" dirty="0">
                <a:latin typeface="Times New Roman" panose="02020603050405020304" pitchFamily="18" charset="0"/>
                <a:cs typeface="Times New Roman" panose="02020603050405020304" pitchFamily="18" charset="0"/>
                <a:sym typeface="+mn-ea"/>
              </a:rPr>
              <a:t>地址为 </a:t>
            </a:r>
            <a:r>
              <a:rPr lang="en-US" altLang="zh-CN" b="1" dirty="0">
                <a:latin typeface="Times New Roman" panose="02020603050405020304" pitchFamily="18" charset="0"/>
                <a:cs typeface="Times New Roman" panose="02020603050405020304" pitchFamily="18" charset="0"/>
                <a:sym typeface="+mn-ea"/>
              </a:rPr>
              <a:t>12 </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eaLnBrk="1" hangingPunct="1">
              <a:lnSpc>
                <a:spcPct val="120000"/>
              </a:lnSpc>
              <a:spcBef>
                <a:spcPts val="20"/>
              </a:spcBef>
              <a:spcAft>
                <a:spcPts val="0"/>
              </a:spcAft>
              <a:buFont typeface="Wingdings" panose="05000000000000000000" pitchFamily="2" charset="2"/>
              <a:buChar char="ü"/>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根据块长为 </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按字访问，得字块内地址 </a:t>
            </a:r>
            <a:r>
              <a:rPr lang="en-US" altLang="zh-CN" b="1" dirty="0">
                <a:latin typeface="Times New Roman" panose="02020603050405020304" pitchFamily="18" charset="0"/>
                <a:cs typeface="Times New Roman" panose="02020603050405020304" pitchFamily="18" charset="0"/>
                <a:sym typeface="+mn-ea"/>
              </a:rPr>
              <a:t>2 </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eaLnBrk="1" hangingPunct="1">
              <a:lnSpc>
                <a:spcPct val="120000"/>
              </a:lnSpc>
              <a:spcBef>
                <a:spcPts val="20"/>
              </a:spcBef>
              <a:spcAft>
                <a:spcPts val="0"/>
              </a:spcAft>
              <a:buNone/>
            </a:pPr>
            <a:r>
              <a:rPr lang="en-US" altLang="zh-CN" b="1" dirty="0">
                <a:latin typeface="Times New Roman" panose="02020603050405020304" pitchFamily="18" charset="0"/>
                <a:cs typeface="Times New Roman" panose="02020603050405020304" pitchFamily="18" charset="0"/>
                <a:sym typeface="+mn-ea"/>
              </a:rPr>
              <a:t>             Cache </a:t>
            </a:r>
            <a:r>
              <a:rPr lang="zh-CN" altLang="en-US" b="1" dirty="0">
                <a:latin typeface="Times New Roman" panose="02020603050405020304" pitchFamily="18" charset="0"/>
                <a:cs typeface="Times New Roman" panose="02020603050405020304" pitchFamily="18" charset="0"/>
                <a:sym typeface="+mn-ea"/>
              </a:rPr>
              <a:t>块数</a:t>
            </a:r>
            <a:r>
              <a:rPr lang="en-US" altLang="zh-CN" b="1" dirty="0">
                <a:latin typeface="Times New Roman" panose="02020603050405020304" pitchFamily="18" charset="0"/>
                <a:cs typeface="Times New Roman" panose="02020603050405020304" pitchFamily="18" charset="0"/>
                <a:sym typeface="+mn-ea"/>
              </a:rPr>
              <a:t>=</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4K/4 =</a:t>
            </a:r>
            <a:r>
              <a:rPr lang="en-US" altLang="zh-CN" b="1" dirty="0">
                <a:latin typeface="Times New Roman" panose="02020603050405020304" pitchFamily="18" charset="0"/>
                <a:cs typeface="Times New Roman" panose="02020603050405020304" pitchFamily="18" charset="0"/>
                <a:sym typeface="+mn-ea"/>
              </a:rPr>
              <a:t> 1024 </a:t>
            </a:r>
            <a:r>
              <a:rPr lang="zh-CN" altLang="en-US" b="1" dirty="0">
                <a:latin typeface="Times New Roman" panose="02020603050405020304" pitchFamily="18" charset="0"/>
                <a:cs typeface="Times New Roman" panose="02020603050405020304" pitchFamily="18" charset="0"/>
                <a:sym typeface="+mn-ea"/>
              </a:rPr>
              <a:t>块（</a:t>
            </a:r>
            <a:r>
              <a:rPr lang="en-US" altLang="zh-CN" b="1" dirty="0">
                <a:latin typeface="Times New Roman" panose="02020603050405020304" pitchFamily="18" charset="0"/>
                <a:cs typeface="Times New Roman" panose="02020603050405020304" pitchFamily="18" charset="0"/>
                <a:sym typeface="+mn-ea"/>
              </a:rPr>
              <a:t>10</a:t>
            </a:r>
            <a:r>
              <a:rPr lang="zh-CN" altLang="en-US" b="1"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eaLnBrk="1" hangingPunct="1">
              <a:lnSpc>
                <a:spcPct val="120000"/>
              </a:lnSpc>
              <a:spcBef>
                <a:spcPts val="20"/>
              </a:spcBef>
              <a:spcAft>
                <a:spcPts val="0"/>
              </a:spcAft>
              <a:buFont typeface="Wingdings" panose="05000000000000000000" pitchFamily="2" charset="2"/>
              <a:buChar char="ü"/>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根据主存容量为 </a:t>
            </a:r>
            <a:r>
              <a:rPr lang="en-US" altLang="zh-CN" dirty="0">
                <a:latin typeface="Times New Roman" panose="02020603050405020304" pitchFamily="18" charset="0"/>
                <a:cs typeface="Times New Roman" panose="02020603050405020304" pitchFamily="18" charset="0"/>
                <a:sym typeface="+mn-ea"/>
              </a:rPr>
              <a:t>512K</a:t>
            </a:r>
            <a:r>
              <a:rPr lang="zh-CN" altLang="en-US" dirty="0">
                <a:latin typeface="Times New Roman" panose="02020603050405020304" pitchFamily="18" charset="0"/>
                <a:cs typeface="Times New Roman" panose="02020603050405020304" pitchFamily="18" charset="0"/>
                <a:sym typeface="+mn-ea"/>
              </a:rPr>
              <a:t>字，得</a:t>
            </a:r>
            <a:r>
              <a:rPr lang="zh-CN" altLang="en-US" b="1" dirty="0">
                <a:latin typeface="Times New Roman" panose="02020603050405020304" pitchFamily="18" charset="0"/>
                <a:cs typeface="Times New Roman" panose="02020603050405020304" pitchFamily="18" charset="0"/>
                <a:sym typeface="+mn-ea"/>
              </a:rPr>
              <a:t>主存字地址 </a:t>
            </a:r>
            <a:r>
              <a:rPr lang="en-US" altLang="zh-CN" b="1" dirty="0">
                <a:latin typeface="Times New Roman" panose="02020603050405020304" pitchFamily="18" charset="0"/>
                <a:cs typeface="Times New Roman" panose="02020603050405020304" pitchFamily="18" charset="0"/>
                <a:sym typeface="+mn-ea"/>
              </a:rPr>
              <a:t>19 </a:t>
            </a:r>
            <a:r>
              <a:rPr lang="zh-CN" altLang="en-US" b="1" dirty="0">
                <a:latin typeface="Times New Roman" panose="02020603050405020304" pitchFamily="18" charset="0"/>
                <a:cs typeface="Times New Roman" panose="02020603050405020304" pitchFamily="18" charset="0"/>
                <a:sym typeface="+mn-ea"/>
              </a:rPr>
              <a:t>位。</a:t>
            </a:r>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130</a:t>
            </a:fld>
            <a:endParaRPr lang="zh-CN" altLang="en-US" dirty="0"/>
          </a:p>
        </p:txBody>
      </p:sp>
      <p:graphicFrame>
        <p:nvGraphicFramePr>
          <p:cNvPr id="7" name="Object 2"/>
          <p:cNvGraphicFramePr>
            <a:graphicFrameLocks noChangeAspect="1"/>
          </p:cNvGraphicFramePr>
          <p:nvPr/>
        </p:nvGraphicFramePr>
        <p:xfrm>
          <a:off x="2269490" y="4954905"/>
          <a:ext cx="8998585" cy="1766570"/>
        </p:xfrm>
        <a:graphic>
          <a:graphicData uri="http://schemas.openxmlformats.org/presentationml/2006/ole">
            <mc:AlternateContent xmlns:mc="http://schemas.openxmlformats.org/markup-compatibility/2006">
              <mc:Choice xmlns:v="urn:schemas-microsoft-com:vml" Requires="v">
                <p:oleObj name="Visio" r:id="rId2" imgW="3898900" imgH="840740" progId="Visio.Drawing.11">
                  <p:embed/>
                </p:oleObj>
              </mc:Choice>
              <mc:Fallback>
                <p:oleObj name="Visio" r:id="rId2" imgW="3898900" imgH="840740" progId="Visio.Drawing.11">
                  <p:embed/>
                  <p:pic>
                    <p:nvPicPr>
                      <p:cNvPr id="7" name="Object 2"/>
                      <p:cNvPicPr>
                        <a:picLocks noChangeAspect="1" noChangeArrowheads="1"/>
                      </p:cNvPicPr>
                      <p:nvPr/>
                    </p:nvPicPr>
                    <p:blipFill>
                      <a:blip r:embed="rId3"/>
                      <a:srcRect/>
                      <a:stretch>
                        <a:fillRect/>
                      </a:stretch>
                    </p:blipFill>
                    <p:spPr bwMode="auto">
                      <a:xfrm>
                        <a:off x="2269490" y="4954905"/>
                        <a:ext cx="8998585" cy="17665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0" grpI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例</a:t>
            </a:r>
            <a:r>
              <a:rPr lang="en-US" altLang="zh-CN" dirty="0"/>
              <a:t>6.9 </a:t>
            </a:r>
            <a:r>
              <a:rPr lang="zh-CN" altLang="en-US" dirty="0"/>
              <a:t>续</a:t>
            </a:r>
          </a:p>
        </p:txBody>
      </p:sp>
      <p:sp>
        <p:nvSpPr>
          <p:cNvPr id="6" name="内容占位符 5"/>
          <p:cNvSpPr>
            <a:spLocks noGrp="1"/>
          </p:cNvSpPr>
          <p:nvPr>
            <p:ph idx="1"/>
          </p:nvPr>
        </p:nvSpPr>
        <p:spPr/>
        <p:txBody>
          <a:bodyPr/>
          <a:lstStyle/>
          <a:p>
            <a:pPr>
              <a:lnSpc>
                <a:spcPct val="100000"/>
              </a:lnSpc>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512K×16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dirty="0">
                <a:solidFill>
                  <a:srgbClr val="FF0000"/>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a:lnSpc>
                <a:spcPct val="100000"/>
              </a:lnSpc>
              <a:buNone/>
            </a:pPr>
            <a:r>
              <a:rPr lang="en-US" altLang="zh-CN" dirty="0">
                <a:solidFill>
                  <a:srgbClr val="C00000"/>
                </a:solidFill>
                <a:latin typeface="Times New Roman" panose="02020603050405020304" pitchFamily="18" charset="0"/>
                <a:cs typeface="Times New Roman" panose="02020603050405020304" pitchFamily="18" charset="0"/>
                <a:sym typeface="+mn-ea"/>
              </a:rPr>
              <a:t>2</a:t>
            </a:r>
            <a:r>
              <a:rPr lang="zh-CN" altLang="en-US" dirty="0">
                <a:solidFill>
                  <a:srgbClr val="C00000"/>
                </a:solidFill>
                <a:latin typeface="Times New Roman" panose="02020603050405020304" pitchFamily="18" charset="0"/>
                <a:cs typeface="Times New Roman" panose="02020603050405020304" pitchFamily="18" charset="0"/>
                <a:sym typeface="+mn-ea"/>
              </a:rPr>
              <a:t>）在</a:t>
            </a:r>
            <a:r>
              <a:rPr lang="zh-CN" altLang="en-US" dirty="0">
                <a:solidFill>
                  <a:srgbClr val="0000FF"/>
                </a:solidFill>
                <a:latin typeface="Times New Roman" panose="02020603050405020304" pitchFamily="18" charset="0"/>
                <a:cs typeface="Times New Roman" panose="02020603050405020304" pitchFamily="18" charset="0"/>
                <a:sym typeface="+mn-ea"/>
              </a:rPr>
              <a:t>全相联映射方式</a:t>
            </a:r>
            <a:r>
              <a:rPr lang="zh-CN" altLang="en-US" dirty="0">
                <a:solidFill>
                  <a:srgbClr val="C00000"/>
                </a:solidFill>
                <a:latin typeface="Times New Roman" panose="02020603050405020304" pitchFamily="18" charset="0"/>
                <a:cs typeface="Times New Roman" panose="02020603050405020304" pitchFamily="18" charset="0"/>
                <a:sym typeface="+mn-ea"/>
              </a:rPr>
              <a:t>下，设计主存的地址格式。</a:t>
            </a:r>
            <a:endParaRPr lang="zh-CN" altLang="en-US" dirty="0">
              <a:solidFill>
                <a:srgbClr val="C00000"/>
              </a:solidFill>
              <a:latin typeface="Times New Roman" panose="02020603050405020304" pitchFamily="18" charset="0"/>
              <a:cs typeface="Times New Roman" panose="02020603050405020304" pitchFamily="18" charset="0"/>
            </a:endParaRPr>
          </a:p>
          <a:p>
            <a:pPr marL="0" indent="0">
              <a:lnSpc>
                <a:spcPct val="100000"/>
              </a:lnSpc>
              <a:buNone/>
            </a:pPr>
            <a:r>
              <a:rPr lang="zh-CN" altLang="en-US" dirty="0">
                <a:latin typeface="Times New Roman" panose="02020603050405020304" pitchFamily="18" charset="0"/>
                <a:cs typeface="Times New Roman" panose="02020603050405020304" pitchFamily="18" charset="0"/>
              </a:rPr>
              <a:t>    字块内地址</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2 </a:t>
            </a:r>
            <a:r>
              <a:rPr lang="zh-CN" altLang="en-US" b="1" dirty="0">
                <a:latin typeface="Times New Roman" panose="02020603050405020304" pitchFamily="18" charset="0"/>
                <a:cs typeface="Times New Roman" panose="02020603050405020304" pitchFamily="18" charset="0"/>
              </a:rPr>
              <a:t>位</a:t>
            </a:r>
            <a:r>
              <a:rPr lang="zh-CN" altLang="en-US" dirty="0">
                <a:latin typeface="Times New Roman" panose="02020603050405020304" pitchFamily="18" charset="0"/>
                <a:cs typeface="Times New Roman" panose="02020603050405020304" pitchFamily="18" charset="0"/>
              </a:rPr>
              <a:t>，其余</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17 </a:t>
            </a:r>
            <a:r>
              <a:rPr lang="zh-CN" altLang="en-US" b="1" dirty="0">
                <a:latin typeface="Times New Roman" panose="02020603050405020304" pitchFamily="18" charset="0"/>
                <a:cs typeface="Times New Roman" panose="02020603050405020304" pitchFamily="18" charset="0"/>
              </a:rPr>
              <a:t>位</a:t>
            </a:r>
            <a:r>
              <a:rPr lang="zh-CN" altLang="en-US" dirty="0">
                <a:latin typeface="Times New Roman" panose="02020603050405020304" pitchFamily="18" charset="0"/>
                <a:cs typeface="Times New Roman" panose="02020603050405020304" pitchFamily="18" charset="0"/>
              </a:rPr>
              <a:t>为主存字块标记</a:t>
            </a:r>
          </a:p>
          <a:p>
            <a:pPr marL="0" indent="0">
              <a:lnSpc>
                <a:spcPct val="100000"/>
              </a:lnSpc>
              <a:buNone/>
            </a:pPr>
            <a:r>
              <a:rPr lang="en-US" altLang="zh-CN" dirty="0">
                <a:solidFill>
                  <a:srgbClr val="C00000"/>
                </a:solidFill>
                <a:latin typeface="Times New Roman" panose="02020603050405020304" pitchFamily="18" charset="0"/>
                <a:cs typeface="Times New Roman" panose="02020603050405020304" pitchFamily="18" charset="0"/>
                <a:sym typeface="+mn-ea"/>
              </a:rPr>
              <a:t>3</a:t>
            </a:r>
            <a:r>
              <a:rPr lang="zh-CN" altLang="en-US" dirty="0">
                <a:solidFill>
                  <a:srgbClr val="C00000"/>
                </a:solidFill>
                <a:latin typeface="Times New Roman" panose="02020603050405020304" pitchFamily="18" charset="0"/>
                <a:cs typeface="Times New Roman" panose="02020603050405020304" pitchFamily="18" charset="0"/>
                <a:sym typeface="+mn-ea"/>
              </a:rPr>
              <a:t>）在</a:t>
            </a:r>
            <a:r>
              <a:rPr lang="zh-CN" altLang="en-US" dirty="0">
                <a:solidFill>
                  <a:srgbClr val="0000FF"/>
                </a:solidFill>
                <a:latin typeface="Times New Roman" panose="02020603050405020304" pitchFamily="18" charset="0"/>
                <a:cs typeface="Times New Roman" panose="02020603050405020304" pitchFamily="18" charset="0"/>
                <a:sym typeface="+mn-ea"/>
              </a:rPr>
              <a:t>二路组相联映射</a:t>
            </a:r>
            <a:r>
              <a:rPr lang="zh-CN" altLang="en-US" dirty="0">
                <a:solidFill>
                  <a:srgbClr val="C00000"/>
                </a:solidFill>
                <a:latin typeface="Times New Roman" panose="02020603050405020304" pitchFamily="18" charset="0"/>
                <a:cs typeface="Times New Roman" panose="02020603050405020304" pitchFamily="18" charset="0"/>
                <a:sym typeface="+mn-ea"/>
              </a:rPr>
              <a:t>方式下，设计主存的地址格式。</a:t>
            </a:r>
            <a:endParaRPr lang="zh-CN" altLang="en-US" dirty="0">
              <a:solidFill>
                <a:srgbClr val="C00000"/>
              </a:solidFill>
              <a:latin typeface="Times New Roman" panose="02020603050405020304" pitchFamily="18" charset="0"/>
              <a:cs typeface="Times New Roman" panose="02020603050405020304" pitchFamily="18" charset="0"/>
            </a:endParaRPr>
          </a:p>
          <a:p>
            <a:pPr marL="0" indent="0" eaLnBrk="1" hangingPunct="1">
              <a:lnSpc>
                <a:spcPct val="120000"/>
              </a:lnSpc>
              <a:spcBef>
                <a:spcPct val="20000"/>
              </a:spcBef>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一组内有 </a:t>
            </a:r>
            <a:r>
              <a:rPr lang="en-US" altLang="zh-CN" b="1" dirty="0">
                <a:latin typeface="Times New Roman" panose="02020603050405020304" pitchFamily="18" charset="0"/>
                <a:cs typeface="Times New Roman" panose="02020603050405020304" pitchFamily="18" charset="0"/>
                <a:sym typeface="+mn-ea"/>
              </a:rPr>
              <a:t>2 </a:t>
            </a:r>
            <a:r>
              <a:rPr lang="zh-CN" altLang="en-US" dirty="0">
                <a:latin typeface="Times New Roman" panose="02020603050405020304" pitchFamily="18" charset="0"/>
                <a:cs typeface="Times New Roman" panose="02020603050405020304" pitchFamily="18" charset="0"/>
                <a:sym typeface="+mn-ea"/>
              </a:rPr>
              <a:t>块，</a:t>
            </a:r>
            <a:r>
              <a:rPr lang="en-US" altLang="zh-CN" dirty="0">
                <a:latin typeface="Times New Roman" panose="02020603050405020304" pitchFamily="18" charset="0"/>
                <a:cs typeface="Times New Roman" panose="02020603050405020304" pitchFamily="18" charset="0"/>
                <a:sym typeface="+mn-ea"/>
              </a:rPr>
              <a:t>Cache</a:t>
            </a:r>
            <a:r>
              <a:rPr lang="zh-CN" altLang="en-US" dirty="0">
                <a:latin typeface="Times New Roman" panose="02020603050405020304" pitchFamily="18" charset="0"/>
                <a:cs typeface="Times New Roman" panose="02020603050405020304" pitchFamily="18" charset="0"/>
                <a:sym typeface="+mn-ea"/>
              </a:rPr>
              <a:t>有</a:t>
            </a:r>
            <a:r>
              <a:rPr lang="en-US" altLang="zh-CN" b="1" dirty="0">
                <a:latin typeface="Times New Roman" panose="02020603050405020304" pitchFamily="18" charset="0"/>
                <a:cs typeface="Times New Roman" panose="02020603050405020304" pitchFamily="18" charset="0"/>
                <a:sym typeface="+mn-ea"/>
              </a:rPr>
              <a:t>1024</a:t>
            </a:r>
            <a:r>
              <a:rPr lang="zh-CN" altLang="en-US" b="1" dirty="0">
                <a:latin typeface="Times New Roman" panose="02020603050405020304" pitchFamily="18" charset="0"/>
                <a:cs typeface="Times New Roman" panose="02020603050405020304" pitchFamily="18" charset="0"/>
                <a:sym typeface="+mn-ea"/>
              </a:rPr>
              <a:t>块</a:t>
            </a:r>
            <a:r>
              <a:rPr lang="zh-CN" altLang="en-US" dirty="0">
                <a:latin typeface="Times New Roman" panose="02020603050405020304" pitchFamily="18" charset="0"/>
                <a:cs typeface="Times New Roman" panose="02020603050405020304" pitchFamily="18" charset="0"/>
                <a:sym typeface="+mn-ea"/>
              </a:rPr>
              <a:t> </a:t>
            </a:r>
            <a:r>
              <a:rPr lang="en-US" altLang="zh-CN" dirty="0">
                <a:latin typeface="Times New Roman" panose="02020603050405020304" pitchFamily="18" charset="0"/>
                <a:cs typeface="Times New Roman" panose="02020603050405020304" pitchFamily="18" charset="0"/>
                <a:sym typeface="+mn-ea"/>
              </a:rPr>
              <a:t>——&gt;512</a:t>
            </a:r>
            <a:r>
              <a:rPr lang="zh-CN" altLang="en-US" dirty="0">
                <a:latin typeface="Times New Roman" panose="02020603050405020304" pitchFamily="18" charset="0"/>
                <a:cs typeface="Times New Roman" panose="02020603050405020304" pitchFamily="18" charset="0"/>
                <a:sym typeface="+mn-ea"/>
              </a:rPr>
              <a:t>组，组地址</a:t>
            </a:r>
            <a:r>
              <a:rPr lang="zh-CN" altLang="en-US" b="1" dirty="0">
                <a:latin typeface="Times New Roman" panose="02020603050405020304" pitchFamily="18" charset="0"/>
                <a:cs typeface="Times New Roman" panose="02020603050405020304" pitchFamily="18" charset="0"/>
                <a:sym typeface="+mn-ea"/>
              </a:rPr>
              <a:t> </a:t>
            </a:r>
            <a:r>
              <a:rPr lang="en-US" altLang="zh-CN" b="1" dirty="0">
                <a:latin typeface="Times New Roman" panose="02020603050405020304" pitchFamily="18" charset="0"/>
                <a:cs typeface="Times New Roman" panose="02020603050405020304" pitchFamily="18" charset="0"/>
                <a:sym typeface="+mn-ea"/>
              </a:rPr>
              <a:t>9 </a:t>
            </a:r>
            <a:r>
              <a:rPr lang="zh-CN" altLang="en-US" dirty="0">
                <a:latin typeface="Times New Roman" panose="02020603050405020304" pitchFamily="18" charset="0"/>
                <a:cs typeface="Times New Roman" panose="02020603050405020304" pitchFamily="18" charset="0"/>
                <a:sym typeface="+mn-ea"/>
              </a:rPr>
              <a:t>位</a:t>
            </a:r>
            <a:endParaRPr lang="zh-CN" altLang="en-US" b="1" dirty="0">
              <a:latin typeface="Times New Roman" panose="02020603050405020304" pitchFamily="18" charset="0"/>
              <a:cs typeface="Times New Roman" panose="02020603050405020304" pitchFamily="18" charset="0"/>
            </a:endParaRPr>
          </a:p>
          <a:p>
            <a:pPr marL="0" indent="0">
              <a:lnSpc>
                <a:spcPct val="100000"/>
              </a:lnSpc>
              <a:buNone/>
            </a:pPr>
            <a:endParaRPr lang="zh-CN" altLang="en-US"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131</a:t>
            </a:fld>
            <a:endParaRPr lang="zh-CN" altLang="en-US" dirty="0"/>
          </a:p>
        </p:txBody>
      </p:sp>
      <p:graphicFrame>
        <p:nvGraphicFramePr>
          <p:cNvPr id="11" name="Object 3"/>
          <p:cNvGraphicFramePr>
            <a:graphicFrameLocks noChangeAspect="1"/>
          </p:cNvGraphicFramePr>
          <p:nvPr/>
        </p:nvGraphicFramePr>
        <p:xfrm>
          <a:off x="4279370" y="4786168"/>
          <a:ext cx="6943725" cy="1570182"/>
        </p:xfrm>
        <a:graphic>
          <a:graphicData uri="http://schemas.openxmlformats.org/presentationml/2006/ole">
            <mc:AlternateContent xmlns:mc="http://schemas.openxmlformats.org/markup-compatibility/2006">
              <mc:Choice xmlns:v="urn:schemas-microsoft-com:vml" Requires="v">
                <p:oleObj name="Visio" r:id="rId3" imgW="3883025" imgH="843280" progId="Visio.Drawing.11">
                  <p:embed/>
                </p:oleObj>
              </mc:Choice>
              <mc:Fallback>
                <p:oleObj name="Visio" r:id="rId3" imgW="3883025" imgH="843280" progId="Visio.Drawing.11">
                  <p:embed/>
                  <p:pic>
                    <p:nvPicPr>
                      <p:cNvPr id="1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9370" y="4786168"/>
                        <a:ext cx="6943725" cy="1570182"/>
                      </a:xfrm>
                      <a:prstGeom prst="rect">
                        <a:avLst/>
                      </a:prstGeom>
                      <a:solidFill>
                        <a:schemeClr val="accent1"/>
                      </a:solidFill>
                      <a:ln>
                        <a:noFill/>
                      </a:ln>
                    </p:spPr>
                  </p:pic>
                </p:oleObj>
              </mc:Fallback>
            </mc:AlternateContent>
          </a:graphicData>
        </a:graphic>
      </p:graphicFrame>
      <p:pic>
        <p:nvPicPr>
          <p:cNvPr id="2" name="图片 1"/>
          <p:cNvPicPr>
            <a:picLocks noChangeAspect="1"/>
          </p:cNvPicPr>
          <p:nvPr/>
        </p:nvPicPr>
        <p:blipFill rotWithShape="1">
          <a:blip r:embed="rId5"/>
          <a:srcRect b="38001"/>
          <a:stretch/>
        </p:blipFill>
        <p:spPr>
          <a:xfrm>
            <a:off x="4251237" y="4786168"/>
            <a:ext cx="6940207" cy="973501"/>
          </a:xfrm>
          <a:prstGeom prst="rect">
            <a:avLst/>
          </a:prstGeom>
        </p:spPr>
      </p:pic>
      <p:pic>
        <p:nvPicPr>
          <p:cNvPr id="3" name="图片 2"/>
          <p:cNvPicPr>
            <a:picLocks noChangeAspect="1"/>
          </p:cNvPicPr>
          <p:nvPr/>
        </p:nvPicPr>
        <p:blipFill>
          <a:blip r:embed="rId6"/>
          <a:stretch>
            <a:fillRect/>
          </a:stretch>
        </p:blipFill>
        <p:spPr>
          <a:xfrm>
            <a:off x="275946" y="4878792"/>
            <a:ext cx="3400000" cy="1247619"/>
          </a:xfrm>
          <a:prstGeom prst="rect">
            <a:avLst/>
          </a:prstGeom>
        </p:spPr>
        <p:style>
          <a:lnRef idx="2">
            <a:schemeClr val="accent4"/>
          </a:lnRef>
          <a:fillRef idx="1">
            <a:schemeClr val="lt1"/>
          </a:fillRef>
          <a:effectRef idx="0">
            <a:schemeClr val="accent4"/>
          </a:effectRef>
          <a:fontRef idx="minor">
            <a:schemeClr val="dk1"/>
          </a:fontRef>
        </p:style>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132</a:t>
            </a:fld>
            <a:endParaRPr lang="zh-CN" altLang="en-US" dirty="0"/>
          </a:p>
        </p:txBody>
      </p:sp>
      <p:sp>
        <p:nvSpPr>
          <p:cNvPr id="6" name="文本框 5"/>
          <p:cNvSpPr txBox="1"/>
          <p:nvPr>
            <p:custDataLst>
              <p:tags r:id="rId2"/>
            </p:custDataLst>
          </p:nvPr>
        </p:nvSpPr>
        <p:spPr>
          <a:xfrm>
            <a:off x="1219200" y="755015"/>
            <a:ext cx="9753600" cy="4972050"/>
          </a:xfrm>
          <a:prstGeom prst="rect">
            <a:avLst/>
          </a:prstGeom>
          <a:noFill/>
        </p:spPr>
        <p:txBody>
          <a:bodyPr wrap="square" rtlCol="0" anchor="ctr" anchorCtr="0">
            <a:noAutofit/>
          </a:bodyPr>
          <a:lstStyle/>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假设主存容量 512K×</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32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位，Cache 容量 4096×16 位，每个块为4个</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16位的字</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，访存地址为</a:t>
            </a:r>
            <a:r>
              <a:rPr lang="zh-CN" altLang="en-US" sz="3200"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字地址</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a:t>
            </a:r>
          </a:p>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在</a:t>
            </a:r>
            <a:r>
              <a:rPr lang="zh-CN" altLang="en-US" sz="3200" dirty="0">
                <a:solidFill>
                  <a:srgbClr val="0000FF"/>
                </a:solidFill>
                <a:latin typeface="Times New Roman" panose="02020603050405020304" pitchFamily="18" charset="0"/>
                <a:ea typeface="宋体" panose="02010600030101010101" pitchFamily="2" charset="-122"/>
                <a:cs typeface="Times New Roman" panose="02020603050405020304" pitchFamily="18" charset="0"/>
                <a:sym typeface="+mn-ea"/>
              </a:rPr>
              <a:t>四路</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组相联映射方式下，</a:t>
            </a:r>
          </a:p>
          <a:p>
            <a:pPr>
              <a:lnSpc>
                <a:spcPct val="140000"/>
              </a:lnSpc>
            </a:pP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a:t>
            </a: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1.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主存地址为</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[填空1]</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2.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字块内地址为 </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[填空2]</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3.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组地址为 </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[填空3]</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a:p>
            <a:pPr>
              <a:lnSpc>
                <a:spcPct val="140000"/>
              </a:lnSpc>
            </a:pPr>
            <a:r>
              <a:rPr lang="en-US" altLang="zh-CN"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4. </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主存字块标记为</a:t>
            </a:r>
            <a:r>
              <a:rPr lang="zh-CN" altLang="en-US" sz="3200" dirty="0">
                <a:solidFill>
                  <a:srgbClr val="639EF4"/>
                </a:solidFill>
                <a:latin typeface="Times New Roman" panose="02020603050405020304" pitchFamily="18" charset="0"/>
                <a:ea typeface="宋体" panose="02010600030101010101" pitchFamily="2" charset="-122"/>
                <a:cs typeface="Times New Roman" panose="02020603050405020304" pitchFamily="18" charset="0"/>
                <a:sym typeface="+mn-ea"/>
              </a:rPr>
              <a:t>[填空4]</a:t>
            </a:r>
            <a:r>
              <a:rPr lang="zh-CN" altLang="en-US" sz="32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mn-ea"/>
              </a:rPr>
              <a:t> 位。</a:t>
            </a:r>
          </a:p>
        </p:txBody>
      </p:sp>
      <p:sp>
        <p:nvSpPr>
          <p:cNvPr id="7" name="圆角矩形 6"/>
          <p:cNvSpPr/>
          <p:nvPr>
            <p:custDataLst>
              <p:tags r:id="rId3"/>
            </p:custDataLst>
          </p:nvPr>
        </p:nvSpPr>
        <p:spPr>
          <a:xfrm>
            <a:off x="9429750" y="4198909"/>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noAutofit/>
          </a:bodyPr>
          <a:lstStyle/>
          <a:p>
            <a:pPr algn="ctr"/>
            <a:r>
              <a:rPr lang="zh-CN" altLang="en-US" sz="1600" dirty="0">
                <a:solidFill>
                  <a:srgbClr val="FFFFFF"/>
                </a:solidFill>
                <a:latin typeface="微软雅黑" panose="020B0503020204020204" charset="-122"/>
                <a:ea typeface="微软雅黑" panose="020B0503020204020204" charset="-122"/>
              </a:rPr>
              <a:t>作答</a:t>
            </a:r>
          </a:p>
        </p:txBody>
      </p:sp>
      <p:sp>
        <p:nvSpPr>
          <p:cNvPr id="13" name="矩形 12"/>
          <p:cNvSpPr/>
          <p:nvPr>
            <p:custDataLst>
              <p:tags r:id="rId4"/>
            </p:custDataLst>
          </p:nvPr>
        </p:nvSpPr>
        <p:spPr>
          <a:xfrm>
            <a:off x="0" y="5727065"/>
            <a:ext cx="12192000" cy="487680"/>
          </a:xfrm>
          <a:prstGeom prst="rect">
            <a:avLst/>
          </a:prstGeom>
          <a:solidFill>
            <a:srgbClr val="FBFA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noAutofit/>
          </a:bodyPr>
          <a:lstStyle/>
          <a:p>
            <a:pPr lvl="0" algn="l">
              <a:buNone/>
            </a:pPr>
            <a:r>
              <a:rPr lang="zh-CN" altLang="en-US" sz="1600">
                <a:solidFill>
                  <a:srgbClr val="F84F41"/>
                </a:solidFill>
                <a:latin typeface="微软雅黑" panose="020B0503020204020204" charset="-122"/>
                <a:ea typeface="微软雅黑" panose="020B0503020204020204" charset="-122"/>
                <a:cs typeface="微软雅黑" panose="020B0503020204020204" charset="-122"/>
              </a:rPr>
              <a:t>正常使用填空题需3.0以上版本雨课堂</a:t>
            </a:r>
          </a:p>
        </p:txBody>
      </p:sp>
      <p:grpSp>
        <p:nvGrpSpPr>
          <p:cNvPr id="12" name="组合 11"/>
          <p:cNvGrpSpPr/>
          <p:nvPr>
            <p:custDataLst>
              <p:tags r:id="rId5"/>
            </p:custDataLst>
          </p:nvPr>
        </p:nvGrpSpPr>
        <p:grpSpPr>
          <a:xfrm>
            <a:off x="0" y="0"/>
            <a:ext cx="12192000" cy="635000"/>
            <a:chOff x="0" y="0"/>
            <a:chExt cx="19200" cy="1000"/>
          </a:xfrm>
        </p:grpSpPr>
        <p:sp>
          <p:nvSpPr>
            <p:cNvPr id="8" name="TitleBackground"/>
            <p:cNvSpPr/>
            <p:nvPr>
              <p:custDataLst>
                <p:tags r:id="rId7"/>
              </p:custDataLst>
            </p:nvPr>
          </p:nvSpPr>
          <p:spPr>
            <a:xfrm>
              <a:off x="0" y="0"/>
              <a:ext cx="19200" cy="1000"/>
            </a:xfrm>
            <a:prstGeom prst="rect">
              <a:avLst/>
            </a:prstGeom>
            <a:solidFill>
              <a:srgbClr val="F6F7F8"/>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p:cNvSpPr/>
            <p:nvPr>
              <p:custDataLst>
                <p:tags r:id="rId8"/>
              </p:custDataLst>
            </p:nvPr>
          </p:nvSpPr>
          <p:spPr>
            <a:xfrm>
              <a:off x="0" y="0"/>
              <a:ext cx="300" cy="1000"/>
            </a:xfrm>
            <a:prstGeom prst="rect">
              <a:avLst/>
            </a:prstGeom>
            <a:solidFill>
              <a:srgbClr val="639EF4"/>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p:cNvSpPr txBox="1"/>
            <p:nvPr>
              <p:custDataLst>
                <p:tags r:id="rId9"/>
              </p:custDataLst>
            </p:nvPr>
          </p:nvSpPr>
          <p:spPr>
            <a:xfrm>
              <a:off x="400" y="0"/>
              <a:ext cx="3000" cy="1000"/>
            </a:xfrm>
            <a:prstGeom prst="rect">
              <a:avLst/>
            </a:prstGeom>
            <a:noFill/>
          </p:spPr>
          <p:txBody>
            <a:bodyPr wrap="none" rtlCol="0" anchor="ctr" anchorCtr="0">
              <a:noAutofit/>
            </a:bodyPr>
            <a:lstStyle/>
            <a:p>
              <a:pPr lvl="0" algn="l">
                <a:buNone/>
              </a:pPr>
              <a:r>
                <a:rPr lang="zh-CN" altLang="en-US" sz="2600">
                  <a:solidFill>
                    <a:srgbClr val="000000"/>
                  </a:solidFill>
                  <a:latin typeface="微软雅黑" panose="020B0503020204020204" charset="-122"/>
                  <a:ea typeface="微软雅黑" panose="020B0503020204020204" charset="-122"/>
                </a:rPr>
                <a:t>填空题</a:t>
              </a:r>
            </a:p>
          </p:txBody>
        </p:sp>
        <p:sp>
          <p:nvSpPr>
            <p:cNvPr id="11" name="TipText"/>
            <p:cNvSpPr txBox="1"/>
            <p:nvPr>
              <p:custDataLst>
                <p:tags r:id="rId10"/>
              </p:custDataLst>
            </p:nvPr>
          </p:nvSpPr>
          <p:spPr>
            <a:xfrm>
              <a:off x="2403" y="172"/>
              <a:ext cx="3600" cy="800"/>
            </a:xfrm>
            <a:prstGeom prst="rect">
              <a:avLst/>
            </a:prstGeom>
            <a:noFill/>
          </p:spPr>
          <p:txBody>
            <a:bodyPr wrap="none" rtlCol="0" anchor="ctr" anchorCtr="0">
              <a:noAutofit/>
            </a:bodyPr>
            <a:lstStyle/>
            <a:p>
              <a:pPr lvl="0" algn="l">
                <a:buNone/>
              </a:pPr>
              <a:r>
                <a:rPr lang="zh-CN" altLang="en-US" sz="2000">
                  <a:solidFill>
                    <a:srgbClr val="808080"/>
                  </a:solidFill>
                  <a:latin typeface="微软雅黑" panose="020B0503020204020204" charset="-122"/>
                  <a:ea typeface="微软雅黑" panose="020B0503020204020204" charset="-122"/>
                  <a:cs typeface="微软雅黑" panose="020B0503020204020204" charset="-122"/>
                </a:rPr>
                <a:t>4分</a:t>
              </a:r>
            </a:p>
          </p:txBody>
        </p:sp>
      </p:grpSp>
      <p:pic>
        <p:nvPicPr>
          <p:cNvPr id="5" name="图片 4" descr="tmp5E16"/>
          <p:cNvPicPr>
            <a:picLocks noChangeAspect="1"/>
          </p:cNvPicPr>
          <p:nvPr>
            <p:custDataLst>
              <p:tags r:id="rId6"/>
            </p:custDataLst>
          </p:nvPr>
        </p:nvPicPr>
        <p:blipFill>
          <a:blip r:embed="rId12"/>
          <a:stretch>
            <a:fillRect/>
          </a:stretch>
        </p:blipFill>
        <p:spPr>
          <a:xfrm>
            <a:off x="10642600" y="63500"/>
            <a:ext cx="1422400" cy="508000"/>
          </a:xfrm>
          <a:prstGeom prst="rect">
            <a:avLst/>
          </a:prstGeom>
        </p:spPr>
      </p:pic>
    </p:spTree>
    <p:custDataLst>
      <p:tags r:id="rId1"/>
    </p:custData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t>练习解析</a:t>
            </a:r>
          </a:p>
        </p:txBody>
      </p:sp>
      <p:sp>
        <p:nvSpPr>
          <p:cNvPr id="6" name="内容占位符 5"/>
          <p:cNvSpPr>
            <a:spLocks noGrp="1"/>
          </p:cNvSpPr>
          <p:nvPr>
            <p:ph idx="1"/>
          </p:nvPr>
        </p:nvSpPr>
        <p:spPr/>
        <p:txBody>
          <a:bodyPr>
            <a:noAutofit/>
          </a:bodyPr>
          <a:lstStyle/>
          <a:p>
            <a:pPr>
              <a:lnSpc>
                <a:spcPct val="100000"/>
              </a:lnSpc>
            </a:pPr>
            <a:r>
              <a:rPr lang="zh-CN" altLang="en-US" dirty="0">
                <a:latin typeface="Times New Roman" panose="02020603050405020304" pitchFamily="18" charset="0"/>
                <a:cs typeface="Times New Roman" panose="02020603050405020304" pitchFamily="18" charset="0"/>
                <a:sym typeface="+mn-ea"/>
              </a:rPr>
              <a:t>假设主存容量 </a:t>
            </a:r>
            <a:r>
              <a:rPr lang="en-US" altLang="zh-CN" dirty="0">
                <a:latin typeface="Times New Roman" panose="02020603050405020304" pitchFamily="18" charset="0"/>
                <a:cs typeface="Times New Roman" panose="02020603050405020304" pitchFamily="18" charset="0"/>
                <a:sym typeface="+mn-ea"/>
              </a:rPr>
              <a:t>512K×</a:t>
            </a:r>
            <a:r>
              <a:rPr lang="en-US" altLang="zh-CN" b="1" dirty="0">
                <a:solidFill>
                  <a:srgbClr val="FF0000"/>
                </a:solidFill>
                <a:latin typeface="Times New Roman" panose="02020603050405020304" pitchFamily="18" charset="0"/>
                <a:cs typeface="Times New Roman" panose="02020603050405020304" pitchFamily="18" charset="0"/>
                <a:sym typeface="+mn-ea"/>
              </a:rPr>
              <a:t>32 </a:t>
            </a:r>
            <a:r>
              <a:rPr lang="zh-CN" altLang="en-US" dirty="0">
                <a:latin typeface="Times New Roman" panose="02020603050405020304" pitchFamily="18" charset="0"/>
                <a:cs typeface="Times New Roman" panose="02020603050405020304" pitchFamily="18" charset="0"/>
                <a:sym typeface="+mn-ea"/>
              </a:rPr>
              <a:t>位，</a:t>
            </a:r>
            <a:r>
              <a:rPr lang="en-US" altLang="zh-CN" dirty="0">
                <a:latin typeface="Times New Roman" panose="02020603050405020304" pitchFamily="18" charset="0"/>
                <a:cs typeface="Times New Roman" panose="02020603050405020304" pitchFamily="18" charset="0"/>
                <a:sym typeface="+mn-ea"/>
              </a:rPr>
              <a:t>Cache </a:t>
            </a:r>
            <a:r>
              <a:rPr lang="zh-CN" altLang="en-US" dirty="0">
                <a:latin typeface="Times New Roman" panose="02020603050405020304" pitchFamily="18" charset="0"/>
                <a:cs typeface="Times New Roman" panose="02020603050405020304" pitchFamily="18" charset="0"/>
                <a:sym typeface="+mn-ea"/>
              </a:rPr>
              <a:t>容量 </a:t>
            </a:r>
            <a:r>
              <a:rPr lang="en-US" altLang="zh-CN" dirty="0">
                <a:latin typeface="Times New Roman" panose="02020603050405020304" pitchFamily="18" charset="0"/>
                <a:cs typeface="Times New Roman" panose="02020603050405020304" pitchFamily="18" charset="0"/>
                <a:sym typeface="+mn-ea"/>
              </a:rPr>
              <a:t>4096×16 </a:t>
            </a:r>
            <a:r>
              <a:rPr lang="zh-CN" altLang="en-US" dirty="0">
                <a:latin typeface="Times New Roman" panose="02020603050405020304" pitchFamily="18" charset="0"/>
                <a:cs typeface="Times New Roman" panose="02020603050405020304" pitchFamily="18" charset="0"/>
                <a:sym typeface="+mn-ea"/>
              </a:rPr>
              <a:t>位，         每个块为</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a:t>
            </a:r>
            <a:r>
              <a:rPr lang="en-US" altLang="zh-CN" dirty="0">
                <a:latin typeface="Times New Roman" panose="02020603050405020304" pitchFamily="18" charset="0"/>
                <a:cs typeface="Times New Roman" panose="02020603050405020304" pitchFamily="18" charset="0"/>
                <a:sym typeface="+mn-ea"/>
              </a:rPr>
              <a:t>16</a:t>
            </a:r>
            <a:r>
              <a:rPr lang="zh-CN" altLang="en-US" dirty="0">
                <a:latin typeface="Times New Roman" panose="02020603050405020304" pitchFamily="18" charset="0"/>
                <a:cs typeface="Times New Roman" panose="02020603050405020304" pitchFamily="18" charset="0"/>
                <a:sym typeface="+mn-ea"/>
              </a:rPr>
              <a:t>位的字，访存地址为</a:t>
            </a:r>
            <a:r>
              <a:rPr lang="zh-CN" altLang="en-US" b="1" dirty="0">
                <a:solidFill>
                  <a:srgbClr val="FF0000"/>
                </a:solidFill>
                <a:latin typeface="Times New Roman" panose="02020603050405020304" pitchFamily="18" charset="0"/>
                <a:cs typeface="Times New Roman" panose="02020603050405020304" pitchFamily="18" charset="0"/>
                <a:sym typeface="+mn-ea"/>
              </a:rPr>
              <a:t>字地址</a:t>
            </a:r>
            <a:r>
              <a:rPr lang="zh-CN" altLang="en-US" dirty="0">
                <a:latin typeface="Times New Roman" panose="02020603050405020304" pitchFamily="18" charset="0"/>
                <a:cs typeface="Times New Roman" panose="02020603050405020304" pitchFamily="18" charset="0"/>
                <a:sym typeface="+mn-ea"/>
              </a:rPr>
              <a:t>。</a:t>
            </a:r>
          </a:p>
          <a:p>
            <a:pPr marL="0" indent="0" eaLnBrk="1" hangingPunct="1">
              <a:lnSpc>
                <a:spcPct val="120000"/>
              </a:lnSpc>
              <a:spcBef>
                <a:spcPct val="20000"/>
              </a:spcBef>
              <a:buNone/>
            </a:pPr>
            <a:r>
              <a:rPr lang="zh-CN" altLang="en-US" b="1"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在四路组相联映射方式下，设计主存的地址格式。</a:t>
            </a:r>
          </a:p>
          <a:p>
            <a:pPr marL="0" indent="0" eaLnBrk="1" hangingPunct="1">
              <a:lnSpc>
                <a:spcPct val="120000"/>
              </a:lnSpc>
              <a:spcBef>
                <a:spcPct val="20000"/>
              </a:spcBef>
              <a:buNone/>
            </a:pPr>
            <a:r>
              <a:rPr lang="zh-CN" altLang="en-US" dirty="0">
                <a:latin typeface="Times New Roman" panose="02020603050405020304" pitchFamily="18" charset="0"/>
                <a:cs typeface="Times New Roman" panose="02020603050405020304" pitchFamily="18" charset="0"/>
                <a:sym typeface="+mn-ea"/>
              </a:rPr>
              <a:t> 解：每块</a:t>
            </a:r>
            <a:r>
              <a:rPr lang="en-US" altLang="zh-CN" dirty="0">
                <a:latin typeface="Times New Roman" panose="02020603050405020304" pitchFamily="18" charset="0"/>
                <a:cs typeface="Times New Roman" panose="02020603050405020304" pitchFamily="18" charset="0"/>
                <a:sym typeface="+mn-ea"/>
              </a:rPr>
              <a:t>4</a:t>
            </a:r>
            <a:r>
              <a:rPr lang="zh-CN" altLang="en-US" dirty="0">
                <a:latin typeface="Times New Roman" panose="02020603050405020304" pitchFamily="18" charset="0"/>
                <a:cs typeface="Times New Roman" panose="02020603050405020304" pitchFamily="18" charset="0"/>
                <a:sym typeface="+mn-ea"/>
              </a:rPr>
              <a:t>个字</a:t>
            </a:r>
            <a:r>
              <a:rPr lang="en-US" altLang="zh-CN" sz="3000" b="1" dirty="0">
                <a:latin typeface="Times New Roman" panose="02020603050405020304" pitchFamily="18" charset="0"/>
                <a:cs typeface="Times New Roman" panose="02020603050405020304" pitchFamily="18" charset="0"/>
                <a:sym typeface="+mn-ea"/>
              </a:rPr>
              <a:t>—&gt;</a:t>
            </a:r>
            <a:r>
              <a:rPr lang="zh-CN" altLang="en-US" sz="3000" b="1" dirty="0">
                <a:latin typeface="Times New Roman" panose="02020603050405020304" pitchFamily="18" charset="0"/>
                <a:cs typeface="Times New Roman" panose="02020603050405020304" pitchFamily="18" charset="0"/>
                <a:sym typeface="+mn-ea"/>
              </a:rPr>
              <a:t>字块内地址为2位</a:t>
            </a:r>
            <a:endParaRPr lang="zh-CN" altLang="en-US" sz="3000" b="1" dirty="0">
              <a:latin typeface="Times New Roman" panose="02020603050405020304" pitchFamily="18" charset="0"/>
              <a:cs typeface="Times New Roman" panose="02020603050405020304" pitchFamily="18" charset="0"/>
            </a:endParaRPr>
          </a:p>
          <a:p>
            <a:pPr marL="0" indent="0" eaLnBrk="1" hangingPunct="1">
              <a:lnSpc>
                <a:spcPct val="120000"/>
              </a:lnSpc>
              <a:spcBef>
                <a:spcPct val="20000"/>
              </a:spcBef>
              <a:buNone/>
            </a:pPr>
            <a:r>
              <a:rPr lang="zh-CN" altLang="en-US" sz="3000" b="1" dirty="0">
                <a:latin typeface="Times New Roman" panose="02020603050405020304" pitchFamily="18" charset="0"/>
                <a:cs typeface="Times New Roman" panose="02020603050405020304" pitchFamily="18" charset="0"/>
                <a:sym typeface="+mn-ea"/>
              </a:rPr>
              <a:t>   主存容量 </a:t>
            </a:r>
            <a:r>
              <a:rPr lang="en-US" altLang="zh-CN" sz="3000" b="1" dirty="0">
                <a:solidFill>
                  <a:srgbClr val="FF0000"/>
                </a:solidFill>
                <a:latin typeface="Times New Roman" panose="02020603050405020304" pitchFamily="18" charset="0"/>
                <a:cs typeface="Times New Roman" panose="02020603050405020304" pitchFamily="18" charset="0"/>
                <a:sym typeface="+mn-ea"/>
              </a:rPr>
              <a:t>512K×32 </a:t>
            </a:r>
            <a:r>
              <a:rPr lang="zh-CN" altLang="en-US" sz="3000" b="1" dirty="0">
                <a:latin typeface="Times New Roman" panose="02020603050405020304" pitchFamily="18" charset="0"/>
                <a:cs typeface="Times New Roman" panose="02020603050405020304" pitchFamily="18" charset="0"/>
                <a:sym typeface="+mn-ea"/>
              </a:rPr>
              <a:t>位</a:t>
            </a:r>
            <a:r>
              <a:rPr lang="en-US" altLang="zh-CN" sz="3000" b="1" dirty="0">
                <a:latin typeface="Times New Roman" panose="02020603050405020304" pitchFamily="18" charset="0"/>
                <a:cs typeface="Times New Roman" panose="02020603050405020304" pitchFamily="18" charset="0"/>
                <a:sym typeface="+mn-ea"/>
              </a:rPr>
              <a:t>—&gt;</a:t>
            </a:r>
            <a:r>
              <a:rPr lang="en-US" altLang="zh-CN" sz="3000" b="1" dirty="0">
                <a:solidFill>
                  <a:srgbClr val="FF0000"/>
                </a:solidFill>
                <a:latin typeface="Times New Roman" panose="02020603050405020304" pitchFamily="18" charset="0"/>
                <a:cs typeface="Times New Roman" panose="02020603050405020304" pitchFamily="18" charset="0"/>
                <a:sym typeface="+mn-ea"/>
              </a:rPr>
              <a:t>1M×16 </a:t>
            </a:r>
            <a:r>
              <a:rPr lang="zh-CN" altLang="en-US" sz="3000" b="1" dirty="0">
                <a:latin typeface="Times New Roman" panose="02020603050405020304" pitchFamily="18" charset="0"/>
                <a:cs typeface="Times New Roman" panose="02020603050405020304" pitchFamily="18" charset="0"/>
                <a:sym typeface="+mn-ea"/>
              </a:rPr>
              <a:t>位 </a:t>
            </a:r>
            <a:r>
              <a:rPr lang="en-US" altLang="zh-CN" sz="3000" b="1" dirty="0">
                <a:latin typeface="Times New Roman" panose="02020603050405020304" pitchFamily="18" charset="0"/>
                <a:cs typeface="Times New Roman" panose="02020603050405020304" pitchFamily="18" charset="0"/>
                <a:sym typeface="+mn-ea"/>
              </a:rPr>
              <a:t>—&gt;</a:t>
            </a:r>
            <a:r>
              <a:rPr lang="zh-CN" altLang="en-US" sz="3000" b="1" dirty="0">
                <a:latin typeface="Times New Roman" panose="02020603050405020304" pitchFamily="18" charset="0"/>
                <a:cs typeface="Times New Roman" panose="02020603050405020304" pitchFamily="18" charset="0"/>
                <a:sym typeface="+mn-ea"/>
              </a:rPr>
              <a:t>主存地址 </a:t>
            </a:r>
            <a:r>
              <a:rPr lang="en-US" altLang="zh-CN" sz="3000" b="1" dirty="0">
                <a:latin typeface="Times New Roman" panose="02020603050405020304" pitchFamily="18" charset="0"/>
                <a:cs typeface="Times New Roman" panose="02020603050405020304" pitchFamily="18" charset="0"/>
                <a:sym typeface="+mn-ea"/>
              </a:rPr>
              <a:t>20 </a:t>
            </a:r>
            <a:r>
              <a:rPr lang="zh-CN" altLang="en-US" sz="3000" b="1" dirty="0">
                <a:latin typeface="Times New Roman" panose="02020603050405020304" pitchFamily="18" charset="0"/>
                <a:cs typeface="Times New Roman" panose="02020603050405020304" pitchFamily="18" charset="0"/>
                <a:sym typeface="+mn-ea"/>
              </a:rPr>
              <a:t>位</a:t>
            </a:r>
          </a:p>
          <a:p>
            <a:pPr marL="0" indent="0" eaLnBrk="1" hangingPunct="1">
              <a:lnSpc>
                <a:spcPct val="120000"/>
              </a:lnSpc>
              <a:spcBef>
                <a:spcPct val="20000"/>
              </a:spcBef>
              <a:buNone/>
            </a:pPr>
            <a:r>
              <a:rPr lang="zh-CN" altLang="en-US" sz="3000" b="1" dirty="0">
                <a:latin typeface="Times New Roman" panose="02020603050405020304" pitchFamily="18" charset="0"/>
                <a:cs typeface="Times New Roman" panose="02020603050405020304" pitchFamily="18" charset="0"/>
                <a:sym typeface="+mn-ea"/>
              </a:rPr>
              <a:t>   </a:t>
            </a:r>
            <a:r>
              <a:rPr lang="zh-CN" altLang="en-US" sz="3000" b="1" dirty="0">
                <a:solidFill>
                  <a:srgbClr val="0000FF"/>
                </a:solidFill>
                <a:latin typeface="Times New Roman" panose="02020603050405020304" pitchFamily="18" charset="0"/>
                <a:cs typeface="Times New Roman" panose="02020603050405020304" pitchFamily="18" charset="0"/>
                <a:sym typeface="+mn-ea"/>
              </a:rPr>
              <a:t>四路组</a:t>
            </a:r>
            <a:r>
              <a:rPr lang="zh-CN" altLang="en-US" sz="3000" b="1" dirty="0">
                <a:latin typeface="Times New Roman" panose="02020603050405020304" pitchFamily="18" charset="0"/>
                <a:cs typeface="Times New Roman" panose="02020603050405020304" pitchFamily="18" charset="0"/>
                <a:sym typeface="+mn-ea"/>
              </a:rPr>
              <a:t>相联，一组内</a:t>
            </a:r>
            <a:r>
              <a:rPr lang="en-US" altLang="zh-CN" sz="3000" b="1" dirty="0">
                <a:latin typeface="Times New Roman" panose="02020603050405020304" pitchFamily="18" charset="0"/>
                <a:cs typeface="Times New Roman" panose="02020603050405020304" pitchFamily="18" charset="0"/>
                <a:sym typeface="+mn-ea"/>
              </a:rPr>
              <a:t>4</a:t>
            </a:r>
            <a:r>
              <a:rPr lang="zh-CN" altLang="en-US" sz="3000" b="1" dirty="0">
                <a:latin typeface="Times New Roman" panose="02020603050405020304" pitchFamily="18" charset="0"/>
                <a:cs typeface="Times New Roman" panose="02020603050405020304" pitchFamily="18" charset="0"/>
                <a:sym typeface="+mn-ea"/>
              </a:rPr>
              <a:t>块，</a:t>
            </a:r>
            <a:r>
              <a:rPr lang="en-US" altLang="zh-CN" sz="3000" b="1" dirty="0">
                <a:latin typeface="Times New Roman" panose="02020603050405020304" pitchFamily="18" charset="0"/>
                <a:cs typeface="Times New Roman" panose="02020603050405020304" pitchFamily="18" charset="0"/>
                <a:sym typeface="+mn-ea"/>
              </a:rPr>
              <a:t>Cache</a:t>
            </a:r>
            <a:r>
              <a:rPr lang="zh-CN" altLang="en-US" sz="3000" b="1" dirty="0">
                <a:latin typeface="Times New Roman" panose="02020603050405020304" pitchFamily="18" charset="0"/>
                <a:cs typeface="Times New Roman" panose="02020603050405020304" pitchFamily="18" charset="0"/>
                <a:sym typeface="+mn-ea"/>
              </a:rPr>
              <a:t>共有</a:t>
            </a:r>
            <a:r>
              <a:rPr lang="en-US" altLang="zh-CN" sz="3000" b="1" dirty="0">
                <a:latin typeface="Times New Roman" panose="02020603050405020304" pitchFamily="18" charset="0"/>
                <a:cs typeface="Times New Roman" panose="02020603050405020304" pitchFamily="18" charset="0"/>
                <a:sym typeface="+mn-ea"/>
              </a:rPr>
              <a:t>1024/4 = 256 </a:t>
            </a:r>
            <a:r>
              <a:rPr lang="zh-CN" altLang="en-US" sz="3000" b="1" dirty="0">
                <a:latin typeface="Times New Roman" panose="02020603050405020304" pitchFamily="18" charset="0"/>
                <a:cs typeface="Times New Roman" panose="02020603050405020304" pitchFamily="18" charset="0"/>
                <a:sym typeface="+mn-ea"/>
              </a:rPr>
              <a:t>组</a:t>
            </a:r>
            <a:r>
              <a:rPr lang="en-US" altLang="zh-CN" sz="3000" b="1" dirty="0">
                <a:latin typeface="Times New Roman" panose="02020603050405020304" pitchFamily="18" charset="0"/>
                <a:cs typeface="Times New Roman" panose="02020603050405020304" pitchFamily="18" charset="0"/>
                <a:sym typeface="+mn-ea"/>
              </a:rPr>
              <a:t>—&gt;8</a:t>
            </a:r>
            <a:r>
              <a:rPr lang="zh-CN" altLang="en-US" sz="3000" b="1" dirty="0">
                <a:latin typeface="Times New Roman" panose="02020603050405020304" pitchFamily="18" charset="0"/>
                <a:cs typeface="Times New Roman" panose="02020603050405020304" pitchFamily="18" charset="0"/>
                <a:sym typeface="+mn-ea"/>
              </a:rPr>
              <a:t>位</a:t>
            </a:r>
            <a:endParaRPr lang="zh-CN" altLang="en-US" sz="30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133</a:t>
            </a:fld>
            <a:endParaRPr lang="zh-CN" altLang="en-US" dirty="0"/>
          </a:p>
        </p:txBody>
      </p:sp>
      <p:graphicFrame>
        <p:nvGraphicFramePr>
          <p:cNvPr id="9" name="Object 2"/>
          <p:cNvGraphicFramePr>
            <a:graphicFrameLocks noChangeAspect="1"/>
          </p:cNvGraphicFramePr>
          <p:nvPr/>
        </p:nvGraphicFramePr>
        <p:xfrm>
          <a:off x="2115787" y="5186269"/>
          <a:ext cx="7627304" cy="1504980"/>
        </p:xfrm>
        <a:graphic>
          <a:graphicData uri="http://schemas.openxmlformats.org/presentationml/2006/ole">
            <mc:AlternateContent xmlns:mc="http://schemas.openxmlformats.org/markup-compatibility/2006">
              <mc:Choice xmlns:v="urn:schemas-microsoft-com:vml" Requires="v">
                <p:oleObj name="Visio" r:id="rId2" imgW="3883025" imgH="843280" progId="Visio.Drawing.11">
                  <p:embed/>
                </p:oleObj>
              </mc:Choice>
              <mc:Fallback>
                <p:oleObj name="Visio" r:id="rId2" imgW="3883025" imgH="843280" progId="Visio.Drawing.11">
                  <p:embed/>
                  <p:pic>
                    <p:nvPicPr>
                      <p:cNvPr id="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787" y="5186269"/>
                        <a:ext cx="7627304" cy="1504980"/>
                      </a:xfrm>
                      <a:prstGeom prst="rect">
                        <a:avLst/>
                      </a:prstGeom>
                      <a:solidFill>
                        <a:schemeClr val="accent1"/>
                      </a:solidFill>
                      <a:ln>
                        <a:noFill/>
                      </a:ln>
                    </p:spPr>
                  </p:pic>
                </p:oleObj>
              </mc:Fallback>
            </mc:AlternateContent>
          </a:graphicData>
        </a:graphic>
      </p:graphicFrame>
      <p:pic>
        <p:nvPicPr>
          <p:cNvPr id="2" name="图片 1"/>
          <p:cNvPicPr>
            <a:picLocks noChangeAspect="1"/>
          </p:cNvPicPr>
          <p:nvPr/>
        </p:nvPicPr>
        <p:blipFill rotWithShape="1">
          <a:blip r:embed="rId4"/>
          <a:srcRect b="38155"/>
          <a:stretch/>
        </p:blipFill>
        <p:spPr>
          <a:xfrm>
            <a:off x="2115786" y="5186269"/>
            <a:ext cx="7627305" cy="9307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134</a:t>
            </a:fld>
            <a:endParaRPr lang="zh-CN" altLang="en-US" dirty="0">
              <a:latin typeface="宋体" panose="02010600030101010101" pitchFamily="2" charset="-122"/>
              <a:ea typeface="宋体" panose="02010600030101010101" pitchFamily="2" charset="-122"/>
            </a:endParaRPr>
          </a:p>
        </p:txBody>
      </p:sp>
      <p:sp>
        <p:nvSpPr>
          <p:cNvPr id="5" name="内容占位符 4"/>
          <p:cNvSpPr>
            <a:spLocks noGrp="1"/>
          </p:cNvSpPr>
          <p:nvPr>
            <p:ph idx="1"/>
          </p:nvPr>
        </p:nvSpPr>
        <p:spPr/>
        <p:txBody>
          <a:bodyPr/>
          <a:lstStyle/>
          <a:p>
            <a:pPr>
              <a:lnSpc>
                <a:spcPct val="170000"/>
              </a:lnSpc>
            </a:pPr>
            <a:r>
              <a:rPr lang="zh-CN" altLang="en-US" b="1" dirty="0">
                <a:latin typeface="Times New Roman" panose="02020603050405020304" pitchFamily="18" charset="0"/>
                <a:cs typeface="Times New Roman" panose="02020603050405020304" pitchFamily="18" charset="0"/>
                <a:sym typeface="+mn-ea"/>
              </a:rPr>
              <a:t>先进先出法（</a:t>
            </a:r>
            <a:r>
              <a:rPr lang="en-US" altLang="zh-CN" b="1" dirty="0">
                <a:latin typeface="Times New Roman" panose="02020603050405020304" pitchFamily="18" charset="0"/>
                <a:cs typeface="Times New Roman" panose="02020603050405020304" pitchFamily="18" charset="0"/>
                <a:sym typeface="+mn-ea"/>
              </a:rPr>
              <a:t>FIFO</a:t>
            </a:r>
            <a:r>
              <a:rPr lang="zh-CN" altLang="en-US"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First In First Out）</a:t>
            </a:r>
          </a:p>
          <a:p>
            <a:pPr>
              <a:lnSpc>
                <a:spcPct val="170000"/>
              </a:lnSpc>
            </a:pPr>
            <a:r>
              <a:rPr lang="zh-CN" altLang="en-US" b="1" dirty="0">
                <a:latin typeface="Times New Roman" panose="02020603050405020304" pitchFamily="18" charset="0"/>
                <a:cs typeface="Times New Roman" panose="02020603050405020304" pitchFamily="18" charset="0"/>
                <a:sym typeface="+mn-ea"/>
              </a:rPr>
              <a:t>近期最少使用法（</a:t>
            </a:r>
            <a:r>
              <a:rPr lang="en-US" altLang="zh-CN" b="1" dirty="0">
                <a:latin typeface="Times New Roman" panose="02020603050405020304" pitchFamily="18" charset="0"/>
                <a:cs typeface="Times New Roman" panose="02020603050405020304" pitchFamily="18" charset="0"/>
                <a:sym typeface="+mn-ea"/>
              </a:rPr>
              <a:t>LRU</a:t>
            </a:r>
            <a:r>
              <a:rPr lang="zh-CN" altLang="en-US"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Least Recently Used）</a:t>
            </a:r>
            <a:endParaRPr lang="zh-CN" altLang="en-US" b="1" dirty="0">
              <a:latin typeface="Times New Roman" panose="02020603050405020304" pitchFamily="18" charset="0"/>
              <a:cs typeface="Times New Roman" panose="02020603050405020304" pitchFamily="18" charset="0"/>
            </a:endParaRPr>
          </a:p>
          <a:p>
            <a:pPr>
              <a:lnSpc>
                <a:spcPct val="170000"/>
              </a:lnSpc>
            </a:pPr>
            <a:r>
              <a:rPr lang="zh-CN" altLang="en-US" b="1" dirty="0">
                <a:latin typeface="Times New Roman" panose="02020603050405020304" pitchFamily="18" charset="0"/>
                <a:cs typeface="Times New Roman" panose="02020603050405020304" pitchFamily="18" charset="0"/>
                <a:sym typeface="+mn-ea"/>
              </a:rPr>
              <a:t>最不经常使用法（</a:t>
            </a:r>
            <a:r>
              <a:rPr lang="en-US" altLang="zh-CN" b="1" dirty="0">
                <a:latin typeface="Times New Roman" panose="02020603050405020304" pitchFamily="18" charset="0"/>
                <a:cs typeface="Times New Roman" panose="02020603050405020304" pitchFamily="18" charset="0"/>
                <a:sym typeface="+mn-ea"/>
              </a:rPr>
              <a:t>LFU</a:t>
            </a:r>
            <a:r>
              <a:rPr lang="zh-CN" altLang="en-US"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Least Frequently Used）</a:t>
            </a:r>
          </a:p>
          <a:p>
            <a:pPr>
              <a:lnSpc>
                <a:spcPct val="170000"/>
              </a:lnSpc>
            </a:pPr>
            <a:r>
              <a:rPr lang="zh-CN" altLang="en-US" b="1" dirty="0">
                <a:latin typeface="Times New Roman" panose="02020603050405020304" pitchFamily="18" charset="0"/>
                <a:cs typeface="Times New Roman" panose="02020603050405020304" pitchFamily="18" charset="0"/>
                <a:sym typeface="+mn-ea"/>
              </a:rPr>
              <a:t>随机替换法</a:t>
            </a:r>
          </a:p>
          <a:p>
            <a:pPr marL="0" indent="0">
              <a:lnSpc>
                <a:spcPct val="170000"/>
              </a:lnSpc>
              <a:buNone/>
            </a:pPr>
            <a:r>
              <a:rPr lang="zh-CN" altLang="en-US" b="1" dirty="0">
                <a:latin typeface="Times New Roman" panose="02020603050405020304" pitchFamily="18" charset="0"/>
                <a:cs typeface="Times New Roman" panose="02020603050405020304" pitchFamily="18" charset="0"/>
                <a:sym typeface="+mn-ea"/>
              </a:rPr>
              <a:t> </a:t>
            </a: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内容占位符 4"/>
          <p:cNvSpPr>
            <a:spLocks noGrp="1"/>
          </p:cNvSpPr>
          <p:nvPr>
            <p:ph idx="1"/>
          </p:nvPr>
        </p:nvSpPr>
        <p:spPr>
          <a:xfrm>
            <a:off x="838200" y="1065730"/>
            <a:ext cx="10515600" cy="5520600"/>
          </a:xfrm>
        </p:spPr>
        <p:txBody>
          <a:bodyPr>
            <a:normAutofit/>
          </a:bodyPr>
          <a:lstStyle/>
          <a:p>
            <a:pPr>
              <a:lnSpc>
                <a:spcPct val="170000"/>
              </a:lnSpc>
            </a:pPr>
            <a:r>
              <a:rPr lang="zh-CN" altLang="en-US" b="1" dirty="0">
                <a:latin typeface="Times New Roman" panose="02020603050405020304" pitchFamily="18" charset="0"/>
                <a:cs typeface="Times New Roman" panose="02020603050405020304" pitchFamily="18" charset="0"/>
                <a:sym typeface="+mn-ea"/>
              </a:rPr>
              <a:t>先进先出法（</a:t>
            </a:r>
            <a:r>
              <a:rPr lang="en-US" altLang="zh-CN" b="1" dirty="0">
                <a:latin typeface="Times New Roman" panose="02020603050405020304" pitchFamily="18" charset="0"/>
                <a:cs typeface="Times New Roman" panose="02020603050405020304" pitchFamily="18" charset="0"/>
                <a:sym typeface="+mn-ea"/>
              </a:rPr>
              <a:t>FIFO</a:t>
            </a:r>
            <a:r>
              <a:rPr lang="zh-CN" altLang="en-US" b="1" dirty="0">
                <a:latin typeface="Times New Roman" panose="02020603050405020304" pitchFamily="18" charset="0"/>
                <a:cs typeface="Times New Roman" panose="02020603050405020304" pitchFamily="18" charset="0"/>
                <a:sym typeface="+mn-ea"/>
              </a:rPr>
              <a:t>：</a:t>
            </a:r>
            <a:r>
              <a:rPr lang="en-US" altLang="zh-CN" b="1" dirty="0">
                <a:latin typeface="Times New Roman" panose="02020603050405020304" pitchFamily="18" charset="0"/>
                <a:cs typeface="Times New Roman" panose="02020603050405020304" pitchFamily="18" charset="0"/>
                <a:sym typeface="+mn-ea"/>
              </a:rPr>
              <a:t>First In First Out）</a:t>
            </a:r>
          </a:p>
          <a:p>
            <a:pPr lvl="1">
              <a:lnSpc>
                <a:spcPct val="170000"/>
              </a:lnSpc>
            </a:pPr>
            <a:r>
              <a:rPr lang="zh-CN" altLang="en-US" dirty="0">
                <a:cs typeface="Times New Roman" panose="02020603050405020304" pitchFamily="18" charset="0"/>
                <a:sym typeface="+mn-ea"/>
              </a:rPr>
              <a:t>当</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占满时，它总是选择最早调入</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的字块进行替换。</a:t>
            </a:r>
            <a:endParaRPr lang="en-US" altLang="zh-CN" dirty="0">
              <a:cs typeface="Times New Roman" panose="02020603050405020304" pitchFamily="18" charset="0"/>
              <a:sym typeface="+mn-ea"/>
            </a:endParaRPr>
          </a:p>
          <a:p>
            <a:pPr lvl="1">
              <a:lnSpc>
                <a:spcPct val="170000"/>
              </a:lnSpc>
            </a:pPr>
            <a:r>
              <a:rPr lang="zh-CN" altLang="en-US" dirty="0">
                <a:solidFill>
                  <a:srgbClr val="0000FF"/>
                </a:solidFill>
                <a:cs typeface="Times New Roman" panose="02020603050405020304" pitchFamily="18" charset="0"/>
                <a:sym typeface="+mn-ea"/>
              </a:rPr>
              <a:t>优点</a:t>
            </a:r>
            <a:r>
              <a:rPr lang="zh-CN" altLang="en-US" dirty="0">
                <a:cs typeface="Times New Roman" panose="02020603050405020304" pitchFamily="18" charset="0"/>
                <a:sym typeface="+mn-ea"/>
              </a:rPr>
              <a:t>：先进先出法容易实现、开销小，不需要记录</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中各字块的使用情况。</a:t>
            </a:r>
            <a:endParaRPr lang="en-US" altLang="zh-CN" dirty="0">
              <a:cs typeface="Times New Roman" panose="02020603050405020304" pitchFamily="18" charset="0"/>
              <a:sym typeface="+mn-ea"/>
            </a:endParaRPr>
          </a:p>
          <a:p>
            <a:pPr lvl="1">
              <a:lnSpc>
                <a:spcPct val="170000"/>
              </a:lnSpc>
            </a:pPr>
            <a:r>
              <a:rPr lang="zh-CN" altLang="en-US" dirty="0">
                <a:solidFill>
                  <a:srgbClr val="0000FF"/>
                </a:solidFill>
                <a:cs typeface="Times New Roman" panose="02020603050405020304" pitchFamily="18" charset="0"/>
                <a:sym typeface="+mn-ea"/>
              </a:rPr>
              <a:t>缺陷</a:t>
            </a:r>
            <a:r>
              <a:rPr lang="zh-CN" altLang="en-US" dirty="0">
                <a:cs typeface="Times New Roman" panose="02020603050405020304" pitchFamily="18" charset="0"/>
                <a:sym typeface="+mn-ea"/>
              </a:rPr>
              <a:t>：没有基于访存的局部性原理，不能提高</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的命中率。</a:t>
            </a:r>
            <a:endParaRPr lang="zh-CN" altLang="en-US" dirty="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8445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内容占位符 4"/>
          <p:cNvSpPr>
            <a:spLocks noGrp="1"/>
          </p:cNvSpPr>
          <p:nvPr>
            <p:ph idx="1"/>
          </p:nvPr>
        </p:nvSpPr>
        <p:spPr>
          <a:xfrm>
            <a:off x="838200" y="1065731"/>
            <a:ext cx="10515600" cy="5427834"/>
          </a:xfrm>
        </p:spPr>
        <p:txBody>
          <a:bodyPr>
            <a:normAutofit lnSpcReduction="10000"/>
          </a:bodyPr>
          <a:lstStyle/>
          <a:p>
            <a:pPr algn="just">
              <a:lnSpc>
                <a:spcPct val="170000"/>
              </a:lnSpc>
            </a:pPr>
            <a:r>
              <a:rPr lang="zh-CN" altLang="en-US" b="1" dirty="0">
                <a:cs typeface="Times New Roman" panose="02020603050405020304" pitchFamily="18" charset="0"/>
                <a:sym typeface="+mn-ea"/>
              </a:rPr>
              <a:t>近期最少使用法（</a:t>
            </a:r>
            <a:r>
              <a:rPr lang="en-US" altLang="zh-CN" b="1" dirty="0">
                <a:cs typeface="Times New Roman" panose="02020603050405020304" pitchFamily="18" charset="0"/>
                <a:sym typeface="+mn-ea"/>
              </a:rPr>
              <a:t>LRU</a:t>
            </a:r>
            <a:r>
              <a:rPr lang="zh-CN" altLang="en-US" b="1" dirty="0">
                <a:cs typeface="Times New Roman" panose="02020603050405020304" pitchFamily="18" charset="0"/>
                <a:sym typeface="+mn-ea"/>
              </a:rPr>
              <a:t>：</a:t>
            </a:r>
            <a:r>
              <a:rPr lang="en-US" altLang="zh-CN" b="1" dirty="0">
                <a:cs typeface="Times New Roman" panose="02020603050405020304" pitchFamily="18" charset="0"/>
                <a:sym typeface="+mn-ea"/>
              </a:rPr>
              <a:t>Least Recently Used</a:t>
            </a:r>
            <a:r>
              <a:rPr lang="zh-CN" altLang="en-US" b="1" dirty="0">
                <a:cs typeface="Times New Roman" panose="02020603050405020304" pitchFamily="18" charset="0"/>
                <a:sym typeface="+mn-ea"/>
              </a:rPr>
              <a:t>）</a:t>
            </a:r>
            <a:endParaRPr lang="en-US" altLang="zh-CN" b="1" dirty="0">
              <a:cs typeface="Times New Roman" panose="02020603050405020304" pitchFamily="18" charset="0"/>
              <a:sym typeface="+mn-ea"/>
            </a:endParaRPr>
          </a:p>
          <a:p>
            <a:pPr lvl="1" algn="just">
              <a:lnSpc>
                <a:spcPct val="170000"/>
              </a:lnSpc>
            </a:pPr>
            <a:r>
              <a:rPr lang="zh-CN" altLang="en-US" dirty="0">
                <a:cs typeface="Times New Roman" panose="02020603050405020304" pitchFamily="18" charset="0"/>
                <a:sym typeface="+mn-ea"/>
              </a:rPr>
              <a:t>当</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占满时，选择</a:t>
            </a:r>
            <a:r>
              <a:rPr lang="zh-CN" altLang="en-US" dirty="0">
                <a:solidFill>
                  <a:srgbClr val="0000FF"/>
                </a:solidFill>
                <a:cs typeface="Times New Roman" panose="02020603050405020304" pitchFamily="18" charset="0"/>
                <a:sym typeface="+mn-ea"/>
              </a:rPr>
              <a:t>近期用得最少</a:t>
            </a:r>
            <a:r>
              <a:rPr lang="zh-CN" altLang="en-US" dirty="0">
                <a:cs typeface="Times New Roman" panose="02020603050405020304" pitchFamily="18" charset="0"/>
                <a:sym typeface="+mn-ea"/>
              </a:rPr>
              <a:t>的字块进行替换。</a:t>
            </a:r>
            <a:endParaRPr lang="en-US" altLang="zh-CN" dirty="0">
              <a:cs typeface="Times New Roman" panose="02020603050405020304" pitchFamily="18" charset="0"/>
              <a:sym typeface="+mn-ea"/>
            </a:endParaRPr>
          </a:p>
          <a:p>
            <a:pPr lvl="1" algn="just">
              <a:lnSpc>
                <a:spcPct val="170000"/>
              </a:lnSpc>
            </a:pPr>
            <a:r>
              <a:rPr lang="zh-CN" altLang="en-US" dirty="0">
                <a:cs typeface="Times New Roman" panose="02020603050405020304" pitchFamily="18" charset="0"/>
                <a:sym typeface="+mn-ea"/>
              </a:rPr>
              <a:t>近期最少使用法需要随时</a:t>
            </a:r>
            <a:r>
              <a:rPr lang="zh-CN" altLang="en-US" b="1" dirty="0">
                <a:solidFill>
                  <a:srgbClr val="0000FF"/>
                </a:solidFill>
                <a:cs typeface="Times New Roman" panose="02020603050405020304" pitchFamily="18" charset="0"/>
                <a:sym typeface="+mn-ea"/>
              </a:rPr>
              <a:t>记录</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中各个缓存块的使用情况（记录从上一次使用到此刻的时间），并将间隔时间最长的缓存块替换掉，</a:t>
            </a:r>
            <a:r>
              <a:rPr lang="zh-CN" altLang="en-US" dirty="0">
                <a:solidFill>
                  <a:srgbClr val="0000FF"/>
                </a:solidFill>
                <a:cs typeface="Times New Roman" panose="02020603050405020304" pitchFamily="18" charset="0"/>
                <a:sym typeface="+mn-ea"/>
              </a:rPr>
              <a:t>实现较为复杂</a:t>
            </a:r>
            <a:r>
              <a:rPr lang="zh-CN" altLang="en-US" dirty="0">
                <a:cs typeface="Times New Roman" panose="02020603050405020304" pitchFamily="18" charset="0"/>
                <a:sym typeface="+mn-ea"/>
              </a:rPr>
              <a:t>。</a:t>
            </a:r>
            <a:endParaRPr lang="en-US" altLang="zh-CN" dirty="0">
              <a:cs typeface="Times New Roman" panose="02020603050405020304" pitchFamily="18" charset="0"/>
              <a:sym typeface="+mn-ea"/>
            </a:endParaRPr>
          </a:p>
          <a:p>
            <a:pPr lvl="1" algn="just">
              <a:lnSpc>
                <a:spcPct val="170000"/>
              </a:lnSpc>
            </a:pPr>
            <a:r>
              <a:rPr lang="zh-CN" altLang="en-US" dirty="0">
                <a:cs typeface="Times New Roman" panose="02020603050405020304" pitchFamily="18" charset="0"/>
                <a:sym typeface="+mn-ea"/>
              </a:rPr>
              <a:t>近期最少使用法的平均命中率比先进先出法要高。</a:t>
            </a:r>
            <a:endParaRPr lang="en-US" altLang="zh-CN" dirty="0">
              <a:cs typeface="Times New Roman" panose="02020603050405020304" pitchFamily="18" charset="0"/>
              <a:sym typeface="+mn-ea"/>
            </a:endParaRPr>
          </a:p>
          <a:p>
            <a:pPr marL="0" indent="0" algn="just">
              <a:lnSpc>
                <a:spcPct val="170000"/>
              </a:lnSpc>
              <a:buNone/>
            </a:pPr>
            <a:r>
              <a:rPr lang="zh-CN" altLang="en-US" b="1" dirty="0">
                <a:latin typeface="Times New Roman" panose="02020603050405020304" pitchFamily="18" charset="0"/>
                <a:cs typeface="Times New Roman" panose="02020603050405020304" pitchFamily="18" charset="0"/>
                <a:sym typeface="+mn-ea"/>
              </a:rPr>
              <a:t> </a:t>
            </a:r>
            <a:endParaRPr lang="zh-CN" altLang="en-US" b="1" dirty="0">
              <a:latin typeface="Times New Roman" panose="02020603050405020304" pitchFamily="18" charset="0"/>
              <a:cs typeface="Times New Roman" panose="02020603050405020304" pitchFamily="18" charset="0"/>
            </a:endParaRPr>
          </a:p>
          <a:p>
            <a:pPr algn="just"/>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14368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内容占位符 4"/>
          <p:cNvSpPr>
            <a:spLocks noGrp="1"/>
          </p:cNvSpPr>
          <p:nvPr>
            <p:ph idx="1"/>
          </p:nvPr>
        </p:nvSpPr>
        <p:spPr>
          <a:xfrm>
            <a:off x="838200" y="1065730"/>
            <a:ext cx="10515600" cy="5480843"/>
          </a:xfrm>
        </p:spPr>
        <p:txBody>
          <a:bodyPr>
            <a:normAutofit fontScale="92500" lnSpcReduction="20000"/>
          </a:bodyPr>
          <a:lstStyle/>
          <a:p>
            <a:pPr>
              <a:lnSpc>
                <a:spcPct val="170000"/>
              </a:lnSpc>
            </a:pPr>
            <a:r>
              <a:rPr lang="zh-CN" altLang="en-US" b="1" dirty="0">
                <a:cs typeface="Times New Roman" panose="02020603050405020304" pitchFamily="18" charset="0"/>
                <a:sym typeface="+mn-ea"/>
              </a:rPr>
              <a:t>最不经常使用法（</a:t>
            </a:r>
            <a:r>
              <a:rPr lang="en-US" altLang="zh-CN" b="1" dirty="0">
                <a:cs typeface="Times New Roman" panose="02020603050405020304" pitchFamily="18" charset="0"/>
                <a:sym typeface="+mn-ea"/>
              </a:rPr>
              <a:t>LFU</a:t>
            </a:r>
            <a:r>
              <a:rPr lang="zh-CN" altLang="en-US" b="1" dirty="0">
                <a:cs typeface="Times New Roman" panose="02020603050405020304" pitchFamily="18" charset="0"/>
                <a:sym typeface="+mn-ea"/>
              </a:rPr>
              <a:t>：</a:t>
            </a:r>
            <a:r>
              <a:rPr lang="en-US" altLang="zh-CN" b="1" dirty="0">
                <a:cs typeface="Times New Roman" panose="02020603050405020304" pitchFamily="18" charset="0"/>
                <a:sym typeface="+mn-ea"/>
              </a:rPr>
              <a:t>Least Frequently Used）</a:t>
            </a:r>
          </a:p>
          <a:p>
            <a:pPr lvl="1" algn="just">
              <a:lnSpc>
                <a:spcPct val="170000"/>
              </a:lnSpc>
            </a:pPr>
            <a:r>
              <a:rPr lang="zh-CN" altLang="en-US" dirty="0">
                <a:cs typeface="Times New Roman" panose="02020603050405020304" pitchFamily="18" charset="0"/>
                <a:sym typeface="+mn-ea"/>
              </a:rPr>
              <a:t>最不经常使用法的思路与近期最少使用法类似，当</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占满时，选择</a:t>
            </a:r>
            <a:r>
              <a:rPr lang="zh-CN" altLang="en-US" dirty="0">
                <a:solidFill>
                  <a:srgbClr val="0000FF"/>
                </a:solidFill>
                <a:cs typeface="Times New Roman" panose="02020603050405020304" pitchFamily="18" charset="0"/>
                <a:sym typeface="+mn-ea"/>
              </a:rPr>
              <a:t>最不经常使用</a:t>
            </a:r>
            <a:r>
              <a:rPr lang="zh-CN" altLang="en-US" dirty="0">
                <a:cs typeface="Times New Roman" panose="02020603050405020304" pitchFamily="18" charset="0"/>
                <a:sym typeface="+mn-ea"/>
              </a:rPr>
              <a:t>的字块进行替换。</a:t>
            </a:r>
            <a:endParaRPr lang="en-US" altLang="zh-CN" dirty="0">
              <a:cs typeface="Times New Roman" panose="02020603050405020304" pitchFamily="18" charset="0"/>
              <a:sym typeface="+mn-ea"/>
            </a:endParaRPr>
          </a:p>
          <a:p>
            <a:pPr lvl="1" algn="just">
              <a:lnSpc>
                <a:spcPct val="170000"/>
              </a:lnSpc>
            </a:pPr>
            <a:r>
              <a:rPr lang="zh-CN" altLang="en-US" dirty="0">
                <a:cs typeface="Times New Roman" panose="02020603050405020304" pitchFamily="18" charset="0"/>
                <a:sym typeface="+mn-ea"/>
              </a:rPr>
              <a:t>最不经常使用法也需要随时记录</a:t>
            </a:r>
            <a:r>
              <a:rPr lang="en-US" altLang="zh-CN" dirty="0">
                <a:cs typeface="Times New Roman" panose="02020603050405020304" pitchFamily="18" charset="0"/>
                <a:sym typeface="+mn-ea"/>
              </a:rPr>
              <a:t>Cache</a:t>
            </a:r>
            <a:r>
              <a:rPr lang="zh-CN" altLang="en-US" dirty="0">
                <a:cs typeface="Times New Roman" panose="02020603050405020304" pitchFamily="18" charset="0"/>
                <a:sym typeface="+mn-ea"/>
              </a:rPr>
              <a:t>中各个缓存块的使用情况（</a:t>
            </a:r>
            <a:r>
              <a:rPr lang="zh-CN" altLang="en-US" dirty="0">
                <a:solidFill>
                  <a:srgbClr val="0000FF"/>
                </a:solidFill>
                <a:cs typeface="Times New Roman" panose="02020603050405020304" pitchFamily="18" charset="0"/>
                <a:sym typeface="+mn-ea"/>
              </a:rPr>
              <a:t>记录一定时间内每个缓存块被访问的次数</a:t>
            </a:r>
            <a:r>
              <a:rPr lang="zh-CN" altLang="en-US" dirty="0">
                <a:cs typeface="Times New Roman" panose="02020603050405020304" pitchFamily="18" charset="0"/>
                <a:sym typeface="+mn-ea"/>
              </a:rPr>
              <a:t>），并将访问次数最少的缓存块替换掉，</a:t>
            </a:r>
            <a:r>
              <a:rPr lang="zh-CN" altLang="en-US" b="1" dirty="0">
                <a:cs typeface="Times New Roman" panose="02020603050405020304" pitchFamily="18" charset="0"/>
                <a:sym typeface="+mn-ea"/>
              </a:rPr>
              <a:t>实现也较为复杂</a:t>
            </a:r>
            <a:r>
              <a:rPr lang="zh-CN" altLang="en-US" dirty="0">
                <a:cs typeface="Times New Roman" panose="02020603050405020304" pitchFamily="18" charset="0"/>
                <a:sym typeface="+mn-ea"/>
              </a:rPr>
              <a:t>。</a:t>
            </a:r>
            <a:endParaRPr lang="en-US" altLang="zh-CN" dirty="0">
              <a:cs typeface="Times New Roman" panose="02020603050405020304" pitchFamily="18" charset="0"/>
              <a:sym typeface="+mn-ea"/>
            </a:endParaRPr>
          </a:p>
          <a:p>
            <a:pPr lvl="1">
              <a:lnSpc>
                <a:spcPct val="170000"/>
              </a:lnSpc>
            </a:pPr>
            <a:r>
              <a:rPr lang="zh-CN" altLang="en-US" dirty="0">
                <a:cs typeface="Times New Roman" panose="02020603050405020304" pitchFamily="18" charset="0"/>
                <a:sym typeface="+mn-ea"/>
              </a:rPr>
              <a:t>最不经常使用法的平均命中率比先进先出法要高。</a:t>
            </a:r>
            <a:endParaRPr lang="en-US" altLang="zh-CN" dirty="0">
              <a:cs typeface="Times New Roman" panose="02020603050405020304" pitchFamily="18" charset="0"/>
              <a:sym typeface="+mn-ea"/>
            </a:endParaRPr>
          </a:p>
          <a:p>
            <a:pPr marL="0" indent="0">
              <a:lnSpc>
                <a:spcPct val="170000"/>
              </a:lnSpc>
              <a:buNone/>
            </a:pPr>
            <a:r>
              <a:rPr lang="zh-CN" altLang="en-US" b="1" dirty="0">
                <a:latin typeface="Times New Roman" panose="02020603050405020304" pitchFamily="18" charset="0"/>
                <a:cs typeface="Times New Roman" panose="02020603050405020304" pitchFamily="18" charset="0"/>
                <a:sym typeface="+mn-ea"/>
              </a:rPr>
              <a:t> </a:t>
            </a: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21913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a:t>
            </a:r>
            <a:r>
              <a:rPr lang="zh-CN" altLang="en-US" b="1" dirty="0">
                <a:sym typeface="+mn-ea"/>
              </a:rPr>
              <a:t>高速缓冲存储器</a:t>
            </a:r>
            <a:r>
              <a:rPr lang="en-US" altLang="zh-CN" b="1" dirty="0">
                <a:sym typeface="+mn-ea"/>
              </a:rPr>
              <a:t>——</a:t>
            </a:r>
            <a:r>
              <a:rPr lang="zh-CN" altLang="en-US" b="1" dirty="0">
                <a:sym typeface="+mn-ea"/>
              </a:rPr>
              <a:t>缓存替换算法</a:t>
            </a:r>
          </a:p>
        </p:txBody>
      </p:sp>
      <p:sp>
        <p:nvSpPr>
          <p:cNvPr id="1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宋体" panose="02010600030101010101" pitchFamily="2" charset="-122"/>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内容占位符 4"/>
          <p:cNvSpPr>
            <a:spLocks noGrp="1"/>
          </p:cNvSpPr>
          <p:nvPr>
            <p:ph idx="1"/>
          </p:nvPr>
        </p:nvSpPr>
        <p:spPr>
          <a:xfrm>
            <a:off x="838200" y="1065730"/>
            <a:ext cx="10515600" cy="5480843"/>
          </a:xfrm>
        </p:spPr>
        <p:txBody>
          <a:bodyPr>
            <a:normAutofit/>
          </a:bodyPr>
          <a:lstStyle/>
          <a:p>
            <a:pPr>
              <a:lnSpc>
                <a:spcPct val="170000"/>
              </a:lnSpc>
            </a:pPr>
            <a:r>
              <a:rPr lang="zh-CN" altLang="en-US" b="1" dirty="0">
                <a:cs typeface="Times New Roman" panose="02020603050405020304" pitchFamily="18" charset="0"/>
                <a:sym typeface="+mn-ea"/>
              </a:rPr>
              <a:t>随机替换法</a:t>
            </a:r>
          </a:p>
          <a:p>
            <a:pPr lvl="1">
              <a:lnSpc>
                <a:spcPct val="170000"/>
              </a:lnSpc>
            </a:pPr>
            <a:r>
              <a:rPr lang="zh-CN" altLang="en-US" b="1" dirty="0">
                <a:latin typeface="Times New Roman" panose="02020603050405020304" pitchFamily="18" charset="0"/>
                <a:cs typeface="Times New Roman" panose="02020603050405020304" pitchFamily="18" charset="0"/>
                <a:sym typeface="+mn-ea"/>
              </a:rPr>
              <a:t>当</a:t>
            </a:r>
            <a:r>
              <a:rPr lang="en-US" altLang="zh-CN" b="1" dirty="0">
                <a:latin typeface="Times New Roman" panose="02020603050405020304" pitchFamily="18" charset="0"/>
                <a:cs typeface="Times New Roman" panose="02020603050405020304" pitchFamily="18" charset="0"/>
                <a:sym typeface="+mn-ea"/>
              </a:rPr>
              <a:t>Cache</a:t>
            </a:r>
            <a:r>
              <a:rPr lang="zh-CN" altLang="en-US" b="1" dirty="0">
                <a:latin typeface="Times New Roman" panose="02020603050405020304" pitchFamily="18" charset="0"/>
                <a:cs typeface="Times New Roman" panose="02020603050405020304" pitchFamily="18" charset="0"/>
                <a:sym typeface="+mn-ea"/>
              </a:rPr>
              <a:t>占满时，随机选择一个缓存块替换。</a:t>
            </a:r>
            <a:endParaRPr lang="en-US" altLang="zh-CN" b="1" dirty="0">
              <a:latin typeface="Times New Roman" panose="02020603050405020304" pitchFamily="18" charset="0"/>
              <a:cs typeface="Times New Roman" panose="02020603050405020304" pitchFamily="18" charset="0"/>
              <a:sym typeface="+mn-ea"/>
            </a:endParaRPr>
          </a:p>
          <a:p>
            <a:pPr lvl="1">
              <a:lnSpc>
                <a:spcPct val="170000"/>
              </a:lnSpc>
            </a:pPr>
            <a:r>
              <a:rPr lang="zh-CN" altLang="en-US" b="1" dirty="0">
                <a:solidFill>
                  <a:srgbClr val="0000FF"/>
                </a:solidFill>
                <a:cs typeface="Times New Roman" panose="02020603050405020304" pitchFamily="18" charset="0"/>
                <a:sym typeface="+mn-ea"/>
              </a:rPr>
              <a:t>实现简单</a:t>
            </a:r>
            <a:r>
              <a:rPr lang="zh-CN" altLang="en-US" b="1" dirty="0">
                <a:cs typeface="Times New Roman" panose="02020603050405020304" pitchFamily="18" charset="0"/>
                <a:sym typeface="+mn-ea"/>
              </a:rPr>
              <a:t>，但是也没有考虑程序访问的局部性原理，无法提高</a:t>
            </a:r>
            <a:r>
              <a:rPr lang="en-US" altLang="zh-CN" b="1" dirty="0">
                <a:cs typeface="Times New Roman" panose="02020603050405020304" pitchFamily="18" charset="0"/>
                <a:sym typeface="+mn-ea"/>
              </a:rPr>
              <a:t>Cache</a:t>
            </a:r>
            <a:r>
              <a:rPr lang="zh-CN" altLang="en-US" b="1" dirty="0">
                <a:cs typeface="Times New Roman" panose="02020603050405020304" pitchFamily="18" charset="0"/>
                <a:sym typeface="+mn-ea"/>
              </a:rPr>
              <a:t>的命中率。</a:t>
            </a:r>
            <a:endParaRPr lang="en-US" altLang="zh-CN" b="1" dirty="0">
              <a:latin typeface="Times New Roman" panose="02020603050405020304" pitchFamily="18" charset="0"/>
              <a:cs typeface="Times New Roman" panose="02020603050405020304" pitchFamily="18" charset="0"/>
              <a:sym typeface="+mn-ea"/>
            </a:endParaRPr>
          </a:p>
          <a:p>
            <a:pPr marL="0" indent="0">
              <a:lnSpc>
                <a:spcPct val="170000"/>
              </a:lnSpc>
              <a:buNone/>
            </a:pPr>
            <a:r>
              <a:rPr lang="zh-CN" altLang="en-US" b="1" dirty="0">
                <a:latin typeface="Times New Roman" panose="02020603050405020304" pitchFamily="18" charset="0"/>
                <a:cs typeface="Times New Roman" panose="02020603050405020304" pitchFamily="18" charset="0"/>
                <a:sym typeface="+mn-ea"/>
              </a:rPr>
              <a:t> </a:t>
            </a:r>
            <a:endParaRPr lang="zh-CN" altLang="en-US" b="1"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833529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r>
              <a:rPr lang="en-US" altLang="zh-CN" b="1" dirty="0">
                <a:sym typeface="+mn-ea"/>
              </a:rPr>
              <a:t>——</a:t>
            </a:r>
            <a:r>
              <a:rPr lang="zh-CN" altLang="en-US" b="1" dirty="0">
                <a:sym typeface="+mn-ea"/>
              </a:rPr>
              <a:t>小结</a:t>
            </a:r>
          </a:p>
        </p:txBody>
      </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139</a:t>
            </a:fld>
            <a:endParaRPr lang="zh-CN" altLang="en-US" dirty="0">
              <a:latin typeface="宋体" panose="02010600030101010101" pitchFamily="2" charset="-122"/>
              <a:ea typeface="宋体" panose="02010600030101010101" pitchFamily="2" charset="-122"/>
            </a:endParaRPr>
          </a:p>
        </p:txBody>
      </p:sp>
      <p:sp>
        <p:nvSpPr>
          <p:cNvPr id="5" name="内容占位符 4"/>
          <p:cNvSpPr>
            <a:spLocks noGrp="1"/>
          </p:cNvSpPr>
          <p:nvPr>
            <p:ph idx="1"/>
          </p:nvPr>
        </p:nvSpPr>
        <p:spPr>
          <a:xfrm>
            <a:off x="838200" y="1054935"/>
            <a:ext cx="10515600" cy="4873029"/>
          </a:xfrm>
        </p:spPr>
        <p:txBody>
          <a:bodyPr/>
          <a:lstStyle/>
          <a:p>
            <a:r>
              <a:rPr lang="zh-CN" altLang="en-US" sz="3200" b="1" dirty="0">
                <a:solidFill>
                  <a:srgbClr val="C00000"/>
                </a:solidFill>
                <a:sym typeface="+mn-ea"/>
              </a:rPr>
              <a:t>实际应用：</a:t>
            </a:r>
            <a:r>
              <a:rPr lang="zh-CN" altLang="en-US" sz="3200" dirty="0">
                <a:sym typeface="+mn-ea"/>
              </a:rPr>
              <a:t>块设备缓存、硬盘缓存、</a:t>
            </a:r>
            <a:r>
              <a:rPr lang="en-US" altLang="zh-CN" sz="3200" dirty="0">
                <a:sym typeface="+mn-ea"/>
              </a:rPr>
              <a:t>web cache...  </a:t>
            </a:r>
            <a:endParaRPr lang="zh-CN" altLang="en-US" dirty="0"/>
          </a:p>
        </p:txBody>
      </p:sp>
      <p:sp>
        <p:nvSpPr>
          <p:cNvPr id="21" name="Text Box 6"/>
          <p:cNvSpPr txBox="1">
            <a:spLocks noChangeArrowheads="1"/>
          </p:cNvSpPr>
          <p:nvPr/>
        </p:nvSpPr>
        <p:spPr bwMode="auto">
          <a:xfrm>
            <a:off x="3164205" y="2651125"/>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只能固定 </a:t>
            </a:r>
            <a:r>
              <a:rPr lang="zh-CN" altLang="en-US" sz="3200" b="1"/>
              <a:t>映射到 </a:t>
            </a:r>
            <a:r>
              <a:rPr lang="zh-CN" altLang="en-US" sz="3200" b="1">
                <a:solidFill>
                  <a:schemeClr val="folHlink"/>
                </a:solidFill>
              </a:rPr>
              <a:t>某一 </a:t>
            </a:r>
            <a:r>
              <a:rPr lang="zh-CN" altLang="en-US" sz="3200" b="1"/>
              <a:t>缓存块</a:t>
            </a:r>
          </a:p>
        </p:txBody>
      </p:sp>
      <p:grpSp>
        <p:nvGrpSpPr>
          <p:cNvPr id="22" name="Group 7"/>
          <p:cNvGrpSpPr/>
          <p:nvPr/>
        </p:nvGrpSpPr>
        <p:grpSpPr bwMode="auto">
          <a:xfrm>
            <a:off x="717868" y="2650886"/>
            <a:ext cx="2224087" cy="2871788"/>
            <a:chOff x="96" y="2268"/>
            <a:chExt cx="1401" cy="1809"/>
          </a:xfrm>
        </p:grpSpPr>
        <p:sp>
          <p:nvSpPr>
            <p:cNvPr id="23" name="Text Box 8"/>
            <p:cNvSpPr txBox="1">
              <a:spLocks noChangeArrowheads="1"/>
            </p:cNvSpPr>
            <p:nvPr/>
          </p:nvSpPr>
          <p:spPr bwMode="auto">
            <a:xfrm>
              <a:off x="96" y="2268"/>
              <a:ext cx="11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直接映射</a:t>
              </a:r>
            </a:p>
          </p:txBody>
        </p:sp>
        <p:sp>
          <p:nvSpPr>
            <p:cNvPr id="24" name="Text Box 9"/>
            <p:cNvSpPr txBox="1">
              <a:spLocks noChangeArrowheads="1"/>
            </p:cNvSpPr>
            <p:nvPr/>
          </p:nvSpPr>
          <p:spPr bwMode="auto">
            <a:xfrm>
              <a:off x="96" y="2990"/>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全相联</a:t>
              </a:r>
              <a:r>
                <a:rPr lang="zh-CN" altLang="en-US" sz="3200" b="1">
                  <a:sym typeface="+mn-ea"/>
                </a:rPr>
                <a:t>映射</a:t>
              </a:r>
              <a:endParaRPr lang="zh-CN" altLang="en-US" sz="3200" b="1"/>
            </a:p>
          </p:txBody>
        </p:sp>
        <p:sp>
          <p:nvSpPr>
            <p:cNvPr id="25" name="Text Box 10"/>
            <p:cNvSpPr txBox="1">
              <a:spLocks noChangeArrowheads="1"/>
            </p:cNvSpPr>
            <p:nvPr/>
          </p:nvSpPr>
          <p:spPr bwMode="auto">
            <a:xfrm>
              <a:off x="96" y="3709"/>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组相联</a:t>
              </a:r>
              <a:r>
                <a:rPr lang="zh-CN" altLang="en-US" sz="3200" b="1">
                  <a:sym typeface="+mn-ea"/>
                </a:rPr>
                <a:t>映射</a:t>
              </a:r>
              <a:endParaRPr lang="zh-CN" altLang="en-US" sz="3200" b="1"/>
            </a:p>
          </p:txBody>
        </p:sp>
      </p:grpSp>
      <p:sp>
        <p:nvSpPr>
          <p:cNvPr id="26" name="Text Box 11"/>
          <p:cNvSpPr txBox="1">
            <a:spLocks noChangeArrowheads="1"/>
          </p:cNvSpPr>
          <p:nvPr/>
        </p:nvSpPr>
        <p:spPr bwMode="auto">
          <a:xfrm>
            <a:off x="3164205" y="3798570"/>
            <a:ext cx="76104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能</a:t>
            </a:r>
            <a:r>
              <a:rPr lang="zh-CN" altLang="en-US" sz="3200" b="1"/>
              <a:t> 映射到 </a:t>
            </a:r>
            <a:r>
              <a:rPr lang="zh-CN" altLang="en-US" sz="3200" b="1">
                <a:solidFill>
                  <a:schemeClr val="folHlink"/>
                </a:solidFill>
              </a:rPr>
              <a:t>任一 </a:t>
            </a:r>
            <a:r>
              <a:rPr lang="zh-CN" altLang="en-US" sz="3200" b="1"/>
              <a:t>缓存块</a:t>
            </a:r>
          </a:p>
        </p:txBody>
      </p:sp>
      <p:sp>
        <p:nvSpPr>
          <p:cNvPr id="27" name="Text Box 12"/>
          <p:cNvSpPr txBox="1">
            <a:spLocks noChangeArrowheads="1"/>
          </p:cNvSpPr>
          <p:nvPr/>
        </p:nvSpPr>
        <p:spPr bwMode="auto">
          <a:xfrm>
            <a:off x="3164205" y="4939030"/>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某一 </a:t>
            </a:r>
            <a:r>
              <a:rPr lang="zh-CN" altLang="en-US" sz="3200" b="1" dirty="0"/>
              <a:t>主存块</a:t>
            </a:r>
            <a:r>
              <a:rPr lang="zh-CN" altLang="en-US" sz="3200" b="1" dirty="0">
                <a:solidFill>
                  <a:schemeClr val="folHlink"/>
                </a:solidFill>
              </a:rPr>
              <a:t>只能</a:t>
            </a:r>
            <a:r>
              <a:rPr lang="zh-CN" altLang="en-US" sz="3200" b="1" dirty="0"/>
              <a:t>映射</a:t>
            </a:r>
            <a:r>
              <a:rPr lang="zh-CN" altLang="en-US" sz="3200" b="1" dirty="0">
                <a:solidFill>
                  <a:schemeClr val="folHlink"/>
                </a:solidFill>
              </a:rPr>
              <a:t>某一</a:t>
            </a:r>
            <a:r>
              <a:rPr lang="zh-CN" altLang="en-US" sz="3200" b="1" dirty="0"/>
              <a:t>缓存</a:t>
            </a:r>
            <a:r>
              <a:rPr lang="zh-CN" altLang="en-US" sz="3200" b="1" dirty="0">
                <a:solidFill>
                  <a:srgbClr val="0000FF"/>
                </a:solidFill>
              </a:rPr>
              <a:t>组</a:t>
            </a:r>
            <a:r>
              <a:rPr lang="zh-CN" altLang="en-US" sz="3200" b="1" dirty="0"/>
              <a:t>中的</a:t>
            </a:r>
            <a:r>
              <a:rPr lang="zh-CN" altLang="en-US" sz="3200" b="1" dirty="0">
                <a:solidFill>
                  <a:schemeClr val="folHlink"/>
                </a:solidFill>
              </a:rPr>
              <a:t>任一块</a:t>
            </a:r>
          </a:p>
        </p:txBody>
      </p:sp>
      <p:sp>
        <p:nvSpPr>
          <p:cNvPr id="28" name="AutoShape 13"/>
          <p:cNvSpPr>
            <a:spLocks noChangeArrowheads="1"/>
          </p:cNvSpPr>
          <p:nvPr/>
        </p:nvSpPr>
        <p:spPr bwMode="auto">
          <a:xfrm>
            <a:off x="3063875" y="1854914"/>
            <a:ext cx="1478173" cy="646699"/>
          </a:xfrm>
          <a:prstGeom prst="wedgeRoundRectCallout">
            <a:avLst>
              <a:gd name="adj1" fmla="val -137721"/>
              <a:gd name="adj2" fmla="val 7547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不灵活</a:t>
            </a:r>
          </a:p>
        </p:txBody>
      </p:sp>
      <p:sp>
        <p:nvSpPr>
          <p:cNvPr id="29" name="AutoShape 14"/>
          <p:cNvSpPr>
            <a:spLocks noChangeArrowheads="1"/>
          </p:cNvSpPr>
          <p:nvPr/>
        </p:nvSpPr>
        <p:spPr bwMode="auto">
          <a:xfrm>
            <a:off x="2978785" y="5709046"/>
            <a:ext cx="1478173" cy="646705"/>
          </a:xfrm>
          <a:prstGeom prst="wedgeRoundRectCallout">
            <a:avLst>
              <a:gd name="adj1" fmla="val -95492"/>
              <a:gd name="adj2" fmla="val -26301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成本高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6" grpId="0" autoUpdateAnimBg="0"/>
      <p:bldP spid="27" grpId="0" autoUpdateAnimBg="0"/>
      <p:bldP spid="28" grpId="0" bldLvl="0" animBg="1" autoUpdateAnimBg="0"/>
      <p:bldP spid="29" grpId="0" bldLvl="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2"/>
          <p:cNvSpPr txBox="1">
            <a:spLocks noChangeArrowheads="1"/>
          </p:cNvSpPr>
          <p:nvPr/>
        </p:nvSpPr>
        <p:spPr bwMode="auto">
          <a:xfrm>
            <a:off x="2405063" y="1974850"/>
            <a:ext cx="3167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latin typeface="宋体" panose="02010600030101010101" pitchFamily="2" charset="-122"/>
              </a:rPr>
              <a:t>(2) 存储速度</a:t>
            </a:r>
          </a:p>
        </p:txBody>
      </p:sp>
      <p:sp>
        <p:nvSpPr>
          <p:cNvPr id="34" name="Text Box 3"/>
          <p:cNvSpPr txBox="1">
            <a:spLocks noChangeArrowheads="1"/>
          </p:cNvSpPr>
          <p:nvPr/>
        </p:nvSpPr>
        <p:spPr bwMode="auto">
          <a:xfrm>
            <a:off x="1909763" y="288925"/>
            <a:ext cx="43572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latin typeface="宋体" panose="02010600030101010101" pitchFamily="2" charset="-122"/>
              </a:rPr>
              <a:t>4.  主存的技术指标</a:t>
            </a:r>
          </a:p>
        </p:txBody>
      </p:sp>
      <p:sp>
        <p:nvSpPr>
          <p:cNvPr id="35" name="Text Box 4"/>
          <p:cNvSpPr txBox="1">
            <a:spLocks noChangeArrowheads="1"/>
          </p:cNvSpPr>
          <p:nvPr/>
        </p:nvSpPr>
        <p:spPr bwMode="auto">
          <a:xfrm>
            <a:off x="2405063" y="1225550"/>
            <a:ext cx="3090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latin typeface="宋体" panose="02010600030101010101" pitchFamily="2" charset="-122"/>
              </a:rPr>
              <a:t>(1) 存储容量</a:t>
            </a:r>
            <a:endParaRPr lang="zh-CN" altLang="en-US" sz="2800" b="1">
              <a:latin typeface="宋体" panose="02010600030101010101" pitchFamily="2" charset="-122"/>
            </a:endParaRPr>
          </a:p>
        </p:txBody>
      </p:sp>
      <p:sp>
        <p:nvSpPr>
          <p:cNvPr id="36" name="Text Box 5"/>
          <p:cNvSpPr txBox="1">
            <a:spLocks noChangeArrowheads="1"/>
          </p:cNvSpPr>
          <p:nvPr/>
        </p:nvSpPr>
        <p:spPr bwMode="auto">
          <a:xfrm>
            <a:off x="2405063" y="5743575"/>
            <a:ext cx="4157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latin typeface="宋体" panose="02010600030101010101" pitchFamily="2" charset="-122"/>
              </a:rPr>
              <a:t>(3) 存储器的带宽</a:t>
            </a:r>
            <a:endParaRPr lang="zh-CN" altLang="en-US" sz="2800" b="1">
              <a:latin typeface="宋体" panose="02010600030101010101" pitchFamily="2" charset="-122"/>
            </a:endParaRPr>
          </a:p>
        </p:txBody>
      </p:sp>
      <p:sp>
        <p:nvSpPr>
          <p:cNvPr id="37" name="Text Box 6"/>
          <p:cNvSpPr txBox="1">
            <a:spLocks noChangeArrowheads="1"/>
          </p:cNvSpPr>
          <p:nvPr/>
        </p:nvSpPr>
        <p:spPr bwMode="auto">
          <a:xfrm>
            <a:off x="5108575" y="1254125"/>
            <a:ext cx="68929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主存 </a:t>
            </a:r>
            <a:r>
              <a:rPr lang="zh-CN" altLang="en-US" sz="2800" b="1">
                <a:solidFill>
                  <a:schemeClr val="folHlink"/>
                </a:solidFill>
                <a:latin typeface="宋体" panose="02010600030101010101" pitchFamily="2" charset="-122"/>
              </a:rPr>
              <a:t>存放二进制代码的总位数</a:t>
            </a:r>
            <a:r>
              <a:rPr lang="zh-CN" altLang="en-US" sz="2800" b="1" dirty="0">
                <a:solidFill>
                  <a:schemeClr val="folHlink"/>
                </a:solidFill>
                <a:latin typeface="宋体" panose="02010600030101010101" pitchFamily="2" charset="-122"/>
                <a:sym typeface="+mn-ea"/>
              </a:rPr>
              <a:t>或字节总数</a:t>
            </a:r>
            <a:r>
              <a:rPr lang="zh-CN" altLang="en-US" sz="2800" b="1">
                <a:latin typeface="宋体" panose="02010600030101010101" pitchFamily="2" charset="-122"/>
              </a:rPr>
              <a:t> </a:t>
            </a:r>
          </a:p>
        </p:txBody>
      </p:sp>
      <p:sp>
        <p:nvSpPr>
          <p:cNvPr id="38" name="Text Box 7"/>
          <p:cNvSpPr txBox="1">
            <a:spLocks noChangeArrowheads="1"/>
          </p:cNvSpPr>
          <p:nvPr/>
        </p:nvSpPr>
        <p:spPr bwMode="auto">
          <a:xfrm>
            <a:off x="5108575" y="3235325"/>
            <a:ext cx="3806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读出时间   写入时间 </a:t>
            </a:r>
          </a:p>
        </p:txBody>
      </p:sp>
      <p:sp>
        <p:nvSpPr>
          <p:cNvPr id="39" name="Text Box 8"/>
          <p:cNvSpPr txBox="1">
            <a:spLocks noChangeArrowheads="1"/>
          </p:cNvSpPr>
          <p:nvPr/>
        </p:nvSpPr>
        <p:spPr bwMode="auto">
          <a:xfrm>
            <a:off x="5108575" y="2644775"/>
            <a:ext cx="36134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存储器的 </a:t>
            </a:r>
            <a:r>
              <a:rPr lang="zh-CN" altLang="en-US" sz="2800" b="1" dirty="0">
                <a:solidFill>
                  <a:schemeClr val="folHlink"/>
                </a:solidFill>
                <a:latin typeface="宋体" panose="02010600030101010101" pitchFamily="2" charset="-122"/>
              </a:rPr>
              <a:t>访问时间</a:t>
            </a:r>
            <a:r>
              <a:rPr lang="zh-CN" altLang="en-US" sz="2800" b="1" dirty="0">
                <a:latin typeface="宋体" panose="02010600030101010101" pitchFamily="2" charset="-122"/>
              </a:rPr>
              <a:t> </a:t>
            </a:r>
          </a:p>
        </p:txBody>
      </p:sp>
      <p:grpSp>
        <p:nvGrpSpPr>
          <p:cNvPr id="40" name="Group 9"/>
          <p:cNvGrpSpPr/>
          <p:nvPr/>
        </p:nvGrpSpPr>
        <p:grpSpPr bwMode="auto">
          <a:xfrm>
            <a:off x="3024188" y="2644776"/>
            <a:ext cx="2168525" cy="1819276"/>
            <a:chOff x="939" y="1696"/>
            <a:chExt cx="1366" cy="1146"/>
          </a:xfrm>
        </p:grpSpPr>
        <p:sp>
          <p:nvSpPr>
            <p:cNvPr id="41" name="Text Box 10"/>
            <p:cNvSpPr txBox="1">
              <a:spLocks noChangeArrowheads="1"/>
            </p:cNvSpPr>
            <p:nvPr/>
          </p:nvSpPr>
          <p:spPr bwMode="auto">
            <a:xfrm>
              <a:off x="939" y="1696"/>
              <a:ext cx="1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latin typeface="宋体" panose="02010600030101010101" pitchFamily="2" charset="-122"/>
                </a:rPr>
                <a:t> 存取时间</a:t>
              </a:r>
            </a:p>
          </p:txBody>
        </p:sp>
        <p:sp>
          <p:nvSpPr>
            <p:cNvPr id="42" name="Text Box 11"/>
            <p:cNvSpPr txBox="1">
              <a:spLocks noChangeArrowheads="1"/>
            </p:cNvSpPr>
            <p:nvPr/>
          </p:nvSpPr>
          <p:spPr bwMode="auto">
            <a:xfrm>
              <a:off x="939" y="2512"/>
              <a:ext cx="136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Tx/>
                <a:buChar char="•"/>
              </a:pPr>
              <a:r>
                <a:rPr lang="zh-CN" altLang="en-US" sz="2800" b="1">
                  <a:latin typeface="宋体" panose="02010600030101010101" pitchFamily="2" charset="-122"/>
                </a:rPr>
                <a:t> 存取周期 </a:t>
              </a:r>
            </a:p>
          </p:txBody>
        </p:sp>
      </p:grpSp>
      <p:sp>
        <p:nvSpPr>
          <p:cNvPr id="43" name="Text Box 12"/>
          <p:cNvSpPr txBox="1">
            <a:spLocks noChangeArrowheads="1"/>
          </p:cNvSpPr>
          <p:nvPr/>
        </p:nvSpPr>
        <p:spPr bwMode="auto">
          <a:xfrm>
            <a:off x="5108575" y="5140325"/>
            <a:ext cx="3917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latin typeface="宋体" panose="02010600030101010101" pitchFamily="2" charset="-122"/>
              </a:rPr>
              <a:t> 读周期   写周期</a:t>
            </a:r>
          </a:p>
        </p:txBody>
      </p:sp>
      <p:grpSp>
        <p:nvGrpSpPr>
          <p:cNvPr id="44" name="Group 13"/>
          <p:cNvGrpSpPr/>
          <p:nvPr/>
        </p:nvGrpSpPr>
        <p:grpSpPr bwMode="auto">
          <a:xfrm>
            <a:off x="5108575" y="3940175"/>
            <a:ext cx="5568950" cy="1119188"/>
            <a:chOff x="2252" y="2512"/>
            <a:chExt cx="3508" cy="705"/>
          </a:xfrm>
        </p:grpSpPr>
        <p:sp>
          <p:nvSpPr>
            <p:cNvPr id="45" name="Text Box 14"/>
            <p:cNvSpPr txBox="1">
              <a:spLocks noChangeArrowheads="1"/>
            </p:cNvSpPr>
            <p:nvPr/>
          </p:nvSpPr>
          <p:spPr bwMode="auto">
            <a:xfrm>
              <a:off x="2252" y="2512"/>
              <a:ext cx="3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 </a:t>
              </a:r>
              <a:r>
                <a:rPr lang="zh-CN" altLang="en-US" sz="2800" b="1">
                  <a:solidFill>
                    <a:schemeClr val="folHlink"/>
                  </a:solidFill>
                  <a:latin typeface="宋体" panose="02010600030101010101" pitchFamily="2" charset="-122"/>
                </a:rPr>
                <a:t>连续两次独立的存储器操作</a:t>
              </a:r>
            </a:p>
          </p:txBody>
        </p:sp>
        <p:sp>
          <p:nvSpPr>
            <p:cNvPr id="46" name="Text Box 15"/>
            <p:cNvSpPr txBox="1">
              <a:spLocks noChangeArrowheads="1"/>
            </p:cNvSpPr>
            <p:nvPr/>
          </p:nvSpPr>
          <p:spPr bwMode="auto">
            <a:xfrm>
              <a:off x="2252" y="2890"/>
              <a:ext cx="35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latin typeface="宋体" panose="02010600030101010101" pitchFamily="2" charset="-122"/>
                </a:rPr>
                <a:t>（读或写）所需的 </a:t>
              </a:r>
              <a:r>
                <a:rPr lang="zh-CN" altLang="en-US" sz="2800" b="1">
                  <a:solidFill>
                    <a:schemeClr val="folHlink"/>
                  </a:solidFill>
                  <a:latin typeface="宋体" panose="02010600030101010101" pitchFamily="2" charset="-122"/>
                </a:rPr>
                <a:t>最小间隔时间</a:t>
              </a:r>
              <a:r>
                <a:rPr lang="zh-CN" altLang="en-US" sz="2800" b="1">
                  <a:latin typeface="宋体" panose="02010600030101010101" pitchFamily="2" charset="-122"/>
                </a:rPr>
                <a:t> </a:t>
              </a:r>
            </a:p>
          </p:txBody>
        </p:sp>
      </p:grpSp>
      <p:sp>
        <p:nvSpPr>
          <p:cNvPr id="47" name="Text Box 16"/>
          <p:cNvSpPr txBox="1">
            <a:spLocks noChangeArrowheads="1"/>
          </p:cNvSpPr>
          <p:nvPr/>
        </p:nvSpPr>
        <p:spPr bwMode="auto">
          <a:xfrm>
            <a:off x="5840413" y="5773738"/>
            <a:ext cx="18653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solidFill>
                  <a:schemeClr val="folHlink"/>
                </a:solidFill>
                <a:latin typeface="宋体" panose="02010600030101010101" pitchFamily="2" charset="-122"/>
              </a:rPr>
              <a:t>位/秒</a:t>
            </a:r>
          </a:p>
        </p:txBody>
      </p:sp>
      <p:sp>
        <p:nvSpPr>
          <p:cNvPr id="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linds(horizont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blinds(horizontal)">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blinds(horizontal)">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blinds(horizontal)">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blinds(horizontal)">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blinds(horizontal)">
                                      <p:cBhvr>
                                        <p:cTn id="5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5" grpId="0" autoUpdateAnimBg="0"/>
      <p:bldP spid="36" grpId="0" autoUpdateAnimBg="0"/>
      <p:bldP spid="37" grpId="0" autoUpdateAnimBg="0"/>
      <p:bldP spid="38" grpId="0" autoUpdateAnimBg="0"/>
      <p:bldP spid="39" grpId="0" autoUpdateAnimBg="0"/>
      <p:bldP spid="43" grpId="0" autoUpdateAnimBg="0"/>
      <p:bldP spid="47" grpId="0"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dirty="0">
                <a:sym typeface="+mn-ea"/>
              </a:rPr>
              <a:t>6</a:t>
            </a:r>
            <a:r>
              <a:rPr lang="en-US" altLang="zh-CN" sz="3200" dirty="0">
                <a:sym typeface="+mn-ea"/>
              </a:rPr>
              <a:t>.1 </a:t>
            </a:r>
            <a:r>
              <a:rPr lang="zh-CN" altLang="en-US" sz="3200" dirty="0">
                <a:sym typeface="+mn-ea"/>
              </a:rPr>
              <a:t>存储器概述</a:t>
            </a:r>
            <a:endParaRPr lang="en-US" altLang="zh-CN" sz="3200" dirty="0"/>
          </a:p>
          <a:p>
            <a:pPr marL="0" indent="0">
              <a:lnSpc>
                <a:spcPct val="150000"/>
              </a:lnSpc>
              <a:spcBef>
                <a:spcPct val="0"/>
              </a:spcBef>
              <a:buNone/>
            </a:pPr>
            <a:r>
              <a:rPr lang="en-US" altLang="zh-CN" dirty="0">
                <a:sym typeface="+mn-ea"/>
              </a:rPr>
              <a:t>6</a:t>
            </a:r>
            <a:r>
              <a:rPr lang="en-US" altLang="zh-CN" sz="3200" dirty="0">
                <a:sym typeface="+mn-ea"/>
              </a:rPr>
              <a:t>.2 </a:t>
            </a:r>
            <a:r>
              <a:rPr lang="zh-CN" altLang="en-US" sz="3200" dirty="0">
                <a:sym typeface="+mn-ea"/>
              </a:rPr>
              <a:t>主存储器</a:t>
            </a:r>
            <a:endParaRPr lang="en-US" altLang="zh-CN" sz="3200" dirty="0"/>
          </a:p>
          <a:p>
            <a:pPr marL="0" indent="0">
              <a:lnSpc>
                <a:spcPct val="150000"/>
              </a:lnSpc>
              <a:spcBef>
                <a:spcPct val="0"/>
              </a:spcBef>
              <a:buNone/>
            </a:pPr>
            <a:r>
              <a:rPr lang="en-US" altLang="zh-CN" dirty="0">
                <a:sym typeface="+mn-ea"/>
              </a:rPr>
              <a:t>6</a:t>
            </a:r>
            <a:r>
              <a:rPr lang="en-US" altLang="zh-CN" sz="3200" dirty="0">
                <a:sym typeface="+mn-ea"/>
              </a:rPr>
              <a:t>.3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b="1" dirty="0">
                <a:sym typeface="+mn-ea"/>
              </a:rPr>
              <a:t>6</a:t>
            </a:r>
            <a:r>
              <a:rPr lang="en-US" altLang="zh-CN" sz="3200" b="1" dirty="0">
                <a:sym typeface="+mn-ea"/>
              </a:rPr>
              <a:t>.4 </a:t>
            </a:r>
            <a:r>
              <a:rPr lang="zh-CN" altLang="en-US" sz="3200" b="1" dirty="0">
                <a:latin typeface="Times New Roman" panose="02020603050405020304" pitchFamily="18" charset="0"/>
                <a:sym typeface="+mn-ea"/>
              </a:rPr>
              <a:t>虚拟存储器</a:t>
            </a:r>
            <a:endParaRPr lang="en-US" altLang="zh-CN" sz="3200" b="1" dirty="0"/>
          </a:p>
          <a:p>
            <a:pPr marL="0" indent="0">
              <a:lnSpc>
                <a:spcPct val="150000"/>
              </a:lnSpc>
              <a:spcBef>
                <a:spcPct val="0"/>
              </a:spcBef>
              <a:buNone/>
            </a:pPr>
            <a:r>
              <a:rPr lang="en-US" altLang="zh-CN" dirty="0"/>
              <a:t>6</a:t>
            </a:r>
            <a:r>
              <a:rPr lang="en-US" altLang="zh-CN" sz="3200" dirty="0"/>
              <a:t>.5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140</a:t>
            </a:fld>
            <a:endParaRPr lang="en-US" altLang="zh-CN" dirty="0">
              <a:solidFill>
                <a:schemeClr val="tx1"/>
              </a:solidFill>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555E5-E0FC-40B6-AB4B-43386B67524A}"/>
              </a:ext>
            </a:extLst>
          </p:cNvPr>
          <p:cNvSpPr>
            <a:spLocks noGrp="1"/>
          </p:cNvSpPr>
          <p:nvPr>
            <p:ph type="title"/>
          </p:nvPr>
        </p:nvSpPr>
        <p:spPr/>
        <p:txBody>
          <a:bodyPr/>
          <a:lstStyle/>
          <a:p>
            <a:r>
              <a:rPr lang="zh-CN" altLang="en-US" dirty="0"/>
              <a:t>虚拟存储器思想的提出</a:t>
            </a:r>
          </a:p>
        </p:txBody>
      </p:sp>
      <p:sp>
        <p:nvSpPr>
          <p:cNvPr id="3" name="内容占位符 2">
            <a:extLst>
              <a:ext uri="{FF2B5EF4-FFF2-40B4-BE49-F238E27FC236}">
                <a16:creationId xmlns:a16="http://schemas.microsoft.com/office/drawing/2014/main" id="{FE18D7BC-8A6D-4937-88C0-49CCBF9BD51C}"/>
              </a:ext>
            </a:extLst>
          </p:cNvPr>
          <p:cNvSpPr>
            <a:spLocks noGrp="1"/>
          </p:cNvSpPr>
          <p:nvPr>
            <p:ph idx="1"/>
          </p:nvPr>
        </p:nvSpPr>
        <p:spPr/>
        <p:txBody>
          <a:bodyPr>
            <a:normAutofit fontScale="70000" lnSpcReduction="20000"/>
          </a:bodyPr>
          <a:lstStyle/>
          <a:p>
            <a:r>
              <a:rPr lang="zh-CN" altLang="en-US" sz="4000" b="1" dirty="0"/>
              <a:t>主存容量限制</a:t>
            </a:r>
            <a:r>
              <a:rPr lang="zh-CN" altLang="en-US" sz="4000" dirty="0"/>
              <a:t>带来的诸多不便</a:t>
            </a:r>
            <a:endParaRPr lang="en-US" altLang="zh-CN" sz="4000" dirty="0"/>
          </a:p>
          <a:p>
            <a:pPr lvl="1"/>
            <a:r>
              <a:rPr lang="zh-CN" altLang="en-US" sz="3200" dirty="0"/>
              <a:t>用户编写程序必须考虑主存容量的限制</a:t>
            </a:r>
            <a:endParaRPr lang="en-US" altLang="zh-CN" sz="3200" dirty="0"/>
          </a:p>
          <a:p>
            <a:pPr lvl="1"/>
            <a:r>
              <a:rPr lang="zh-CN" altLang="en-US" sz="3200" dirty="0"/>
              <a:t>多道程序设计的道数受到限制</a:t>
            </a:r>
            <a:endParaRPr lang="en-US" altLang="zh-CN" sz="3200" dirty="0"/>
          </a:p>
          <a:p>
            <a:pPr marL="228600" lvl="1">
              <a:spcBef>
                <a:spcPts val="1000"/>
              </a:spcBef>
            </a:pPr>
            <a:r>
              <a:rPr lang="zh-CN" altLang="en-US" sz="4000" b="1" dirty="0"/>
              <a:t>用户编程行为分析</a:t>
            </a:r>
            <a:endParaRPr lang="en-US" altLang="zh-CN" sz="4000" b="1" dirty="0"/>
          </a:p>
          <a:p>
            <a:pPr lvl="1"/>
            <a:r>
              <a:rPr lang="zh-CN" altLang="en-US" sz="3200" dirty="0"/>
              <a:t>全面考虑各种情况，执行时有互斥性</a:t>
            </a:r>
            <a:endParaRPr lang="en-US" altLang="zh-CN" sz="3200" dirty="0"/>
          </a:p>
          <a:p>
            <a:pPr lvl="1"/>
            <a:r>
              <a:rPr lang="zh-CN" altLang="en-US" sz="3200" dirty="0"/>
              <a:t>顺序性和循环性等空间局部性行为</a:t>
            </a:r>
            <a:endParaRPr lang="en-US" altLang="zh-CN" sz="3200" dirty="0"/>
          </a:p>
          <a:p>
            <a:pPr lvl="1"/>
            <a:r>
              <a:rPr lang="zh-CN" altLang="en-US" sz="3200" dirty="0"/>
              <a:t>某一阶段执行的时间局部性行为</a:t>
            </a:r>
            <a:endParaRPr lang="en-US" altLang="zh-CN" sz="3200" dirty="0"/>
          </a:p>
          <a:p>
            <a:pPr marL="228600" lvl="1">
              <a:spcBef>
                <a:spcPts val="1000"/>
              </a:spcBef>
            </a:pPr>
            <a:r>
              <a:rPr lang="zh-CN" altLang="en-US" sz="4000" b="1" dirty="0"/>
              <a:t>因此可以考虑部分调入进程内容</a:t>
            </a:r>
          </a:p>
        </p:txBody>
      </p:sp>
      <p:sp>
        <p:nvSpPr>
          <p:cNvPr id="4" name="灯片编号占位符 3">
            <a:extLst>
              <a:ext uri="{FF2B5EF4-FFF2-40B4-BE49-F238E27FC236}">
                <a16:creationId xmlns:a16="http://schemas.microsoft.com/office/drawing/2014/main" id="{EF7AC000-C293-4ADD-81E1-87707EF9C9E6}"/>
              </a:ext>
            </a:extLst>
          </p:cNvPr>
          <p:cNvSpPr>
            <a:spLocks noGrp="1"/>
          </p:cNvSpPr>
          <p:nvPr>
            <p:ph type="sldNum" sz="quarter" idx="12"/>
          </p:nvPr>
        </p:nvSpPr>
        <p:spPr/>
        <p:txBody>
          <a:bodyPr/>
          <a:lstStyle/>
          <a:p>
            <a:fld id="{8EE8E787-E6FE-45D8-9039-788B45E44EE7}" type="slidenum">
              <a:rPr lang="zh-CN" altLang="en-US" smtClean="0"/>
              <a:t>141</a:t>
            </a:fld>
            <a:endParaRPr lang="zh-CN" altLang="en-US" dirty="0"/>
          </a:p>
        </p:txBody>
      </p:sp>
    </p:spTree>
    <p:extLst>
      <p:ext uri="{BB962C8B-B14F-4D97-AF65-F5344CB8AC3E}">
        <p14:creationId xmlns:p14="http://schemas.microsoft.com/office/powerpoint/2010/main" val="2339312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E0AD3-3292-462E-A3AD-BA746F492A54}"/>
              </a:ext>
            </a:extLst>
          </p:cNvPr>
          <p:cNvSpPr>
            <a:spLocks noGrp="1"/>
          </p:cNvSpPr>
          <p:nvPr>
            <p:ph type="title"/>
          </p:nvPr>
        </p:nvSpPr>
        <p:spPr/>
        <p:txBody>
          <a:bodyPr/>
          <a:lstStyle/>
          <a:p>
            <a:r>
              <a:rPr lang="zh-CN" altLang="en-US" dirty="0"/>
              <a:t>虚拟存储器的基本思想</a:t>
            </a:r>
          </a:p>
        </p:txBody>
      </p:sp>
      <p:sp>
        <p:nvSpPr>
          <p:cNvPr id="3" name="内容占位符 2">
            <a:extLst>
              <a:ext uri="{FF2B5EF4-FFF2-40B4-BE49-F238E27FC236}">
                <a16:creationId xmlns:a16="http://schemas.microsoft.com/office/drawing/2014/main" id="{7F6BDCFA-ED7E-4193-A92A-AD5B23C00D70}"/>
              </a:ext>
            </a:extLst>
          </p:cNvPr>
          <p:cNvSpPr>
            <a:spLocks noGrp="1"/>
          </p:cNvSpPr>
          <p:nvPr>
            <p:ph idx="1"/>
          </p:nvPr>
        </p:nvSpPr>
        <p:spPr/>
        <p:txBody>
          <a:bodyPr>
            <a:normAutofit fontScale="92500" lnSpcReduction="20000"/>
          </a:bodyPr>
          <a:lstStyle/>
          <a:p>
            <a:r>
              <a:rPr lang="zh-CN" altLang="en-US" dirty="0"/>
              <a:t>存储管理把进程全部信息放在辅存中，执行时先将其中一部分装入主存，以后根据执行行为</a:t>
            </a:r>
            <a:r>
              <a:rPr lang="zh-CN" altLang="en-US" b="1" dirty="0">
                <a:solidFill>
                  <a:srgbClr val="FF0000"/>
                </a:solidFill>
              </a:rPr>
              <a:t>随用随调入</a:t>
            </a:r>
            <a:endParaRPr lang="en-US" altLang="zh-CN" b="1" dirty="0">
              <a:solidFill>
                <a:srgbClr val="FF0000"/>
              </a:solidFill>
            </a:endParaRPr>
          </a:p>
          <a:p>
            <a:r>
              <a:rPr lang="zh-CN" altLang="en-US" dirty="0"/>
              <a:t>如果主存中没有足够的空间，存储管理需要根据执行行为把主存中暂时不用的信息调出到辅存上去</a:t>
            </a:r>
            <a:endParaRPr lang="en-US" altLang="zh-CN" dirty="0"/>
          </a:p>
          <a:p>
            <a:pPr lvl="0" fontAlgn="auto">
              <a:lnSpc>
                <a:spcPct val="160000"/>
              </a:lnSpc>
            </a:pPr>
            <a:r>
              <a:rPr lang="zh-CN" altLang="en-US" dirty="0">
                <a:sym typeface="+mn-ea"/>
              </a:rPr>
              <a:t>虚拟存储采用与</a:t>
            </a:r>
            <a:r>
              <a:rPr lang="en-US" altLang="zh-CN" dirty="0">
                <a:sym typeface="+mn-ea"/>
              </a:rPr>
              <a:t>Cache</a:t>
            </a:r>
            <a:r>
              <a:rPr lang="zh-CN" altLang="en-US" dirty="0">
                <a:sym typeface="+mn-ea"/>
              </a:rPr>
              <a:t>类似原理，提高速度，降低成本</a:t>
            </a:r>
            <a:endParaRPr lang="en-US" altLang="zh-CN" dirty="0">
              <a:sym typeface="+mn-ea"/>
            </a:endParaRPr>
          </a:p>
          <a:p>
            <a:pPr lvl="0" fontAlgn="auto">
              <a:lnSpc>
                <a:spcPct val="160000"/>
              </a:lnSpc>
            </a:pPr>
            <a:r>
              <a:rPr lang="zh-CN" altLang="en-US" sz="3200" dirty="0">
                <a:sym typeface="+mn-ea"/>
              </a:rPr>
              <a:t>利用程序局部性，使存储系统的性能接近于高速存储器；价格接近于低速存储器，并扩充主存容量</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18427517-FBD2-4BDE-A5A3-48E10AECDAFB}"/>
              </a:ext>
            </a:extLst>
          </p:cNvPr>
          <p:cNvSpPr>
            <a:spLocks noGrp="1"/>
          </p:cNvSpPr>
          <p:nvPr>
            <p:ph type="sldNum" sz="quarter" idx="12"/>
          </p:nvPr>
        </p:nvSpPr>
        <p:spPr/>
        <p:txBody>
          <a:bodyPr/>
          <a:lstStyle/>
          <a:p>
            <a:fld id="{8EE8E787-E6FE-45D8-9039-788B45E44EE7}" type="slidenum">
              <a:rPr lang="zh-CN" altLang="en-US" smtClean="0"/>
              <a:t>142</a:t>
            </a:fld>
            <a:endParaRPr lang="zh-CN" altLang="en-US" dirty="0"/>
          </a:p>
        </p:txBody>
      </p:sp>
    </p:spTree>
    <p:extLst>
      <p:ext uri="{BB962C8B-B14F-4D97-AF65-F5344CB8AC3E}">
        <p14:creationId xmlns:p14="http://schemas.microsoft.com/office/powerpoint/2010/main" val="12005757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DB2B14-1C4B-4D78-9379-52DB56409748}"/>
              </a:ext>
            </a:extLst>
          </p:cNvPr>
          <p:cNvSpPr>
            <a:spLocks noGrp="1"/>
          </p:cNvSpPr>
          <p:nvPr>
            <p:ph type="title"/>
          </p:nvPr>
        </p:nvSpPr>
        <p:spPr/>
        <p:txBody>
          <a:bodyPr/>
          <a:lstStyle/>
          <a:p>
            <a:r>
              <a:rPr lang="zh-CN" altLang="en-US" dirty="0"/>
              <a:t>虚拟存储器的实现思路</a:t>
            </a:r>
          </a:p>
        </p:txBody>
      </p:sp>
      <p:sp>
        <p:nvSpPr>
          <p:cNvPr id="3" name="内容占位符 2">
            <a:extLst>
              <a:ext uri="{FF2B5EF4-FFF2-40B4-BE49-F238E27FC236}">
                <a16:creationId xmlns:a16="http://schemas.microsoft.com/office/drawing/2014/main" id="{8E3296DC-EEC9-4B1C-B185-EC715C9FF3D1}"/>
              </a:ext>
            </a:extLst>
          </p:cNvPr>
          <p:cNvSpPr>
            <a:spLocks noGrp="1"/>
          </p:cNvSpPr>
          <p:nvPr>
            <p:ph idx="1"/>
          </p:nvPr>
        </p:nvSpPr>
        <p:spPr/>
        <p:txBody>
          <a:bodyPr>
            <a:normAutofit fontScale="92500" lnSpcReduction="20000"/>
          </a:bodyPr>
          <a:lstStyle/>
          <a:p>
            <a:r>
              <a:rPr lang="zh-CN" altLang="en-US" dirty="0"/>
              <a:t>需要建立与自动管理两个地址空间</a:t>
            </a:r>
            <a:endParaRPr lang="en-US" altLang="zh-CN" dirty="0"/>
          </a:p>
          <a:p>
            <a:r>
              <a:rPr lang="zh-CN" altLang="en-US" dirty="0"/>
              <a:t>（辅存）虚拟地址空间容纳进程装入</a:t>
            </a:r>
            <a:endParaRPr lang="en-US" altLang="zh-CN" dirty="0"/>
          </a:p>
          <a:p>
            <a:r>
              <a:rPr lang="zh-CN" altLang="en-US" dirty="0"/>
              <a:t>（主存）实际地址空间承载进程执行</a:t>
            </a:r>
            <a:endParaRPr lang="en-US" altLang="zh-CN" dirty="0"/>
          </a:p>
          <a:p>
            <a:r>
              <a:rPr lang="zh-CN" altLang="en-US" dirty="0"/>
              <a:t>对于用户，计算机系统具有一个容量大得多得主存空间，即虚拟存储器，</a:t>
            </a:r>
            <a:r>
              <a:rPr lang="zh-CN" altLang="en-US" dirty="0">
                <a:sym typeface="+mn-ea"/>
              </a:rPr>
              <a:t>虚存空间是靠辅存（磁盘）来支持的</a:t>
            </a:r>
            <a:endParaRPr lang="en-US" altLang="zh-CN" dirty="0"/>
          </a:p>
          <a:p>
            <a:r>
              <a:rPr lang="zh-CN" altLang="en-US" dirty="0"/>
              <a:t>虚拟存储器是一种地址空间扩展技术，通常意义上对用户编程是透明的，除非用户需要进行高性能的程序设计。</a:t>
            </a:r>
          </a:p>
        </p:txBody>
      </p:sp>
      <p:sp>
        <p:nvSpPr>
          <p:cNvPr id="4" name="灯片编号占位符 3">
            <a:extLst>
              <a:ext uri="{FF2B5EF4-FFF2-40B4-BE49-F238E27FC236}">
                <a16:creationId xmlns:a16="http://schemas.microsoft.com/office/drawing/2014/main" id="{1E8DFFDB-8635-4DCB-BE6B-32077430A364}"/>
              </a:ext>
            </a:extLst>
          </p:cNvPr>
          <p:cNvSpPr>
            <a:spLocks noGrp="1"/>
          </p:cNvSpPr>
          <p:nvPr>
            <p:ph type="sldNum" sz="quarter" idx="12"/>
          </p:nvPr>
        </p:nvSpPr>
        <p:spPr/>
        <p:txBody>
          <a:bodyPr/>
          <a:lstStyle/>
          <a:p>
            <a:fld id="{8EE8E787-E6FE-45D8-9039-788B45E44EE7}" type="slidenum">
              <a:rPr lang="zh-CN" altLang="en-US" smtClean="0"/>
              <a:t>143</a:t>
            </a:fld>
            <a:endParaRPr lang="zh-CN" altLang="en-US" dirty="0"/>
          </a:p>
        </p:txBody>
      </p:sp>
    </p:spTree>
    <p:extLst>
      <p:ext uri="{BB962C8B-B14F-4D97-AF65-F5344CB8AC3E}">
        <p14:creationId xmlns:p14="http://schemas.microsoft.com/office/powerpoint/2010/main" val="14700087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a:xfrm>
            <a:off x="838200" y="992705"/>
            <a:ext cx="10515600" cy="4873029"/>
          </a:xfrm>
        </p:spPr>
        <p:txBody>
          <a:bodyPr>
            <a:normAutofit/>
          </a:bodyPr>
          <a:lstStyle/>
          <a:p>
            <a:pPr fontAlgn="auto">
              <a:lnSpc>
                <a:spcPct val="120000"/>
              </a:lnSpc>
            </a:pPr>
            <a:r>
              <a:rPr lang="zh-CN" altLang="en-US" dirty="0">
                <a:latin typeface="Times New Roman" panose="02020603050405020304" pitchFamily="18" charset="0"/>
                <a:cs typeface="Times New Roman" panose="02020603050405020304" pitchFamily="18" charset="0"/>
                <a:sym typeface="+mn-ea"/>
              </a:rPr>
              <a:t>实地址计算机系统</a:t>
            </a:r>
          </a:p>
          <a:p>
            <a:pPr lvl="1" fontAlgn="auto">
              <a:lnSpc>
                <a:spcPct val="120000"/>
              </a:lnSpc>
            </a:pPr>
            <a:r>
              <a:rPr lang="en-US" altLang="zh-CN" dirty="0">
                <a:latin typeface="Times New Roman" panose="02020603050405020304" pitchFamily="18" charset="0"/>
                <a:cs typeface="Times New Roman" panose="02020603050405020304" pitchFamily="18" charset="0"/>
                <a:sym typeface="+mn-ea"/>
              </a:rPr>
              <a:t>CPU</a:t>
            </a:r>
            <a:r>
              <a:rPr lang="zh-CN" altLang="en-US" dirty="0">
                <a:latin typeface="Times New Roman" panose="02020603050405020304" pitchFamily="18" charset="0"/>
                <a:cs typeface="Times New Roman" panose="02020603050405020304" pitchFamily="18" charset="0"/>
                <a:sym typeface="+mn-ea"/>
              </a:rPr>
              <a:t>给出的地址直接访问物理内存</a:t>
            </a:r>
            <a:endParaRPr lang="zh-CN" altLang="en-US" dirty="0">
              <a:latin typeface="Times New Roman" panose="02020603050405020304" pitchFamily="18" charset="0"/>
              <a:cs typeface="Times New Roman" panose="02020603050405020304" pitchFamily="18" charset="0"/>
            </a:endParaRPr>
          </a:p>
          <a:p>
            <a:pPr lvl="1" fontAlgn="auto">
              <a:lnSpc>
                <a:spcPct val="120000"/>
              </a:lnSpc>
            </a:pPr>
            <a:r>
              <a:rPr lang="zh-CN" altLang="en-US" dirty="0">
                <a:latin typeface="Times New Roman" panose="02020603050405020304" pitchFamily="18" charset="0"/>
                <a:cs typeface="Times New Roman" panose="02020603050405020304" pitchFamily="18" charset="0"/>
                <a:sym typeface="+mn-ea"/>
              </a:rPr>
              <a:t>大多数</a:t>
            </a:r>
            <a:r>
              <a:rPr lang="en-US" altLang="zh-CN" dirty="0">
                <a:latin typeface="Times New Roman" panose="02020603050405020304" pitchFamily="18" charset="0"/>
                <a:cs typeface="Times New Roman" panose="02020603050405020304" pitchFamily="18" charset="0"/>
                <a:sym typeface="+mn-ea"/>
              </a:rPr>
              <a:t>Cray</a:t>
            </a:r>
            <a:r>
              <a:rPr lang="zh-CN" altLang="en-US" dirty="0">
                <a:latin typeface="Times New Roman" panose="02020603050405020304" pitchFamily="18" charset="0"/>
                <a:cs typeface="Times New Roman" panose="02020603050405020304" pitchFamily="18" charset="0"/>
                <a:sym typeface="+mn-ea"/>
              </a:rPr>
              <a:t>计算机、早期</a:t>
            </a:r>
            <a:r>
              <a:rPr lang="en-US" altLang="zh-CN" dirty="0">
                <a:latin typeface="Times New Roman" panose="02020603050405020304" pitchFamily="18" charset="0"/>
                <a:cs typeface="Times New Roman" panose="02020603050405020304" pitchFamily="18" charset="0"/>
                <a:sym typeface="+mn-ea"/>
              </a:rPr>
              <a:t>PC</a:t>
            </a:r>
            <a:r>
              <a:rPr lang="zh-CN" altLang="en-US" dirty="0">
                <a:latin typeface="Times New Roman" panose="02020603050405020304" pitchFamily="18" charset="0"/>
                <a:cs typeface="Times New Roman" panose="02020603050405020304" pitchFamily="18" charset="0"/>
                <a:sym typeface="+mn-ea"/>
              </a:rPr>
              <a:t>、大多数嵌入式系统</a:t>
            </a:r>
            <a:endParaRPr lang="en-US" altLang="zh-CN" b="1" dirty="0">
              <a:latin typeface="Times New Roman" panose="02020603050405020304" pitchFamily="18" charset="0"/>
              <a:cs typeface="Times New Roman" panose="02020603050405020304" pitchFamily="18" charset="0"/>
              <a:sym typeface="+mn-ea"/>
            </a:endParaRPr>
          </a:p>
        </p:txBody>
      </p:sp>
      <p:grpSp>
        <p:nvGrpSpPr>
          <p:cNvPr id="8" name="Group 36"/>
          <p:cNvGrpSpPr/>
          <p:nvPr/>
        </p:nvGrpSpPr>
        <p:grpSpPr bwMode="auto">
          <a:xfrm>
            <a:off x="1724979" y="3103245"/>
            <a:ext cx="5387975" cy="3162300"/>
            <a:chOff x="1544" y="1808"/>
            <a:chExt cx="3394" cy="1992"/>
          </a:xfrm>
        </p:grpSpPr>
        <p:sp>
          <p:nvSpPr>
            <p:cNvPr id="9"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0"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1" name="Text Box 10"/>
            <p:cNvSpPr txBox="1">
              <a:spLocks noChangeArrowheads="1"/>
            </p:cNvSpPr>
            <p:nvPr/>
          </p:nvSpPr>
          <p:spPr bwMode="auto">
            <a:xfrm>
              <a:off x="1688" y="2480"/>
              <a:ext cx="453" cy="229"/>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sz="2000" b="1">
                  <a:latin typeface="Helvetica"/>
                  <a:ea typeface="宋体" panose="02010600030101010101" pitchFamily="2" charset="-122"/>
                </a:rPr>
                <a:t>CPU</a:t>
              </a:r>
              <a:endParaRPr lang="en-US" altLang="zh-CN" sz="2000" b="1" dirty="0">
                <a:latin typeface="Helvetica"/>
                <a:ea typeface="宋体" panose="02010600030101010101" pitchFamily="2" charset="-122"/>
              </a:endParaRPr>
            </a:p>
          </p:txBody>
        </p:sp>
        <p:sp>
          <p:nvSpPr>
            <p:cNvPr id="12" name="Rectangle 11"/>
            <p:cNvSpPr>
              <a:spLocks noChangeArrowheads="1"/>
            </p:cNvSpPr>
            <p:nvPr/>
          </p:nvSpPr>
          <p:spPr bwMode="auto">
            <a:xfrm>
              <a:off x="3168" y="1856"/>
              <a:ext cx="1056" cy="1944"/>
            </a:xfrm>
            <a:prstGeom prst="rect">
              <a:avLst/>
            </a:prstGeom>
            <a:solidFill>
              <a:schemeClr val="folHlink"/>
            </a:solidFill>
            <a:ln w="9525">
              <a:no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13"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2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sp>
          <p:nvSpPr>
            <p:cNvPr id="31" name="Text Box 27"/>
            <p:cNvSpPr txBox="1">
              <a:spLocks noChangeArrowheads="1"/>
            </p:cNvSpPr>
            <p:nvPr/>
          </p:nvSpPr>
          <p:spPr bwMode="auto">
            <a:xfrm>
              <a:off x="3264" y="1856"/>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0:</a:t>
              </a:r>
              <a:endParaRPr lang="en-US" altLang="zh-CN" sz="2400" b="1">
                <a:latin typeface="Helvetica"/>
                <a:ea typeface="宋体" panose="02010600030101010101" pitchFamily="2" charset="-122"/>
              </a:endParaRPr>
            </a:p>
          </p:txBody>
        </p:sp>
        <p:sp>
          <p:nvSpPr>
            <p:cNvPr id="32" name="Text Box 28"/>
            <p:cNvSpPr txBox="1">
              <a:spLocks noChangeArrowheads="1"/>
            </p:cNvSpPr>
            <p:nvPr/>
          </p:nvSpPr>
          <p:spPr bwMode="auto">
            <a:xfrm>
              <a:off x="3264" y="2000"/>
              <a:ext cx="242"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1:</a:t>
              </a:r>
              <a:endParaRPr lang="en-US" altLang="zh-CN" sz="2400" b="1">
                <a:latin typeface="Helvetica"/>
                <a:ea typeface="宋体" panose="02010600030101010101" pitchFamily="2" charset="-122"/>
              </a:endParaRPr>
            </a:p>
          </p:txBody>
        </p:sp>
        <p:sp>
          <p:nvSpPr>
            <p:cNvPr id="33" name="Text Box 29"/>
            <p:cNvSpPr txBox="1">
              <a:spLocks noChangeArrowheads="1"/>
            </p:cNvSpPr>
            <p:nvPr/>
          </p:nvSpPr>
          <p:spPr bwMode="auto">
            <a:xfrm>
              <a:off x="3120" y="3440"/>
              <a:ext cx="394"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N-1:</a:t>
              </a:r>
              <a:endParaRPr lang="en-US" altLang="zh-CN" sz="2400" b="1">
                <a:latin typeface="Helvetica"/>
                <a:ea typeface="宋体" panose="02010600030101010101" pitchFamily="2" charset="-122"/>
              </a:endParaRPr>
            </a:p>
          </p:txBody>
        </p:sp>
        <p:sp>
          <p:nvSpPr>
            <p:cNvPr id="38" name="Text Box 30"/>
            <p:cNvSpPr txBox="1">
              <a:spLocks noChangeArrowheads="1"/>
            </p:cNvSpPr>
            <p:nvPr/>
          </p:nvSpPr>
          <p:spPr bwMode="auto">
            <a:xfrm>
              <a:off x="4272" y="2216"/>
              <a:ext cx="666" cy="212"/>
            </a:xfrm>
            <a:prstGeom prst="rect">
              <a:avLst/>
            </a:prstGeom>
            <a:noFill/>
            <a:ln w="9525">
              <a:noFill/>
              <a:miter lim="800000"/>
            </a:ln>
          </p:spPr>
          <p:txBody>
            <a:bodyPr wrap="none" lIns="90487" tIns="44450" rIns="90487" bIns="44450">
              <a:spAutoFit/>
            </a:bodyPr>
            <a:lstStyle/>
            <a:p>
              <a:pPr eaLnBrk="0" hangingPunct="0">
                <a:lnSpc>
                  <a:spcPct val="90000"/>
                </a:lnSpc>
                <a:spcBef>
                  <a:spcPct val="30000"/>
                </a:spcBef>
              </a:pPr>
              <a:r>
                <a:rPr lang="en-US" altLang="zh-CN" b="1">
                  <a:latin typeface="Helvetica"/>
                  <a:ea typeface="宋体" panose="02010600030101010101" pitchFamily="2" charset="-122"/>
                </a:rPr>
                <a:t>Memory</a:t>
              </a:r>
            </a:p>
          </p:txBody>
        </p:sp>
        <p:sp>
          <p:nvSpPr>
            <p:cNvPr id="42" name="Line 31"/>
            <p:cNvSpPr>
              <a:spLocks noChangeShapeType="1"/>
            </p:cNvSpPr>
            <p:nvPr/>
          </p:nvSpPr>
          <p:spPr bwMode="auto">
            <a:xfrm flipV="1">
              <a:off x="2256" y="2288"/>
              <a:ext cx="1152" cy="192"/>
            </a:xfrm>
            <a:prstGeom prst="line">
              <a:avLst/>
            </a:prstGeom>
            <a:noFill/>
            <a:ln w="57150">
              <a:solidFill>
                <a:schemeClr val="tx1"/>
              </a:solidFill>
              <a:round/>
              <a:tailEnd type="triangle" w="med" len="med"/>
            </a:ln>
          </p:spPr>
          <p:txBody>
            <a:bodyPr wrap="none" lIns="90487" tIns="44450" rIns="90487" bIns="44450" anchor="ctr"/>
            <a:lstStyle/>
            <a:p>
              <a:endParaRPr lang="zh-CN" altLang="en-US"/>
            </a:p>
          </p:txBody>
        </p:sp>
        <p:sp>
          <p:nvSpPr>
            <p:cNvPr id="43"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ln>
          </p:spPr>
          <p:txBody>
            <a:bodyPr wrap="none" lIns="90487" tIns="44450" rIns="90487" bIns="44450" anchor="ctr"/>
            <a:lstStyle/>
            <a:p>
              <a:endParaRPr lang="zh-CN" altLang="en-US"/>
            </a:p>
          </p:txBody>
        </p:sp>
        <p:sp>
          <p:nvSpPr>
            <p:cNvPr id="44" name="Text Box 33"/>
            <p:cNvSpPr txBox="1">
              <a:spLocks noChangeArrowheads="1"/>
            </p:cNvSpPr>
            <p:nvPr/>
          </p:nvSpPr>
          <p:spPr bwMode="auto">
            <a:xfrm>
              <a:off x="2200" y="1992"/>
              <a:ext cx="858" cy="336"/>
            </a:xfrm>
            <a:prstGeom prst="rect">
              <a:avLst/>
            </a:prstGeom>
            <a:noFill/>
            <a:ln w="9525">
              <a:noFill/>
              <a:miter lim="800000"/>
            </a:ln>
          </p:spPr>
          <p:txBody>
            <a:bodyPr wrap="none" lIns="90487" tIns="44450" rIns="90487" bIns="44450">
              <a:spAutoFit/>
            </a:bodyPr>
            <a:lstStyle/>
            <a:p>
              <a:pPr algn="r" eaLnBrk="0" hangingPunct="0">
                <a:lnSpc>
                  <a:spcPct val="80000"/>
                </a:lnSpc>
              </a:pPr>
              <a:r>
                <a:rPr lang="en-US" altLang="zh-CN" b="1">
                  <a:latin typeface="Helvetica"/>
                  <a:ea typeface="宋体" panose="02010600030101010101" pitchFamily="2" charset="-122"/>
                </a:rPr>
                <a:t>Physical</a:t>
              </a:r>
            </a:p>
            <a:p>
              <a:pPr algn="r" eaLnBrk="0" hangingPunct="0">
                <a:lnSpc>
                  <a:spcPct val="80000"/>
                </a:lnSpc>
              </a:pPr>
              <a:r>
                <a:rPr lang="en-US" altLang="zh-CN" b="1">
                  <a:latin typeface="Helvetica"/>
                  <a:ea typeface="宋体" panose="02010600030101010101" pitchFamily="2" charset="-122"/>
                </a:rPr>
                <a:t>Addresses</a:t>
              </a:r>
              <a:endParaRPr lang="en-US" altLang="zh-CN" sz="2400" b="1">
                <a:latin typeface="Helvetica"/>
                <a:ea typeface="宋体" panose="02010600030101010101" pitchFamily="2" charset="-122"/>
              </a:endParaRPr>
            </a:p>
          </p:txBody>
        </p:sp>
        <p:sp>
          <p:nvSpPr>
            <p:cNvPr id="46"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ln>
          </p:spPr>
          <p:txBody>
            <a:bodyPr wrap="none" lIns="90487" tIns="44450" rIns="90487" bIns="44450" anchor="ctr"/>
            <a:lstStyle/>
            <a:p>
              <a:pPr algn="r" eaLnBrk="0" hangingPunct="0">
                <a:lnSpc>
                  <a:spcPct val="90000"/>
                </a:lnSpc>
              </a:pPr>
              <a:endParaRPr lang="en-US" altLang="zh-CN" b="1">
                <a:latin typeface="Helvetica"/>
                <a:ea typeface="宋体" panose="02010600030101010101" pitchFamily="2" charset="-122"/>
              </a:endParaRPr>
            </a:p>
          </p:txBody>
        </p:sp>
      </p:grpSp>
      <p:sp>
        <p:nvSpPr>
          <p:cNvPr id="3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a:xfrm>
            <a:off x="204358" y="891851"/>
            <a:ext cx="11724885" cy="4873029"/>
          </a:xfrm>
        </p:spPr>
        <p:txBody>
          <a:bodyPr>
            <a:normAutofit/>
          </a:bodyPr>
          <a:lstStyle/>
          <a:p>
            <a:pPr fontAlgn="auto">
              <a:lnSpc>
                <a:spcPct val="100000"/>
              </a:lnSpc>
            </a:pPr>
            <a:r>
              <a:rPr lang="zh-CN" altLang="en-US" dirty="0">
                <a:sym typeface="+mn-ea"/>
              </a:rPr>
              <a:t>虚地址计算机系统</a:t>
            </a:r>
          </a:p>
          <a:p>
            <a:pPr lvl="1" fontAlgn="auto">
              <a:lnSpc>
                <a:spcPct val="100000"/>
              </a:lnSpc>
            </a:pPr>
            <a:r>
              <a:rPr lang="en-US" altLang="zh-CN" dirty="0">
                <a:sym typeface="+mn-ea"/>
              </a:rPr>
              <a:t>CPU</a:t>
            </a:r>
            <a:r>
              <a:rPr lang="zh-CN" altLang="en-US" dirty="0">
                <a:sym typeface="+mn-ea"/>
              </a:rPr>
              <a:t>给出的地址需要虚实变换</a:t>
            </a:r>
          </a:p>
          <a:p>
            <a:pPr lvl="2" fontAlgn="auto">
              <a:lnSpc>
                <a:spcPct val="100000"/>
              </a:lnSpc>
            </a:pPr>
            <a:r>
              <a:rPr lang="zh-CN" altLang="en-US" dirty="0">
                <a:sym typeface="+mn-ea"/>
              </a:rPr>
              <a:t>通过</a:t>
            </a:r>
            <a:r>
              <a:rPr lang="zh-CN" altLang="en-US" dirty="0">
                <a:latin typeface="宋体" panose="02010600030101010101" pitchFamily="2" charset="-122"/>
                <a:sym typeface="+mn-ea"/>
              </a:rPr>
              <a:t>地址映射与转换机构以及操作系统</a:t>
            </a:r>
            <a:r>
              <a:rPr lang="zh-CN" altLang="en-US" dirty="0">
                <a:sym typeface="+mn-ea"/>
              </a:rPr>
              <a:t>维护的</a:t>
            </a:r>
            <a:r>
              <a:rPr lang="zh-CN" altLang="en-US" dirty="0">
                <a:solidFill>
                  <a:srgbClr val="0000FF"/>
                </a:solidFill>
                <a:sym typeface="+mn-ea"/>
              </a:rPr>
              <a:t>页表</a:t>
            </a:r>
            <a:r>
              <a:rPr lang="zh-CN" altLang="en-US" dirty="0">
                <a:sym typeface="+mn-ea"/>
              </a:rPr>
              <a:t>将虚拟地址转换为物理地址</a:t>
            </a:r>
            <a:endParaRPr lang="zh-CN" altLang="en-US" dirty="0"/>
          </a:p>
          <a:p>
            <a:pPr lvl="1" fontAlgn="auto">
              <a:lnSpc>
                <a:spcPct val="100000"/>
              </a:lnSpc>
            </a:pPr>
            <a:r>
              <a:rPr lang="zh-CN" altLang="en-US" dirty="0">
                <a:sym typeface="+mn-ea"/>
              </a:rPr>
              <a:t>工作站、服务器、现代</a:t>
            </a:r>
            <a:r>
              <a:rPr lang="en-US" altLang="zh-CN" dirty="0">
                <a:sym typeface="+mn-ea"/>
              </a:rPr>
              <a:t>PC</a:t>
            </a:r>
            <a:endParaRPr lang="en-US" altLang="zh-CN" b="1" dirty="0">
              <a:latin typeface="Times New Roman" panose="02020603050405020304" pitchFamily="18" charset="0"/>
              <a:sym typeface="+mn-ea"/>
            </a:endParaRPr>
          </a:p>
        </p:txBody>
      </p:sp>
      <p:grpSp>
        <p:nvGrpSpPr>
          <p:cNvPr id="2" name="Group 5"/>
          <p:cNvGrpSpPr/>
          <p:nvPr/>
        </p:nvGrpSpPr>
        <p:grpSpPr bwMode="auto">
          <a:xfrm>
            <a:off x="228600" y="4439709"/>
            <a:ext cx="1219200" cy="1143000"/>
            <a:chOff x="1488" y="1872"/>
            <a:chExt cx="768" cy="720"/>
          </a:xfrm>
        </p:grpSpPr>
        <p:sp>
          <p:nvSpPr>
            <p:cNvPr id="5"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7" name="Text Box 8"/>
            <p:cNvSpPr txBox="1">
              <a:spLocks noChangeArrowheads="1"/>
            </p:cNvSpPr>
            <p:nvPr/>
          </p:nvSpPr>
          <p:spPr bwMode="auto">
            <a:xfrm>
              <a:off x="1632" y="2064"/>
              <a:ext cx="453" cy="229"/>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20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CPU</a:t>
              </a:r>
              <a:endParaRPr kumimoji="0" lang="en-US" altLang="zh-CN" sz="2000" b="1" i="0" u="none" strike="noStrike" kern="1200" cap="none" spc="0" normalizeH="0" baseline="0" noProof="0" dirty="0">
                <a:ln>
                  <a:noFill/>
                </a:ln>
                <a:solidFill>
                  <a:prstClr val="black"/>
                </a:solidFill>
                <a:effectLst/>
                <a:uLnTx/>
                <a:uFillTx/>
                <a:latin typeface="Helvetica"/>
                <a:ea typeface="宋体" panose="02010600030101010101" pitchFamily="2" charset="-122"/>
                <a:cs typeface="+mn-cs"/>
              </a:endParaRPr>
            </a:p>
          </p:txBody>
        </p:sp>
      </p:grpSp>
      <p:grpSp>
        <p:nvGrpSpPr>
          <p:cNvPr id="14" name="Group 9"/>
          <p:cNvGrpSpPr/>
          <p:nvPr/>
        </p:nvGrpSpPr>
        <p:grpSpPr bwMode="auto">
          <a:xfrm>
            <a:off x="5334000" y="3068109"/>
            <a:ext cx="1752600" cy="3352800"/>
            <a:chOff x="3024" y="1248"/>
            <a:chExt cx="1104" cy="2112"/>
          </a:xfrm>
        </p:grpSpPr>
        <p:sp>
          <p:nvSpPr>
            <p:cNvPr id="15" name="Rectangle 10"/>
            <p:cNvSpPr>
              <a:spLocks noChangeArrowheads="1"/>
            </p:cNvSpPr>
            <p:nvPr/>
          </p:nvSpPr>
          <p:spPr bwMode="auto">
            <a:xfrm>
              <a:off x="3072" y="1296"/>
              <a:ext cx="1056" cy="2064"/>
            </a:xfrm>
            <a:prstGeom prst="rect">
              <a:avLst/>
            </a:prstGeom>
            <a:solidFill>
              <a:schemeClr val="folHlink"/>
            </a:solidFill>
            <a:ln w="9525">
              <a:no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16"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grpSp>
          <p:nvGrpSpPr>
            <p:cNvPr id="17" name="Group 12"/>
            <p:cNvGrpSpPr/>
            <p:nvPr/>
          </p:nvGrpSpPr>
          <p:grpSpPr bwMode="auto">
            <a:xfrm>
              <a:off x="3360" y="1344"/>
              <a:ext cx="576" cy="1872"/>
              <a:chOff x="3360" y="1344"/>
              <a:chExt cx="576" cy="1872"/>
            </a:xfrm>
          </p:grpSpPr>
          <p:sp>
            <p:nvSpPr>
              <p:cNvPr id="18"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19"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4"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5"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6"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7"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39"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0"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1"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5"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7"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8"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49"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grpSp>
        <p:sp>
          <p:nvSpPr>
            <p:cNvPr id="50" name="Text Box 26"/>
            <p:cNvSpPr txBox="1">
              <a:spLocks noChangeArrowheads="1"/>
            </p:cNvSpPr>
            <p:nvPr/>
          </p:nvSpPr>
          <p:spPr bwMode="auto">
            <a:xfrm>
              <a:off x="3168" y="1296"/>
              <a:ext cx="242" cy="212"/>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0:</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51" name="Text Box 27"/>
            <p:cNvSpPr txBox="1">
              <a:spLocks noChangeArrowheads="1"/>
            </p:cNvSpPr>
            <p:nvPr/>
          </p:nvSpPr>
          <p:spPr bwMode="auto">
            <a:xfrm>
              <a:off x="3168" y="1440"/>
              <a:ext cx="242" cy="212"/>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1:</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52" name="Text Box 28"/>
            <p:cNvSpPr txBox="1">
              <a:spLocks noChangeArrowheads="1"/>
            </p:cNvSpPr>
            <p:nvPr/>
          </p:nvSpPr>
          <p:spPr bwMode="auto">
            <a:xfrm>
              <a:off x="3024" y="3024"/>
              <a:ext cx="394" cy="212"/>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N-1:</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grpSp>
      <p:sp>
        <p:nvSpPr>
          <p:cNvPr id="53" name="Text Box 29"/>
          <p:cNvSpPr txBox="1">
            <a:spLocks noChangeArrowheads="1"/>
          </p:cNvSpPr>
          <p:nvPr/>
        </p:nvSpPr>
        <p:spPr bwMode="auto">
          <a:xfrm>
            <a:off x="5762626" y="6459009"/>
            <a:ext cx="1057275" cy="336550"/>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Memory</a:t>
            </a:r>
          </a:p>
        </p:txBody>
      </p:sp>
      <p:sp>
        <p:nvSpPr>
          <p:cNvPr id="54" name="Rectangle 30"/>
          <p:cNvSpPr>
            <a:spLocks noChangeArrowheads="1"/>
          </p:cNvSpPr>
          <p:nvPr/>
        </p:nvSpPr>
        <p:spPr bwMode="auto">
          <a:xfrm>
            <a:off x="2590800" y="3906309"/>
            <a:ext cx="1219200" cy="2362200"/>
          </a:xfrm>
          <a:prstGeom prst="rect">
            <a:avLst/>
          </a:prstGeom>
          <a:solidFill>
            <a:schemeClr val="folHlink"/>
          </a:solidFill>
          <a:ln w="9525">
            <a:no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55" name="Rectangle 31"/>
          <p:cNvSpPr>
            <a:spLocks noChangeArrowheads="1"/>
          </p:cNvSpPr>
          <p:nvPr/>
        </p:nvSpPr>
        <p:spPr bwMode="auto">
          <a:xfrm>
            <a:off x="2514600" y="3830109"/>
            <a:ext cx="1219200" cy="2362200"/>
          </a:xfrm>
          <a:prstGeom prst="rect">
            <a:avLst/>
          </a:prstGeom>
          <a:solidFill>
            <a:srgbClr val="FF9900"/>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grpSp>
        <p:nvGrpSpPr>
          <p:cNvPr id="56" name="Group 32"/>
          <p:cNvGrpSpPr/>
          <p:nvPr/>
        </p:nvGrpSpPr>
        <p:grpSpPr bwMode="auto">
          <a:xfrm>
            <a:off x="3048000" y="3982509"/>
            <a:ext cx="533400" cy="2057400"/>
            <a:chOff x="2688" y="1584"/>
            <a:chExt cx="576" cy="1296"/>
          </a:xfrm>
        </p:grpSpPr>
        <p:sp>
          <p:nvSpPr>
            <p:cNvPr id="57"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58"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59"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0"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1"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2"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3"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4"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5"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grpSp>
      <p:sp>
        <p:nvSpPr>
          <p:cNvPr id="66" name="Text Box 42"/>
          <p:cNvSpPr txBox="1">
            <a:spLocks noChangeArrowheads="1"/>
          </p:cNvSpPr>
          <p:nvPr/>
        </p:nvSpPr>
        <p:spPr bwMode="auto">
          <a:xfrm>
            <a:off x="2743201" y="3906309"/>
            <a:ext cx="384175" cy="336550"/>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0:</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7" name="Text Box 43"/>
          <p:cNvSpPr txBox="1">
            <a:spLocks noChangeArrowheads="1"/>
          </p:cNvSpPr>
          <p:nvPr/>
        </p:nvSpPr>
        <p:spPr bwMode="auto">
          <a:xfrm>
            <a:off x="2743201" y="4134909"/>
            <a:ext cx="384175" cy="336550"/>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1:</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8" name="Text Box 44"/>
          <p:cNvSpPr txBox="1">
            <a:spLocks noChangeArrowheads="1"/>
          </p:cNvSpPr>
          <p:nvPr/>
        </p:nvSpPr>
        <p:spPr bwMode="auto">
          <a:xfrm>
            <a:off x="2514601" y="5735109"/>
            <a:ext cx="612775" cy="336550"/>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P-1:</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69" name="Text Box 45"/>
          <p:cNvSpPr txBox="1">
            <a:spLocks noChangeArrowheads="1"/>
          </p:cNvSpPr>
          <p:nvPr/>
        </p:nvSpPr>
        <p:spPr bwMode="auto">
          <a:xfrm>
            <a:off x="2498726" y="3417359"/>
            <a:ext cx="1387475" cy="336550"/>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Page Table</a:t>
            </a:r>
          </a:p>
        </p:txBody>
      </p:sp>
      <p:sp>
        <p:nvSpPr>
          <p:cNvPr id="70" name="Line 46"/>
          <p:cNvSpPr>
            <a:spLocks noChangeShapeType="1"/>
          </p:cNvSpPr>
          <p:nvPr/>
        </p:nvSpPr>
        <p:spPr bwMode="auto">
          <a:xfrm flipV="1">
            <a:off x="1371600" y="4592109"/>
            <a:ext cx="1676400" cy="228600"/>
          </a:xfrm>
          <a:prstGeom prst="line">
            <a:avLst/>
          </a:prstGeom>
          <a:noFill/>
          <a:ln w="57150">
            <a:solidFill>
              <a:schemeClr val="tx1"/>
            </a:solidFill>
            <a:round/>
            <a:tail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Oval 47"/>
          <p:cNvSpPr>
            <a:spLocks noChangeArrowheads="1"/>
          </p:cNvSpPr>
          <p:nvPr/>
        </p:nvSpPr>
        <p:spPr bwMode="auto">
          <a:xfrm>
            <a:off x="3257550" y="4468284"/>
            <a:ext cx="152400" cy="152400"/>
          </a:xfrm>
          <a:prstGeom prst="ellipse">
            <a:avLst/>
          </a:prstGeom>
          <a:solidFill>
            <a:srgbClr val="000000"/>
          </a:solidFill>
          <a:ln w="12700">
            <a:solidFill>
              <a:schemeClr val="tx1"/>
            </a:solidFill>
            <a:round/>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72" name="Oval 48"/>
          <p:cNvSpPr>
            <a:spLocks noChangeArrowheads="1"/>
          </p:cNvSpPr>
          <p:nvPr/>
        </p:nvSpPr>
        <p:spPr bwMode="auto">
          <a:xfrm>
            <a:off x="3267075" y="5392209"/>
            <a:ext cx="152400" cy="152400"/>
          </a:xfrm>
          <a:prstGeom prst="ellipse">
            <a:avLst/>
          </a:prstGeom>
          <a:solidFill>
            <a:srgbClr val="000000"/>
          </a:solidFill>
          <a:ln w="12700">
            <a:solidFill>
              <a:schemeClr val="tx1"/>
            </a:solidFill>
            <a:round/>
          </a:ln>
        </p:spPr>
        <p:txBody>
          <a:bodyPr wrap="none" lIns="90487" tIns="44450" rIns="90487" bIns="44450" anchor="ctr"/>
          <a:lstStyle/>
          <a:p>
            <a:pPr marL="0" marR="0" lvl="0" indent="0" algn="r" defTabSz="914400" rtl="0" eaLnBrk="0" fontAlgn="auto" latinLnBrk="0" hangingPunct="0">
              <a:lnSpc>
                <a:spcPct val="90000"/>
              </a:lnSpc>
              <a:spcBef>
                <a:spcPts val="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73" name="Line 49"/>
          <p:cNvSpPr>
            <a:spLocks noChangeShapeType="1"/>
          </p:cNvSpPr>
          <p:nvPr/>
        </p:nvSpPr>
        <p:spPr bwMode="auto">
          <a:xfrm>
            <a:off x="3343276" y="4554009"/>
            <a:ext cx="2486025" cy="863600"/>
          </a:xfrm>
          <a:prstGeom prst="line">
            <a:avLst/>
          </a:prstGeom>
          <a:noFill/>
          <a:ln w="57150">
            <a:solidFill>
              <a:schemeClr val="tx1"/>
            </a:solidFill>
            <a:round/>
            <a:tail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Line 50"/>
          <p:cNvSpPr>
            <a:spLocks noChangeShapeType="1"/>
          </p:cNvSpPr>
          <p:nvPr/>
        </p:nvSpPr>
        <p:spPr bwMode="auto">
          <a:xfrm flipV="1">
            <a:off x="3352800" y="4287309"/>
            <a:ext cx="2514600" cy="1143000"/>
          </a:xfrm>
          <a:prstGeom prst="line">
            <a:avLst/>
          </a:prstGeom>
          <a:noFill/>
          <a:ln w="57150">
            <a:solidFill>
              <a:schemeClr val="tx1"/>
            </a:solidFill>
            <a:round/>
            <a:tail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Line 51"/>
          <p:cNvSpPr>
            <a:spLocks noChangeShapeType="1"/>
          </p:cNvSpPr>
          <p:nvPr/>
        </p:nvSpPr>
        <p:spPr bwMode="auto">
          <a:xfrm flipH="1" flipV="1">
            <a:off x="1371600" y="5125509"/>
            <a:ext cx="1676400" cy="304800"/>
          </a:xfrm>
          <a:prstGeom prst="line">
            <a:avLst/>
          </a:prstGeom>
          <a:noFill/>
          <a:ln w="57150">
            <a:solidFill>
              <a:schemeClr val="tx1"/>
            </a:solidFill>
            <a:round/>
            <a:head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76" name="Group 52"/>
          <p:cNvGrpSpPr/>
          <p:nvPr/>
        </p:nvGrpSpPr>
        <p:grpSpPr bwMode="auto">
          <a:xfrm>
            <a:off x="3048000" y="5587154"/>
            <a:ext cx="533400" cy="228600"/>
            <a:chOff x="2496" y="2688"/>
            <a:chExt cx="336" cy="144"/>
          </a:xfrm>
        </p:grpSpPr>
        <p:sp>
          <p:nvSpPr>
            <p:cNvPr id="77" name="Line 53"/>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Line 54"/>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79" name="Group 55"/>
          <p:cNvGrpSpPr/>
          <p:nvPr/>
        </p:nvGrpSpPr>
        <p:grpSpPr bwMode="auto">
          <a:xfrm>
            <a:off x="3048000" y="4896909"/>
            <a:ext cx="533400" cy="228600"/>
            <a:chOff x="2496" y="2688"/>
            <a:chExt cx="336" cy="144"/>
          </a:xfrm>
        </p:grpSpPr>
        <p:sp>
          <p:nvSpPr>
            <p:cNvPr id="80" name="Line 56"/>
            <p:cNvSpPr>
              <a:spLocks noChangeShapeType="1"/>
            </p:cNvSpPr>
            <p:nvPr/>
          </p:nvSpPr>
          <p:spPr bwMode="auto">
            <a:xfrm flipV="1">
              <a:off x="2496" y="2688"/>
              <a:ext cx="336" cy="144"/>
            </a:xfrm>
            <a:prstGeom prst="line">
              <a:avLst/>
            </a:prstGeom>
            <a:noFill/>
            <a:ln w="19050">
              <a:solidFill>
                <a:srgbClr val="000000"/>
              </a:solidFill>
              <a:roun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Line 57"/>
            <p:cNvSpPr>
              <a:spLocks noChangeShapeType="1"/>
            </p:cNvSpPr>
            <p:nvPr/>
          </p:nvSpPr>
          <p:spPr bwMode="auto">
            <a:xfrm flipH="1" flipV="1">
              <a:off x="2496" y="2688"/>
              <a:ext cx="336" cy="144"/>
            </a:xfrm>
            <a:prstGeom prst="line">
              <a:avLst/>
            </a:prstGeom>
            <a:noFill/>
            <a:ln w="19050">
              <a:solidFill>
                <a:srgbClr val="000000"/>
              </a:solidFill>
              <a:roun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82" name="Text Box 65"/>
          <p:cNvSpPr txBox="1">
            <a:spLocks noChangeArrowheads="1"/>
          </p:cNvSpPr>
          <p:nvPr/>
        </p:nvSpPr>
        <p:spPr bwMode="auto">
          <a:xfrm>
            <a:off x="2230438" y="6563785"/>
            <a:ext cx="182806" cy="339067"/>
          </a:xfrm>
          <a:prstGeom prst="rect">
            <a:avLst/>
          </a:prstGeom>
          <a:noFill/>
          <a:ln w="9525">
            <a:noFill/>
            <a:miter lim="800000"/>
          </a:ln>
        </p:spPr>
        <p:txBody>
          <a:bodyPr wrap="none" lIns="90487" tIns="44450" rIns="90487" bIns="44450">
            <a:spAutoFit/>
          </a:bodyPr>
          <a:lstStyle/>
          <a:p>
            <a:pPr marL="0" marR="0" lvl="0" indent="0" algn="l" defTabSz="914400" rtl="0" eaLnBrk="0" fontAlgn="auto" latinLnBrk="0" hangingPunct="0">
              <a:lnSpc>
                <a:spcPct val="90000"/>
              </a:lnSpc>
              <a:spcBef>
                <a:spcPct val="30000"/>
              </a:spcBef>
              <a:spcAft>
                <a:spcPts val="0"/>
              </a:spcAft>
              <a:buClrTx/>
              <a:buSzTx/>
              <a:buFontTx/>
              <a:buNone/>
              <a:tabLst/>
              <a:defRPr/>
            </a:pPr>
            <a:endPar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83" name="Freeform 66"/>
          <p:cNvSpPr/>
          <p:nvPr/>
        </p:nvSpPr>
        <p:spPr bwMode="auto">
          <a:xfrm>
            <a:off x="3324225" y="5020735"/>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67"/>
          <p:cNvSpPr/>
          <p:nvPr/>
        </p:nvSpPr>
        <p:spPr bwMode="auto">
          <a:xfrm>
            <a:off x="3314700" y="5697009"/>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tailEnd type="triangle" w="med" len="med"/>
          </a:ln>
        </p:spPr>
        <p:txBody>
          <a:bodyPr wrap="none" lIns="90487" tIns="44450" rIns="90487" bIns="4445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Text Box 68"/>
          <p:cNvSpPr txBox="1">
            <a:spLocks noChangeArrowheads="1"/>
          </p:cNvSpPr>
          <p:nvPr/>
        </p:nvSpPr>
        <p:spPr bwMode="auto">
          <a:xfrm>
            <a:off x="977425" y="3677709"/>
            <a:ext cx="1362551" cy="532966"/>
          </a:xfrm>
          <a:prstGeom prst="rect">
            <a:avLst/>
          </a:prstGeom>
          <a:noFill/>
          <a:ln w="9525">
            <a:noFill/>
            <a:miter lim="800000"/>
          </a:ln>
        </p:spPr>
        <p:txBody>
          <a:bodyPr wrap="none" lIns="90487" tIns="44450" rIns="90487" bIns="44450">
            <a:spAutoFit/>
          </a:bodyPr>
          <a:lstStyle/>
          <a:p>
            <a:pPr marL="0" marR="0" lvl="0" indent="0" algn="r" defTabSz="914400" rtl="0" eaLnBrk="0" fontAlgn="auto" latinLnBrk="0" hangingPunct="0">
              <a:lnSpc>
                <a:spcPct val="8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Virtual</a:t>
            </a:r>
          </a:p>
          <a:p>
            <a:pPr marL="0" marR="0" lvl="0" indent="0" algn="r" defTabSz="914400" rtl="0" eaLnBrk="0" fontAlgn="auto" latinLnBrk="0" hangingPunct="0">
              <a:lnSpc>
                <a:spcPct val="8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Helvetica"/>
                <a:ea typeface="宋体" panose="02010600030101010101" pitchFamily="2" charset="-122"/>
                <a:cs typeface="+mn-cs"/>
              </a:rPr>
              <a:t>Addresses</a:t>
            </a:r>
            <a:endParaRPr kumimoji="0" lang="en-US" altLang="zh-CN" sz="2400" b="1" i="0" u="none" strike="noStrike" kern="1200" cap="none" spc="0" normalizeH="0" baseline="0" noProof="0">
              <a:ln>
                <a:noFill/>
              </a:ln>
              <a:solidFill>
                <a:prstClr val="black"/>
              </a:solidFill>
              <a:effectLst/>
              <a:uLnTx/>
              <a:uFillTx/>
              <a:latin typeface="Helvetica"/>
              <a:ea typeface="宋体" panose="02010600030101010101" pitchFamily="2" charset="-122"/>
              <a:cs typeface="+mn-cs"/>
            </a:endParaRPr>
          </a:p>
        </p:txBody>
      </p:sp>
      <p:sp>
        <p:nvSpPr>
          <p:cNvPr id="86" name="Text Box 69"/>
          <p:cNvSpPr txBox="1">
            <a:spLocks noChangeArrowheads="1"/>
          </p:cNvSpPr>
          <p:nvPr/>
        </p:nvSpPr>
        <p:spPr bwMode="auto">
          <a:xfrm>
            <a:off x="3873025" y="3753909"/>
            <a:ext cx="1362551" cy="532966"/>
          </a:xfrm>
          <a:prstGeom prst="rect">
            <a:avLst/>
          </a:prstGeom>
          <a:noFill/>
          <a:ln w="9525">
            <a:noFill/>
            <a:miter lim="800000"/>
          </a:ln>
        </p:spPr>
        <p:txBody>
          <a:bodyPr wrap="none" lIns="90487" tIns="44450" rIns="90487" bIns="44450">
            <a:spAutoFit/>
          </a:bodyPr>
          <a:lstStyle/>
          <a:p>
            <a:pPr marL="0" marR="0" lvl="0" indent="0" algn="r" defTabSz="914400" rtl="0" eaLnBrk="0" fontAlgn="auto" latinLnBrk="0" hangingPunct="0">
              <a:lnSpc>
                <a:spcPct val="8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Helvetica"/>
                <a:ea typeface="宋体" panose="02010600030101010101" pitchFamily="2" charset="-122"/>
                <a:cs typeface="+mn-cs"/>
              </a:rPr>
              <a:t>Physical</a:t>
            </a:r>
          </a:p>
          <a:p>
            <a:pPr marL="0" marR="0" lvl="0" indent="0" algn="r" defTabSz="914400" rtl="0" eaLnBrk="0" fontAlgn="auto" latinLnBrk="0" hangingPunct="0">
              <a:lnSpc>
                <a:spcPct val="8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Helvetica"/>
                <a:ea typeface="宋体" panose="02010600030101010101" pitchFamily="2" charset="-122"/>
                <a:cs typeface="+mn-cs"/>
              </a:rPr>
              <a:t>Addresses</a:t>
            </a:r>
            <a:endParaRPr kumimoji="0" lang="en-US" altLang="zh-CN" sz="2400" b="1" i="0" u="none" strike="noStrike" kern="1200" cap="none" spc="0" normalizeH="0" baseline="0" noProof="0" dirty="0">
              <a:ln>
                <a:noFill/>
              </a:ln>
              <a:solidFill>
                <a:prstClr val="black"/>
              </a:solidFill>
              <a:effectLst/>
              <a:uLnTx/>
              <a:uFillTx/>
              <a:latin typeface="Helvetica"/>
              <a:ea typeface="宋体" panose="02010600030101010101" pitchFamily="2" charset="-122"/>
              <a:cs typeface="+mn-cs"/>
            </a:endParaRPr>
          </a:p>
        </p:txBody>
      </p:sp>
      <p:sp>
        <p:nvSpPr>
          <p:cNvPr id="87" name="AutoShape 70"/>
          <p:cNvSpPr>
            <a:spLocks noChangeArrowheads="1"/>
          </p:cNvSpPr>
          <p:nvPr/>
        </p:nvSpPr>
        <p:spPr bwMode="auto">
          <a:xfrm>
            <a:off x="3729038" y="6336772"/>
            <a:ext cx="1581150" cy="479425"/>
          </a:xfrm>
          <a:prstGeom prst="can">
            <a:avLst>
              <a:gd name="adj" fmla="val 25000"/>
            </a:avLst>
          </a:prstGeom>
          <a:solidFill>
            <a:srgbClr val="CCFF66"/>
          </a:solidFill>
          <a:ln w="9525">
            <a:solidFill>
              <a:schemeClr val="tx1"/>
            </a:solidFill>
            <a:round/>
          </a:ln>
        </p:spPr>
        <p:txBody>
          <a:bodyPr wrap="none" anchor="ctr"/>
          <a:lstStyle/>
          <a:p>
            <a:pPr marL="0" marR="0" lvl="0" indent="0" algn="r" defTabSz="914400" rtl="0" eaLnBrk="0" fontAlgn="auto" latinLnBrk="0" hangingPunct="0">
              <a:lnSpc>
                <a:spcPct val="90000"/>
              </a:lnSpc>
              <a:spcBef>
                <a:spcPct val="3000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rPr>
              <a:t>Part Disk</a:t>
            </a:r>
            <a:endParaRPr kumimoji="0" lang="en-US" altLang="zh-CN" sz="3800" b="0" i="0" u="none" strike="noStrike" kern="1200" cap="none" spc="0" normalizeH="0" baseline="0" noProof="0">
              <a:ln>
                <a:noFill/>
              </a:ln>
              <a:solidFill>
                <a:prstClr val="black"/>
              </a:solidFill>
              <a:effectLst/>
              <a:uLnTx/>
              <a:uFillTx/>
              <a:latin typeface="Verdana" panose="020B0604030504040204" pitchFamily="34" charset="0"/>
              <a:ea typeface="宋体" panose="02010600030101010101" pitchFamily="2" charset="-122"/>
              <a:cs typeface="+mn-cs"/>
            </a:endParaRPr>
          </a:p>
        </p:txBody>
      </p:sp>
      <p:sp>
        <p:nvSpPr>
          <p:cNvPr id="88" name="灯片编号占位符 2"/>
          <p:cNvSpPr>
            <a:spLocks noGrp="1"/>
          </p:cNvSpPr>
          <p:nvPr>
            <p:ph type="sldNum" sz="quarter" idx="12"/>
          </p:nvPr>
        </p:nvSpPr>
        <p:spPr>
          <a:xfrm>
            <a:off x="9002706" y="642376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8" name="表格 7"/>
          <p:cNvGraphicFramePr>
            <a:graphicFrameLocks noGrp="1"/>
          </p:cNvGraphicFramePr>
          <p:nvPr/>
        </p:nvGraphicFramePr>
        <p:xfrm>
          <a:off x="8290960" y="4455971"/>
          <a:ext cx="3845300" cy="555238"/>
        </p:xfrm>
        <a:graphic>
          <a:graphicData uri="http://schemas.openxmlformats.org/drawingml/2006/table">
            <a:tbl>
              <a:tblPr firstRow="1" bandRow="1">
                <a:tableStyleId>{69CF1AB2-1976-4502-BF36-3FF5EA218861}</a:tableStyleId>
              </a:tblPr>
              <a:tblGrid>
                <a:gridCol w="1922650">
                  <a:extLst>
                    <a:ext uri="{9D8B030D-6E8A-4147-A177-3AD203B41FA5}">
                      <a16:colId xmlns:a16="http://schemas.microsoft.com/office/drawing/2014/main" val="20000"/>
                    </a:ext>
                  </a:extLst>
                </a:gridCol>
                <a:gridCol w="1922650">
                  <a:extLst>
                    <a:ext uri="{9D8B030D-6E8A-4147-A177-3AD203B41FA5}">
                      <a16:colId xmlns:a16="http://schemas.microsoft.com/office/drawing/2014/main" val="20001"/>
                    </a:ext>
                  </a:extLst>
                </a:gridCol>
              </a:tblGrid>
              <a:tr h="555238">
                <a:tc>
                  <a:txBody>
                    <a:bodyPr/>
                    <a:lstStyle/>
                    <a:p>
                      <a:pPr algn="ctr"/>
                      <a:r>
                        <a:rPr lang="zh-CN" altLang="en-US" sz="2400"/>
                        <a:t>虚页号</a:t>
                      </a:r>
                    </a:p>
                  </a:txBody>
                  <a:tcPr anchor="ctr"/>
                </a:tc>
                <a:tc>
                  <a:txBody>
                    <a:bodyPr/>
                    <a:lstStyle/>
                    <a:p>
                      <a:pPr algn="ctr"/>
                      <a:r>
                        <a:rPr lang="zh-CN" altLang="en-US" sz="2400"/>
                        <a:t>页内偏移</a:t>
                      </a:r>
                    </a:p>
                  </a:txBody>
                  <a:tcPr anchor="ctr"/>
                </a:tc>
                <a:extLst>
                  <a:ext uri="{0D108BD9-81ED-4DB2-BD59-A6C34878D82A}">
                    <a16:rowId xmlns:a16="http://schemas.microsoft.com/office/drawing/2014/main" val="10000"/>
                  </a:ext>
                </a:extLst>
              </a:tr>
            </a:tbl>
          </a:graphicData>
        </a:graphic>
      </p:graphicFrame>
      <p:graphicFrame>
        <p:nvGraphicFramePr>
          <p:cNvPr id="89" name="表格 88"/>
          <p:cNvGraphicFramePr>
            <a:graphicFrameLocks noGrp="1"/>
          </p:cNvGraphicFramePr>
          <p:nvPr/>
        </p:nvGraphicFramePr>
        <p:xfrm>
          <a:off x="8711042" y="5321352"/>
          <a:ext cx="3424780" cy="555238"/>
        </p:xfrm>
        <a:graphic>
          <a:graphicData uri="http://schemas.openxmlformats.org/drawingml/2006/table">
            <a:tbl>
              <a:tblPr firstRow="1" bandRow="1">
                <a:tableStyleId>{69CF1AB2-1976-4502-BF36-3FF5EA218861}</a:tableStyleId>
              </a:tblPr>
              <a:tblGrid>
                <a:gridCol w="1505013">
                  <a:extLst>
                    <a:ext uri="{9D8B030D-6E8A-4147-A177-3AD203B41FA5}">
                      <a16:colId xmlns:a16="http://schemas.microsoft.com/office/drawing/2014/main" val="20000"/>
                    </a:ext>
                  </a:extLst>
                </a:gridCol>
                <a:gridCol w="1919767">
                  <a:extLst>
                    <a:ext uri="{9D8B030D-6E8A-4147-A177-3AD203B41FA5}">
                      <a16:colId xmlns:a16="http://schemas.microsoft.com/office/drawing/2014/main" val="20001"/>
                    </a:ext>
                  </a:extLst>
                </a:gridCol>
              </a:tblGrid>
              <a:tr h="555238">
                <a:tc>
                  <a:txBody>
                    <a:bodyPr/>
                    <a:lstStyle/>
                    <a:p>
                      <a:pPr algn="ctr"/>
                      <a:r>
                        <a:rPr lang="zh-CN" altLang="en-US" sz="2400"/>
                        <a:t>实页号</a:t>
                      </a:r>
                    </a:p>
                  </a:txBody>
                  <a:tcPr anchor="ctr"/>
                </a:tc>
                <a:tc>
                  <a:txBody>
                    <a:bodyPr/>
                    <a:lstStyle/>
                    <a:p>
                      <a:pPr algn="ctr"/>
                      <a:r>
                        <a:rPr lang="zh-CN" altLang="en-US" sz="2400" dirty="0"/>
                        <a:t>页内偏移</a:t>
                      </a:r>
                    </a:p>
                  </a:txBody>
                  <a:tcPr anchor="ctr"/>
                </a:tc>
                <a:extLst>
                  <a:ext uri="{0D108BD9-81ED-4DB2-BD59-A6C34878D82A}">
                    <a16:rowId xmlns:a16="http://schemas.microsoft.com/office/drawing/2014/main" val="10000"/>
                  </a:ext>
                </a:extLst>
              </a:tr>
            </a:tbl>
          </a:graphicData>
        </a:graphic>
      </p:graphicFrame>
      <p:sp>
        <p:nvSpPr>
          <p:cNvPr id="9" name="文本框 8"/>
          <p:cNvSpPr txBox="1"/>
          <p:nvPr/>
        </p:nvSpPr>
        <p:spPr>
          <a:xfrm>
            <a:off x="7107182" y="4539075"/>
            <a:ext cx="14008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虚地址：</a:t>
            </a:r>
          </a:p>
        </p:txBody>
      </p:sp>
      <p:sp>
        <p:nvSpPr>
          <p:cNvPr id="90" name="文本框 89"/>
          <p:cNvSpPr txBox="1"/>
          <p:nvPr/>
        </p:nvSpPr>
        <p:spPr>
          <a:xfrm>
            <a:off x="7107182" y="5376825"/>
            <a:ext cx="140083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实地址：</a:t>
            </a:r>
          </a:p>
        </p:txBody>
      </p:sp>
      <mc:AlternateContent xmlns:mc="http://schemas.openxmlformats.org/markup-compatibility/2006" xmlns:a14="http://schemas.microsoft.com/office/drawing/2010/main">
        <mc:Choice Requires="a14">
          <p:sp>
            <p:nvSpPr>
              <p:cNvPr id="91" name="文本框 90"/>
              <p:cNvSpPr txBox="1"/>
              <p:nvPr/>
            </p:nvSpPr>
            <p:spPr>
              <a:xfrm>
                <a:off x="7162800" y="2809109"/>
                <a:ext cx="5028640"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页：虚拟存储器中的存储单元，默认大小为</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4KB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，因此需要</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12</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位页内偏移地址。对于</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4GB</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的虚拟存储器，</a:t>
                </a:r>
                <a:r>
                  <a:rPr kumimoji="0"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Times New Roman" panose="02020603050405020304" pitchFamily="18" charset="0"/>
                  </a:rPr>
                  <a:t>页表项</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有</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4GB/4KB=</a:t>
                </a:r>
                <a14:m>
                  <m:oMath xmlns:m="http://schemas.openxmlformats.org/officeDocument/2006/math">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2</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rPr>
                          <m:t>20</m:t>
                        </m:r>
                      </m:sup>
                    </m:sSup>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rPr>
                      <m:t>项</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91" name="文本框 90"/>
              <p:cNvSpPr txBox="1">
                <a:spLocks noRot="1" noChangeAspect="1" noMove="1" noResize="1" noEditPoints="1" noAdjustHandles="1" noChangeArrowheads="1" noChangeShapeType="1" noTextEdit="1"/>
              </p:cNvSpPr>
              <p:nvPr/>
            </p:nvSpPr>
            <p:spPr>
              <a:xfrm>
                <a:off x="7162800" y="2809109"/>
                <a:ext cx="5028640" cy="1569660"/>
              </a:xfrm>
              <a:prstGeom prst="rect">
                <a:avLst/>
              </a:prstGeom>
              <a:blipFill>
                <a:blip r:embed="rId3"/>
                <a:stretch>
                  <a:fillRect l="-1818" t="-3113" r="-1818" b="-8560"/>
                </a:stretch>
              </a:blipFill>
            </p:spPr>
            <p:txBody>
              <a:bodyPr/>
              <a:lstStyle/>
              <a:p>
                <a:r>
                  <a:rPr lang="zh-CN" altLang="en-US">
                    <a:noFill/>
                  </a:rPr>
                  <a:t> </a:t>
                </a:r>
              </a:p>
            </p:txBody>
          </p:sp>
        </mc:Fallback>
      </mc:AlternateContent>
      <p:sp>
        <p:nvSpPr>
          <p:cNvPr id="10" name="文本框 9"/>
          <p:cNvSpPr txBox="1"/>
          <p:nvPr/>
        </p:nvSpPr>
        <p:spPr>
          <a:xfrm>
            <a:off x="2738717" y="4357607"/>
            <a:ext cx="2734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FF0000"/>
                </a:solidFill>
                <a:effectLst/>
                <a:uLnTx/>
                <a:uFillTx/>
                <a:latin typeface="等线"/>
                <a:ea typeface="等线" panose="02010600030101010101" pitchFamily="2" charset="-122"/>
                <a:cs typeface="+mn-cs"/>
              </a:rPr>
              <a:t>2</a:t>
            </a:r>
            <a:endParaRPr kumimoji="0" lang="zh-CN" altLang="en-US" sz="1800" b="1"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sp>
        <p:nvSpPr>
          <p:cNvPr id="93" name="文本框 92"/>
          <p:cNvSpPr txBox="1"/>
          <p:nvPr/>
        </p:nvSpPr>
        <p:spPr>
          <a:xfrm>
            <a:off x="5583841" y="5156911"/>
            <a:ext cx="2734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a:ln>
                  <a:noFill/>
                </a:ln>
                <a:solidFill>
                  <a:srgbClr val="FF0000"/>
                </a:solidFill>
                <a:effectLst/>
                <a:uLnTx/>
                <a:uFillTx/>
                <a:latin typeface="等线"/>
                <a:ea typeface="等线" panose="02010600030101010101" pitchFamily="2" charset="-122"/>
                <a:cs typeface="+mn-cs"/>
              </a:rPr>
              <a:t>9</a:t>
            </a:r>
            <a:endParaRPr kumimoji="0" lang="zh-CN" altLang="en-US" sz="2000" b="1" i="0" u="none" strike="noStrike" kern="1200" cap="none" spc="0" normalizeH="0" baseline="0" noProof="0">
              <a:ln>
                <a:noFill/>
              </a:ln>
              <a:solidFill>
                <a:srgbClr val="FF0000"/>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8457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barn(inVertical)">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down)">
                                      <p:cBhvr>
                                        <p:cTn id="27" dur="500"/>
                                        <p:tgtEl>
                                          <p:spTgt spid="88"/>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wipe(down)">
                                      <p:cBhvr>
                                        <p:cTn id="33" dur="500"/>
                                        <p:tgtEl>
                                          <p:spTgt spid="8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wipe(down)">
                                      <p:cBhvr>
                                        <p:cTn id="3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 grpId="0"/>
      <p:bldP spid="90" grpId="0"/>
      <p:bldP spid="91"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a:xfrm>
            <a:off x="838200" y="926921"/>
            <a:ext cx="10515600" cy="4873029"/>
          </a:xfrm>
        </p:spPr>
        <p:txBody>
          <a:bodyPr>
            <a:normAutofit/>
          </a:bodyPr>
          <a:lstStyle/>
          <a:p>
            <a:pPr fontAlgn="auto">
              <a:lnSpc>
                <a:spcPct val="100000"/>
              </a:lnSpc>
            </a:pPr>
            <a:r>
              <a:rPr lang="zh-CN" altLang="en-US" sz="2800" dirty="0">
                <a:sym typeface="+mn-ea"/>
              </a:rPr>
              <a:t>页式虚拟存储器：以</a:t>
            </a:r>
            <a:r>
              <a:rPr lang="zh-CN" altLang="en-US" sz="2800" dirty="0">
                <a:solidFill>
                  <a:srgbClr val="0000FF"/>
                </a:solidFill>
                <a:sym typeface="+mn-ea"/>
              </a:rPr>
              <a:t>页（</a:t>
            </a:r>
            <a:r>
              <a:rPr lang="en-US" altLang="zh-CN" sz="2800" dirty="0">
                <a:solidFill>
                  <a:srgbClr val="0000FF"/>
                </a:solidFill>
                <a:sym typeface="+mn-ea"/>
              </a:rPr>
              <a:t>page</a:t>
            </a:r>
            <a:r>
              <a:rPr lang="zh-CN" altLang="en-US" sz="2800" dirty="0">
                <a:solidFill>
                  <a:srgbClr val="0000FF"/>
                </a:solidFill>
                <a:sym typeface="+mn-ea"/>
              </a:rPr>
              <a:t>）</a:t>
            </a:r>
            <a:r>
              <a:rPr lang="zh-CN" altLang="en-US" sz="2800" dirty="0">
                <a:sym typeface="+mn-ea"/>
              </a:rPr>
              <a:t>为逻辑结构划分信息传送单位的虚拟存储器</a:t>
            </a:r>
          </a:p>
          <a:p>
            <a:pPr fontAlgn="auto">
              <a:lnSpc>
                <a:spcPct val="100000"/>
              </a:lnSpc>
            </a:pPr>
            <a:r>
              <a:rPr lang="zh-CN" altLang="en-US" sz="2800" dirty="0">
                <a:sym typeface="+mn-ea"/>
              </a:rPr>
              <a:t>页 </a:t>
            </a:r>
            <a:r>
              <a:rPr lang="en-US" altLang="zh-CN" sz="2800" dirty="0">
                <a:sym typeface="+mn-ea"/>
              </a:rPr>
              <a:t>vs </a:t>
            </a:r>
            <a:r>
              <a:rPr lang="zh-CN" altLang="en-US" sz="2800" dirty="0">
                <a:sym typeface="+mn-ea"/>
              </a:rPr>
              <a:t>块</a:t>
            </a:r>
            <a:endParaRPr lang="zh-CN" altLang="en-US" sz="2800" dirty="0"/>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grpSp>
        <p:nvGrpSpPr>
          <p:cNvPr id="5" name="Group 30"/>
          <p:cNvGrpSpPr/>
          <p:nvPr/>
        </p:nvGrpSpPr>
        <p:grpSpPr bwMode="auto">
          <a:xfrm flipH="1">
            <a:off x="3624354" y="2378075"/>
            <a:ext cx="2173650" cy="4343400"/>
            <a:chOff x="2016" y="2160"/>
            <a:chExt cx="130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1" name="Line 35"/>
            <p:cNvSpPr>
              <a:spLocks noChangeShapeType="1"/>
            </p:cNvSpPr>
            <p:nvPr/>
          </p:nvSpPr>
          <p:spPr bwMode="auto">
            <a:xfrm flipH="1">
              <a:off x="2016" y="2750"/>
              <a:ext cx="1296" cy="37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4" name="Line 38"/>
            <p:cNvSpPr>
              <a:spLocks noChangeShapeType="1"/>
            </p:cNvSpPr>
            <p:nvPr/>
          </p:nvSpPr>
          <p:spPr bwMode="auto">
            <a:xfrm flipH="1" flipV="1">
              <a:off x="2064" y="3120"/>
              <a:ext cx="1256" cy="47"/>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7" name="Line 41"/>
            <p:cNvSpPr>
              <a:spLocks noChangeShapeType="1"/>
            </p:cNvSpPr>
            <p:nvPr/>
          </p:nvSpPr>
          <p:spPr bwMode="auto">
            <a:xfrm flipH="1" flipV="1">
              <a:off x="2016" y="3120"/>
              <a:ext cx="1304" cy="605"/>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tailEnd type="triangle" w="med" len="med"/>
            </a:ln>
          </p:spPr>
          <p:txBody>
            <a:bodyPr/>
            <a:lstStyle/>
            <a:p>
              <a:endParaRPr lang="zh-CN" altLang="en-US">
                <a:latin typeface="+mn-ea"/>
              </a:endParaRPr>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tailEnd type="triangle" w="med" len="med"/>
            </a:ln>
          </p:spPr>
          <p:txBody>
            <a:bodyPr/>
            <a:lstStyle/>
            <a:p>
              <a:endParaRPr lang="zh-CN" altLang="en-US">
                <a:latin typeface="+mn-ea"/>
              </a:endParaRPr>
            </a:p>
          </p:txBody>
        </p:sp>
      </p:grpSp>
      <p:sp>
        <p:nvSpPr>
          <p:cNvPr id="330756" name="Rectangle 4"/>
          <p:cNvSpPr>
            <a:spLocks noChangeArrowheads="1"/>
          </p:cNvSpPr>
          <p:nvPr/>
        </p:nvSpPr>
        <p:spPr bwMode="auto">
          <a:xfrm>
            <a:off x="1911963" y="2354586"/>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0</a:t>
            </a:r>
            <a:r>
              <a:rPr lang="zh-CN" altLang="en-US" sz="1600">
                <a:solidFill>
                  <a:srgbClr val="003300"/>
                </a:solidFill>
                <a:latin typeface="+mn-ea"/>
              </a:rPr>
              <a:t>块</a:t>
            </a:r>
          </a:p>
        </p:txBody>
      </p:sp>
      <p:sp>
        <p:nvSpPr>
          <p:cNvPr id="330757" name="Rectangle 5"/>
          <p:cNvSpPr>
            <a:spLocks noChangeArrowheads="1"/>
          </p:cNvSpPr>
          <p:nvPr/>
        </p:nvSpPr>
        <p:spPr bwMode="auto">
          <a:xfrm>
            <a:off x="1899263" y="23545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dirty="0">
                <a:solidFill>
                  <a:srgbClr val="003300"/>
                </a:solidFill>
                <a:latin typeface="+mn-ea"/>
              </a:rPr>
              <a:t>第</a:t>
            </a:r>
            <a:r>
              <a:rPr lang="en-US" altLang="zh-CN" sz="1600" dirty="0">
                <a:solidFill>
                  <a:srgbClr val="003300"/>
                </a:solidFill>
                <a:latin typeface="+mn-ea"/>
              </a:rPr>
              <a:t>0</a:t>
            </a:r>
            <a:r>
              <a:rPr lang="zh-CN" altLang="en-US" sz="1600" dirty="0">
                <a:solidFill>
                  <a:srgbClr val="003300"/>
                </a:solidFill>
                <a:latin typeface="+mn-ea"/>
              </a:rPr>
              <a:t>页</a:t>
            </a:r>
          </a:p>
        </p:txBody>
      </p:sp>
      <p:sp>
        <p:nvSpPr>
          <p:cNvPr id="330758" name="Rectangle 6"/>
          <p:cNvSpPr>
            <a:spLocks noChangeArrowheads="1"/>
          </p:cNvSpPr>
          <p:nvPr/>
        </p:nvSpPr>
        <p:spPr bwMode="auto">
          <a:xfrm>
            <a:off x="1899263" y="25831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1</a:t>
            </a:r>
            <a:r>
              <a:rPr lang="zh-CN" altLang="en-US" sz="1600">
                <a:solidFill>
                  <a:srgbClr val="003300"/>
                </a:solidFill>
                <a:latin typeface="+mn-ea"/>
              </a:rPr>
              <a:t>页</a:t>
            </a:r>
          </a:p>
        </p:txBody>
      </p:sp>
      <p:sp>
        <p:nvSpPr>
          <p:cNvPr id="330759" name="Rectangle 7"/>
          <p:cNvSpPr>
            <a:spLocks noChangeArrowheads="1"/>
          </p:cNvSpPr>
          <p:nvPr/>
        </p:nvSpPr>
        <p:spPr bwMode="auto">
          <a:xfrm>
            <a:off x="1899263" y="28117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0" name="Rectangle 8"/>
          <p:cNvSpPr>
            <a:spLocks noChangeArrowheads="1"/>
          </p:cNvSpPr>
          <p:nvPr/>
        </p:nvSpPr>
        <p:spPr bwMode="auto">
          <a:xfrm>
            <a:off x="1899263" y="30403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a:solidFill>
                  <a:srgbClr val="003300"/>
                </a:solidFill>
                <a:latin typeface="+mn-ea"/>
              </a:rPr>
              <a:t>第</a:t>
            </a:r>
            <a:r>
              <a:rPr lang="en-US" altLang="zh-CN" sz="1600">
                <a:solidFill>
                  <a:srgbClr val="003300"/>
                </a:solidFill>
                <a:latin typeface="+mn-ea"/>
              </a:rPr>
              <a:t>n-1</a:t>
            </a:r>
            <a:r>
              <a:rPr lang="zh-CN" altLang="en-US" sz="1600">
                <a:solidFill>
                  <a:srgbClr val="003300"/>
                </a:solidFill>
                <a:latin typeface="+mn-ea"/>
              </a:rPr>
              <a:t>页</a:t>
            </a:r>
          </a:p>
        </p:txBody>
      </p:sp>
      <p:sp>
        <p:nvSpPr>
          <p:cNvPr id="330761" name="Rectangle 9"/>
          <p:cNvSpPr>
            <a:spLocks noChangeArrowheads="1"/>
          </p:cNvSpPr>
          <p:nvPr/>
        </p:nvSpPr>
        <p:spPr bwMode="auto">
          <a:xfrm>
            <a:off x="1899263" y="32689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2" name="Rectangle 10"/>
          <p:cNvSpPr>
            <a:spLocks noChangeArrowheads="1"/>
          </p:cNvSpPr>
          <p:nvPr/>
        </p:nvSpPr>
        <p:spPr bwMode="auto">
          <a:xfrm>
            <a:off x="1899263" y="34975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3" name="Rectangle 11"/>
          <p:cNvSpPr>
            <a:spLocks noChangeArrowheads="1"/>
          </p:cNvSpPr>
          <p:nvPr/>
        </p:nvSpPr>
        <p:spPr bwMode="auto">
          <a:xfrm>
            <a:off x="1899263" y="37261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4" name="Rectangle 12"/>
          <p:cNvSpPr>
            <a:spLocks noChangeArrowheads="1"/>
          </p:cNvSpPr>
          <p:nvPr/>
        </p:nvSpPr>
        <p:spPr bwMode="auto">
          <a:xfrm>
            <a:off x="1899263" y="39547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5" name="Rectangle 13"/>
          <p:cNvSpPr>
            <a:spLocks noChangeArrowheads="1"/>
          </p:cNvSpPr>
          <p:nvPr/>
        </p:nvSpPr>
        <p:spPr bwMode="auto">
          <a:xfrm>
            <a:off x="1899263" y="44119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6" name="Rectangle 14"/>
          <p:cNvSpPr>
            <a:spLocks noChangeArrowheads="1"/>
          </p:cNvSpPr>
          <p:nvPr/>
        </p:nvSpPr>
        <p:spPr bwMode="auto">
          <a:xfrm>
            <a:off x="1899263" y="46405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67" name="Rectangle 15"/>
          <p:cNvSpPr>
            <a:spLocks noChangeArrowheads="1"/>
          </p:cNvSpPr>
          <p:nvPr/>
        </p:nvSpPr>
        <p:spPr bwMode="auto">
          <a:xfrm>
            <a:off x="1899263" y="48691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8" name="Rectangle 16"/>
          <p:cNvSpPr>
            <a:spLocks noChangeArrowheads="1"/>
          </p:cNvSpPr>
          <p:nvPr/>
        </p:nvSpPr>
        <p:spPr bwMode="auto">
          <a:xfrm>
            <a:off x="1899263" y="57835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69" name="Rectangle 17"/>
          <p:cNvSpPr>
            <a:spLocks noChangeArrowheads="1"/>
          </p:cNvSpPr>
          <p:nvPr/>
        </p:nvSpPr>
        <p:spPr bwMode="auto">
          <a:xfrm>
            <a:off x="1899263" y="60121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0" name="Rectangle 18"/>
          <p:cNvSpPr>
            <a:spLocks noChangeArrowheads="1"/>
          </p:cNvSpPr>
          <p:nvPr/>
        </p:nvSpPr>
        <p:spPr bwMode="auto">
          <a:xfrm>
            <a:off x="1899263" y="62407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1" name="Rectangle 19"/>
          <p:cNvSpPr>
            <a:spLocks noChangeArrowheads="1"/>
          </p:cNvSpPr>
          <p:nvPr/>
        </p:nvSpPr>
        <p:spPr bwMode="auto">
          <a:xfrm>
            <a:off x="1899263" y="64693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sp>
        <p:nvSpPr>
          <p:cNvPr id="330777" name="Text Box 25"/>
          <p:cNvSpPr txBox="1">
            <a:spLocks noChangeArrowheads="1"/>
          </p:cNvSpPr>
          <p:nvPr/>
        </p:nvSpPr>
        <p:spPr bwMode="auto">
          <a:xfrm>
            <a:off x="496475" y="4015111"/>
            <a:ext cx="1219200" cy="396875"/>
          </a:xfrm>
          <a:prstGeom prst="rect">
            <a:avLst/>
          </a:prstGeom>
          <a:noFill/>
          <a:ln w="9525">
            <a:noFill/>
            <a:miter lim="800000"/>
          </a:ln>
        </p:spPr>
        <p:txBody>
          <a:bodyPr>
            <a:spAutoFit/>
          </a:bodyPr>
          <a:lstStyle/>
          <a:p>
            <a:pPr algn="ctr"/>
            <a:r>
              <a:rPr lang="zh-CN" altLang="en-US" sz="2000" dirty="0">
                <a:latin typeface="+mn-ea"/>
              </a:rPr>
              <a:t>虚拟空间</a:t>
            </a:r>
          </a:p>
        </p:txBody>
      </p:sp>
      <p:sp>
        <p:nvSpPr>
          <p:cNvPr id="330778" name="Rectangle 26"/>
          <p:cNvSpPr>
            <a:spLocks noChangeArrowheads="1"/>
          </p:cNvSpPr>
          <p:nvPr/>
        </p:nvSpPr>
        <p:spPr bwMode="auto">
          <a:xfrm>
            <a:off x="1899263" y="50977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79" name="Rectangle 27"/>
          <p:cNvSpPr>
            <a:spLocks noChangeArrowheads="1"/>
          </p:cNvSpPr>
          <p:nvPr/>
        </p:nvSpPr>
        <p:spPr bwMode="auto">
          <a:xfrm>
            <a:off x="1899263" y="53263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0" name="Rectangle 28"/>
          <p:cNvSpPr>
            <a:spLocks noChangeArrowheads="1"/>
          </p:cNvSpPr>
          <p:nvPr/>
        </p:nvSpPr>
        <p:spPr bwMode="auto">
          <a:xfrm>
            <a:off x="1899263" y="55549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a:solidFill>
                  <a:srgbClr val="003300"/>
                </a:solidFill>
                <a:latin typeface="+mn-ea"/>
              </a:rPr>
              <a:t>…</a:t>
            </a:r>
          </a:p>
        </p:txBody>
      </p:sp>
      <p:sp>
        <p:nvSpPr>
          <p:cNvPr id="330783" name="Rectangle 48"/>
          <p:cNvSpPr>
            <a:spLocks noChangeArrowheads="1"/>
          </p:cNvSpPr>
          <p:nvPr/>
        </p:nvSpPr>
        <p:spPr bwMode="auto">
          <a:xfrm>
            <a:off x="1899263" y="4183386"/>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a:solidFill>
                <a:srgbClr val="003300"/>
              </a:solidFill>
              <a:latin typeface="+mn-ea"/>
            </a:endParaRPr>
          </a:p>
        </p:txBody>
      </p:sp>
      <p:grpSp>
        <p:nvGrpSpPr>
          <p:cNvPr id="2" name="组合 1"/>
          <p:cNvGrpSpPr/>
          <p:nvPr/>
        </p:nvGrpSpPr>
        <p:grpSpPr>
          <a:xfrm>
            <a:off x="6119865" y="3350060"/>
            <a:ext cx="1295400" cy="1281112"/>
            <a:chOff x="7621242" y="2781961"/>
            <a:chExt cx="1295400" cy="1281112"/>
          </a:xfrm>
        </p:grpSpPr>
        <p:sp>
          <p:nvSpPr>
            <p:cNvPr id="330772" name="Rectangle 20"/>
            <p:cNvSpPr>
              <a:spLocks noChangeArrowheads="1"/>
            </p:cNvSpPr>
            <p:nvPr/>
          </p:nvSpPr>
          <p:spPr bwMode="auto">
            <a:xfrm>
              <a:off x="7659342" y="31486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0</a:t>
              </a:r>
              <a:r>
                <a:rPr lang="zh-CN" altLang="en-US" sz="1600">
                  <a:solidFill>
                    <a:srgbClr val="003300"/>
                  </a:solidFill>
                  <a:latin typeface="+mn-ea"/>
                </a:rPr>
                <a:t>页</a:t>
              </a:r>
            </a:p>
          </p:txBody>
        </p:sp>
        <p:sp>
          <p:nvSpPr>
            <p:cNvPr id="330773" name="Rectangle 21"/>
            <p:cNvSpPr>
              <a:spLocks noChangeArrowheads="1"/>
            </p:cNvSpPr>
            <p:nvPr/>
          </p:nvSpPr>
          <p:spPr bwMode="auto">
            <a:xfrm>
              <a:off x="7659342" y="33772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1</a:t>
              </a:r>
            </a:p>
          </p:txBody>
        </p:sp>
        <p:sp>
          <p:nvSpPr>
            <p:cNvPr id="330774" name="Rectangle 22"/>
            <p:cNvSpPr>
              <a:spLocks noChangeArrowheads="1"/>
            </p:cNvSpPr>
            <p:nvPr/>
          </p:nvSpPr>
          <p:spPr bwMode="auto">
            <a:xfrm>
              <a:off x="7659342" y="36058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a:t>
              </a:r>
            </a:p>
          </p:txBody>
        </p:sp>
        <p:sp>
          <p:nvSpPr>
            <p:cNvPr id="330775" name="Rectangle 23"/>
            <p:cNvSpPr>
              <a:spLocks noChangeArrowheads="1"/>
            </p:cNvSpPr>
            <p:nvPr/>
          </p:nvSpPr>
          <p:spPr bwMode="auto">
            <a:xfrm>
              <a:off x="7659342" y="3834473"/>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a:solidFill>
                    <a:srgbClr val="003300"/>
                  </a:solidFill>
                  <a:latin typeface="+mn-ea"/>
                </a:rPr>
                <a:t>N-1</a:t>
              </a:r>
            </a:p>
          </p:txBody>
        </p:sp>
        <p:sp>
          <p:nvSpPr>
            <p:cNvPr id="330776" name="Text Box 24"/>
            <p:cNvSpPr txBox="1">
              <a:spLocks noChangeArrowheads="1"/>
            </p:cNvSpPr>
            <p:nvPr/>
          </p:nvSpPr>
          <p:spPr bwMode="auto">
            <a:xfrm>
              <a:off x="7621242" y="2781961"/>
              <a:ext cx="1295400" cy="366712"/>
            </a:xfrm>
            <a:prstGeom prst="rect">
              <a:avLst/>
            </a:prstGeom>
            <a:noFill/>
            <a:ln w="9525">
              <a:noFill/>
              <a:miter lim="800000"/>
            </a:ln>
          </p:spPr>
          <p:txBody>
            <a:bodyPr>
              <a:spAutoFit/>
            </a:bodyPr>
            <a:lstStyle/>
            <a:p>
              <a:pPr algn="ctr"/>
              <a:r>
                <a:rPr lang="zh-CN" altLang="en-US">
                  <a:latin typeface="+mn-ea"/>
                </a:rPr>
                <a:t>主存空间</a:t>
              </a:r>
            </a:p>
          </p:txBody>
        </p:sp>
      </p:grpSp>
      <p:grpSp>
        <p:nvGrpSpPr>
          <p:cNvPr id="3" name="组合 2"/>
          <p:cNvGrpSpPr/>
          <p:nvPr/>
        </p:nvGrpSpPr>
        <p:grpSpPr>
          <a:xfrm>
            <a:off x="6125569" y="5097787"/>
            <a:ext cx="1349375" cy="1490700"/>
            <a:chOff x="7626946" y="4529688"/>
            <a:chExt cx="1349375" cy="1490700"/>
          </a:xfrm>
        </p:grpSpPr>
        <p:sp>
          <p:nvSpPr>
            <p:cNvPr id="330784" name="AutoShape 49"/>
            <p:cNvSpPr>
              <a:spLocks noChangeArrowheads="1"/>
            </p:cNvSpPr>
            <p:nvPr/>
          </p:nvSpPr>
          <p:spPr bwMode="auto">
            <a:xfrm>
              <a:off x="7626946" y="4550363"/>
              <a:ext cx="1349375" cy="1470025"/>
            </a:xfrm>
            <a:prstGeom prst="can">
              <a:avLst>
                <a:gd name="adj" fmla="val 27235"/>
              </a:avLst>
            </a:prstGeom>
            <a:solidFill>
              <a:srgbClr val="FF9900"/>
            </a:solidFill>
            <a:ln w="19050">
              <a:solidFill>
                <a:schemeClr val="tx1"/>
              </a:solidFill>
              <a:round/>
            </a:ln>
          </p:spPr>
          <p:txBody>
            <a:bodyPr wrap="none" anchor="ctr"/>
            <a:lstStyle/>
            <a:p>
              <a:pPr algn="ctr"/>
              <a:r>
                <a:rPr lang="zh-CN" altLang="en-US">
                  <a:solidFill>
                    <a:srgbClr val="003300"/>
                  </a:solidFill>
                  <a:latin typeface="+mn-ea"/>
                </a:rPr>
                <a:t>磁盘</a:t>
              </a:r>
            </a:p>
          </p:txBody>
        </p:sp>
        <p:sp>
          <p:nvSpPr>
            <p:cNvPr id="330785" name="AutoShape 29"/>
            <p:cNvSpPr>
              <a:spLocks noChangeArrowheads="1"/>
            </p:cNvSpPr>
            <p:nvPr/>
          </p:nvSpPr>
          <p:spPr bwMode="auto">
            <a:xfrm>
              <a:off x="7626946" y="4529688"/>
              <a:ext cx="1349375" cy="454025"/>
            </a:xfrm>
            <a:prstGeom prst="can">
              <a:avLst>
                <a:gd name="adj" fmla="val 25000"/>
              </a:avLst>
            </a:prstGeom>
            <a:solidFill>
              <a:srgbClr val="CCFF66"/>
            </a:solidFill>
            <a:ln w="19050">
              <a:solidFill>
                <a:schemeClr val="tx1"/>
              </a:solidFill>
              <a:round/>
            </a:ln>
          </p:spPr>
          <p:txBody>
            <a:bodyPr wrap="none" anchor="ctr"/>
            <a:lstStyle/>
            <a:p>
              <a:pPr algn="ctr"/>
              <a:r>
                <a:rPr lang="zh-CN" altLang="en-US" dirty="0">
                  <a:solidFill>
                    <a:srgbClr val="003300"/>
                  </a:solidFill>
                  <a:latin typeface="+mn-ea"/>
                </a:rPr>
                <a:t>部分磁盘</a:t>
              </a:r>
            </a:p>
          </p:txBody>
        </p:sp>
      </p:grpSp>
      <p:sp>
        <p:nvSpPr>
          <p:cNvPr id="7" name="右大括号 6"/>
          <p:cNvSpPr/>
          <p:nvPr/>
        </p:nvSpPr>
        <p:spPr>
          <a:xfrm flipH="1">
            <a:off x="5935742" y="3718448"/>
            <a:ext cx="123714" cy="1722238"/>
          </a:xfrm>
          <a:prstGeom prst="rightBrace">
            <a:avLst>
              <a:gd name="adj1" fmla="val 49831"/>
              <a:gd name="adj2" fmla="val 50000"/>
            </a:avLst>
          </a:prstGeom>
          <a:ln w="1905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mn-ea"/>
            </a:endParaRPr>
          </a:p>
        </p:txBody>
      </p:sp>
      <p:sp>
        <p:nvSpPr>
          <p:cNvPr id="53"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146</a:t>
            </a:fld>
            <a:endParaRPr lang="zh-CN" altLang="en-US" dirty="0"/>
          </a:p>
        </p:txBody>
      </p:sp>
      <mc:AlternateContent xmlns:mc="http://schemas.openxmlformats.org/markup-compatibility/2006" xmlns:a14="http://schemas.microsoft.com/office/drawing/2010/main">
        <mc:Choice Requires="a14">
          <p:sp>
            <p:nvSpPr>
              <p:cNvPr id="51" name="文本框 50"/>
              <p:cNvSpPr txBox="1"/>
              <p:nvPr/>
            </p:nvSpPr>
            <p:spPr>
              <a:xfrm>
                <a:off x="7635496" y="1868364"/>
                <a:ext cx="4286132" cy="6001643"/>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32</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位计算机，虚拟地址空间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4GB</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，若内存空间</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1GB</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、页大小</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4KB</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虚拟空间总共有：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4GB/4KB=</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2</m:t>
                        </m:r>
                      </m:e>
                      <m:sup>
                        <m:r>
                          <a:rPr lang="en-US" altLang="zh-CN" sz="2400" b="0" i="1" smtClean="0">
                            <a:latin typeface="Cambria Math" panose="02040503050406030204" pitchFamily="18" charset="0"/>
                          </a:rPr>
                          <m:t>20</m:t>
                        </m:r>
                      </m:sup>
                    </m:sSup>
                    <m:r>
                      <a:rPr lang="zh-CN" altLang="en-US" sz="2400" i="1">
                        <a:latin typeface="Cambria Math" panose="02040503050406030204" pitchFamily="18" charset="0"/>
                      </a:rPr>
                      <m:t>页</m:t>
                    </m:r>
                  </m:oMath>
                </a14:m>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主存空间总共有：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1GB/4KB= </a:t>
                </a:r>
                <a14:m>
                  <m:oMath xmlns:m="http://schemas.openxmlformats.org/officeDocument/2006/math">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2</m:t>
                        </m:r>
                      </m:e>
                      <m:sup>
                        <m:r>
                          <a:rPr lang="en-US" altLang="zh-CN" sz="2400" i="1">
                            <a:latin typeface="Cambria Math" panose="02040503050406030204" pitchFamily="18" charset="0"/>
                          </a:rPr>
                          <m:t>18</m:t>
                        </m:r>
                      </m:sup>
                    </m:sSup>
                    <m:r>
                      <a:rPr lang="zh-CN" altLang="en-US" sz="2400" i="1">
                        <a:latin typeface="Cambria Math" panose="02040503050406030204" pitchFamily="18" charset="0"/>
                      </a:rPr>
                      <m:t>页</m:t>
                    </m:r>
                  </m:oMath>
                </a14:m>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en-US" sz="2400" b="1" dirty="0">
                    <a:latin typeface="Times New Roman" panose="02020603050405020304" pitchFamily="18" charset="0"/>
                    <a:ea typeface="宋体" panose="02010600030101010101" pitchFamily="2" charset="-122"/>
                    <a:cs typeface="Times New Roman" panose="02020603050405020304" pitchFamily="18" charset="0"/>
                  </a:rPr>
                  <a:t>虚拟地址空间为辅存（磁盘）的部分空间，进程执行的代码和数据都放在辅存中，仅有需要执行的一部分被放入主存。</a:t>
                </a:r>
                <a:endParaRPr lang="en-US" altLang="zh-CN" sz="2400" b="1"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p>
              <a:p>
                <a:pPr marL="342900" indent="-342900">
                  <a:buFont typeface="Arial" panose="020B0604020202020204" pitchFamily="34" charset="0"/>
                  <a:buChar char="•"/>
                </a:pP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7635496" y="1868364"/>
                <a:ext cx="4286132" cy="6001643"/>
              </a:xfrm>
              <a:prstGeom prst="rect">
                <a:avLst/>
              </a:prstGeom>
              <a:blipFill>
                <a:blip r:embed="rId3"/>
                <a:stretch>
                  <a:fillRect l="-1991" t="-1117" r="-7255"/>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barn(inVertical)">
                                      <p:cBhvr>
                                        <p:cTn id="2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51"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p:txBody>
          <a:bodyPr>
            <a:normAutofit lnSpcReduction="10000"/>
          </a:bodyPr>
          <a:lstStyle/>
          <a:p>
            <a:pPr fontAlgn="auto">
              <a:lnSpc>
                <a:spcPct val="150000"/>
              </a:lnSpc>
            </a:pPr>
            <a:r>
              <a:rPr lang="en-US" altLang="zh-CN" dirty="0"/>
              <a:t>Linux</a:t>
            </a:r>
          </a:p>
          <a:p>
            <a:pPr lvl="1" fontAlgn="auto">
              <a:lnSpc>
                <a:spcPct val="150000"/>
              </a:lnSpc>
            </a:pPr>
            <a:r>
              <a:rPr lang="zh-CN" altLang="en-US" dirty="0">
                <a:sym typeface="+mn-ea"/>
              </a:rPr>
              <a:t>交换分区</a:t>
            </a:r>
            <a:r>
              <a:rPr lang="en-US" altLang="zh-CN" dirty="0">
                <a:sym typeface="+mn-ea"/>
              </a:rPr>
              <a:t>swap</a:t>
            </a:r>
          </a:p>
          <a:p>
            <a:pPr lvl="1" fontAlgn="auto">
              <a:lnSpc>
                <a:spcPct val="150000"/>
              </a:lnSpc>
            </a:pPr>
            <a:endParaRPr lang="en-US" altLang="zh-CN" dirty="0">
              <a:sym typeface="+mn-ea"/>
            </a:endParaRPr>
          </a:p>
          <a:p>
            <a:pPr lvl="0" fontAlgn="auto">
              <a:lnSpc>
                <a:spcPct val="150000"/>
              </a:lnSpc>
            </a:pPr>
            <a:r>
              <a:rPr lang="en-US" altLang="zh-CN" sz="2800" dirty="0">
                <a:sym typeface="+mn-ea"/>
              </a:rPr>
              <a:t>Windows</a:t>
            </a:r>
          </a:p>
          <a:p>
            <a:pPr lvl="1" fontAlgn="auto">
              <a:lnSpc>
                <a:spcPct val="150000"/>
              </a:lnSpc>
            </a:pPr>
            <a:r>
              <a:rPr lang="zh-CN" altLang="en-US" dirty="0">
                <a:sym typeface="+mn-ea"/>
              </a:rPr>
              <a:t>页面文件</a:t>
            </a: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pic>
        <p:nvPicPr>
          <p:cNvPr id="5" name="图片占位符 4"/>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l="11575" t="5987" r="10697" b="15592"/>
          <a:stretch>
            <a:fillRect/>
          </a:stretch>
        </p:blipFill>
        <p:spPr>
          <a:xfrm>
            <a:off x="6391275" y="1447165"/>
            <a:ext cx="5800725" cy="4371975"/>
          </a:xfrm>
          <a:prstGeom prst="rect">
            <a:avLst/>
          </a:prstGeom>
        </p:spPr>
      </p:pic>
      <p:sp>
        <p:nvSpPr>
          <p:cNvPr id="8" name="灯片编号占位符 2"/>
          <p:cNvSpPr>
            <a:spLocks noGrp="1"/>
          </p:cNvSpPr>
          <p:nvPr>
            <p:ph type="sldNum" sz="quarter" idx="12"/>
          </p:nvPr>
        </p:nvSpPr>
        <p:spPr/>
        <p:txBody>
          <a:bodyPr/>
          <a:lstStyle/>
          <a:p>
            <a:fld id="{8EE8E787-E6FE-45D8-9039-788B45E44EE7}" type="slidenum">
              <a:rPr lang="zh-CN" altLang="en-US" smtClean="0"/>
              <a:t>147</a:t>
            </a:fld>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74186"/>
            <a:ext cx="4344006" cy="45821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blinds(horizontal)">
                                      <p:cBhvr>
                                        <p:cTn id="15" dur="500"/>
                                        <p:tgtEl>
                                          <p:spTgt spid="6">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blinds(horizontal)">
                                      <p:cBhvr>
                                        <p:cTn id="18" dur="500"/>
                                        <p:tgtEl>
                                          <p:spTgt spid="6">
                                            <p:txEl>
                                              <p:pRg st="4" end="4"/>
                                            </p:txEl>
                                          </p:spTgt>
                                        </p:tgtEl>
                                      </p:cBhvr>
                                    </p:animEffect>
                                  </p:childTnLst>
                                </p:cTn>
                              </p:par>
                              <p:par>
                                <p:cTn id="19" presetID="3" presetClass="exit" presetSubtype="10" fill="hold" nodeType="with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778" name="Picture 2"/>
          <p:cNvPicPr>
            <a:picLocks noChangeAspect="1" noChangeArrowheads="1"/>
          </p:cNvPicPr>
          <p:nvPr/>
        </p:nvPicPr>
        <p:blipFill rotWithShape="1">
          <a:blip r:embed="rId3" cstate="print"/>
          <a:srcRect t="4866" b="10254"/>
          <a:stretch>
            <a:fillRect/>
          </a:stretch>
        </p:blipFill>
        <p:spPr bwMode="auto">
          <a:xfrm>
            <a:off x="6195329" y="1903129"/>
            <a:ext cx="5489666" cy="3889141"/>
          </a:xfrm>
          <a:prstGeom prst="rect">
            <a:avLst/>
          </a:prstGeom>
          <a:noFill/>
          <a:ln w="9525">
            <a:noFill/>
            <a:miter lim="800000"/>
            <a:headEnd/>
            <a:tailEnd/>
          </a:ln>
        </p:spPr>
      </p:pic>
      <p:sp>
        <p:nvSpPr>
          <p:cNvPr id="4" name="标题 3"/>
          <p:cNvSpPr>
            <a:spLocks noGrp="1"/>
          </p:cNvSpPr>
          <p:nvPr>
            <p:ph type="title"/>
          </p:nvPr>
        </p:nvSpPr>
        <p:spPr/>
        <p:txBody>
          <a:bodyPr/>
          <a:lstStyle/>
          <a:p>
            <a:r>
              <a:rPr lang="zh-CN" altLang="en-US" b="1" dirty="0">
                <a:sym typeface="+mn-ea"/>
              </a:rPr>
              <a:t>虚拟存储器：页表结构</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838200" y="1065530"/>
                <a:ext cx="10515600" cy="5655945"/>
              </a:xfrm>
            </p:spPr>
            <p:txBody>
              <a:bodyPr>
                <a:normAutofit fontScale="70000" lnSpcReduction="20000"/>
              </a:bodyPr>
              <a:lstStyle/>
              <a:p>
                <a:pPr>
                  <a:lnSpc>
                    <a:spcPct val="100000"/>
                  </a:lnSpc>
                </a:pPr>
                <a:r>
                  <a:rPr lang="en-US" altLang="zh-CN" dirty="0">
                    <a:sym typeface="+mn-ea"/>
                  </a:rPr>
                  <a:t>Page Table(</a:t>
                </a:r>
                <a:r>
                  <a:rPr lang="zh-CN" altLang="en-US" dirty="0">
                    <a:sym typeface="+mn-ea"/>
                  </a:rPr>
                  <a:t>页表，查找表</a:t>
                </a:r>
                <a:r>
                  <a:rPr lang="en-US" altLang="zh-CN" dirty="0">
                    <a:sym typeface="+mn-ea"/>
                  </a:rPr>
                  <a:t>)</a:t>
                </a:r>
                <a:r>
                  <a:rPr lang="zh-CN" altLang="en-US" dirty="0">
                    <a:sym typeface="+mn-ea"/>
                  </a:rPr>
                  <a:t>：一张保存虚拟页号和物理页号对应关系的查找表。常驻内存</a:t>
                </a:r>
                <a:endParaRPr lang="en-US" altLang="zh-CN" dirty="0">
                  <a:sym typeface="+mn-ea"/>
                </a:endParaRPr>
              </a:p>
              <a:p>
                <a:pPr>
                  <a:lnSpc>
                    <a:spcPct val="100000"/>
                  </a:lnSpc>
                </a:pPr>
                <a:r>
                  <a:rPr lang="zh-CN" altLang="en-US" dirty="0">
                    <a:sym typeface="+mn-ea"/>
                  </a:rPr>
                  <a:t>虚拟地址</a:t>
                </a:r>
                <a:r>
                  <a:rPr lang="en-US" altLang="zh-CN" dirty="0">
                    <a:sym typeface="Wingdings" panose="05000000000000000000" pitchFamily="2" charset="2"/>
                  </a:rPr>
                  <a:t></a:t>
                </a:r>
                <a:r>
                  <a:rPr lang="zh-CN" altLang="en-US" dirty="0">
                    <a:sym typeface="Wingdings" panose="05000000000000000000" pitchFamily="2" charset="2"/>
                  </a:rPr>
                  <a:t>物理地址（页命中</a:t>
                </a:r>
                <a:r>
                  <a:rPr lang="en-US" altLang="zh-CN" dirty="0">
                    <a:sym typeface="Wingdings" panose="05000000000000000000" pitchFamily="2" charset="2"/>
                  </a:rPr>
                  <a:t>/</a:t>
                </a:r>
                <a:r>
                  <a:rPr lang="zh-CN" altLang="en-US" dirty="0">
                    <a:sym typeface="Wingdings" panose="05000000000000000000" pitchFamily="2" charset="2"/>
                  </a:rPr>
                  <a:t>未命中</a:t>
                </a:r>
                <a:r>
                  <a:rPr lang="en-US" altLang="zh-CN" dirty="0">
                    <a:sym typeface="Wingdings" panose="05000000000000000000" pitchFamily="2" charset="2"/>
                  </a:rPr>
                  <a:t>(</a:t>
                </a:r>
                <a:r>
                  <a:rPr lang="zh-CN" altLang="en-US" dirty="0">
                    <a:sym typeface="Wingdings" panose="05000000000000000000" pitchFamily="2" charset="2"/>
                  </a:rPr>
                  <a:t>缺页</a:t>
                </a:r>
                <a:r>
                  <a:rPr lang="en-US" altLang="zh-CN" dirty="0">
                    <a:sym typeface="Wingdings" panose="05000000000000000000" pitchFamily="2" charset="2"/>
                  </a:rPr>
                  <a:t>)</a:t>
                </a:r>
                <a:r>
                  <a:rPr lang="zh-CN" altLang="en-US" dirty="0">
                    <a:sym typeface="Wingdings" panose="05000000000000000000" pitchFamily="2" charset="2"/>
                  </a:rPr>
                  <a:t>）</a:t>
                </a:r>
                <a:endParaRPr lang="en-US" altLang="zh-CN" b="1" dirty="0">
                  <a:solidFill>
                    <a:srgbClr val="0000FF"/>
                  </a:solidFill>
                  <a:sym typeface="Wingdings" panose="05000000000000000000" pitchFamily="2" charset="2"/>
                </a:endParaRPr>
              </a:p>
              <a:p>
                <a:pPr lvl="0" fontAlgn="auto">
                  <a:lnSpc>
                    <a:spcPct val="100000"/>
                  </a:lnSpc>
                </a:pPr>
                <a:r>
                  <a:rPr lang="en-US" altLang="zh-CN" b="1" dirty="0">
                    <a:solidFill>
                      <a:srgbClr val="0000FF"/>
                    </a:solidFill>
                    <a:sym typeface="Wingdings" panose="05000000000000000000" pitchFamily="2" charset="2"/>
                  </a:rPr>
                  <a:t>VA</a:t>
                </a:r>
                <a:r>
                  <a:rPr lang="zh-CN" altLang="en-US" dirty="0">
                    <a:sym typeface="Wingdings" panose="05000000000000000000" pitchFamily="2" charset="2"/>
                  </a:rPr>
                  <a:t>：</a:t>
                </a:r>
                <a:r>
                  <a:rPr lang="en-US" altLang="zh-CN" dirty="0">
                    <a:sym typeface="Wingdings" panose="05000000000000000000" pitchFamily="2" charset="2"/>
                  </a:rPr>
                  <a:t>Virtual Address    </a:t>
                </a:r>
                <a:r>
                  <a:rPr lang="en-US" altLang="zh-CN" b="1" dirty="0">
                    <a:solidFill>
                      <a:srgbClr val="0000FF"/>
                    </a:solidFill>
                    <a:sym typeface="Wingdings" panose="05000000000000000000" pitchFamily="2" charset="2"/>
                  </a:rPr>
                  <a:t>PA</a:t>
                </a:r>
                <a:r>
                  <a:rPr lang="zh-CN" altLang="en-US" dirty="0">
                    <a:sym typeface="Wingdings" panose="05000000000000000000" pitchFamily="2" charset="2"/>
                  </a:rPr>
                  <a:t>：</a:t>
                </a:r>
                <a:r>
                  <a:rPr lang="en-US" altLang="zh-CN" dirty="0">
                    <a:sym typeface="Wingdings" panose="05000000000000000000" pitchFamily="2" charset="2"/>
                  </a:rPr>
                  <a:t>Physical Address</a:t>
                </a:r>
              </a:p>
              <a:p>
                <a:pPr lvl="0" fontAlgn="auto">
                  <a:lnSpc>
                    <a:spcPct val="100000"/>
                  </a:lnSpc>
                </a:pPr>
                <a:r>
                  <a:rPr lang="en-US" altLang="zh-CN" dirty="0">
                    <a:solidFill>
                      <a:srgbClr val="0000FF"/>
                    </a:solidFill>
                    <a:sym typeface="Wingdings" panose="05000000000000000000" pitchFamily="2" charset="2"/>
                  </a:rPr>
                  <a:t>MMU</a:t>
                </a:r>
                <a:r>
                  <a:rPr lang="zh-CN" altLang="en-US" dirty="0">
                    <a:sym typeface="Wingdings" panose="05000000000000000000" pitchFamily="2" charset="2"/>
                  </a:rPr>
                  <a:t>：</a:t>
                </a:r>
                <a:r>
                  <a:rPr lang="en-US" altLang="zh-CN" dirty="0">
                    <a:sym typeface="Wingdings" panose="05000000000000000000" pitchFamily="2" charset="2"/>
                  </a:rPr>
                  <a:t>Memory </a:t>
                </a:r>
                <a:r>
                  <a:rPr lang="en-US" altLang="zh-CN" dirty="0" err="1">
                    <a:sym typeface="Wingdings" panose="05000000000000000000" pitchFamily="2" charset="2"/>
                  </a:rPr>
                  <a:t>Mangement</a:t>
                </a:r>
                <a:r>
                  <a:rPr lang="en-US" altLang="zh-CN" dirty="0">
                    <a:sym typeface="Wingdings" panose="05000000000000000000" pitchFamily="2" charset="2"/>
                  </a:rPr>
                  <a:t> Unit</a:t>
                </a:r>
                <a:endParaRPr lang="en-US" altLang="zh-CN" dirty="0">
                  <a:sym typeface="+mn-ea"/>
                </a:endParaRPr>
              </a:p>
              <a:p>
                <a:pPr fontAlgn="auto">
                  <a:lnSpc>
                    <a:spcPct val="100000"/>
                  </a:lnSpc>
                </a:pPr>
                <a:r>
                  <a:rPr lang="en-US" altLang="zh-CN" dirty="0">
                    <a:sym typeface="+mn-ea"/>
                  </a:rPr>
                  <a:t>Page Table Entry</a:t>
                </a:r>
                <a:r>
                  <a:rPr lang="zh-CN" altLang="en-US" dirty="0">
                    <a:sym typeface="+mn-ea"/>
                  </a:rPr>
                  <a:t>：</a:t>
                </a:r>
                <a:r>
                  <a:rPr lang="en-US" altLang="zh-CN" dirty="0">
                    <a:solidFill>
                      <a:srgbClr val="0000FF"/>
                    </a:solidFill>
                    <a:sym typeface="+mn-ea"/>
                  </a:rPr>
                  <a:t>PTE</a:t>
                </a:r>
                <a:r>
                  <a:rPr lang="en-US" altLang="zh-CN" dirty="0">
                    <a:sym typeface="+mn-ea"/>
                  </a:rPr>
                  <a:t> </a:t>
                </a:r>
                <a:r>
                  <a:rPr lang="zh-CN" altLang="en-US" dirty="0">
                    <a:sym typeface="+mn-ea"/>
                  </a:rPr>
                  <a:t>页表项</a:t>
                </a:r>
              </a:p>
              <a:p>
                <a:pPr fontAlgn="auto">
                  <a:lnSpc>
                    <a:spcPct val="100000"/>
                  </a:lnSpc>
                </a:pPr>
                <a:r>
                  <a:rPr lang="en-US" altLang="zh-CN" dirty="0">
                    <a:sym typeface="+mn-ea"/>
                  </a:rPr>
                  <a:t>Virtual Page Number</a:t>
                </a:r>
                <a:r>
                  <a:rPr lang="zh-CN" altLang="en-US" dirty="0">
                    <a:sym typeface="+mn-ea"/>
                  </a:rPr>
                  <a:t>：</a:t>
                </a:r>
                <a:r>
                  <a:rPr lang="en-US" altLang="zh-CN" dirty="0">
                    <a:solidFill>
                      <a:srgbClr val="0000FF"/>
                    </a:solidFill>
                    <a:sym typeface="+mn-ea"/>
                  </a:rPr>
                  <a:t>VPN</a:t>
                </a:r>
                <a:r>
                  <a:rPr lang="zh-CN" altLang="en-US" dirty="0">
                    <a:solidFill>
                      <a:srgbClr val="0000FF"/>
                    </a:solidFill>
                    <a:sym typeface="+mn-ea"/>
                  </a:rPr>
                  <a:t>，虚拟页号</a:t>
                </a:r>
                <a:endParaRPr lang="en-US" altLang="zh-CN" dirty="0">
                  <a:solidFill>
                    <a:srgbClr val="0000FF"/>
                  </a:solidFill>
                  <a:sym typeface="+mn-ea"/>
                </a:endParaRPr>
              </a:p>
              <a:p>
                <a:pPr fontAlgn="auto">
                  <a:lnSpc>
                    <a:spcPct val="100000"/>
                  </a:lnSpc>
                </a:pPr>
                <a:r>
                  <a:rPr lang="en-US" altLang="zh-CN" dirty="0">
                    <a:sym typeface="+mn-ea"/>
                  </a:rPr>
                  <a:t>Physical Page Number</a:t>
                </a:r>
                <a:r>
                  <a:rPr lang="zh-CN" altLang="en-US" dirty="0">
                    <a:sym typeface="+mn-ea"/>
                  </a:rPr>
                  <a:t>：</a:t>
                </a:r>
                <a:r>
                  <a:rPr lang="en-US" altLang="zh-CN" dirty="0">
                    <a:solidFill>
                      <a:srgbClr val="0000FF"/>
                    </a:solidFill>
                    <a:sym typeface="+mn-ea"/>
                  </a:rPr>
                  <a:t>PPN</a:t>
                </a:r>
                <a:r>
                  <a:rPr lang="zh-CN" altLang="en-US" dirty="0">
                    <a:solidFill>
                      <a:srgbClr val="0000FF"/>
                    </a:solidFill>
                    <a:sym typeface="+mn-ea"/>
                  </a:rPr>
                  <a:t>，物理页号</a:t>
                </a:r>
                <a:endParaRPr lang="en-US" altLang="zh-CN" dirty="0">
                  <a:solidFill>
                    <a:srgbClr val="0000FF"/>
                  </a:solidFill>
                  <a:sym typeface="+mn-ea"/>
                </a:endParaRPr>
              </a:p>
              <a:p>
                <a:pPr fontAlgn="auto">
                  <a:lnSpc>
                    <a:spcPct val="100000"/>
                  </a:lnSpc>
                </a:pPr>
                <a:endParaRPr lang="en-US" altLang="zh-CN" dirty="0">
                  <a:solidFill>
                    <a:srgbClr val="0000FF"/>
                  </a:solidFill>
                  <a:sym typeface="+mn-ea"/>
                </a:endParaRPr>
              </a:p>
              <a:p>
                <a:pPr marL="0" indent="0">
                  <a:lnSpc>
                    <a:spcPct val="100000"/>
                  </a:lnSpc>
                  <a:buNone/>
                </a:pPr>
                <a:r>
                  <a:rPr lang="zh-CN" altLang="en-US" dirty="0">
                    <a:sym typeface="+mn-ea"/>
                  </a:rPr>
                  <a:t>以</a:t>
                </a:r>
                <a:r>
                  <a:rPr lang="en-US" altLang="zh-CN" dirty="0">
                    <a:sym typeface="+mn-ea"/>
                  </a:rPr>
                  <a:t>32</a:t>
                </a:r>
                <a:r>
                  <a:rPr lang="zh-CN" altLang="en-US" dirty="0">
                    <a:sym typeface="+mn-ea"/>
                  </a:rPr>
                  <a:t>位计算机，</a:t>
                </a:r>
                <a:r>
                  <a:rPr lang="zh-CN" altLang="en-US" dirty="0"/>
                  <a:t>虚拟地址空间</a:t>
                </a:r>
                <a:r>
                  <a:rPr lang="en-US" altLang="zh-CN" dirty="0"/>
                  <a:t>4GB</a:t>
                </a:r>
                <a:r>
                  <a:rPr lang="zh-CN" altLang="en-US" dirty="0"/>
                  <a:t>，</a:t>
                </a:r>
                <a:endParaRPr lang="en-US" altLang="zh-CN" dirty="0"/>
              </a:p>
              <a:p>
                <a:pPr marL="0" indent="0">
                  <a:lnSpc>
                    <a:spcPct val="100000"/>
                  </a:lnSpc>
                  <a:buNone/>
                </a:pPr>
                <a:r>
                  <a:rPr lang="zh-CN" altLang="en-US" dirty="0"/>
                  <a:t>内存空间</a:t>
                </a:r>
                <a:r>
                  <a:rPr lang="en-US" altLang="zh-CN" dirty="0"/>
                  <a:t>1GB</a:t>
                </a:r>
                <a:r>
                  <a:rPr lang="zh-CN" altLang="en-US" dirty="0"/>
                  <a:t>，页大小</a:t>
                </a:r>
                <a:r>
                  <a:rPr lang="en-US" altLang="zh-CN" dirty="0"/>
                  <a:t>4KB</a:t>
                </a:r>
                <a:r>
                  <a:rPr lang="zh-CN" altLang="en-US" dirty="0"/>
                  <a:t>为例：</a:t>
                </a:r>
                <a:endParaRPr lang="en-US" altLang="zh-CN" dirty="0">
                  <a:sym typeface="+mn-ea"/>
                </a:endParaRPr>
              </a:p>
              <a:p>
                <a:pPr fontAlgn="auto">
                  <a:lnSpc>
                    <a:spcPct val="100000"/>
                  </a:lnSpc>
                </a:pPr>
                <a:r>
                  <a:rPr lang="zh-CN" altLang="en-US" dirty="0">
                    <a:latin typeface="宋体" panose="02010600030101010101" pitchFamily="2" charset="-122"/>
                    <a:cs typeface="宋体" panose="02010600030101010101" pitchFamily="2" charset="-122"/>
                    <a:sym typeface="+mn-ea"/>
                  </a:rPr>
                  <a:t>页表大小？</a:t>
                </a:r>
                <a:r>
                  <a:rPr lang="en-US" altLang="zh-CN" dirty="0"/>
                  <a:t> 4GB/4KB=</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20</m:t>
                        </m:r>
                      </m:sup>
                    </m:sSup>
                    <m:r>
                      <a:rPr lang="zh-CN" altLang="en-US" i="1" smtClean="0">
                        <a:latin typeface="Cambria Math" panose="02040503050406030204" pitchFamily="18" charset="0"/>
                      </a:rPr>
                      <m:t>个</m:t>
                    </m:r>
                  </m:oMath>
                </a14:m>
                <a:r>
                  <a:rPr lang="zh-CN" altLang="en-US" dirty="0">
                    <a:latin typeface="宋体" panose="02010600030101010101" pitchFamily="2" charset="-122"/>
                    <a:cs typeface="宋体" panose="02010600030101010101" pitchFamily="2" charset="-122"/>
                    <a:sym typeface="+mn-ea"/>
                  </a:rPr>
                  <a:t>页表项，每一个</a:t>
                </a:r>
                <a:r>
                  <a:rPr lang="en-US" altLang="zh-CN" dirty="0">
                    <a:latin typeface="宋体" panose="02010600030101010101" pitchFamily="2" charset="-122"/>
                    <a:cs typeface="宋体" panose="02010600030101010101" pitchFamily="2" charset="-122"/>
                    <a:sym typeface="+mn-ea"/>
                  </a:rPr>
                  <a:t>32</a:t>
                </a:r>
                <a:r>
                  <a:rPr lang="zh-CN" altLang="en-US" dirty="0">
                    <a:latin typeface="宋体" panose="02010600030101010101" pitchFamily="2" charset="-122"/>
                    <a:cs typeface="宋体" panose="02010600030101010101" pitchFamily="2" charset="-122"/>
                    <a:sym typeface="+mn-ea"/>
                  </a:rPr>
                  <a:t>位（实页号</a:t>
                </a:r>
                <a:r>
                  <a:rPr lang="en-US" altLang="zh-CN" dirty="0">
                    <a:latin typeface="宋体" panose="02010600030101010101" pitchFamily="2" charset="-122"/>
                    <a:cs typeface="宋体" panose="02010600030101010101" pitchFamily="2" charset="-122"/>
                    <a:sym typeface="+mn-ea"/>
                  </a:rPr>
                  <a:t>+</a:t>
                </a:r>
                <a:r>
                  <a:rPr lang="zh-CN" altLang="en-US" dirty="0">
                    <a:latin typeface="宋体" panose="02010600030101010101" pitchFamily="2" charset="-122"/>
                    <a:cs typeface="宋体" panose="02010600030101010101" pitchFamily="2" charset="-122"/>
                    <a:sym typeface="+mn-ea"/>
                  </a:rPr>
                  <a:t>有效位等）。</a:t>
                </a:r>
              </a:p>
              <a:p>
                <a:pPr fontAlgn="auto">
                  <a:lnSpc>
                    <a:spcPct val="100000"/>
                  </a:lnSpc>
                </a:pPr>
                <a:r>
                  <a:rPr lang="zh-CN" altLang="en-US" dirty="0">
                    <a:latin typeface="宋体" panose="02010600030101010101" pitchFamily="2" charset="-122"/>
                    <a:cs typeface="宋体" panose="02010600030101010101" pitchFamily="2" charset="-122"/>
                    <a:sym typeface="+mn-ea"/>
                  </a:rPr>
                  <a:t>页表存放哪里？主存中，占用主存</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i="1">
                            <a:latin typeface="Cambria Math" panose="02040503050406030204" pitchFamily="18" charset="0"/>
                          </a:rPr>
                          <m:t>20</m:t>
                        </m:r>
                      </m:sup>
                    </m:sSup>
                  </m:oMath>
                </a14:m>
                <a:r>
                  <a:rPr lang="en-US" altLang="zh-CN" dirty="0">
                    <a:latin typeface="宋体" panose="02010600030101010101" pitchFamily="2" charset="-122"/>
                    <a:cs typeface="宋体" panose="02010600030101010101" pitchFamily="2" charset="-122"/>
                    <a:sym typeface="+mn-ea"/>
                  </a:rPr>
                  <a:t>*</a:t>
                </a:r>
                <a:r>
                  <a:rPr lang="en-US" altLang="zh-CN" dirty="0"/>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2</m:t>
                        </m:r>
                      </m:e>
                      <m:sup>
                        <m:r>
                          <a:rPr lang="en-US" altLang="zh-CN" b="0" i="1" smtClean="0">
                            <a:latin typeface="Cambria Math" panose="02040503050406030204" pitchFamily="18" charset="0"/>
                          </a:rPr>
                          <m:t>5</m:t>
                        </m:r>
                      </m:sup>
                    </m:sSup>
                  </m:oMath>
                </a14:m>
                <a:r>
                  <a:rPr lang="en-US" altLang="zh-CN" dirty="0">
                    <a:latin typeface="宋体" panose="02010600030101010101" pitchFamily="2" charset="-122"/>
                    <a:cs typeface="宋体" panose="02010600030101010101" pitchFamily="2" charset="-122"/>
                    <a:sym typeface="+mn-ea"/>
                  </a:rPr>
                  <a:t>=32Mb=4MB</a:t>
                </a:r>
                <a:r>
                  <a:rPr lang="zh-CN" altLang="en-US" dirty="0">
                    <a:latin typeface="宋体" panose="02010600030101010101" pitchFamily="2" charset="-122"/>
                    <a:cs typeface="宋体" panose="02010600030101010101" pitchFamily="2" charset="-122"/>
                    <a:sym typeface="+mn-ea"/>
                  </a:rPr>
                  <a:t>的空间。</a:t>
                </a:r>
              </a:p>
              <a:p>
                <a:pPr fontAlgn="auto">
                  <a:lnSpc>
                    <a:spcPct val="100000"/>
                  </a:lnSpc>
                </a:pPr>
                <a:r>
                  <a:rPr lang="zh-CN" altLang="en-US" dirty="0">
                    <a:latin typeface="宋体" panose="02010600030101010101" pitchFamily="2" charset="-122"/>
                    <a:cs typeface="宋体" panose="02010600030101010101" pitchFamily="2" charset="-122"/>
                    <a:sym typeface="+mn-ea"/>
                  </a:rPr>
                  <a:t>页表有多少个？</a:t>
                </a:r>
                <a:r>
                  <a:rPr lang="en-US" altLang="zh-CN" dirty="0">
                    <a:latin typeface="宋体" panose="02010600030101010101" pitchFamily="2" charset="-122"/>
                    <a:cs typeface="宋体" panose="02010600030101010101" pitchFamily="2" charset="-122"/>
                    <a:sym typeface="+mn-ea"/>
                  </a:rPr>
                  <a:t>1</a:t>
                </a:r>
                <a:r>
                  <a:rPr lang="zh-CN" altLang="en-US" dirty="0">
                    <a:latin typeface="宋体" panose="02010600030101010101" pitchFamily="2" charset="-122"/>
                    <a:cs typeface="宋体" panose="02010600030101010101" pitchFamily="2" charset="-122"/>
                    <a:sym typeface="+mn-ea"/>
                  </a:rPr>
                  <a:t>个或多个（多级页表），每个进程都有一张完整的页表。</a:t>
                </a:r>
                <a:endParaRPr lang="en-US" altLang="zh-CN" dirty="0">
                  <a:latin typeface="Times New Roman" panose="02020603050405020304" pitchFamily="18" charset="0"/>
                  <a:sym typeface="+mn-ea"/>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838200" y="1065530"/>
                <a:ext cx="10515600" cy="5655945"/>
              </a:xfrm>
              <a:blipFill>
                <a:blip r:embed="rId4"/>
                <a:stretch>
                  <a:fillRect l="-754" t="-2263" r="-580"/>
                </a:stretch>
              </a:blipFill>
            </p:spPr>
            <p:txBody>
              <a:bodyPr/>
              <a:lstStyle/>
              <a:p>
                <a:r>
                  <a:rPr lang="zh-CN" altLang="en-US">
                    <a:noFill/>
                  </a:rPr>
                  <a:t> </a:t>
                </a:r>
              </a:p>
            </p:txBody>
          </p:sp>
        </mc:Fallback>
      </mc:AlternateContent>
      <p:sp>
        <p:nvSpPr>
          <p:cNvPr id="1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4130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9" end="9"/>
                                            </p:txEl>
                                          </p:spTgt>
                                        </p:tgtEl>
                                        <p:attrNameLst>
                                          <p:attrName>style.visibility</p:attrName>
                                        </p:attrNameLst>
                                      </p:cBhvr>
                                      <p:to>
                                        <p:strVal val="visible"/>
                                      </p:to>
                                    </p:set>
                                    <p:animEffect transition="in" filter="fade">
                                      <p:cBhvr>
                                        <p:cTn id="10" dur="500"/>
                                        <p:tgtEl>
                                          <p:spTgt spid="6">
                                            <p:txEl>
                                              <p:pRg st="9" end="9"/>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0" end="10"/>
                                            </p:txEl>
                                          </p:spTgt>
                                        </p:tgtEl>
                                        <p:attrNameLst>
                                          <p:attrName>style.visibility</p:attrName>
                                        </p:attrNameLst>
                                      </p:cBhvr>
                                      <p:to>
                                        <p:strVal val="visible"/>
                                      </p:to>
                                    </p:set>
                                    <p:animEffect transition="in" filter="fade">
                                      <p:cBhvr>
                                        <p:cTn id="13" dur="500"/>
                                        <p:tgtEl>
                                          <p:spTgt spid="6">
                                            <p:txEl>
                                              <p:pRg st="10" end="1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1" end="11"/>
                                            </p:txEl>
                                          </p:spTgt>
                                        </p:tgtEl>
                                        <p:attrNameLst>
                                          <p:attrName>style.visibility</p:attrName>
                                        </p:attrNameLst>
                                      </p:cBhvr>
                                      <p:to>
                                        <p:strVal val="visible"/>
                                      </p:to>
                                    </p:set>
                                    <p:animEffect transition="in" filter="fade">
                                      <p:cBhvr>
                                        <p:cTn id="16" dur="500"/>
                                        <p:tgtEl>
                                          <p:spTgt spid="6">
                                            <p:txEl>
                                              <p:pRg st="11" end="1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12" end="12"/>
                                            </p:txEl>
                                          </p:spTgt>
                                        </p:tgtEl>
                                        <p:attrNameLst>
                                          <p:attrName>style.visibility</p:attrName>
                                        </p:attrNameLst>
                                      </p:cBhvr>
                                      <p:to>
                                        <p:strVal val="visible"/>
                                      </p:to>
                                    </p:set>
                                    <p:animEffect transition="in" filter="fade">
                                      <p:cBhvr>
                                        <p:cTn id="19"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虚实地址转换中存在的问题</a:t>
            </a:r>
          </a:p>
        </p:txBody>
      </p:sp>
      <p:sp>
        <p:nvSpPr>
          <p:cNvPr id="6" name="内容占位符 5"/>
          <p:cNvSpPr>
            <a:spLocks noGrp="1"/>
          </p:cNvSpPr>
          <p:nvPr>
            <p:ph idx="1"/>
          </p:nvPr>
        </p:nvSpPr>
        <p:spPr>
          <a:xfrm>
            <a:off x="883920" y="1085884"/>
            <a:ext cx="10088880" cy="4873029"/>
          </a:xfrm>
        </p:spPr>
        <p:txBody>
          <a:bodyPr>
            <a:normAutofit/>
          </a:bodyPr>
          <a:lstStyle/>
          <a:p>
            <a:pPr lvl="0" fontAlgn="auto">
              <a:lnSpc>
                <a:spcPct val="100000"/>
              </a:lnSpc>
            </a:pPr>
            <a:r>
              <a:rPr lang="zh-CN" altLang="en-US" dirty="0">
                <a:sym typeface="+mn-ea"/>
              </a:rPr>
              <a:t>页式虚拟存储器的访问流程（页面命中）</a:t>
            </a:r>
          </a:p>
        </p:txBody>
      </p:sp>
      <p:sp>
        <p:nvSpPr>
          <p:cNvPr id="335874" name="Rectangle 156"/>
          <p:cNvSpPr>
            <a:spLocks noChangeArrowheads="1"/>
          </p:cNvSpPr>
          <p:nvPr/>
        </p:nvSpPr>
        <p:spPr bwMode="auto">
          <a:xfrm>
            <a:off x="1067298" y="1641801"/>
            <a:ext cx="5224419" cy="2607299"/>
          </a:xfrm>
          <a:prstGeom prst="rect">
            <a:avLst/>
          </a:prstGeom>
          <a:solidFill>
            <a:schemeClr val="accent4">
              <a:lumMod val="20000"/>
              <a:lumOff val="80000"/>
            </a:schemeClr>
          </a:solidFill>
          <a:ln w="9525" algn="ctr">
            <a:solidFill>
              <a:srgbClr val="000000"/>
            </a:solidFill>
            <a:prstDash val="dash"/>
            <a:miter lim="800000"/>
          </a:ln>
        </p:spPr>
        <p:txBody>
          <a:bodyPr tIns="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44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51" name="Rectangle 158"/>
          <p:cNvSpPr>
            <a:spLocks noChangeArrowheads="1"/>
          </p:cNvSpPr>
          <p:nvPr/>
        </p:nvSpPr>
        <p:spPr bwMode="auto">
          <a:xfrm>
            <a:off x="8498840" y="1715454"/>
            <a:ext cx="1635086" cy="3068854"/>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r>
              <a:rPr kumimoji="0" lang="zh-CN" altLang="en-US"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页表</a:t>
            </a:r>
            <a:r>
              <a:rPr kumimoji="0" lang="en-US"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a:t>
            </a:r>
            <a:endParaRPr kumimoji="0" lang="zh-CN" altLang="zh-CN"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2" name="组合 1"/>
          <p:cNvGrpSpPr/>
          <p:nvPr/>
        </p:nvGrpSpPr>
        <p:grpSpPr bwMode="auto">
          <a:xfrm>
            <a:off x="2032148" y="3372636"/>
            <a:ext cx="6466692" cy="1169512"/>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8575">
              <a:solidFill>
                <a:srgbClr val="00B050"/>
              </a:solidFill>
              <a:miter lim="800000"/>
              <a:tailEnd type="triangle" w="med" len="med"/>
            </a:ln>
          </p:spPr>
        </p:cxnSp>
        <p:sp>
          <p:nvSpPr>
            <p:cNvPr id="60" name="Rectangle 167"/>
            <p:cNvSpPr>
              <a:spLocks noChangeArrowheads="1"/>
            </p:cNvSpPr>
            <p:nvPr/>
          </p:nvSpPr>
          <p:spPr bwMode="auto">
            <a:xfrm>
              <a:off x="2172140" y="2409827"/>
              <a:ext cx="598424" cy="252459"/>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00" cap="none" spc="0" normalizeH="0" baseline="0" noProof="0" dirty="0">
                  <a:ln>
                    <a:noFill/>
                  </a:ln>
                  <a:solidFill>
                    <a:prstClr val="black"/>
                  </a:solidFill>
                  <a:effectLst/>
                  <a:uLnTx/>
                  <a:uFillTx/>
                  <a:latin typeface="+mn-lt"/>
                  <a:ea typeface="+mn-ea"/>
                  <a:cs typeface="+mn-cs"/>
                </a:rPr>
                <a:t>5)</a:t>
              </a:r>
              <a:r>
                <a:rPr kumimoji="0" lang="zh-CN" altLang="en-US" sz="2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数据</a:t>
              </a:r>
            </a:p>
          </p:txBody>
        </p:sp>
      </p:grpSp>
      <p:sp>
        <p:nvSpPr>
          <p:cNvPr id="61" name="Rectangle 168"/>
          <p:cNvSpPr>
            <a:spLocks noChangeArrowheads="1"/>
          </p:cNvSpPr>
          <p:nvPr/>
        </p:nvSpPr>
        <p:spPr bwMode="auto">
          <a:xfrm>
            <a:off x="1201102" y="1812079"/>
            <a:ext cx="935388" cy="417364"/>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mn-lt"/>
                <a:ea typeface="+mn-ea"/>
                <a:cs typeface="+mn-cs"/>
              </a:rPr>
              <a:t>CPU</a:t>
            </a:r>
            <a:endParaRPr kumimoji="0" lang="zh-CN" altLang="en-US" sz="3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3" name="组合 2"/>
          <p:cNvGrpSpPr/>
          <p:nvPr/>
        </p:nvGrpSpPr>
        <p:grpSpPr bwMode="auto">
          <a:xfrm>
            <a:off x="2766218" y="2604192"/>
            <a:ext cx="1635086" cy="559759"/>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00" cap="none" spc="0" normalizeH="0" baseline="0" noProof="0" dirty="0">
                  <a:ln>
                    <a:noFill/>
                  </a:ln>
                  <a:solidFill>
                    <a:prstClr val="black"/>
                  </a:solidFill>
                  <a:effectLst/>
                  <a:uLnTx/>
                  <a:uFillTx/>
                  <a:latin typeface="+mn-lt"/>
                  <a:ea typeface="+mn-ea"/>
                  <a:cs typeface="+mn-cs"/>
                </a:rPr>
                <a:t>1) VA</a:t>
              </a:r>
              <a:endParaRPr kumimoji="0" lang="zh-CN" altLang="en-US" sz="2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81" name="Line 188"/>
            <p:cNvCxnSpPr/>
            <p:nvPr/>
          </p:nvCxnSpPr>
          <p:spPr bwMode="auto">
            <a:xfrm>
              <a:off x="2606674" y="1902209"/>
              <a:ext cx="1056814" cy="159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bwMode="auto">
          <a:xfrm>
            <a:off x="5380373" y="2791035"/>
            <a:ext cx="3069362" cy="387903"/>
            <a:chOff x="4296436" y="1749056"/>
            <a:chExt cx="1986050" cy="251072"/>
          </a:xfrm>
        </p:grpSpPr>
        <p:cxnSp>
          <p:nvCxnSpPr>
            <p:cNvPr id="87" name="Line 194"/>
            <p:cNvCxnSpPr/>
            <p:nvPr/>
          </p:nvCxnSpPr>
          <p:spPr bwMode="auto">
            <a:xfrm flipH="1">
              <a:off x="4296436" y="1844235"/>
              <a:ext cx="1986050"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54188" y="1749056"/>
              <a:ext cx="691032" cy="251072"/>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00" cap="none" spc="0" normalizeH="0" baseline="0" noProof="0" dirty="0">
                  <a:ln>
                    <a:noFill/>
                  </a:ln>
                  <a:solidFill>
                    <a:prstClr val="black"/>
                  </a:solidFill>
                  <a:effectLst/>
                  <a:uLnTx/>
                  <a:uFillTx/>
                  <a:latin typeface="+mn-lt"/>
                  <a:ea typeface="+mn-ea"/>
                  <a:cs typeface="+mn-cs"/>
                </a:rPr>
                <a:t>3)PTE</a:t>
              </a:r>
              <a:endParaRPr kumimoji="0" lang="zh-CN" altLang="en-US" sz="2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8" name="组合 7"/>
          <p:cNvGrpSpPr/>
          <p:nvPr/>
        </p:nvGrpSpPr>
        <p:grpSpPr bwMode="auto">
          <a:xfrm>
            <a:off x="5385283" y="3456362"/>
            <a:ext cx="3113559" cy="390359"/>
            <a:chOff x="4300660" y="2180029"/>
            <a:chExt cx="2012777" cy="252123"/>
          </a:xfrm>
        </p:grpSpPr>
        <p:cxnSp>
          <p:nvCxnSpPr>
            <p:cNvPr id="91" name="Line 195"/>
            <p:cNvCxnSpPr/>
            <p:nvPr/>
          </p:nvCxnSpPr>
          <p:spPr bwMode="auto">
            <a:xfrm>
              <a:off x="4300660" y="2276591"/>
              <a:ext cx="2012777" cy="0"/>
            </a:xfrm>
            <a:prstGeom prst="line">
              <a:avLst/>
            </a:prstGeom>
            <a:ln w="2857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80029"/>
              <a:ext cx="599925" cy="252123"/>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00" cap="none" spc="0" normalizeH="0" baseline="0" noProof="0" dirty="0">
                  <a:ln>
                    <a:noFill/>
                  </a:ln>
                  <a:solidFill>
                    <a:prstClr val="black"/>
                  </a:solidFill>
                  <a:effectLst/>
                  <a:uLnTx/>
                  <a:uFillTx/>
                  <a:latin typeface="+mn-lt"/>
                  <a:ea typeface="+mn-ea"/>
                  <a:cs typeface="+mn-cs"/>
                </a:rPr>
                <a:t>4)PA</a:t>
              </a:r>
              <a:endParaRPr kumimoji="0" lang="zh-CN" altLang="en-US" sz="2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grpSp>
        <p:nvGrpSpPr>
          <p:cNvPr id="7" name="组合 6"/>
          <p:cNvGrpSpPr/>
          <p:nvPr/>
        </p:nvGrpSpPr>
        <p:grpSpPr bwMode="auto">
          <a:xfrm>
            <a:off x="5378427" y="2081769"/>
            <a:ext cx="3071311" cy="363352"/>
            <a:chOff x="4295895" y="1291348"/>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91348"/>
              <a:ext cx="809422" cy="235314"/>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00" cap="none" spc="0" normalizeH="0" baseline="0" noProof="0" dirty="0">
                  <a:ln>
                    <a:noFill/>
                  </a:ln>
                  <a:solidFill>
                    <a:prstClr val="black"/>
                  </a:solidFill>
                  <a:effectLst/>
                  <a:uLnTx/>
                  <a:uFillTx/>
                  <a:latin typeface="+mn-lt"/>
                  <a:ea typeface="+mn-ea"/>
                  <a:cs typeface="+mn-cs"/>
                </a:rPr>
                <a:t>2)PTEA</a:t>
              </a:r>
              <a:endParaRPr kumimoji="0" lang="zh-CN" altLang="en-US" sz="22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
        <p:nvSpPr>
          <p:cNvPr id="53" name="Rectangle 160"/>
          <p:cNvSpPr>
            <a:spLocks noChangeArrowheads="1"/>
          </p:cNvSpPr>
          <p:nvPr/>
        </p:nvSpPr>
        <p:spPr bwMode="auto">
          <a:xfrm>
            <a:off x="1275981" y="2641021"/>
            <a:ext cx="1509876" cy="73161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00" cap="none" spc="0" normalizeH="0" baseline="0" noProof="0" dirty="0">
                <a:ln>
                  <a:noFill/>
                </a:ln>
                <a:solidFill>
                  <a:prstClr val="white">
                    <a:lumMod val="95000"/>
                  </a:prstClr>
                </a:solidFill>
                <a:effectLst/>
                <a:uLnTx/>
                <a:uFillTx/>
                <a:latin typeface="等线" panose="02010600030101010101" pitchFamily="2" charset="-122"/>
                <a:ea typeface="等线" panose="02010600030101010101" pitchFamily="2" charset="-122"/>
                <a:cs typeface="+mn-cs"/>
              </a:rPr>
              <a:t>处理器</a:t>
            </a:r>
          </a:p>
        </p:txBody>
      </p:sp>
      <p:sp>
        <p:nvSpPr>
          <p:cNvPr id="52" name="Rectangle 159"/>
          <p:cNvSpPr>
            <a:spLocks noChangeArrowheads="1"/>
          </p:cNvSpPr>
          <p:nvPr/>
        </p:nvSpPr>
        <p:spPr bwMode="auto">
          <a:xfrm>
            <a:off x="4420943" y="1933955"/>
            <a:ext cx="935388" cy="2121192"/>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mn-lt"/>
                <a:ea typeface="+mn-ea"/>
                <a:cs typeface="+mn-cs"/>
              </a:rPr>
              <a:t>MMU</a:t>
            </a:r>
            <a:endParaRPr kumimoji="0" lang="zh-CN" altLang="en-US" sz="24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2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9" name="文本框 8"/>
          <p:cNvSpPr txBox="1"/>
          <p:nvPr/>
        </p:nvSpPr>
        <p:spPr>
          <a:xfrm>
            <a:off x="838200" y="4592814"/>
            <a:ext cx="9789160" cy="2031325"/>
          </a:xfrm>
          <a:prstGeom prst="rect">
            <a:avLst/>
          </a:prstGeom>
          <a:noFill/>
        </p:spPr>
        <p:txBody>
          <a:bodyPr wrap="square" rtlCol="0">
            <a:spAutoFit/>
          </a:bodyPr>
          <a:lstStyle/>
          <a:p>
            <a:pPr marL="342900" indent="-342900">
              <a:buFont typeface="+mj-ea"/>
              <a:buAutoNum type="circleNumDbPlain"/>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处理器生成一个虚拟地址，传送给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sym typeface="Wingdings" panose="05000000000000000000" pitchFamily="2" charset="2"/>
              </a:rPr>
              <a:t>Memory </a:t>
            </a:r>
            <a:r>
              <a:rPr lang="en-US" altLang="zh-CN" dirty="0" err="1">
                <a:sym typeface="Wingdings" panose="05000000000000000000" pitchFamily="2" charset="2"/>
              </a:rPr>
              <a:t>Mangement</a:t>
            </a:r>
            <a:r>
              <a:rPr lang="en-US" altLang="zh-CN" dirty="0">
                <a:sym typeface="Wingdings" panose="05000000000000000000" pitchFamily="2" charset="2"/>
              </a:rPr>
              <a:t> Unit</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利用页表基址寄存器</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PTBR</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和虚页号生成页表项地址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，访问存放在</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主存中的页表，请求与虚拟页号对应的页表项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主存向</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返回页表项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，以构成访问信息的物理地址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p>
          <a:p>
            <a:pPr marL="630238" marR="0" lvl="0" indent="-27463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若返回的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中有效位为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利用返回的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构造物理地址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，并利用构造出的物理地址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mj-ea"/>
              <a:buAutoNum type="circleNumDbPlain" startAt="4"/>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主存返回所请求的数据给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p>
        </p:txBody>
      </p:sp>
      <p:sp>
        <p:nvSpPr>
          <p:cNvPr id="10" name="矩形 9"/>
          <p:cNvSpPr/>
          <p:nvPr/>
        </p:nvSpPr>
        <p:spPr>
          <a:xfrm>
            <a:off x="10446620" y="2455942"/>
            <a:ext cx="1571823" cy="107721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sym typeface="+mn-ea"/>
              </a:rPr>
              <a:t>需要访问主存</a:t>
            </a:r>
          </a:p>
        </p:txBody>
      </p:sp>
    </p:spTree>
    <p:extLst>
      <p:ext uri="{BB962C8B-B14F-4D97-AF65-F5344CB8AC3E}">
        <p14:creationId xmlns:p14="http://schemas.microsoft.com/office/powerpoint/2010/main" val="59723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righ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fade">
                                      <p:cBhvr>
                                        <p:cTn id="34" dur="5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right)">
                                      <p:cBhvr>
                                        <p:cTn id="39" dur="5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4" end="4"/>
                                            </p:txEl>
                                          </p:spTgt>
                                        </p:tgtEl>
                                        <p:attrNameLst>
                                          <p:attrName>style.visibility</p:attrName>
                                        </p:attrNameLst>
                                      </p:cBhvr>
                                      <p:to>
                                        <p:strVal val="visible"/>
                                      </p:to>
                                    </p:set>
                                    <p:animEffect transition="in" filter="fade">
                                      <p:cBhvr>
                                        <p:cTn id="42" dur="500"/>
                                        <p:tgtEl>
                                          <p:spTgt spid="9">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ym typeface="+mn-ea"/>
              </a:rPr>
              <a:t>一、概述</a:t>
            </a:r>
            <a:endParaRPr lang="en-US" altLang="zh-CN" sz="2500" b="1" dirty="0">
              <a:sym typeface="+mn-ea"/>
            </a:endParaRPr>
          </a:p>
          <a:p>
            <a:pPr marL="0" indent="0">
              <a:spcBef>
                <a:spcPct val="0"/>
              </a:spcBef>
              <a:buNone/>
            </a:pPr>
            <a:r>
              <a:rPr lang="zh-CN" altLang="en-US" sz="2500" b="1" dirty="0">
                <a:solidFill>
                  <a:srgbClr val="0000FF"/>
                </a:solidFill>
                <a:sym typeface="+mn-ea"/>
              </a:rPr>
              <a:t>二、半导体存储芯片简介</a:t>
            </a:r>
            <a:endParaRPr lang="en-US" altLang="zh-CN" sz="2500" b="1" dirty="0">
              <a:solidFill>
                <a:srgbClr val="0000FF"/>
              </a:solidFill>
              <a:sym typeface="+mn-ea"/>
            </a:endParaRPr>
          </a:p>
          <a:p>
            <a:pPr marL="0" indent="0">
              <a:lnSpc>
                <a:spcPct val="150000"/>
              </a:lnSpc>
              <a:spcBef>
                <a:spcPct val="0"/>
              </a:spcBef>
              <a:buNone/>
            </a:pPr>
            <a:r>
              <a:rPr lang="zh-CN" altLang="en-US" sz="2500" b="1" dirty="0">
                <a:sym typeface="+mn-ea"/>
              </a:rPr>
              <a:t>三、随机存取存储器（</a:t>
            </a:r>
            <a:r>
              <a:rPr lang="en-US" altLang="zh-CN" sz="2500" b="1" dirty="0">
                <a:sym typeface="+mn-ea"/>
              </a:rPr>
              <a:t>RAM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sym typeface="+mn-ea"/>
              </a:rPr>
              <a:t>四、只读存储器（</a:t>
            </a:r>
            <a:r>
              <a:rPr lang="en-US" altLang="zh-CN" sz="2500" b="1" dirty="0">
                <a:sym typeface="+mn-ea"/>
              </a:rPr>
              <a:t>ROM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t>五、存储器与</a:t>
            </a:r>
            <a:r>
              <a:rPr lang="en-US" altLang="zh-CN" sz="2500" b="1" dirty="0"/>
              <a:t>CPU</a:t>
            </a:r>
            <a:r>
              <a:rPr lang="zh-CN" altLang="en-US" sz="2500" b="1" dirty="0"/>
              <a:t>的连接</a:t>
            </a:r>
            <a:endParaRPr lang="en-US" altLang="zh-CN" sz="2500" b="1" dirty="0"/>
          </a:p>
          <a:p>
            <a:pPr marL="0" indent="0">
              <a:lnSpc>
                <a:spcPct val="150000"/>
              </a:lnSpc>
              <a:spcBef>
                <a:spcPct val="0"/>
              </a:spcBef>
              <a:buNone/>
            </a:pPr>
            <a:r>
              <a:rPr lang="zh-CN" altLang="en-US" sz="2500" b="1" dirty="0"/>
              <a:t>六、存储器的校验</a:t>
            </a:r>
            <a:endParaRPr lang="en-US" altLang="zh-CN" sz="2500" b="1" dirty="0"/>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15</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29636670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虚实地址转换中存在的问题</a:t>
            </a:r>
          </a:p>
        </p:txBody>
      </p:sp>
      <p:sp>
        <p:nvSpPr>
          <p:cNvPr id="6" name="内容占位符 5"/>
          <p:cNvSpPr>
            <a:spLocks noGrp="1"/>
          </p:cNvSpPr>
          <p:nvPr>
            <p:ph idx="1"/>
          </p:nvPr>
        </p:nvSpPr>
        <p:spPr>
          <a:xfrm>
            <a:off x="752773" y="962022"/>
            <a:ext cx="10515600" cy="4873029"/>
          </a:xfrm>
        </p:spPr>
        <p:txBody>
          <a:bodyPr>
            <a:normAutofit/>
          </a:bodyPr>
          <a:lstStyle/>
          <a:p>
            <a:pPr>
              <a:lnSpc>
                <a:spcPct val="100000"/>
              </a:lnSpc>
              <a:spcBef>
                <a:spcPts val="0"/>
              </a:spcBef>
            </a:pPr>
            <a:r>
              <a:rPr lang="zh-CN" altLang="en-US" dirty="0">
                <a:sym typeface="+mn-ea"/>
              </a:rPr>
              <a:t>页式虚拟存储器的访问流程（</a:t>
            </a:r>
            <a:r>
              <a:rPr lang="zh-CN" altLang="en-US" b="1" dirty="0">
                <a:sym typeface="+mn-ea"/>
              </a:rPr>
              <a:t>页面缺失</a:t>
            </a:r>
            <a:r>
              <a:rPr lang="zh-CN" altLang="en-US" dirty="0">
                <a:sym typeface="+mn-ea"/>
              </a:rPr>
              <a:t>）</a:t>
            </a:r>
          </a:p>
          <a:p>
            <a:pPr marL="720725" indent="-273050">
              <a:lnSpc>
                <a:spcPct val="100000"/>
              </a:lnSpc>
              <a:spcBef>
                <a:spcPts val="0"/>
              </a:spcBef>
            </a:pPr>
            <a:r>
              <a:rPr lang="zh-CN" altLang="en-US" sz="2500" dirty="0"/>
              <a:t>虚实地址转换</a:t>
            </a:r>
            <a:r>
              <a:rPr lang="zh-CN" altLang="en-US" sz="2500" dirty="0">
                <a:solidFill>
                  <a:srgbClr val="0000FF"/>
                </a:solidFill>
              </a:rPr>
              <a:t>访问主存</a:t>
            </a:r>
            <a:endParaRPr lang="en-US" sz="2500" dirty="0">
              <a:solidFill>
                <a:srgbClr val="0000FF"/>
              </a:solidFill>
            </a:endParaRPr>
          </a:p>
          <a:p>
            <a:pPr marL="720725" lvl="0" indent="-273050" fontAlgn="auto">
              <a:lnSpc>
                <a:spcPct val="100000"/>
              </a:lnSpc>
              <a:spcBef>
                <a:spcPts val="0"/>
              </a:spcBef>
              <a:spcAft>
                <a:spcPts val="0"/>
              </a:spcAft>
            </a:pPr>
            <a:r>
              <a:rPr sz="2500" dirty="0" err="1"/>
              <a:t>从磁盘调入缺失页</a:t>
            </a:r>
            <a:r>
              <a:rPr sz="2500" dirty="0" err="1">
                <a:solidFill>
                  <a:srgbClr val="0000FF"/>
                </a:solidFill>
              </a:rPr>
              <a:t>访问主存</a:t>
            </a:r>
            <a:endParaRPr sz="2500" dirty="0">
              <a:solidFill>
                <a:srgbClr val="0000FF"/>
              </a:solidFill>
            </a:endParaRPr>
          </a:p>
          <a:p>
            <a:pPr marL="720725" lvl="0" indent="-273050" fontAlgn="auto">
              <a:lnSpc>
                <a:spcPct val="100000"/>
              </a:lnSpc>
              <a:spcBef>
                <a:spcPts val="0"/>
              </a:spcBef>
              <a:spcAft>
                <a:spcPts val="0"/>
              </a:spcAft>
            </a:pPr>
            <a:r>
              <a:rPr sz="2500" dirty="0" err="1"/>
              <a:t>缺页异常处理后再次进行虚实地址转换将再次</a:t>
            </a:r>
            <a:r>
              <a:rPr sz="2500" dirty="0" err="1">
                <a:solidFill>
                  <a:srgbClr val="0000FF"/>
                </a:solidFill>
              </a:rPr>
              <a:t>访问主存</a:t>
            </a:r>
            <a:endParaRPr lang="en-US" sz="2500" dirty="0">
              <a:solidFill>
                <a:srgbClr val="0000FF"/>
              </a:solidFill>
            </a:endParaRPr>
          </a:p>
        </p:txBody>
      </p:sp>
      <p:grpSp>
        <p:nvGrpSpPr>
          <p:cNvPr id="14" name="组合 13"/>
          <p:cNvGrpSpPr/>
          <p:nvPr/>
        </p:nvGrpSpPr>
        <p:grpSpPr bwMode="auto">
          <a:xfrm>
            <a:off x="8319236" y="4532678"/>
            <a:ext cx="1594612" cy="465095"/>
            <a:chOff x="6416930" y="4978128"/>
            <a:chExt cx="1105083"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5)</a:t>
              </a:r>
              <a:r>
                <a:rPr kumimoji="0" lang="zh-CN" altLang="en-US"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调出页</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89" name="Line 196"/>
            <p:cNvCxnSpPr/>
            <p:nvPr/>
          </p:nvCxnSpPr>
          <p:spPr bwMode="auto">
            <a:xfrm>
              <a:off x="6416930" y="5301208"/>
              <a:ext cx="1105083"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bwMode="auto">
          <a:xfrm>
            <a:off x="8333730" y="5854645"/>
            <a:ext cx="1594609" cy="364285"/>
            <a:chOff x="6426921"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6)</a:t>
              </a:r>
              <a:r>
                <a:rPr kumimoji="0" lang="zh-CN" altLang="en-US"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调入页</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9" name="直接箭头连接符 8"/>
            <p:cNvCxnSpPr/>
            <p:nvPr/>
          </p:nvCxnSpPr>
          <p:spPr>
            <a:xfrm flipH="1">
              <a:off x="6426921"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1069736" y="4012597"/>
            <a:ext cx="9856778" cy="2593531"/>
            <a:chOff x="1393519" y="4618038"/>
            <a:chExt cx="6829731" cy="1797050"/>
          </a:xfrm>
        </p:grpSpPr>
        <p:grpSp>
          <p:nvGrpSpPr>
            <p:cNvPr id="10" name="组合 9"/>
            <p:cNvGrpSpPr/>
            <p:nvPr/>
          </p:nvGrpSpPr>
          <p:grpSpPr>
            <a:xfrm>
              <a:off x="1393519" y="4618038"/>
              <a:ext cx="2941944" cy="1528762"/>
              <a:chOff x="1393519" y="4618038"/>
              <a:chExt cx="2941944" cy="1528762"/>
            </a:xfrm>
          </p:grpSpPr>
          <p:sp>
            <p:nvSpPr>
              <p:cNvPr id="335875" name="Rectangle 157"/>
              <p:cNvSpPr>
                <a:spLocks noChangeArrowheads="1"/>
              </p:cNvSpPr>
              <p:nvPr/>
            </p:nvSpPr>
            <p:spPr bwMode="auto">
              <a:xfrm>
                <a:off x="1393519" y="4618038"/>
                <a:ext cx="2941944" cy="1528762"/>
              </a:xfrm>
              <a:prstGeom prst="rect">
                <a:avLst/>
              </a:prstGeom>
              <a:solidFill>
                <a:schemeClr val="accent4">
                  <a:lumMod val="20000"/>
                  <a:lumOff val="80000"/>
                </a:schemeClr>
              </a:solidFill>
              <a:ln w="12700" algn="ctr">
                <a:solidFill>
                  <a:srgbClr val="000000"/>
                </a:solidFill>
                <a:prstDash val="dash"/>
                <a:miter lim="800000"/>
              </a:ln>
            </p:spPr>
            <p:txBody>
              <a:bodyPr tIns="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00" cap="none" spc="0" normalizeH="0" baseline="0" noProof="0">
                    <a:ln>
                      <a:noFill/>
                    </a:ln>
                    <a:solidFill>
                      <a:prstClr val="black"/>
                    </a:solidFill>
                    <a:effectLst/>
                    <a:uLnTx/>
                    <a:uFillTx/>
                    <a:latin typeface="+mn-lt"/>
                    <a:ea typeface="+mn-ea"/>
                    <a:cs typeface="+mn-cs"/>
                  </a:rPr>
                  <a:t>MMU</a:t>
                </a:r>
                <a:endParaRPr kumimoji="0" lang="zh-CN" altLang="en-US" sz="2400" b="0" i="0" u="none" strike="noStrike" kern="1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64" name="Rectangle 171"/>
              <p:cNvSpPr>
                <a:spLocks noChangeArrowheads="1"/>
              </p:cNvSpPr>
              <p:nvPr/>
            </p:nvSpPr>
            <p:spPr bwMode="auto">
              <a:xfrm>
                <a:off x="1496612" y="5304193"/>
                <a:ext cx="896938" cy="473075"/>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lumMod val="95000"/>
                      </a:prstClr>
                    </a:solidFill>
                    <a:effectLst/>
                    <a:uLnTx/>
                    <a:uFillTx/>
                    <a:latin typeface="等线 Light" panose="02010600030101010101" pitchFamily="2" charset="-122"/>
                    <a:ea typeface="等线 Light" panose="02010600030101010101" pitchFamily="2" charset="-122"/>
                    <a:cs typeface="+mn-cs"/>
                  </a:rPr>
                  <a:t>处理器</a:t>
                </a:r>
              </a:p>
            </p:txBody>
          </p:sp>
          <p:sp>
            <p:nvSpPr>
              <p:cNvPr id="71" name="Rectangle 178"/>
              <p:cNvSpPr>
                <a:spLocks noChangeArrowheads="1"/>
              </p:cNvSpPr>
              <p:nvPr/>
            </p:nvSpPr>
            <p:spPr bwMode="auto">
              <a:xfrm>
                <a:off x="1656074" y="4713635"/>
                <a:ext cx="917575" cy="269875"/>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00" cap="none" spc="0" normalizeH="0" baseline="0" noProof="0" dirty="0">
                    <a:ln>
                      <a:noFill/>
                    </a:ln>
                    <a:solidFill>
                      <a:prstClr val="black"/>
                    </a:solidFill>
                    <a:effectLst/>
                    <a:uLnTx/>
                    <a:uFillTx/>
                    <a:latin typeface="+mn-lt"/>
                    <a:ea typeface="+mn-ea"/>
                    <a:cs typeface="+mn-cs"/>
                  </a:rPr>
                  <a:t>CPU</a:t>
                </a:r>
                <a:endParaRPr kumimoji="0" lang="zh-CN" altLang="en-US" sz="36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solidFill>
                  <a:effectLst/>
                  <a:uLnTx/>
                  <a:uFillTx/>
                  <a:latin typeface="等线 Light" panose="02010600030101010101" pitchFamily="2" charset="-122"/>
                  <a:ea typeface="等线 Light" panose="02010600030101010101" pitchFamily="2" charset="-122"/>
                  <a:cs typeface="+mn-cs"/>
                </a:rPr>
                <a:t>磁盘</a:t>
              </a:r>
            </a:p>
          </p:txBody>
        </p:sp>
        <p:sp>
          <p:nvSpPr>
            <p:cNvPr id="62" name="Rectangle 169"/>
            <p:cNvSpPr>
              <a:spLocks noChangeArrowheads="1"/>
            </p:cNvSpPr>
            <p:nvPr/>
          </p:nvSpPr>
          <p:spPr bwMode="auto">
            <a:xfrm>
              <a:off x="5597525" y="4729163"/>
              <a:ext cx="819150" cy="1670050"/>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a:t>
              </a:r>
              <a:r>
                <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页表</a:t>
              </a: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a:t>
              </a:r>
              <a:endPar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sp>
        <p:nvSpPr>
          <p:cNvPr id="73" name="Rectangle 180"/>
          <p:cNvSpPr>
            <a:spLocks noChangeArrowheads="1"/>
          </p:cNvSpPr>
          <p:nvPr/>
        </p:nvSpPr>
        <p:spPr bwMode="auto">
          <a:xfrm>
            <a:off x="7295112" y="2763932"/>
            <a:ext cx="3308356" cy="682749"/>
          </a:xfrm>
          <a:prstGeom prst="rect">
            <a:avLst/>
          </a:prstGeom>
          <a:solidFill>
            <a:srgbClr val="0D7157"/>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00" cap="none" spc="0" normalizeH="0" baseline="0" noProof="0" dirty="0">
                <a:ln>
                  <a:noFill/>
                </a:ln>
                <a:solidFill>
                  <a:prstClr val="white">
                    <a:lumMod val="95000"/>
                  </a:prstClr>
                </a:solidFill>
                <a:effectLst/>
                <a:uLnTx/>
                <a:uFillTx/>
                <a:latin typeface="等线 Light" panose="02010600030101010101" pitchFamily="2" charset="-122"/>
                <a:ea typeface="等线 Light" panose="02010600030101010101" pitchFamily="2" charset="-122"/>
                <a:cs typeface="+mn-cs"/>
              </a:rPr>
              <a:t>缺页异常处理程序</a:t>
            </a:r>
          </a:p>
        </p:txBody>
      </p:sp>
      <p:grpSp>
        <p:nvGrpSpPr>
          <p:cNvPr id="12" name="组合 11"/>
          <p:cNvGrpSpPr/>
          <p:nvPr/>
        </p:nvGrpSpPr>
        <p:grpSpPr bwMode="auto">
          <a:xfrm>
            <a:off x="4356768" y="2784565"/>
            <a:ext cx="2938343" cy="1592318"/>
            <a:chOff x="3670569" y="3767340"/>
            <a:chExt cx="2036687" cy="1103495"/>
          </a:xfrm>
        </p:grpSpPr>
        <p:sp>
          <p:nvSpPr>
            <p:cNvPr id="76" name="Rectangle 183"/>
            <p:cNvSpPr>
              <a:spLocks noChangeArrowheads="1"/>
            </p:cNvSpPr>
            <p:nvPr/>
          </p:nvSpPr>
          <p:spPr bwMode="auto">
            <a:xfrm>
              <a:off x="4598942" y="3767340"/>
              <a:ext cx="598697" cy="250866"/>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mn-lt"/>
                  <a:ea typeface="+mn-ea"/>
                  <a:cs typeface="+mn-cs"/>
                </a:rPr>
                <a:t>4)</a:t>
              </a:r>
              <a:r>
                <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异常</a:t>
              </a:r>
              <a:endParaRPr kumimoji="0" lang="zh-CN" altLang="en-US" sz="28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78" name="AutoShape 185"/>
            <p:cNvCxnSpPr>
              <a:cxnSpLocks noChangeShapeType="1"/>
              <a:stCxn id="63" idx="0"/>
              <a:endCxn id="73" idx="1"/>
            </p:cNvCxnSpPr>
            <p:nvPr/>
          </p:nvCxnSpPr>
          <p:spPr bwMode="auto">
            <a:xfrm rot="5400000" flipH="1" flipV="1">
              <a:off x="4248305" y="3411883"/>
              <a:ext cx="881216" cy="2036687"/>
            </a:xfrm>
            <a:prstGeom prst="bentConnector2">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9006569" y="3486229"/>
            <a:ext cx="336793" cy="1088274"/>
          </a:xfrm>
          <a:prstGeom prst="downArrow">
            <a:avLst>
              <a:gd name="adj1" fmla="val 50000"/>
              <a:gd name="adj2" fmla="val 80743"/>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txBody>
          <a:bodyPr tIns="0" upright="1"/>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nvGrpSpPr>
          <p:cNvPr id="11" name="组合 10"/>
          <p:cNvGrpSpPr/>
          <p:nvPr/>
        </p:nvGrpSpPr>
        <p:grpSpPr bwMode="auto">
          <a:xfrm>
            <a:off x="2527491" y="4995480"/>
            <a:ext cx="1289721" cy="522372"/>
            <a:chOff x="2150752" y="5298822"/>
            <a:chExt cx="1146322" cy="362426"/>
          </a:xfrm>
        </p:grpSpPr>
        <p:sp>
          <p:nvSpPr>
            <p:cNvPr id="68" name="Rectangle 175"/>
            <p:cNvSpPr>
              <a:spLocks noChangeArrowheads="1"/>
            </p:cNvSpPr>
            <p:nvPr/>
          </p:nvSpPr>
          <p:spPr bwMode="auto">
            <a:xfrm>
              <a:off x="2338236" y="5298822"/>
              <a:ext cx="598565" cy="362426"/>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1)VA</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82" name="Line 189"/>
            <p:cNvCxnSpPr/>
            <p:nvPr/>
          </p:nvCxnSpPr>
          <p:spPr bwMode="auto">
            <a:xfrm>
              <a:off x="2150752" y="5577000"/>
              <a:ext cx="1146322" cy="0"/>
            </a:xfrm>
            <a:prstGeom prst="line">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bwMode="auto">
          <a:xfrm>
            <a:off x="4609938" y="3485642"/>
            <a:ext cx="3963166" cy="886657"/>
            <a:chOff x="3846277" y="4252600"/>
            <a:chExt cx="2746969" cy="614549"/>
          </a:xfrm>
        </p:grpSpPr>
        <p:sp>
          <p:nvSpPr>
            <p:cNvPr id="84" name="Rectangle 191"/>
            <p:cNvSpPr>
              <a:spLocks noChangeArrowheads="1"/>
            </p:cNvSpPr>
            <p:nvPr/>
          </p:nvSpPr>
          <p:spPr bwMode="auto">
            <a:xfrm>
              <a:off x="4087347" y="4322186"/>
              <a:ext cx="2505899" cy="265193"/>
            </a:xfrm>
            <a:prstGeom prst="rect">
              <a:avLst/>
            </a:prstGeom>
            <a:solidFill>
              <a:srgbClr val="FFFFFF"/>
            </a:solidFill>
            <a:ln>
              <a:noFill/>
            </a:ln>
          </p:spPr>
          <p:txBody>
            <a:bodyPr lIns="0" tIns="0" rIns="0" bIns="0" upright="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mn-lt"/>
                  <a:ea typeface="+mn-ea"/>
                  <a:cs typeface="+mn-cs"/>
                </a:rPr>
                <a:t>7)</a:t>
              </a:r>
              <a:r>
                <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返回产生缺页异常的进程</a:t>
              </a:r>
              <a:endParaRPr kumimoji="0" lang="zh-CN" altLang="en-US" sz="28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bwMode="auto">
          <a:xfrm>
            <a:off x="4898617" y="4532678"/>
            <a:ext cx="2223913" cy="36199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504276" y="4978128"/>
              <a:ext cx="819363" cy="251072"/>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2)PTEA</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grpSp>
        <p:nvGrpSpPr>
          <p:cNvPr id="18" name="组合 17"/>
          <p:cNvGrpSpPr/>
          <p:nvPr/>
        </p:nvGrpSpPr>
        <p:grpSpPr bwMode="auto">
          <a:xfrm>
            <a:off x="4894035" y="5465157"/>
            <a:ext cx="2242989" cy="364285"/>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593891" y="5625149"/>
              <a:ext cx="598090" cy="252123"/>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3)PTE</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sp>
        <p:nvSpPr>
          <p:cNvPr id="36" name="灯片编号占位符 2"/>
          <p:cNvSpPr>
            <a:spLocks noGrp="1"/>
          </p:cNvSpPr>
          <p:nvPr>
            <p:ph type="sldNum" sz="quarter" idx="12"/>
          </p:nvPr>
        </p:nvSpPr>
        <p:spPr>
          <a:xfrm>
            <a:off x="11353800" y="6400654"/>
            <a:ext cx="62484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5" name="文本框 44"/>
          <p:cNvSpPr txBox="1"/>
          <p:nvPr/>
        </p:nvSpPr>
        <p:spPr>
          <a:xfrm>
            <a:off x="123029" y="2689393"/>
            <a:ext cx="405892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若</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中有效位为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，即访问页不在主存，</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触发一次“异常”，调用操作系统内核中的缺页异常处理程序</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矩形 21"/>
          <p:cNvSpPr/>
          <p:nvPr/>
        </p:nvSpPr>
        <p:spPr>
          <a:xfrm>
            <a:off x="110679" y="2689393"/>
            <a:ext cx="4058920" cy="92333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如果主存页满，则需要根据替换算法</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确定换出页，如果换出页修改位为</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，则把该页换出到磁盘，否则丢弃</a:t>
            </a:r>
          </a:p>
        </p:txBody>
      </p:sp>
      <p:sp>
        <p:nvSpPr>
          <p:cNvPr id="48" name="矩形 47"/>
          <p:cNvSpPr/>
          <p:nvPr/>
        </p:nvSpPr>
        <p:spPr>
          <a:xfrm>
            <a:off x="122349" y="2689393"/>
            <a:ext cx="4201204" cy="132875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缺页处理程序从磁盘中调入新的页，并更新存储器中的页表项</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缺页处理程序返回原来的进程，驱使引起缺页的指令</a:t>
            </a:r>
            <a:r>
              <a:rPr kumimoji="0" lang="zh-CN" altLang="en-US" sz="1800" b="0" i="0" u="none" strike="noStrike" kern="1200" cap="none" spc="0" normalizeH="0" baseline="0" noProof="0" dirty="0">
                <a:ln>
                  <a:noFill/>
                </a:ln>
                <a:solidFill>
                  <a:srgbClr val="0000FF"/>
                </a:solidFill>
                <a:effectLst/>
                <a:uLnTx/>
                <a:uFillTx/>
                <a:latin typeface="宋体" panose="02010600030101010101" pitchFamily="2" charset="-122"/>
                <a:ea typeface="宋体" panose="02010600030101010101" pitchFamily="2" charset="-122"/>
                <a:cs typeface="Times New Roman" panose="02020603050405020304" pitchFamily="18" charset="0"/>
              </a:rPr>
              <a:t>重新启动</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，本次执行不再缺页</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236439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wipe(left)">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wipe(up)">
                                      <p:cBhvr>
                                        <p:cTn id="43" dur="500"/>
                                        <p:tgtEl>
                                          <p:spTgt spid="7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right)">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animEffect transition="in" filter="fade">
                                      <p:cBhvr>
                                        <p:cTn id="69" dur="500"/>
                                        <p:tgtEl>
                                          <p:spTgt spid="6">
                                            <p:txEl>
                                              <p:pRg st="1" end="1"/>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6">
                                            <p:txEl>
                                              <p:pRg st="2" end="2"/>
                                            </p:txEl>
                                          </p:spTgt>
                                        </p:tgtEl>
                                        <p:attrNameLst>
                                          <p:attrName>style.visibility</p:attrName>
                                        </p:attrNameLst>
                                      </p:cBhvr>
                                      <p:to>
                                        <p:strVal val="visible"/>
                                      </p:to>
                                    </p:set>
                                    <p:animEffect transition="in" filter="fade">
                                      <p:cBhvr>
                                        <p:cTn id="72" dur="500"/>
                                        <p:tgtEl>
                                          <p:spTgt spid="6">
                                            <p:txEl>
                                              <p:pRg st="2" end="2"/>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6">
                                            <p:txEl>
                                              <p:pRg st="3" end="3"/>
                                            </p:txEl>
                                          </p:spTgt>
                                        </p:tgtEl>
                                        <p:attrNameLst>
                                          <p:attrName>style.visibility</p:attrName>
                                        </p:attrNameLst>
                                      </p:cBhvr>
                                      <p:to>
                                        <p:strVal val="visible"/>
                                      </p:to>
                                    </p:set>
                                    <p:animEffect transition="in" filter="fade">
                                      <p:cBhvr>
                                        <p:cTn id="7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79" grpId="0" bldLvl="0" animBg="1"/>
      <p:bldP spid="45" grpId="0" animBg="1"/>
      <p:bldP spid="22" grpId="0" animBg="1"/>
      <p:bldP spid="48"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缺页 </a:t>
            </a:r>
            <a:r>
              <a:rPr lang="en-US" altLang="zh-CN" dirty="0">
                <a:sym typeface="+mn-ea"/>
              </a:rPr>
              <a:t>Page Faults </a:t>
            </a:r>
            <a:endParaRPr lang="zh-CN" altLang="en-US" dirty="0">
              <a:sym typeface="+mn-ea"/>
            </a:endParaRPr>
          </a:p>
          <a:p>
            <a:pPr lvl="1" fontAlgn="auto">
              <a:lnSpc>
                <a:spcPct val="100000"/>
              </a:lnSpc>
            </a:pPr>
            <a:r>
              <a:rPr lang="zh-CN" altLang="en-US" dirty="0">
                <a:sym typeface="+mn-ea"/>
              </a:rPr>
              <a:t>页表指示虚拟地址不在内存中</a:t>
            </a:r>
          </a:p>
          <a:p>
            <a:pPr lvl="2" fontAlgn="auto">
              <a:lnSpc>
                <a:spcPct val="100000"/>
              </a:lnSpc>
            </a:pPr>
            <a:r>
              <a:rPr lang="zh-CN" altLang="en-US" dirty="0"/>
              <a:t>操作系统负责将数据从磁盘迁移到内存中</a:t>
            </a:r>
          </a:p>
          <a:p>
            <a:pPr lvl="2" fontAlgn="auto">
              <a:lnSpc>
                <a:spcPct val="100000"/>
              </a:lnSpc>
            </a:pPr>
            <a:r>
              <a:rPr lang="zh-CN" altLang="en-US" dirty="0"/>
              <a:t>当前进程挂起</a:t>
            </a:r>
          </a:p>
          <a:p>
            <a:pPr lvl="2" fontAlgn="auto">
              <a:lnSpc>
                <a:spcPct val="100000"/>
              </a:lnSpc>
            </a:pPr>
            <a:r>
              <a:rPr lang="zh-CN" altLang="en-US" dirty="0"/>
              <a:t>操作系统负责所有的替换策略</a:t>
            </a:r>
          </a:p>
          <a:p>
            <a:pPr lvl="2" fontAlgn="auto">
              <a:lnSpc>
                <a:spcPct val="100000"/>
              </a:lnSpc>
            </a:pPr>
            <a:r>
              <a:rPr lang="zh-CN" altLang="en-US" dirty="0"/>
              <a:t>唤醒挂起进程</a:t>
            </a:r>
            <a:endParaRPr lang="en-US" altLang="zh-CN" b="1" dirty="0">
              <a:latin typeface="Times New Roman" panose="02020603050405020304" pitchFamily="18" charset="0"/>
              <a:sym typeface="+mn-ea"/>
            </a:endParaRPr>
          </a:p>
        </p:txBody>
      </p:sp>
      <p:sp>
        <p:nvSpPr>
          <p:cNvPr id="2" name="AutoShape 5"/>
          <p:cNvSpPr>
            <a:spLocks noChangeAspect="1" noChangeArrowheads="1"/>
          </p:cNvSpPr>
          <p:nvPr/>
        </p:nvSpPr>
        <p:spPr bwMode="auto">
          <a:xfrm>
            <a:off x="1825308" y="5242243"/>
            <a:ext cx="684212"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 name="AutoShape 6"/>
          <p:cNvSpPr>
            <a:spLocks noChangeAspect="1" noChangeArrowheads="1"/>
          </p:cNvSpPr>
          <p:nvPr/>
        </p:nvSpPr>
        <p:spPr bwMode="auto">
          <a:xfrm>
            <a:off x="1779271" y="5196206"/>
            <a:ext cx="684213"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3" name="Rectangle 7"/>
          <p:cNvSpPr>
            <a:spLocks noChangeAspect="1" noChangeArrowheads="1"/>
          </p:cNvSpPr>
          <p:nvPr/>
        </p:nvSpPr>
        <p:spPr bwMode="auto">
          <a:xfrm>
            <a:off x="4887595" y="4419919"/>
            <a:ext cx="1004888"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 name="Rectangle 8"/>
          <p:cNvSpPr>
            <a:spLocks noChangeAspect="1" noChangeArrowheads="1"/>
          </p:cNvSpPr>
          <p:nvPr/>
        </p:nvSpPr>
        <p:spPr bwMode="auto">
          <a:xfrm>
            <a:off x="4841559" y="4373881"/>
            <a:ext cx="1004887"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4" name="Rectangle 9"/>
          <p:cNvSpPr>
            <a:spLocks noChangeAspect="1" noChangeArrowheads="1"/>
          </p:cNvSpPr>
          <p:nvPr/>
        </p:nvSpPr>
        <p:spPr bwMode="auto">
          <a:xfrm>
            <a:off x="5160646" y="446595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5" name="Rectangle 10"/>
          <p:cNvSpPr>
            <a:spLocks noChangeAspect="1" noChangeArrowheads="1"/>
          </p:cNvSpPr>
          <p:nvPr/>
        </p:nvSpPr>
        <p:spPr bwMode="auto">
          <a:xfrm>
            <a:off x="5160646" y="460248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6" name="Rectangle 11"/>
          <p:cNvSpPr>
            <a:spLocks noChangeAspect="1" noChangeArrowheads="1"/>
          </p:cNvSpPr>
          <p:nvPr/>
        </p:nvSpPr>
        <p:spPr bwMode="auto">
          <a:xfrm>
            <a:off x="5160646" y="474059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7" name="Rectangle 12"/>
          <p:cNvSpPr>
            <a:spLocks noChangeAspect="1" noChangeArrowheads="1"/>
          </p:cNvSpPr>
          <p:nvPr/>
        </p:nvSpPr>
        <p:spPr bwMode="auto">
          <a:xfrm>
            <a:off x="5160646" y="487711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8" name="Rectangle 13"/>
          <p:cNvSpPr>
            <a:spLocks noChangeAspect="1" noChangeArrowheads="1"/>
          </p:cNvSpPr>
          <p:nvPr/>
        </p:nvSpPr>
        <p:spPr bwMode="auto">
          <a:xfrm>
            <a:off x="5160646" y="501364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9" name="Rectangle 14"/>
          <p:cNvSpPr>
            <a:spLocks noChangeAspect="1" noChangeArrowheads="1"/>
          </p:cNvSpPr>
          <p:nvPr/>
        </p:nvSpPr>
        <p:spPr bwMode="auto">
          <a:xfrm>
            <a:off x="5160646" y="5288281"/>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4" name="Rectangle 15"/>
          <p:cNvSpPr>
            <a:spLocks noChangeAspect="1" noChangeArrowheads="1"/>
          </p:cNvSpPr>
          <p:nvPr/>
        </p:nvSpPr>
        <p:spPr bwMode="auto">
          <a:xfrm>
            <a:off x="5160646" y="515175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5" name="Rectangle 16"/>
          <p:cNvSpPr>
            <a:spLocks noChangeAspect="1" noChangeArrowheads="1"/>
          </p:cNvSpPr>
          <p:nvPr/>
        </p:nvSpPr>
        <p:spPr bwMode="auto">
          <a:xfrm>
            <a:off x="5160646" y="542480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6" name="Rectangle 17"/>
          <p:cNvSpPr>
            <a:spLocks noChangeAspect="1" noChangeArrowheads="1"/>
          </p:cNvSpPr>
          <p:nvPr/>
        </p:nvSpPr>
        <p:spPr bwMode="auto">
          <a:xfrm>
            <a:off x="5160646" y="5561331"/>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7" name="Rectangle 18"/>
          <p:cNvSpPr>
            <a:spLocks noChangeAspect="1" noChangeArrowheads="1"/>
          </p:cNvSpPr>
          <p:nvPr/>
        </p:nvSpPr>
        <p:spPr bwMode="auto">
          <a:xfrm>
            <a:off x="5160646" y="5699444"/>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39" name="Rectangle 19"/>
          <p:cNvSpPr>
            <a:spLocks noChangeAspect="1" noChangeArrowheads="1"/>
          </p:cNvSpPr>
          <p:nvPr/>
        </p:nvSpPr>
        <p:spPr bwMode="auto">
          <a:xfrm>
            <a:off x="5160646" y="5835969"/>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0" name="Rectangle 20"/>
          <p:cNvSpPr>
            <a:spLocks noChangeAspect="1" noChangeArrowheads="1"/>
          </p:cNvSpPr>
          <p:nvPr/>
        </p:nvSpPr>
        <p:spPr bwMode="auto">
          <a:xfrm>
            <a:off x="5160646" y="6110606"/>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1" name="Rectangle 21"/>
          <p:cNvSpPr>
            <a:spLocks noChangeAspect="1" noChangeArrowheads="1"/>
          </p:cNvSpPr>
          <p:nvPr/>
        </p:nvSpPr>
        <p:spPr bwMode="auto">
          <a:xfrm>
            <a:off x="5160646" y="597249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5" name="Text Box 22"/>
          <p:cNvSpPr txBox="1">
            <a:spLocks noChangeAspect="1" noChangeArrowheads="1"/>
          </p:cNvSpPr>
          <p:nvPr/>
        </p:nvSpPr>
        <p:spPr bwMode="auto">
          <a:xfrm>
            <a:off x="4955858" y="4091305"/>
            <a:ext cx="862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p>
        </p:txBody>
      </p:sp>
      <p:sp>
        <p:nvSpPr>
          <p:cNvPr id="47" name="Rectangle 23"/>
          <p:cNvSpPr>
            <a:spLocks noChangeAspect="1" noChangeArrowheads="1"/>
          </p:cNvSpPr>
          <p:nvPr/>
        </p:nvSpPr>
        <p:spPr bwMode="auto">
          <a:xfrm>
            <a:off x="3196908" y="487711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8" name="Rectangle 24"/>
          <p:cNvSpPr>
            <a:spLocks noChangeAspect="1" noChangeArrowheads="1"/>
          </p:cNvSpPr>
          <p:nvPr/>
        </p:nvSpPr>
        <p:spPr bwMode="auto">
          <a:xfrm>
            <a:off x="3150870" y="483108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49" name="Rectangle 25"/>
          <p:cNvSpPr>
            <a:spLocks noChangeAspect="1" noChangeArrowheads="1"/>
          </p:cNvSpPr>
          <p:nvPr/>
        </p:nvSpPr>
        <p:spPr bwMode="auto">
          <a:xfrm>
            <a:off x="3469959" y="492315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0" name="Rectangle 26"/>
          <p:cNvSpPr>
            <a:spLocks noChangeAspect="1" noChangeArrowheads="1"/>
          </p:cNvSpPr>
          <p:nvPr/>
        </p:nvSpPr>
        <p:spPr bwMode="auto">
          <a:xfrm>
            <a:off x="3469959" y="5059681"/>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1" name="Rectangle 27"/>
          <p:cNvSpPr>
            <a:spLocks noChangeAspect="1" noChangeArrowheads="1"/>
          </p:cNvSpPr>
          <p:nvPr/>
        </p:nvSpPr>
        <p:spPr bwMode="auto">
          <a:xfrm>
            <a:off x="3469959" y="5197794"/>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2" name="Rectangle 28"/>
          <p:cNvSpPr>
            <a:spLocks noChangeAspect="1" noChangeArrowheads="1"/>
          </p:cNvSpPr>
          <p:nvPr/>
        </p:nvSpPr>
        <p:spPr bwMode="auto">
          <a:xfrm>
            <a:off x="3469959" y="533431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3" name="Rectangle 29"/>
          <p:cNvSpPr>
            <a:spLocks noChangeAspect="1" noChangeArrowheads="1"/>
          </p:cNvSpPr>
          <p:nvPr/>
        </p:nvSpPr>
        <p:spPr bwMode="auto">
          <a:xfrm>
            <a:off x="3469959" y="547084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4" name="Rectangle 30"/>
          <p:cNvSpPr>
            <a:spLocks noChangeAspect="1" noChangeArrowheads="1"/>
          </p:cNvSpPr>
          <p:nvPr/>
        </p:nvSpPr>
        <p:spPr bwMode="auto">
          <a:xfrm>
            <a:off x="3469959" y="5745481"/>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5" name="Rectangle 31"/>
          <p:cNvSpPr>
            <a:spLocks noChangeAspect="1" noChangeArrowheads="1"/>
          </p:cNvSpPr>
          <p:nvPr/>
        </p:nvSpPr>
        <p:spPr bwMode="auto">
          <a:xfrm>
            <a:off x="3469959" y="5608956"/>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6" name="Rectangle 32"/>
          <p:cNvSpPr>
            <a:spLocks noChangeAspect="1" noChangeArrowheads="1"/>
          </p:cNvSpPr>
          <p:nvPr/>
        </p:nvSpPr>
        <p:spPr bwMode="auto">
          <a:xfrm>
            <a:off x="3469959" y="5882006"/>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7" name="Rectangle 33"/>
          <p:cNvSpPr>
            <a:spLocks noChangeAspect="1" noChangeArrowheads="1"/>
          </p:cNvSpPr>
          <p:nvPr/>
        </p:nvSpPr>
        <p:spPr bwMode="auto">
          <a:xfrm>
            <a:off x="3469959" y="6020119"/>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58" name="Text Box 34"/>
          <p:cNvSpPr txBox="1">
            <a:spLocks noChangeAspect="1" noChangeArrowheads="1"/>
          </p:cNvSpPr>
          <p:nvPr/>
        </p:nvSpPr>
        <p:spPr bwMode="auto">
          <a:xfrm>
            <a:off x="2998471" y="4548505"/>
            <a:ext cx="1116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p>
        </p:txBody>
      </p:sp>
      <p:sp>
        <p:nvSpPr>
          <p:cNvPr id="59" name="Line 35"/>
          <p:cNvSpPr>
            <a:spLocks noChangeAspect="1" noChangeShapeType="1"/>
          </p:cNvSpPr>
          <p:nvPr/>
        </p:nvSpPr>
        <p:spPr bwMode="auto">
          <a:xfrm>
            <a:off x="3647759" y="5264469"/>
            <a:ext cx="1512887"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60" name="Line 36"/>
          <p:cNvSpPr>
            <a:spLocks noChangeAspect="1" noChangeShapeType="1"/>
          </p:cNvSpPr>
          <p:nvPr/>
        </p:nvSpPr>
        <p:spPr bwMode="auto">
          <a:xfrm flipV="1">
            <a:off x="3652521" y="510571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61" name="Line 37"/>
          <p:cNvSpPr>
            <a:spLocks noChangeAspect="1" noChangeShapeType="1"/>
          </p:cNvSpPr>
          <p:nvPr/>
        </p:nvSpPr>
        <p:spPr bwMode="auto">
          <a:xfrm flipV="1">
            <a:off x="3461704" y="5902961"/>
            <a:ext cx="320675" cy="138113"/>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3" name="Line 39"/>
          <p:cNvSpPr>
            <a:spLocks noChangeAspect="1" noChangeShapeType="1"/>
          </p:cNvSpPr>
          <p:nvPr/>
        </p:nvSpPr>
        <p:spPr bwMode="auto">
          <a:xfrm flipV="1">
            <a:off x="3469959" y="547084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4" name="Line 40"/>
          <p:cNvSpPr>
            <a:spLocks noChangeAspect="1" noChangeShapeType="1"/>
          </p:cNvSpPr>
          <p:nvPr/>
        </p:nvSpPr>
        <p:spPr bwMode="auto">
          <a:xfrm flipH="1" flipV="1">
            <a:off x="3476309" y="5477194"/>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65" name="Freeform 47"/>
          <p:cNvSpPr>
            <a:spLocks noChangeAspect="1"/>
          </p:cNvSpPr>
          <p:nvPr/>
        </p:nvSpPr>
        <p:spPr bwMode="auto">
          <a:xfrm>
            <a:off x="3635059" y="554545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sp>
        <p:nvSpPr>
          <p:cNvPr id="66" name="Freeform 48"/>
          <p:cNvSpPr>
            <a:spLocks noChangeAspect="1"/>
          </p:cNvSpPr>
          <p:nvPr/>
        </p:nvSpPr>
        <p:spPr bwMode="auto">
          <a:xfrm>
            <a:off x="3630295" y="5950269"/>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FF0000"/>
            </a:solidFill>
            <a:round/>
            <a:tailEnd type="triangle" w="med" len="med"/>
          </a:ln>
        </p:spPr>
        <p:txBody>
          <a:bodyPr wrap="none" lIns="90487" tIns="44450" rIns="90487" bIns="44450" anchor="ctr"/>
          <a:lstStyle/>
          <a:p>
            <a:pPr algn="ctr"/>
            <a:endParaRPr lang="zh-CN" altLang="en-US"/>
          </a:p>
        </p:txBody>
      </p:sp>
      <p:sp>
        <p:nvSpPr>
          <p:cNvPr id="67" name="Text Box 49"/>
          <p:cNvSpPr txBox="1">
            <a:spLocks noChangeAspect="1" noChangeArrowheads="1"/>
          </p:cNvSpPr>
          <p:nvPr/>
        </p:nvSpPr>
        <p:spPr bwMode="auto">
          <a:xfrm>
            <a:off x="2091462" y="477869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p>
          <a:p>
            <a:pPr algn="ctr" eaLnBrk="0" hangingPunct="0">
              <a:lnSpc>
                <a:spcPct val="80000"/>
              </a:lnSpc>
            </a:pPr>
            <a:r>
              <a:rPr lang="en-US" altLang="zh-CN" sz="1400" b="1">
                <a:latin typeface="Helvetica"/>
                <a:ea typeface="宋体" panose="02010600030101010101" pitchFamily="2" charset="-122"/>
              </a:rPr>
              <a:t>Addresses</a:t>
            </a:r>
          </a:p>
        </p:txBody>
      </p:sp>
      <p:sp>
        <p:nvSpPr>
          <p:cNvPr id="68" name="Text Box 50"/>
          <p:cNvSpPr txBox="1">
            <a:spLocks noChangeAspect="1" noChangeArrowheads="1"/>
          </p:cNvSpPr>
          <p:nvPr/>
        </p:nvSpPr>
        <p:spPr bwMode="auto">
          <a:xfrm>
            <a:off x="3828187" y="482473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p>
          <a:p>
            <a:pPr algn="ctr" eaLnBrk="0" hangingPunct="0">
              <a:lnSpc>
                <a:spcPct val="80000"/>
              </a:lnSpc>
            </a:pPr>
            <a:r>
              <a:rPr lang="en-US" altLang="zh-CN" sz="1400" b="1">
                <a:latin typeface="Helvetica"/>
                <a:ea typeface="宋体" panose="02010600030101010101" pitchFamily="2" charset="-122"/>
              </a:rPr>
              <a:t>Addresses</a:t>
            </a:r>
          </a:p>
        </p:txBody>
      </p:sp>
      <p:sp>
        <p:nvSpPr>
          <p:cNvPr id="69" name="Text Box 95"/>
          <p:cNvSpPr txBox="1">
            <a:spLocks noChangeArrowheads="1"/>
          </p:cNvSpPr>
          <p:nvPr/>
        </p:nvSpPr>
        <p:spPr bwMode="auto">
          <a:xfrm>
            <a:off x="2569422" y="3966741"/>
            <a:ext cx="1893146"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Before fault</a:t>
            </a:r>
          </a:p>
        </p:txBody>
      </p:sp>
      <p:sp>
        <p:nvSpPr>
          <p:cNvPr id="70" name="Line 97"/>
          <p:cNvSpPr>
            <a:spLocks noChangeAspect="1" noChangeShapeType="1"/>
          </p:cNvSpPr>
          <p:nvPr/>
        </p:nvSpPr>
        <p:spPr bwMode="auto">
          <a:xfrm flipH="1" flipV="1">
            <a:off x="2465070" y="5607368"/>
            <a:ext cx="1004888"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71" name="AutoShape 100"/>
          <p:cNvSpPr>
            <a:spLocks noChangeArrowheads="1"/>
          </p:cNvSpPr>
          <p:nvPr/>
        </p:nvSpPr>
        <p:spPr bwMode="auto">
          <a:xfrm>
            <a:off x="3914458" y="6326505"/>
            <a:ext cx="855662" cy="361950"/>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grpSp>
        <p:nvGrpSpPr>
          <p:cNvPr id="72" name="组合 71"/>
          <p:cNvGrpSpPr/>
          <p:nvPr/>
        </p:nvGrpSpPr>
        <p:grpSpPr>
          <a:xfrm>
            <a:off x="6276658" y="3920652"/>
            <a:ext cx="4113212" cy="2812888"/>
            <a:chOff x="4725988" y="3511712"/>
            <a:chExt cx="4113212" cy="2812888"/>
          </a:xfrm>
        </p:grpSpPr>
        <p:sp>
          <p:nvSpPr>
            <p:cNvPr id="73"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4"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ln>
          </p:spPr>
          <p:txBody>
            <a:bodyPr wrap="none" lIns="90487" tIns="44450" rIns="90487" bIns="44450" anchor="ctr"/>
            <a:lstStyle/>
            <a:p>
              <a:pPr algn="ctr" eaLnBrk="0" hangingPunct="0">
                <a:lnSpc>
                  <a:spcPct val="90000"/>
                </a:lnSpc>
                <a:spcBef>
                  <a:spcPct val="30000"/>
                </a:spcBef>
              </a:pPr>
              <a:r>
                <a:rPr lang="en-US" altLang="zh-CN" sz="1400" b="1">
                  <a:latin typeface="Helvetica"/>
                  <a:ea typeface="宋体" panose="02010600030101010101" pitchFamily="2" charset="-122"/>
                </a:rPr>
                <a:t>CPU</a:t>
              </a:r>
              <a:endParaRPr lang="en-US" altLang="zh-CN" sz="1400" b="1" dirty="0">
                <a:latin typeface="Helvetica"/>
                <a:ea typeface="宋体" panose="02010600030101010101" pitchFamily="2" charset="-122"/>
              </a:endParaRPr>
            </a:p>
          </p:txBody>
        </p:sp>
        <p:sp>
          <p:nvSpPr>
            <p:cNvPr id="75"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6"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7"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8"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79"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0"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1"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2"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3"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4"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5"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6"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7"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8"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89"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0" name="Text Box 68"/>
            <p:cNvSpPr txBox="1">
              <a:spLocks noChangeAspect="1" noChangeArrowheads="1"/>
            </p:cNvSpPr>
            <p:nvPr/>
          </p:nvSpPr>
          <p:spPr bwMode="auto">
            <a:xfrm>
              <a:off x="7848600" y="3781425"/>
              <a:ext cx="862013"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Memory</a:t>
              </a:r>
            </a:p>
          </p:txBody>
        </p:sp>
        <p:sp>
          <p:nvSpPr>
            <p:cNvPr id="91"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2"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3"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4"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5"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6"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7"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8"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99"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0"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1"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ln>
          </p:spPr>
          <p:txBody>
            <a:bodyPr wrap="none" lIns="90487" tIns="44450" rIns="90487" bIns="44450" anchor="ctr"/>
            <a:lstStyle/>
            <a:p>
              <a:pPr algn="ctr" eaLnBrk="0" hangingPunct="0">
                <a:lnSpc>
                  <a:spcPct val="90000"/>
                </a:lnSpc>
              </a:pPr>
              <a:endParaRPr lang="en-US" altLang="zh-CN" b="1">
                <a:latin typeface="Helvetica"/>
                <a:ea typeface="宋体" panose="02010600030101010101" pitchFamily="2" charset="-122"/>
              </a:endParaRPr>
            </a:p>
          </p:txBody>
        </p:sp>
        <p:sp>
          <p:nvSpPr>
            <p:cNvPr id="102" name="Text Box 80"/>
            <p:cNvSpPr txBox="1">
              <a:spLocks noChangeAspect="1" noChangeArrowheads="1"/>
            </p:cNvSpPr>
            <p:nvPr/>
          </p:nvSpPr>
          <p:spPr bwMode="auto">
            <a:xfrm>
              <a:off x="5894388" y="4238625"/>
              <a:ext cx="1116012" cy="280988"/>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1400" b="1">
                  <a:latin typeface="Helvetica"/>
                  <a:ea typeface="宋体" panose="02010600030101010101" pitchFamily="2" charset="-122"/>
                </a:rPr>
                <a:t>Page Table</a:t>
              </a:r>
            </a:p>
          </p:txBody>
        </p:sp>
        <p:sp>
          <p:nvSpPr>
            <p:cNvPr id="103"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104"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tailEnd type="triangle" w="med" len="med"/>
            </a:ln>
          </p:spPr>
          <p:txBody>
            <a:bodyPr wrap="none" lIns="90487" tIns="44450" rIns="90487" bIns="44450" anchor="ctr"/>
            <a:lstStyle/>
            <a:p>
              <a:pPr algn="ctr"/>
              <a:endParaRPr lang="zh-CN" altLang="en-US"/>
            </a:p>
          </p:txBody>
        </p:sp>
        <p:sp>
          <p:nvSpPr>
            <p:cNvPr id="105" name="Line 83"/>
            <p:cNvSpPr>
              <a:spLocks noChangeAspect="1" noChangeShapeType="1"/>
            </p:cNvSpPr>
            <p:nvPr/>
          </p:nvSpPr>
          <p:spPr bwMode="auto">
            <a:xfrm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106"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
          <p:nvSpPr>
            <p:cNvPr id="107" name="Text Box 92"/>
            <p:cNvSpPr txBox="1">
              <a:spLocks noChangeAspect="1" noChangeArrowheads="1"/>
            </p:cNvSpPr>
            <p:nvPr/>
          </p:nvSpPr>
          <p:spPr bwMode="auto">
            <a:xfrm>
              <a:off x="5038178" y="4468813"/>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Virtual</a:t>
              </a:r>
            </a:p>
            <a:p>
              <a:pPr algn="ctr" eaLnBrk="0" hangingPunct="0">
                <a:lnSpc>
                  <a:spcPct val="80000"/>
                </a:lnSpc>
              </a:pPr>
              <a:r>
                <a:rPr lang="en-US" altLang="zh-CN" sz="1400" b="1">
                  <a:latin typeface="Helvetica"/>
                  <a:ea typeface="宋体" panose="02010600030101010101" pitchFamily="2" charset="-122"/>
                </a:rPr>
                <a:t>Addresses</a:t>
              </a:r>
            </a:p>
          </p:txBody>
        </p:sp>
        <p:sp>
          <p:nvSpPr>
            <p:cNvPr id="108" name="Text Box 93"/>
            <p:cNvSpPr txBox="1">
              <a:spLocks noChangeAspect="1" noChangeArrowheads="1"/>
            </p:cNvSpPr>
            <p:nvPr/>
          </p:nvSpPr>
          <p:spPr bwMode="auto">
            <a:xfrm>
              <a:off x="6774903" y="4514850"/>
              <a:ext cx="1098057" cy="434478"/>
            </a:xfrm>
            <a:prstGeom prst="rect">
              <a:avLst/>
            </a:prstGeom>
            <a:noFill/>
            <a:ln w="9525">
              <a:noFill/>
              <a:miter lim="800000"/>
            </a:ln>
          </p:spPr>
          <p:txBody>
            <a:bodyPr wrap="none" lIns="90487" tIns="44450" rIns="90487" bIns="44450">
              <a:spAutoFit/>
            </a:bodyPr>
            <a:lstStyle/>
            <a:p>
              <a:pPr algn="ctr" eaLnBrk="0" hangingPunct="0">
                <a:lnSpc>
                  <a:spcPct val="80000"/>
                </a:lnSpc>
              </a:pPr>
              <a:r>
                <a:rPr lang="en-US" altLang="zh-CN" sz="1400" b="1">
                  <a:latin typeface="Helvetica"/>
                  <a:ea typeface="宋体" panose="02010600030101010101" pitchFamily="2" charset="-122"/>
                </a:rPr>
                <a:t>Physical</a:t>
              </a:r>
            </a:p>
            <a:p>
              <a:pPr algn="ctr" eaLnBrk="0" hangingPunct="0">
                <a:lnSpc>
                  <a:spcPct val="80000"/>
                </a:lnSpc>
              </a:pPr>
              <a:r>
                <a:rPr lang="en-US" altLang="zh-CN" sz="1400" b="1">
                  <a:latin typeface="Helvetica"/>
                  <a:ea typeface="宋体" panose="02010600030101010101" pitchFamily="2" charset="-122"/>
                </a:rPr>
                <a:t>Addresses</a:t>
              </a:r>
            </a:p>
          </p:txBody>
        </p:sp>
        <p:sp>
          <p:nvSpPr>
            <p:cNvPr id="109" name="Line 94"/>
            <p:cNvSpPr>
              <a:spLocks noChangeShapeType="1"/>
            </p:cNvSpPr>
            <p:nvPr/>
          </p:nvSpPr>
          <p:spPr bwMode="auto">
            <a:xfrm flipV="1">
              <a:off x="6553200" y="5153025"/>
              <a:ext cx="1524000" cy="481013"/>
            </a:xfrm>
            <a:prstGeom prst="line">
              <a:avLst/>
            </a:prstGeom>
            <a:noFill/>
            <a:ln w="28575" cap="rnd">
              <a:solidFill>
                <a:srgbClr val="FF0000"/>
              </a:solidFill>
              <a:prstDash val="sysDot"/>
              <a:round/>
              <a:tailEnd type="triangle" w="med" len="med"/>
            </a:ln>
          </p:spPr>
          <p:txBody>
            <a:bodyPr wrap="none" lIns="90487" tIns="44450" rIns="90487" bIns="44450" anchor="ctr"/>
            <a:lstStyle/>
            <a:p>
              <a:pPr algn="ctr"/>
              <a:endParaRPr lang="zh-CN" altLang="en-US"/>
            </a:p>
          </p:txBody>
        </p:sp>
        <p:sp>
          <p:nvSpPr>
            <p:cNvPr id="110" name="Text Box 96"/>
            <p:cNvSpPr txBox="1">
              <a:spLocks noChangeArrowheads="1"/>
            </p:cNvSpPr>
            <p:nvPr/>
          </p:nvSpPr>
          <p:spPr bwMode="auto">
            <a:xfrm>
              <a:off x="5956570" y="3511712"/>
              <a:ext cx="1636665" cy="422167"/>
            </a:xfrm>
            <a:prstGeom prst="rect">
              <a:avLst/>
            </a:prstGeom>
            <a:noFill/>
            <a:ln w="9525">
              <a:noFill/>
              <a:miter lim="800000"/>
            </a:ln>
          </p:spPr>
          <p:txBody>
            <a:bodyPr wrap="none" lIns="90487" tIns="44450" rIns="90487" bIns="44450">
              <a:spAutoFit/>
            </a:bodyPr>
            <a:lstStyle/>
            <a:p>
              <a:pPr algn="ctr" eaLnBrk="0" hangingPunct="0">
                <a:lnSpc>
                  <a:spcPct val="90000"/>
                </a:lnSpc>
                <a:spcBef>
                  <a:spcPct val="30000"/>
                </a:spcBef>
              </a:pPr>
              <a:r>
                <a:rPr lang="en-US" altLang="zh-CN" sz="2400" b="1" dirty="0">
                  <a:latin typeface="Helvetica"/>
                  <a:ea typeface="宋体" panose="02010600030101010101" pitchFamily="2" charset="-122"/>
                </a:rPr>
                <a:t>After fault</a:t>
              </a:r>
            </a:p>
          </p:txBody>
        </p:sp>
        <p:sp>
          <p:nvSpPr>
            <p:cNvPr id="111"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ln>
          </p:spPr>
          <p:txBody>
            <a:bodyPr wrap="none" lIns="90487" tIns="44450" rIns="90487" bIns="44450" anchor="ctr"/>
            <a:lstStyle/>
            <a:p>
              <a:pPr algn="ctr"/>
              <a:endParaRPr lang="zh-CN" altLang="en-US"/>
            </a:p>
          </p:txBody>
        </p:sp>
        <p:sp>
          <p:nvSpPr>
            <p:cNvPr id="112"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ln>
          </p:spPr>
          <p:txBody>
            <a:bodyPr wrap="none" anchor="ctr"/>
            <a:lstStyle/>
            <a:p>
              <a:pPr algn="ctr" eaLnBrk="0" hangingPunct="0">
                <a:lnSpc>
                  <a:spcPct val="90000"/>
                </a:lnSpc>
                <a:spcBef>
                  <a:spcPct val="30000"/>
                </a:spcBef>
              </a:pPr>
              <a:r>
                <a:rPr lang="en-US" altLang="zh-CN" sz="1200" b="1">
                  <a:latin typeface="Verdana" panose="020B0604030504040204" pitchFamily="34" charset="0"/>
                  <a:ea typeface="宋体" panose="02010600030101010101" pitchFamily="2" charset="-122"/>
                </a:rPr>
                <a:t>Part Disk</a:t>
              </a:r>
              <a:endParaRPr lang="en-US" altLang="zh-CN" sz="2200">
                <a:latin typeface="Verdana" panose="020B0604030504040204" pitchFamily="34" charset="0"/>
                <a:ea typeface="宋体" panose="02010600030101010101" pitchFamily="2" charset="-122"/>
              </a:endParaRPr>
            </a:p>
          </p:txBody>
        </p:sp>
        <p:sp>
          <p:nvSpPr>
            <p:cNvPr id="113"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tailEnd type="triangle" w="med" len="med"/>
            </a:ln>
          </p:spPr>
          <p:txBody>
            <a:bodyPr wrap="none" lIns="90487" tIns="44450" rIns="90487" bIns="44450" anchor="ctr"/>
            <a:lstStyle/>
            <a:p>
              <a:pPr algn="ctr"/>
              <a:endParaRPr lang="zh-CN" altLang="en-US"/>
            </a:p>
          </p:txBody>
        </p:sp>
      </p:grpSp>
      <p:sp>
        <p:nvSpPr>
          <p:cNvPr id="1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151</a:t>
            </a:fld>
            <a:endParaRPr lang="zh-CN" altLang="en-US" dirty="0"/>
          </a:p>
        </p:txBody>
      </p:sp>
      <p:sp>
        <p:nvSpPr>
          <p:cNvPr id="8" name="Line 40"/>
          <p:cNvSpPr>
            <a:spLocks noChangeAspect="1" noChangeShapeType="1"/>
          </p:cNvSpPr>
          <p:nvPr/>
        </p:nvSpPr>
        <p:spPr bwMode="auto">
          <a:xfrm flipH="1" flipV="1">
            <a:off x="3465514" y="5879149"/>
            <a:ext cx="320675" cy="136525"/>
          </a:xfrm>
          <a:prstGeom prst="line">
            <a:avLst/>
          </a:prstGeom>
          <a:noFill/>
          <a:ln w="19050">
            <a:solidFill>
              <a:srgbClr val="000000"/>
            </a:solidFill>
            <a:round/>
          </a:ln>
        </p:spPr>
        <p:txBody>
          <a:bodyPr wrap="none" lIns="90487" tIns="44450" rIns="90487" bIns="4445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linds(horizontal)">
                                      <p:cBhvr>
                                        <p:cTn id="7" dur="500"/>
                                        <p:tgtEl>
                                          <p:spTgt spid="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blinds(horizontal)">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blinds(horizontal)">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blinds(horizontal)">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down)">
                                      <p:cBhvr>
                                        <p:cTn id="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a:t>
            </a:r>
          </a:p>
        </p:txBody>
      </p:sp>
      <p:sp>
        <p:nvSpPr>
          <p:cNvPr id="6" name="内容占位符 5"/>
          <p:cNvSpPr>
            <a:spLocks noGrp="1"/>
          </p:cNvSpPr>
          <p:nvPr>
            <p:ph idx="1"/>
          </p:nvPr>
        </p:nvSpPr>
        <p:spPr/>
        <p:txBody>
          <a:bodyPr>
            <a:normAutofit/>
          </a:bodyPr>
          <a:lstStyle/>
          <a:p>
            <a:pPr fontAlgn="auto">
              <a:lnSpc>
                <a:spcPct val="100000"/>
              </a:lnSpc>
            </a:pPr>
            <a:r>
              <a:rPr lang="zh-CN" altLang="en-US" dirty="0">
                <a:sym typeface="+mn-ea"/>
              </a:rPr>
              <a:t>页式虚拟存储器结构</a:t>
            </a:r>
            <a:endParaRPr lang="zh-CN" altLang="en-US" dirty="0"/>
          </a:p>
          <a:p>
            <a:pPr fontAlgn="auto">
              <a:lnSpc>
                <a:spcPct val="100000"/>
              </a:lnSpc>
            </a:pPr>
            <a:endParaRPr lang="zh-CN" altLang="en-US" dirty="0"/>
          </a:p>
          <a:p>
            <a:pPr fontAlgn="auto">
              <a:lnSpc>
                <a:spcPct val="100000"/>
              </a:lnSpc>
            </a:pPr>
            <a:endParaRPr lang="zh-CN" altLang="en-US"/>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grpSp>
        <p:nvGrpSpPr>
          <p:cNvPr id="2" name="组合 1"/>
          <p:cNvGrpSpPr/>
          <p:nvPr/>
        </p:nvGrpSpPr>
        <p:grpSpPr>
          <a:xfrm>
            <a:off x="2688273" y="2459141"/>
            <a:ext cx="4354150" cy="1266473"/>
            <a:chOff x="2883853" y="1810171"/>
            <a:chExt cx="4354150" cy="1266473"/>
          </a:xfrm>
        </p:grpSpPr>
        <p:sp>
          <p:nvSpPr>
            <p:cNvPr id="1149969" name="Oval 17"/>
            <p:cNvSpPr>
              <a:spLocks noChangeArrowheads="1"/>
            </p:cNvSpPr>
            <p:nvPr/>
          </p:nvSpPr>
          <p:spPr bwMode="auto">
            <a:xfrm>
              <a:off x="2883853" y="2701146"/>
              <a:ext cx="375498" cy="375498"/>
            </a:xfrm>
            <a:prstGeom prst="ellipse">
              <a:avLst/>
            </a:prstGeom>
            <a:solidFill>
              <a:srgbClr val="CCFF66"/>
            </a:solidFill>
            <a:ln w="28575" algn="ctr">
              <a:solidFill>
                <a:schemeClr val="tx1"/>
              </a:solidFill>
              <a:round/>
            </a:ln>
          </p:spPr>
          <p:txBody>
            <a:bodyPr wrap="none" anchor="ctr" anchorCtr="1"/>
            <a:lstStyle/>
            <a:p>
              <a:pPr algn="ctr"/>
              <a:r>
                <a:rPr lang="zh-CN" altLang="en-US" sz="2400" b="1" dirty="0">
                  <a:ea typeface="宋体" panose="02010600030101010101" pitchFamily="2" charset="-122"/>
                </a:rPr>
                <a:t>＋</a:t>
              </a:r>
            </a:p>
          </p:txBody>
        </p:sp>
        <p:grpSp>
          <p:nvGrpSpPr>
            <p:cNvPr id="3" name="组合 2"/>
            <p:cNvGrpSpPr/>
            <p:nvPr/>
          </p:nvGrpSpPr>
          <p:grpSpPr>
            <a:xfrm>
              <a:off x="3079773" y="1810171"/>
              <a:ext cx="4158230" cy="1043375"/>
              <a:chOff x="3079773" y="1810171"/>
              <a:chExt cx="4158230" cy="1043375"/>
            </a:xfrm>
          </p:grpSpPr>
          <p:sp>
            <p:nvSpPr>
              <p:cNvPr id="1149973" name="Line 21"/>
              <p:cNvSpPr>
                <a:spLocks noChangeShapeType="1"/>
              </p:cNvSpPr>
              <p:nvPr/>
            </p:nvSpPr>
            <p:spPr bwMode="auto">
              <a:xfrm>
                <a:off x="7238003" y="1810172"/>
                <a:ext cx="0" cy="1043374"/>
              </a:xfrm>
              <a:prstGeom prst="line">
                <a:avLst/>
              </a:prstGeom>
              <a:noFill/>
              <a:ln w="28575" cap="sq">
                <a:solidFill>
                  <a:schemeClr val="tx1"/>
                </a:solidFill>
                <a:round/>
              </a:ln>
            </p:spPr>
            <p:txBody>
              <a:bodyPr anchor="ctr" anchorCtr="1"/>
              <a:lstStyle/>
              <a:p>
                <a:endParaRPr lang="zh-CN" altLang="en-US" sz="2400"/>
              </a:p>
            </p:txBody>
          </p:sp>
          <p:sp>
            <p:nvSpPr>
              <p:cNvPr id="1149974" name="Line 22"/>
              <p:cNvSpPr>
                <a:spLocks noChangeShapeType="1"/>
              </p:cNvSpPr>
              <p:nvPr/>
            </p:nvSpPr>
            <p:spPr bwMode="auto">
              <a:xfrm flipH="1">
                <a:off x="3267521" y="2853544"/>
                <a:ext cx="3970482" cy="0"/>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76" name="Line 24"/>
              <p:cNvSpPr>
                <a:spLocks noChangeShapeType="1"/>
              </p:cNvSpPr>
              <p:nvPr/>
            </p:nvSpPr>
            <p:spPr bwMode="auto">
              <a:xfrm>
                <a:off x="3079773" y="1810171"/>
                <a:ext cx="0" cy="890975"/>
              </a:xfrm>
              <a:prstGeom prst="line">
                <a:avLst/>
              </a:prstGeom>
              <a:noFill/>
              <a:ln w="28575">
                <a:solidFill>
                  <a:schemeClr val="tx1"/>
                </a:solidFill>
                <a:round/>
                <a:tailEnd type="stealth" w="lg" len="lg"/>
              </a:ln>
            </p:spPr>
            <p:txBody>
              <a:bodyPr anchor="ctr" anchorCtr="1"/>
              <a:lstStyle/>
              <a:p>
                <a:endParaRPr lang="zh-CN" altLang="en-US" sz="2400"/>
              </a:p>
            </p:txBody>
          </p:sp>
        </p:grpSp>
      </p:grpSp>
      <p:grpSp>
        <p:nvGrpSpPr>
          <p:cNvPr id="5" name="组合 4"/>
          <p:cNvGrpSpPr/>
          <p:nvPr/>
        </p:nvGrpSpPr>
        <p:grpSpPr>
          <a:xfrm>
            <a:off x="6178310" y="6191466"/>
            <a:ext cx="5481271" cy="516338"/>
            <a:chOff x="4769566" y="5168919"/>
            <a:chExt cx="4449271" cy="419123"/>
          </a:xfrm>
        </p:grpSpPr>
        <p:grpSp>
          <p:nvGrpSpPr>
            <p:cNvPr id="7" name="组合 6"/>
            <p:cNvGrpSpPr/>
            <p:nvPr/>
          </p:nvGrpSpPr>
          <p:grpSpPr>
            <a:xfrm>
              <a:off x="4769566" y="5168919"/>
              <a:ext cx="3098804" cy="419123"/>
              <a:chOff x="4894608" y="5172346"/>
              <a:chExt cx="3205784" cy="419123"/>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4894608" y="5172346"/>
                <a:ext cx="1449924" cy="419123"/>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j-ea"/>
                    <a:ea typeface="+mj-ea"/>
                  </a:rPr>
                  <a:t>物理页号 </a:t>
                </a:r>
                <a:r>
                  <a:rPr lang="en-US" altLang="zh-CN" b="1" dirty="0">
                    <a:solidFill>
                      <a:schemeClr val="bg1"/>
                    </a:solidFill>
                    <a:latin typeface="+mj-ea"/>
                    <a:ea typeface="+mj-ea"/>
                  </a:rPr>
                  <a:t>PPN</a:t>
                </a:r>
                <a:endParaRPr lang="zh-CN" altLang="en-US" b="1" dirty="0">
                  <a:solidFill>
                    <a:schemeClr val="bg1"/>
                  </a:solidFill>
                  <a:latin typeface="+mj-ea"/>
                  <a:ea typeface="+mj-ea"/>
                </a:endParaRPr>
              </a:p>
            </p:txBody>
          </p:sp>
          <p:sp>
            <p:nvSpPr>
              <p:cNvPr id="1149968" name="Rectangle 16"/>
              <p:cNvSpPr>
                <a:spLocks noChangeArrowheads="1"/>
              </p:cNvSpPr>
              <p:nvPr/>
            </p:nvSpPr>
            <p:spPr bwMode="auto">
              <a:xfrm>
                <a:off x="6347519" y="5172346"/>
                <a:ext cx="1752873" cy="418114"/>
              </a:xfrm>
              <a:prstGeom prst="rect">
                <a:avLst/>
              </a:prstGeom>
              <a:solidFill>
                <a:srgbClr val="00B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 </a:t>
                </a:r>
                <a:r>
                  <a:rPr lang="en-US" altLang="zh-CN" b="1" dirty="0">
                    <a:solidFill>
                      <a:schemeClr val="bg1"/>
                    </a:solidFill>
                    <a:latin typeface="+mn-ea"/>
                  </a:rPr>
                  <a:t>PPO</a:t>
                </a:r>
                <a:endParaRPr lang="zh-CN" altLang="en-US" b="1" dirty="0">
                  <a:solidFill>
                    <a:schemeClr val="bg1"/>
                  </a:solidFill>
                  <a:latin typeface="+mn-ea"/>
                </a:endParaRPr>
              </a:p>
            </p:txBody>
          </p:sp>
        </p:grpSp>
        <p:sp>
          <p:nvSpPr>
            <p:cNvPr id="1149980" name="Text Box 28"/>
            <p:cNvSpPr txBox="1">
              <a:spLocks noChangeArrowheads="1"/>
            </p:cNvSpPr>
            <p:nvPr/>
          </p:nvSpPr>
          <p:spPr bwMode="auto">
            <a:xfrm>
              <a:off x="7817298" y="5228078"/>
              <a:ext cx="1401539" cy="299795"/>
            </a:xfrm>
            <a:prstGeom prst="rect">
              <a:avLst/>
            </a:prstGeom>
            <a:noFill/>
            <a:ln w="9525">
              <a:noFill/>
              <a:miter lim="800000"/>
            </a:ln>
          </p:spPr>
          <p:txBody>
            <a:bodyPr wrap="square" anchor="ctr" anchorCtr="1">
              <a:spAutoFit/>
            </a:bodyPr>
            <a:lstStyle/>
            <a:p>
              <a:pPr algn="ctr"/>
              <a:r>
                <a:rPr lang="zh-CN" altLang="en-US" b="1" dirty="0">
                  <a:latin typeface="+mj-ea"/>
                  <a:ea typeface="+mj-ea"/>
                </a:rPr>
                <a:t>实存地址 </a:t>
              </a:r>
              <a:r>
                <a:rPr lang="en-US" altLang="zh-CN" b="1" dirty="0">
                  <a:latin typeface="+mj-ea"/>
                  <a:ea typeface="+mj-ea"/>
                </a:rPr>
                <a:t>PA</a:t>
              </a:r>
              <a:endParaRPr lang="zh-CN" altLang="en-US" b="1" dirty="0">
                <a:latin typeface="+mj-ea"/>
                <a:ea typeface="+mj-ea"/>
              </a:endParaRPr>
            </a:p>
          </p:txBody>
        </p:sp>
      </p:grpSp>
      <p:sp>
        <p:nvSpPr>
          <p:cNvPr id="1149981" name="Line 29"/>
          <p:cNvSpPr>
            <a:spLocks noChangeShapeType="1"/>
          </p:cNvSpPr>
          <p:nvPr/>
        </p:nvSpPr>
        <p:spPr bwMode="auto">
          <a:xfrm>
            <a:off x="5549944" y="5088874"/>
            <a:ext cx="1505077" cy="0"/>
          </a:xfrm>
          <a:prstGeom prst="line">
            <a:avLst/>
          </a:prstGeom>
          <a:noFill/>
          <a:ln w="28575" cap="sq">
            <a:solidFill>
              <a:schemeClr val="tx1"/>
            </a:solidFill>
            <a:round/>
          </a:ln>
        </p:spPr>
        <p:txBody>
          <a:bodyPr anchor="ctr" anchorCtr="1"/>
          <a:lstStyle/>
          <a:p>
            <a:endParaRPr lang="zh-CN" altLang="en-US" sz="2400"/>
          </a:p>
        </p:txBody>
      </p:sp>
      <p:sp>
        <p:nvSpPr>
          <p:cNvPr id="1149982" name="Line 30"/>
          <p:cNvSpPr>
            <a:spLocks noChangeShapeType="1"/>
          </p:cNvSpPr>
          <p:nvPr/>
        </p:nvSpPr>
        <p:spPr bwMode="auto">
          <a:xfrm>
            <a:off x="7055020" y="5112501"/>
            <a:ext cx="0" cy="1034773"/>
          </a:xfrm>
          <a:prstGeom prst="line">
            <a:avLst/>
          </a:prstGeom>
          <a:noFill/>
          <a:ln w="28575" cap="sq">
            <a:solidFill>
              <a:schemeClr val="tx1"/>
            </a:solidFill>
            <a:round/>
            <a:tailEnd type="stealth" w="lg" len="lg"/>
          </a:ln>
        </p:spPr>
        <p:txBody>
          <a:bodyPr anchor="ctr" anchorCtr="1"/>
          <a:lstStyle/>
          <a:p>
            <a:endParaRPr lang="zh-CN" altLang="en-US" sz="2400"/>
          </a:p>
        </p:txBody>
      </p:sp>
      <p:sp>
        <p:nvSpPr>
          <p:cNvPr id="1149983" name="Line 31"/>
          <p:cNvSpPr>
            <a:spLocks noChangeShapeType="1"/>
          </p:cNvSpPr>
          <p:nvPr/>
        </p:nvSpPr>
        <p:spPr bwMode="auto">
          <a:xfrm>
            <a:off x="8828929" y="2459141"/>
            <a:ext cx="0" cy="3688133"/>
          </a:xfrm>
          <a:prstGeom prst="line">
            <a:avLst/>
          </a:prstGeom>
          <a:noFill/>
          <a:ln w="28575">
            <a:solidFill>
              <a:schemeClr val="tx1"/>
            </a:solidFill>
            <a:round/>
            <a:tailEnd type="stealth" w="lg" len="lg"/>
          </a:ln>
        </p:spPr>
        <p:txBody>
          <a:bodyPr anchor="ctr" anchorCtr="1"/>
          <a:lstStyle/>
          <a:p>
            <a:endParaRPr lang="zh-CN" altLang="en-US" sz="2400"/>
          </a:p>
        </p:txBody>
      </p:sp>
      <p:sp>
        <p:nvSpPr>
          <p:cNvPr id="1149984" name="Line 32"/>
          <p:cNvSpPr>
            <a:spLocks noChangeShapeType="1"/>
          </p:cNvSpPr>
          <p:nvPr/>
        </p:nvSpPr>
        <p:spPr bwMode="auto">
          <a:xfrm>
            <a:off x="7951144" y="2469912"/>
            <a:ext cx="0" cy="3722801"/>
          </a:xfrm>
          <a:prstGeom prst="line">
            <a:avLst/>
          </a:prstGeom>
          <a:noFill/>
          <a:ln w="76200">
            <a:solidFill>
              <a:schemeClr val="tx1"/>
            </a:solidFill>
            <a:prstDash val="sysDot"/>
            <a:round/>
            <a:tailEnd type="triangle" w="med" len="med"/>
          </a:ln>
        </p:spPr>
        <p:txBody>
          <a:bodyPr anchor="ctr" anchorCtr="1"/>
          <a:lstStyle/>
          <a:p>
            <a:endParaRPr lang="zh-CN" altLang="en-US" sz="2400"/>
          </a:p>
        </p:txBody>
      </p:sp>
      <p:sp>
        <p:nvSpPr>
          <p:cNvPr id="1149977" name="Line 25"/>
          <p:cNvSpPr>
            <a:spLocks noChangeShapeType="1"/>
          </p:cNvSpPr>
          <p:nvPr/>
        </p:nvSpPr>
        <p:spPr bwMode="auto">
          <a:xfrm>
            <a:off x="2884193" y="5112501"/>
            <a:ext cx="952103" cy="0"/>
          </a:xfrm>
          <a:prstGeom prst="line">
            <a:avLst/>
          </a:prstGeom>
          <a:noFill/>
          <a:ln w="28575" cap="sq">
            <a:solidFill>
              <a:schemeClr val="tx1"/>
            </a:solidFill>
            <a:round/>
            <a:tailEnd type="stealth" w="lg" len="lg"/>
          </a:ln>
        </p:spPr>
        <p:txBody>
          <a:bodyPr anchor="ctr" anchorCtr="1"/>
          <a:lstStyle/>
          <a:p>
            <a:endParaRPr lang="zh-CN" altLang="en-US" sz="2400"/>
          </a:p>
        </p:txBody>
      </p:sp>
      <p:grpSp>
        <p:nvGrpSpPr>
          <p:cNvPr id="14" name="组合 13"/>
          <p:cNvGrpSpPr/>
          <p:nvPr/>
        </p:nvGrpSpPr>
        <p:grpSpPr>
          <a:xfrm>
            <a:off x="3724205" y="3707866"/>
            <a:ext cx="2143230" cy="2808740"/>
            <a:chOff x="3016681" y="3152924"/>
            <a:chExt cx="1739708" cy="2279916"/>
          </a:xfrm>
        </p:grpSpPr>
        <p:sp>
          <p:nvSpPr>
            <p:cNvPr id="1149979" name="Text Box 27"/>
            <p:cNvSpPr txBox="1">
              <a:spLocks noChangeArrowheads="1"/>
            </p:cNvSpPr>
            <p:nvPr/>
          </p:nvSpPr>
          <p:spPr bwMode="auto">
            <a:xfrm>
              <a:off x="3180296" y="5133045"/>
              <a:ext cx="1528643" cy="299795"/>
            </a:xfrm>
            <a:prstGeom prst="rect">
              <a:avLst/>
            </a:prstGeom>
            <a:noFill/>
            <a:ln w="9525">
              <a:noFill/>
              <a:miter lim="800000"/>
            </a:ln>
          </p:spPr>
          <p:txBody>
            <a:bodyPr wrap="square" anchor="ctr" anchorCtr="1">
              <a:spAutoFit/>
            </a:bodyPr>
            <a:lstStyle/>
            <a:p>
              <a:pPr algn="ctr"/>
              <a:r>
                <a:rPr lang="zh-CN" altLang="en-US" b="1" dirty="0">
                  <a:latin typeface="微软雅黑" panose="020B0503020204020204" charset="-122"/>
                  <a:ea typeface="微软雅黑" panose="020B0503020204020204" charset="-122"/>
                </a:rPr>
                <a:t>主存中的页表</a:t>
              </a:r>
            </a:p>
          </p:txBody>
        </p:sp>
        <p:sp>
          <p:nvSpPr>
            <p:cNvPr id="1149985" name="Text Box 33"/>
            <p:cNvSpPr txBox="1">
              <a:spLocks noChangeArrowheads="1"/>
            </p:cNvSpPr>
            <p:nvPr/>
          </p:nvSpPr>
          <p:spPr bwMode="auto">
            <a:xfrm>
              <a:off x="3460989" y="3152924"/>
              <a:ext cx="1295400" cy="299795"/>
            </a:xfrm>
            <a:prstGeom prst="rect">
              <a:avLst/>
            </a:prstGeom>
            <a:noFill/>
            <a:ln w="9525">
              <a:noFill/>
              <a:miter lim="800000"/>
            </a:ln>
          </p:spPr>
          <p:txBody>
            <a:bodyPr anchor="ctr" anchorCtr="1">
              <a:spAutoFit/>
            </a:bodyPr>
            <a:lstStyle/>
            <a:p>
              <a:pPr algn="ctr"/>
              <a:r>
                <a:rPr lang="zh-CN" altLang="en-US" b="1" dirty="0">
                  <a:latin typeface="+mn-ea"/>
                </a:rPr>
                <a:t>主存页面号</a:t>
              </a:r>
            </a:p>
          </p:txBody>
        </p:sp>
        <p:grpSp>
          <p:nvGrpSpPr>
            <p:cNvPr id="15" name="组合 1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a:solidFill>
                      <a:srgbClr val="003300"/>
                    </a:solidFill>
                    <a:ea typeface="宋体" panose="02010600030101010101"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dirty="0">
                  <a:solidFill>
                    <a:srgbClr val="003300"/>
                  </a:solidFill>
                  <a:ea typeface="宋体" panose="02010600030101010101"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FF0000"/>
                    </a:solidFill>
                    <a:ea typeface="宋体" panose="02010600030101010101" pitchFamily="2" charset="-122"/>
                  </a:rPr>
                  <a:t>666</a:t>
                </a:r>
                <a:endParaRPr lang="zh-CN" altLang="zh-CN" dirty="0">
                  <a:solidFill>
                    <a:srgbClr val="FF0000"/>
                  </a:solidFill>
                  <a:ea typeface="宋体" panose="02010600030101010101"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FF0000"/>
                  </a:solidFill>
                  <a:ea typeface="宋体" panose="02010600030101010101"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a:solidFill>
                    <a:srgbClr val="003300"/>
                  </a:solidFill>
                  <a:ea typeface="宋体" panose="02010600030101010101"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1</a:t>
                </a: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dirty="0">
                    <a:solidFill>
                      <a:srgbClr val="003300"/>
                    </a:solidFill>
                    <a:ea typeface="宋体" panose="02010600030101010101" pitchFamily="2" charset="-122"/>
                  </a:rPr>
                  <a:t>0</a:t>
                </a:r>
              </a:p>
            </p:txBody>
          </p:sp>
        </p:grpSp>
        <p:sp>
          <p:nvSpPr>
            <p:cNvPr id="45" name="Text Box 33"/>
            <p:cNvSpPr txBox="1">
              <a:spLocks noChangeArrowheads="1"/>
            </p:cNvSpPr>
            <p:nvPr/>
          </p:nvSpPr>
          <p:spPr bwMode="auto">
            <a:xfrm>
              <a:off x="3016681" y="3191233"/>
              <a:ext cx="562365" cy="299795"/>
            </a:xfrm>
            <a:prstGeom prst="rect">
              <a:avLst/>
            </a:prstGeom>
            <a:noFill/>
            <a:ln w="9525">
              <a:noFill/>
              <a:miter lim="800000"/>
            </a:ln>
          </p:spPr>
          <p:txBody>
            <a:bodyPr wrap="square" anchor="ctr" anchorCtr="1">
              <a:spAutoFit/>
            </a:bodyPr>
            <a:lstStyle/>
            <a:p>
              <a:pPr algn="ctr"/>
              <a:r>
                <a:rPr lang="en-US" altLang="zh-CN" b="1" dirty="0">
                  <a:ea typeface="宋体" panose="02010600030101010101" pitchFamily="2" charset="-122"/>
                </a:rPr>
                <a:t>V</a:t>
              </a:r>
              <a:endParaRPr lang="zh-CN" altLang="en-US" b="1" dirty="0">
                <a:ea typeface="宋体" panose="02010600030101010101" pitchFamily="2" charset="-122"/>
              </a:endParaRPr>
            </a:p>
          </p:txBody>
        </p:sp>
      </p:grpSp>
      <p:grpSp>
        <p:nvGrpSpPr>
          <p:cNvPr id="16" name="组合 15"/>
          <p:cNvGrpSpPr/>
          <p:nvPr/>
        </p:nvGrpSpPr>
        <p:grpSpPr>
          <a:xfrm>
            <a:off x="1567142" y="3725615"/>
            <a:ext cx="1338827" cy="1386887"/>
            <a:chOff x="1762722" y="3076645"/>
            <a:chExt cx="1338827" cy="1386887"/>
          </a:xfrm>
        </p:grpSpPr>
        <p:sp>
          <p:nvSpPr>
            <p:cNvPr id="1149978" name="Line 26"/>
            <p:cNvSpPr>
              <a:spLocks noChangeShapeType="1"/>
            </p:cNvSpPr>
            <p:nvPr/>
          </p:nvSpPr>
          <p:spPr bwMode="auto">
            <a:xfrm flipH="1">
              <a:off x="3079774" y="3076645"/>
              <a:ext cx="0" cy="1386887"/>
            </a:xfrm>
            <a:prstGeom prst="line">
              <a:avLst/>
            </a:prstGeom>
            <a:noFill/>
            <a:ln w="28575" cap="sq">
              <a:solidFill>
                <a:schemeClr val="tx1"/>
              </a:solidFill>
              <a:round/>
            </a:ln>
          </p:spPr>
          <p:txBody>
            <a:bodyPr anchor="ctr" anchorCtr="1"/>
            <a:lstStyle/>
            <a:p>
              <a:endParaRPr lang="zh-CN" altLang="en-US" sz="2400" dirty="0"/>
            </a:p>
          </p:txBody>
        </p:sp>
        <p:sp>
          <p:nvSpPr>
            <p:cNvPr id="17" name="文本框 16"/>
            <p:cNvSpPr txBox="1"/>
            <p:nvPr/>
          </p:nvSpPr>
          <p:spPr>
            <a:xfrm>
              <a:off x="1762722" y="3324613"/>
              <a:ext cx="1338827" cy="646331"/>
            </a:xfrm>
            <a:prstGeom prst="rect">
              <a:avLst/>
            </a:prstGeom>
            <a:noFill/>
            <a:ln w="28575">
              <a:noFill/>
            </a:ln>
          </p:spPr>
          <p:txBody>
            <a:bodyPr wrap="none" rtlCol="0">
              <a:spAutoFit/>
            </a:bodyPr>
            <a:lstStyle/>
            <a:p>
              <a:pPr algn="ctr"/>
              <a:r>
                <a:rPr lang="en-US" altLang="zh-CN" b="1" dirty="0">
                  <a:latin typeface="+mj-ea"/>
                  <a:ea typeface="+mj-ea"/>
                </a:rPr>
                <a:t>PTEA</a:t>
              </a:r>
            </a:p>
            <a:p>
              <a:pPr algn="ctr"/>
              <a:r>
                <a:rPr lang="zh-CN" altLang="en-US" b="1" dirty="0">
                  <a:latin typeface="+mj-ea"/>
                  <a:ea typeface="+mj-ea"/>
                </a:rPr>
                <a:t>页表项地址</a:t>
              </a:r>
            </a:p>
          </p:txBody>
        </p:sp>
      </p:grpSp>
      <p:sp>
        <p:nvSpPr>
          <p:cNvPr id="1149971" name="Rectangle 19"/>
          <p:cNvSpPr>
            <a:spLocks noChangeArrowheads="1"/>
          </p:cNvSpPr>
          <p:nvPr/>
        </p:nvSpPr>
        <p:spPr bwMode="auto">
          <a:xfrm>
            <a:off x="1488067" y="1963228"/>
            <a:ext cx="2812806" cy="506685"/>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b="1" dirty="0">
                <a:latin typeface="+mn-ea"/>
              </a:rPr>
              <a:t>页表基地址寄存器 </a:t>
            </a:r>
            <a:r>
              <a:rPr lang="en-US" altLang="zh-CN" b="1" dirty="0">
                <a:latin typeface="+mn-ea"/>
              </a:rPr>
              <a:t>PTBR</a:t>
            </a:r>
            <a:endParaRPr lang="zh-CN" altLang="en-US" b="1" dirty="0">
              <a:latin typeface="+mn-ea"/>
            </a:endParaRPr>
          </a:p>
        </p:txBody>
      </p:sp>
      <p:grpSp>
        <p:nvGrpSpPr>
          <p:cNvPr id="18" name="组合 17"/>
          <p:cNvGrpSpPr/>
          <p:nvPr/>
        </p:nvGrpSpPr>
        <p:grpSpPr>
          <a:xfrm>
            <a:off x="5575344" y="1559059"/>
            <a:ext cx="4443567" cy="911342"/>
            <a:chOff x="4258539" y="1702656"/>
            <a:chExt cx="3606943" cy="739756"/>
          </a:xfrm>
        </p:grpSpPr>
        <p:sp>
          <p:nvSpPr>
            <p:cNvPr id="1149963" name="Text Box 11"/>
            <p:cNvSpPr txBox="1">
              <a:spLocks noChangeArrowheads="1"/>
            </p:cNvSpPr>
            <p:nvPr/>
          </p:nvSpPr>
          <p:spPr bwMode="auto">
            <a:xfrm>
              <a:off x="5596611" y="1702656"/>
              <a:ext cx="1371600" cy="299795"/>
            </a:xfrm>
            <a:prstGeom prst="rect">
              <a:avLst/>
            </a:prstGeom>
            <a:noFill/>
            <a:ln w="9525">
              <a:noFill/>
              <a:miter lim="800000"/>
            </a:ln>
          </p:spPr>
          <p:txBody>
            <a:bodyPr wrap="square" anchor="ctr" anchorCtr="1">
              <a:spAutoFit/>
            </a:bodyPr>
            <a:lstStyle/>
            <a:p>
              <a:pPr algn="ctr"/>
              <a:r>
                <a:rPr lang="zh-CN" altLang="en-US" b="1" dirty="0">
                  <a:latin typeface="+mn-ea"/>
                </a:rPr>
                <a:t>虚拟地址 </a:t>
              </a:r>
              <a:r>
                <a:rPr lang="en-US" altLang="zh-CN" b="1" dirty="0">
                  <a:latin typeface="+mn-ea"/>
                </a:rPr>
                <a:t>VA</a:t>
              </a:r>
              <a:endParaRPr lang="zh-CN" altLang="en-US" b="1" dirty="0">
                <a:latin typeface="+mn-ea"/>
              </a:endParaRPr>
            </a:p>
          </p:txBody>
        </p:sp>
        <p:grpSp>
          <p:nvGrpSpPr>
            <p:cNvPr id="19" name="组合 18"/>
            <p:cNvGrpSpPr/>
            <p:nvPr/>
          </p:nvGrpSpPr>
          <p:grpSpPr>
            <a:xfrm>
              <a:off x="4258539" y="2030729"/>
              <a:ext cx="3606943" cy="411683"/>
              <a:chOff x="4490562" y="2042592"/>
              <a:chExt cx="3606943" cy="411683"/>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490562" y="2042592"/>
                <a:ext cx="1912566"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虚拟页号（</a:t>
                </a:r>
                <a:r>
                  <a:rPr lang="en-US" altLang="zh-CN" b="1" dirty="0">
                    <a:solidFill>
                      <a:schemeClr val="bg1"/>
                    </a:solidFill>
                    <a:latin typeface="+mn-ea"/>
                  </a:rPr>
                  <a:t>VPN</a:t>
                </a:r>
                <a:r>
                  <a:rPr lang="zh-CN" altLang="en-US" b="1" dirty="0">
                    <a:solidFill>
                      <a:schemeClr val="bg1"/>
                    </a:solidFill>
                    <a:latin typeface="+mn-ea"/>
                  </a:rPr>
                  <a:t>）</a:t>
                </a:r>
              </a:p>
            </p:txBody>
          </p:sp>
          <p:sp>
            <p:nvSpPr>
              <p:cNvPr id="1149966" name="Rectangle 14"/>
              <p:cNvSpPr>
                <a:spLocks noChangeArrowheads="1"/>
              </p:cNvSpPr>
              <p:nvPr/>
            </p:nvSpPr>
            <p:spPr bwMode="auto">
              <a:xfrm>
                <a:off x="6403128" y="2042592"/>
                <a:ext cx="1694377" cy="411683"/>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b="1" dirty="0">
                    <a:solidFill>
                      <a:schemeClr val="bg1"/>
                    </a:solidFill>
                    <a:latin typeface="+mn-ea"/>
                  </a:rPr>
                  <a:t>页内偏移（</a:t>
                </a:r>
                <a:r>
                  <a:rPr lang="en-US" altLang="zh-CN" b="1" dirty="0">
                    <a:solidFill>
                      <a:schemeClr val="bg1"/>
                    </a:solidFill>
                    <a:latin typeface="+mn-ea"/>
                  </a:rPr>
                  <a:t>VPO</a:t>
                </a:r>
                <a:r>
                  <a:rPr lang="zh-CN" altLang="en-US" b="1" dirty="0">
                    <a:solidFill>
                      <a:schemeClr val="bg1"/>
                    </a:solidFill>
                    <a:latin typeface="+mn-ea"/>
                  </a:rPr>
                  <a:t>）</a:t>
                </a:r>
              </a:p>
            </p:txBody>
          </p:sp>
        </p:grpSp>
      </p:grpSp>
      <p:sp>
        <p:nvSpPr>
          <p:cNvPr id="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49977"/>
                                        </p:tgtEl>
                                        <p:attrNameLst>
                                          <p:attrName>style.visibility</p:attrName>
                                        </p:attrNameLst>
                                      </p:cBhvr>
                                      <p:to>
                                        <p:strVal val="visible"/>
                                      </p:to>
                                    </p:set>
                                    <p:animEffect transition="in" filter="wipe(left)">
                                      <p:cBhvr>
                                        <p:cTn id="42" dur="500"/>
                                        <p:tgtEl>
                                          <p:spTgt spid="11499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9981"/>
                                        </p:tgtEl>
                                        <p:attrNameLst>
                                          <p:attrName>style.visibility</p:attrName>
                                        </p:attrNameLst>
                                      </p:cBhvr>
                                      <p:to>
                                        <p:strVal val="visible"/>
                                      </p:to>
                                    </p:set>
                                    <p:animEffect transition="in" filter="wipe(left)">
                                      <p:cBhvr>
                                        <p:cTn id="47" dur="500"/>
                                        <p:tgtEl>
                                          <p:spTgt spid="1149981"/>
                                        </p:tgtEl>
                                      </p:cBhvr>
                                    </p:animEffect>
                                  </p:childTnLst>
                                </p:cTn>
                              </p:par>
                            </p:childTnLst>
                          </p:cTn>
                        </p:par>
                        <p:par>
                          <p:cTn id="48" fill="hold">
                            <p:stCondLst>
                              <p:cond delay="500"/>
                            </p:stCondLst>
                            <p:childTnLst>
                              <p:par>
                                <p:cTn id="49" presetID="22" presetClass="entr" presetSubtype="1" fill="hold" grpId="0" nodeType="afterEffect">
                                  <p:stCondLst>
                                    <p:cond delay="0"/>
                                  </p:stCondLst>
                                  <p:childTnLst>
                                    <p:set>
                                      <p:cBhvr>
                                        <p:cTn id="50" dur="1" fill="hold">
                                          <p:stCondLst>
                                            <p:cond delay="0"/>
                                          </p:stCondLst>
                                        </p:cTn>
                                        <p:tgtEl>
                                          <p:spTgt spid="1149982"/>
                                        </p:tgtEl>
                                        <p:attrNameLst>
                                          <p:attrName>style.visibility</p:attrName>
                                        </p:attrNameLst>
                                      </p:cBhvr>
                                      <p:to>
                                        <p:strVal val="visible"/>
                                      </p:to>
                                    </p:set>
                                    <p:animEffect transition="in" filter="wipe(up)">
                                      <p:cBhvr>
                                        <p:cTn id="51" dur="500"/>
                                        <p:tgtEl>
                                          <p:spTgt spid="11499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1149983"/>
                                        </p:tgtEl>
                                        <p:attrNameLst>
                                          <p:attrName>style.visibility</p:attrName>
                                        </p:attrNameLst>
                                      </p:cBhvr>
                                      <p:to>
                                        <p:strVal val="visible"/>
                                      </p:to>
                                    </p:set>
                                    <p:animEffect transition="in" filter="wipe(up)">
                                      <p:cBhvr>
                                        <p:cTn id="56" dur="500"/>
                                        <p:tgtEl>
                                          <p:spTgt spid="1149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81" grpId="0" bldLvl="0" animBg="1"/>
      <p:bldP spid="1149982" grpId="0" bldLvl="0" animBg="1"/>
      <p:bldP spid="1149983" grpId="0" bldLvl="0" animBg="1"/>
      <p:bldP spid="1149984" grpId="0" bldLvl="0" animBg="1"/>
      <p:bldP spid="1149977" grpId="0" bldLvl="0" animBg="1"/>
      <p:bldP spid="1149971"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ym typeface="+mn-ea"/>
              </a:rPr>
              <a:t>例子</a:t>
            </a:r>
          </a:p>
        </p:txBody>
      </p:sp>
      <p:sp>
        <p:nvSpPr>
          <p:cNvPr id="3" name="内容占位符 2"/>
          <p:cNvSpPr>
            <a:spLocks noGrp="1"/>
          </p:cNvSpPr>
          <p:nvPr>
            <p:ph idx="1"/>
          </p:nvPr>
        </p:nvSpPr>
        <p:spPr>
          <a:xfrm>
            <a:off x="759278" y="1065730"/>
            <a:ext cx="10594521" cy="4873029"/>
          </a:xfrm>
        </p:spPr>
        <p:txBody>
          <a:bodyPr>
            <a:normAutofit fontScale="90000" lnSpcReduction="10000"/>
          </a:bodyPr>
          <a:lstStyle/>
          <a:p>
            <a:pPr>
              <a:lnSpc>
                <a:spcPct val="100000"/>
              </a:lnSpc>
            </a:pPr>
            <a:r>
              <a:rPr lang="zh-CN" altLang="en-US" dirty="0"/>
              <a:t>在下表所示的页式虚拟存储页表中，假定页面大小为</a:t>
            </a:r>
            <a:r>
              <a:rPr lang="en-US" altLang="zh-CN" dirty="0"/>
              <a:t>1024B</a:t>
            </a:r>
            <a:r>
              <a:rPr lang="zh-CN" altLang="en-US" dirty="0"/>
              <a:t>，求对应于虚拟地址</a:t>
            </a:r>
            <a:r>
              <a:rPr lang="en-US" altLang="zh-CN" dirty="0"/>
              <a:t>2050</a:t>
            </a:r>
            <a:r>
              <a:rPr lang="zh-CN" altLang="en-US" dirty="0"/>
              <a:t>和</a:t>
            </a:r>
            <a:r>
              <a:rPr lang="en-US" altLang="zh-CN" dirty="0"/>
              <a:t>3080</a:t>
            </a:r>
            <a:r>
              <a:rPr lang="zh-CN" altLang="en-US" dirty="0"/>
              <a:t>的主存地址</a:t>
            </a:r>
            <a:r>
              <a:rPr lang="en-US" altLang="zh-CN" dirty="0"/>
              <a:t>(</a:t>
            </a:r>
            <a:r>
              <a:rPr lang="en-US" altLang="zh-CN" dirty="0">
                <a:solidFill>
                  <a:srgbClr val="0000FF"/>
                </a:solidFill>
              </a:rPr>
              <a:t>10</a:t>
            </a:r>
            <a:r>
              <a:rPr lang="zh-CN" altLang="en-US" dirty="0">
                <a:solidFill>
                  <a:srgbClr val="0000FF"/>
                </a:solidFill>
              </a:rPr>
              <a:t>进制</a:t>
            </a:r>
            <a:r>
              <a:rPr lang="en-US" altLang="zh-CN" dirty="0"/>
              <a:t>)</a:t>
            </a:r>
            <a:r>
              <a:rPr lang="zh-CN" altLang="en-US" dirty="0"/>
              <a:t>。（最大物理空间为</a:t>
            </a:r>
            <a:r>
              <a:rPr lang="en-US" altLang="zh-CN" dirty="0"/>
              <a:t>64KB</a:t>
            </a:r>
            <a:r>
              <a:rPr lang="zh-CN" altLang="en-US" dirty="0"/>
              <a:t>）</a:t>
            </a:r>
          </a:p>
          <a:p>
            <a:pPr marL="457200" lvl="1" indent="0">
              <a:lnSpc>
                <a:spcPct val="100000"/>
              </a:lnSpc>
              <a:buNone/>
            </a:pPr>
            <a:endParaRPr lang="en-US" altLang="zh-CN" dirty="0">
              <a:solidFill>
                <a:srgbClr val="0000FF"/>
              </a:solidFill>
              <a:sym typeface="+mn-ea"/>
            </a:endParaRPr>
          </a:p>
          <a:p>
            <a:pPr marL="457200" lvl="1" indent="0">
              <a:lnSpc>
                <a:spcPct val="100000"/>
              </a:lnSpc>
              <a:buNone/>
            </a:pPr>
            <a:r>
              <a:rPr lang="en-US" altLang="zh-CN" dirty="0">
                <a:solidFill>
                  <a:srgbClr val="0000FF"/>
                </a:solidFill>
                <a:sym typeface="+mn-ea"/>
              </a:rPr>
              <a:t>(2050)</a:t>
            </a:r>
            <a:r>
              <a:rPr lang="en-US" altLang="zh-CN" baseline="-25000" dirty="0">
                <a:solidFill>
                  <a:srgbClr val="0000FF"/>
                </a:solidFill>
                <a:sym typeface="+mn-ea"/>
              </a:rPr>
              <a:t>10  </a:t>
            </a:r>
            <a:r>
              <a:rPr lang="en-US" altLang="zh-CN" dirty="0">
                <a:solidFill>
                  <a:srgbClr val="0000FF"/>
                </a:solidFill>
                <a:sym typeface="+mn-ea"/>
              </a:rPr>
              <a:t>= 2048 + 2 = (10  0000000010)</a:t>
            </a:r>
            <a:r>
              <a:rPr lang="en-US" altLang="zh-CN" baseline="-25000" dirty="0">
                <a:solidFill>
                  <a:srgbClr val="0000FF"/>
                </a:solidFill>
                <a:sym typeface="+mn-ea"/>
              </a:rPr>
              <a:t>2</a:t>
            </a:r>
            <a:endParaRPr lang="en-US" altLang="zh-CN" baseline="-25000" dirty="0">
              <a:solidFill>
                <a:srgbClr val="0000FF"/>
              </a:solidFill>
            </a:endParaRPr>
          </a:p>
          <a:p>
            <a:pPr marL="457200" lvl="1" indent="0">
              <a:lnSpc>
                <a:spcPct val="100000"/>
              </a:lnSpc>
              <a:buNone/>
            </a:pPr>
            <a:r>
              <a:rPr lang="zh-CN" altLang="en-US" dirty="0">
                <a:sym typeface="+mn-ea"/>
              </a:rPr>
              <a:t>虚页号为 </a:t>
            </a:r>
            <a:r>
              <a:rPr lang="en-US" altLang="zh-CN" dirty="0">
                <a:sym typeface="+mn-ea"/>
              </a:rPr>
              <a:t>2 ,</a:t>
            </a:r>
            <a:r>
              <a:rPr lang="zh-CN" altLang="en-US" dirty="0">
                <a:sym typeface="+mn-ea"/>
              </a:rPr>
              <a:t>查页表可得到物理页号为</a:t>
            </a:r>
          </a:p>
          <a:p>
            <a:pPr marL="457200" lvl="1" indent="0">
              <a:lnSpc>
                <a:spcPct val="100000"/>
              </a:lnSpc>
              <a:buNone/>
            </a:pPr>
            <a:r>
              <a:rPr lang="zh-CN" altLang="en-US" dirty="0">
                <a:sym typeface="+mn-ea"/>
              </a:rPr>
              <a:t>         </a:t>
            </a:r>
            <a:r>
              <a:rPr lang="en-US" altLang="zh-CN" dirty="0">
                <a:sym typeface="+mn-ea"/>
              </a:rPr>
              <a:t>000111,</a:t>
            </a:r>
            <a:r>
              <a:rPr lang="zh-CN" altLang="en-US" dirty="0">
                <a:sym typeface="+mn-ea"/>
              </a:rPr>
              <a:t>则对应的物理地址为</a:t>
            </a:r>
            <a:r>
              <a:rPr lang="en-US" altLang="zh-CN" dirty="0">
                <a:sym typeface="+mn-ea"/>
              </a:rPr>
              <a:t>:</a:t>
            </a:r>
          </a:p>
          <a:p>
            <a:pPr marL="457200" lvl="1" indent="0">
              <a:lnSpc>
                <a:spcPct val="100000"/>
              </a:lnSpc>
              <a:buNone/>
            </a:pPr>
            <a:r>
              <a:rPr lang="en-US" altLang="zh-CN" dirty="0">
                <a:sym typeface="+mn-ea"/>
              </a:rPr>
              <a:t>         000111 0000000010</a:t>
            </a:r>
          </a:p>
          <a:p>
            <a:pPr marL="457200" lvl="1" indent="0">
              <a:lnSpc>
                <a:spcPct val="100000"/>
              </a:lnSpc>
              <a:buNone/>
            </a:pPr>
            <a:endParaRPr lang="en-US" altLang="zh-CN" dirty="0">
              <a:solidFill>
                <a:srgbClr val="0000FF"/>
              </a:solidFill>
              <a:sym typeface="+mn-ea"/>
            </a:endParaRPr>
          </a:p>
          <a:p>
            <a:pPr marL="457200" lvl="1" indent="0">
              <a:lnSpc>
                <a:spcPct val="100000"/>
              </a:lnSpc>
              <a:buNone/>
            </a:pPr>
            <a:r>
              <a:rPr lang="en-US" altLang="zh-CN" dirty="0">
                <a:solidFill>
                  <a:srgbClr val="0000FF"/>
                </a:solidFill>
                <a:sym typeface="+mn-ea"/>
              </a:rPr>
              <a:t>(3080)</a:t>
            </a:r>
            <a:r>
              <a:rPr lang="en-US" altLang="zh-CN" baseline="-25000" dirty="0">
                <a:solidFill>
                  <a:srgbClr val="0000FF"/>
                </a:solidFill>
                <a:sym typeface="+mn-ea"/>
              </a:rPr>
              <a:t>10 </a:t>
            </a:r>
            <a:r>
              <a:rPr lang="en-US" altLang="zh-CN" dirty="0">
                <a:solidFill>
                  <a:srgbClr val="0000FF"/>
                </a:solidFill>
                <a:sym typeface="+mn-ea"/>
              </a:rPr>
              <a:t>= 2048 + 1024 + 8 = (11  0000001000)</a:t>
            </a:r>
            <a:r>
              <a:rPr lang="en-US" altLang="zh-CN" baseline="-25000" dirty="0">
                <a:solidFill>
                  <a:srgbClr val="0000FF"/>
                </a:solidFill>
                <a:sym typeface="+mn-ea"/>
              </a:rPr>
              <a:t> 2</a:t>
            </a:r>
            <a:endParaRPr lang="en-US" altLang="zh-CN" dirty="0">
              <a:solidFill>
                <a:srgbClr val="0000FF"/>
              </a:solidFill>
            </a:endParaRPr>
          </a:p>
          <a:p>
            <a:pPr marL="457200" lvl="1" indent="0">
              <a:lnSpc>
                <a:spcPct val="100000"/>
              </a:lnSpc>
              <a:buNone/>
            </a:pPr>
            <a:r>
              <a:rPr lang="zh-CN" altLang="en-US" dirty="0">
                <a:sym typeface="+mn-ea"/>
              </a:rPr>
              <a:t>虚页号为</a:t>
            </a:r>
            <a:r>
              <a:rPr lang="en-US" altLang="zh-CN" dirty="0">
                <a:sym typeface="+mn-ea"/>
              </a:rPr>
              <a:t>3,</a:t>
            </a:r>
            <a:r>
              <a:rPr lang="zh-CN" altLang="en-US" dirty="0">
                <a:sym typeface="+mn-ea"/>
              </a:rPr>
              <a:t>查页表可知物理页号</a:t>
            </a:r>
            <a:r>
              <a:rPr lang="en-US" altLang="zh-CN" dirty="0">
                <a:sym typeface="+mn-ea"/>
              </a:rPr>
              <a:t> </a:t>
            </a:r>
            <a:r>
              <a:rPr lang="zh-CN" altLang="en-US" dirty="0">
                <a:solidFill>
                  <a:srgbClr val="FF0000"/>
                </a:solidFill>
                <a:sym typeface="+mn-ea"/>
              </a:rPr>
              <a:t>缺失，虚页号</a:t>
            </a:r>
            <a:r>
              <a:rPr lang="en-US" altLang="zh-CN" dirty="0">
                <a:solidFill>
                  <a:srgbClr val="FF0000"/>
                </a:solidFill>
                <a:sym typeface="+mn-ea"/>
              </a:rPr>
              <a:t>3</a:t>
            </a:r>
            <a:r>
              <a:rPr lang="zh-CN" altLang="en-US" dirty="0">
                <a:solidFill>
                  <a:srgbClr val="FF0000"/>
                </a:solidFill>
                <a:sym typeface="+mn-ea"/>
              </a:rPr>
              <a:t>对应的页无效</a:t>
            </a:r>
            <a:endParaRPr lang="zh-CN" altLang="en-US" dirty="0">
              <a:solidFill>
                <a:srgbClr val="FF0000"/>
              </a:solidFill>
            </a:endParaRPr>
          </a:p>
          <a:p>
            <a:pPr>
              <a:lnSpc>
                <a:spcPct val="100000"/>
              </a:lnSpc>
            </a:pP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153</a:t>
            </a:fld>
            <a:endParaRPr lang="zh-CN" altLang="en-US" dirty="0"/>
          </a:p>
        </p:txBody>
      </p:sp>
      <p:graphicFrame>
        <p:nvGraphicFramePr>
          <p:cNvPr id="5" name="表格 4"/>
          <p:cNvGraphicFramePr>
            <a:graphicFrameLocks noGrp="1"/>
          </p:cNvGraphicFramePr>
          <p:nvPr>
            <p:custDataLst>
              <p:tags r:id="rId1"/>
            </p:custDataLst>
          </p:nvPr>
        </p:nvGraphicFramePr>
        <p:xfrm>
          <a:off x="9987462" y="2430265"/>
          <a:ext cx="1778000" cy="2800350"/>
        </p:xfrm>
        <a:graphic>
          <a:graphicData uri="http://schemas.openxmlformats.org/drawingml/2006/table">
            <a:tbl>
              <a:tblPr firstRow="1" bandRow="1">
                <a:tableStyleId>{5940675A-B579-460E-94D1-54222C63F5DA}</a:tableStyleId>
              </a:tblPr>
              <a:tblGrid>
                <a:gridCol w="309245">
                  <a:extLst>
                    <a:ext uri="{9D8B030D-6E8A-4147-A177-3AD203B41FA5}">
                      <a16:colId xmlns:a16="http://schemas.microsoft.com/office/drawing/2014/main" val="20000"/>
                    </a:ext>
                  </a:extLst>
                </a:gridCol>
                <a:gridCol w="289560">
                  <a:extLst>
                    <a:ext uri="{9D8B030D-6E8A-4147-A177-3AD203B41FA5}">
                      <a16:colId xmlns:a16="http://schemas.microsoft.com/office/drawing/2014/main" val="20001"/>
                    </a:ext>
                  </a:extLst>
                </a:gridCol>
                <a:gridCol w="1179195">
                  <a:extLst>
                    <a:ext uri="{9D8B030D-6E8A-4147-A177-3AD203B41FA5}">
                      <a16:colId xmlns:a16="http://schemas.microsoft.com/office/drawing/2014/main" val="20002"/>
                    </a:ext>
                  </a:extLst>
                </a:gridCol>
              </a:tblGrid>
              <a:tr h="466725">
                <a:tc>
                  <a:txBody>
                    <a:bodyPr/>
                    <a:lstStyle/>
                    <a:p>
                      <a:r>
                        <a:rPr lang="en-US" altLang="zh-CN" sz="2400" dirty="0">
                          <a:latin typeface="Times New Roman" panose="02020603050405020304" pitchFamily="18" charset="0"/>
                          <a:cs typeface="Times New Roman" panose="02020603050405020304" pitchFamily="18" charset="0"/>
                        </a:rPr>
                        <a:t>0</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altLang="zh-C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u="none" strike="noStrike" kern="1200" baseline="0" dirty="0">
                          <a:latin typeface="Times New Roman" panose="02020603050405020304" pitchFamily="18" charset="0"/>
                          <a:cs typeface="Times New Roman" panose="02020603050405020304" pitchFamily="18" charset="0"/>
                        </a:rPr>
                        <a:t>000010</a:t>
                      </a:r>
                      <a:endParaRPr lang="en-US" altLang="zh-CN" sz="2400" b="0" i="0" u="none" strike="noStrike" kern="1200" baseline="0" dirty="0">
                        <a:solidFill>
                          <a:schemeClr val="lt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6725">
                <a:tc>
                  <a:txBody>
                    <a:bodyPr/>
                    <a:lstStyle/>
                    <a:p>
                      <a:r>
                        <a:rPr lang="en-US" altLang="zh-CN" sz="2400" dirty="0">
                          <a:latin typeface="Times New Roman" panose="02020603050405020304" pitchFamily="18" charset="0"/>
                          <a:cs typeface="Times New Roman" panose="02020603050405020304" pitchFamily="18" charset="0"/>
                        </a:rPr>
                        <a:t>1</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altLang="zh-C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u="none" strike="noStrike" kern="1200" baseline="0" dirty="0">
                          <a:latin typeface="Times New Roman" panose="02020603050405020304" pitchFamily="18" charset="0"/>
                          <a:cs typeface="Times New Roman" panose="02020603050405020304" pitchFamily="18" charset="0"/>
                        </a:rPr>
                        <a:t>000110</a:t>
                      </a:r>
                      <a:endParaRPr lang="en-US" altLang="zh-CN" sz="2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6725">
                <a:tc>
                  <a:txBody>
                    <a:bodyPr/>
                    <a:lstStyle/>
                    <a:p>
                      <a:r>
                        <a:rPr lang="en-US" altLang="zh-CN" sz="2400" dirty="0">
                          <a:latin typeface="Times New Roman" panose="02020603050405020304" pitchFamily="18" charset="0"/>
                          <a:cs typeface="Times New Roman" panose="02020603050405020304" pitchFamily="18" charset="0"/>
                        </a:rPr>
                        <a:t>2</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altLang="zh-CN" sz="2400" dirty="0">
                          <a:latin typeface="Times New Roman" panose="02020603050405020304" pitchFamily="18"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u="none" strike="noStrike" kern="1200" baseline="0" dirty="0">
                          <a:latin typeface="Times New Roman" panose="02020603050405020304" pitchFamily="18" charset="0"/>
                          <a:cs typeface="Times New Roman" panose="02020603050405020304" pitchFamily="18" charset="0"/>
                        </a:rPr>
                        <a:t>000111</a:t>
                      </a:r>
                      <a:endParaRPr lang="en-US" altLang="zh-CN" sz="2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6725">
                <a:tc>
                  <a:txBody>
                    <a:bodyPr/>
                    <a:lstStyle/>
                    <a:p>
                      <a:r>
                        <a:rPr lang="en-US" altLang="zh-CN" sz="2400" dirty="0">
                          <a:latin typeface="Times New Roman" panose="02020603050405020304" pitchFamily="18" charset="0"/>
                          <a:cs typeface="Times New Roman" panose="02020603050405020304" pitchFamily="18" charset="0"/>
                        </a:rPr>
                        <a:t>3</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altLang="zh-CN" sz="2400" dirty="0">
                          <a:latin typeface="Times New Roman" panose="02020603050405020304" pitchFamily="18" charset="0"/>
                          <a:cs typeface="Times New Roman" panose="02020603050405020304" pitchFamily="18"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u="none" strike="noStrike" kern="1200" baseline="0" dirty="0">
                          <a:latin typeface="Times New Roman" panose="02020603050405020304" pitchFamily="18" charset="0"/>
                          <a:cs typeface="Times New Roman" panose="02020603050405020304" pitchFamily="18" charset="0"/>
                        </a:rPr>
                        <a:t>000100</a:t>
                      </a:r>
                      <a:endParaRPr lang="en-US" altLang="zh-CN" sz="2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6725">
                <a:tc>
                  <a:txBody>
                    <a:bodyPr/>
                    <a:lstStyle/>
                    <a:p>
                      <a:pPr>
                        <a:buNone/>
                      </a:pPr>
                      <a:endParaRPr lang="en-US" altLang="zh-CN" sz="2400" dirty="0">
                        <a:latin typeface="Times New Roman" panose="02020603050405020304" pitchFamily="18" charset="0"/>
                        <a:cs typeface="Times New Roman" panose="02020603050405020304" pitchFamily="18"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buNone/>
                      </a:pPr>
                      <a:endParaRPr lang="en-US" altLang="zh-CN" sz="2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4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66725">
                <a:tc>
                  <a:txBody>
                    <a:bodyPr/>
                    <a:lstStyle/>
                    <a:p>
                      <a:pPr>
                        <a:buNone/>
                      </a:pPr>
                      <a:r>
                        <a:rPr lang="en-US" altLang="zh-CN" sz="2400" dirty="0">
                          <a:latin typeface="Times New Roman" panose="02020603050405020304" pitchFamily="18" charset="0"/>
                          <a:cs typeface="Times New Roman" panose="02020603050405020304" pitchFamily="18" charset="0"/>
                        </a:rPr>
                        <a:t>..</a:t>
                      </a: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buNone/>
                      </a:pPr>
                      <a:r>
                        <a:rPr lang="en-US" altLang="zh-CN" sz="2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i="0" u="none" strike="noStrike" kern="1200" baseline="0" dirty="0">
                          <a:solidFill>
                            <a:schemeClr val="dk1"/>
                          </a:solidFill>
                          <a:latin typeface="Times New Roman" panose="02020603050405020304" pitchFamily="18" charset="0"/>
                          <a:ea typeface="+mn-ea"/>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6" name="矩形 5"/>
          <p:cNvSpPr/>
          <p:nvPr/>
        </p:nvSpPr>
        <p:spPr>
          <a:xfrm>
            <a:off x="10809376" y="1970643"/>
            <a:ext cx="697627" cy="400110"/>
          </a:xfrm>
          <a:prstGeom prst="rect">
            <a:avLst/>
          </a:prstGeom>
        </p:spPr>
        <p:txBody>
          <a:bodyPr wrap="none">
            <a:spAutoFit/>
          </a:bodyPr>
          <a:lstStyle/>
          <a:p>
            <a:r>
              <a:rPr lang="zh-CN" altLang="en-US" sz="2000" dirty="0">
                <a:solidFill>
                  <a:srgbClr val="0000FF"/>
                </a:solidFill>
              </a:rPr>
              <a:t>页表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页式管理</a:t>
            </a:r>
          </a:p>
        </p:txBody>
      </p:sp>
      <p:sp>
        <p:nvSpPr>
          <p:cNvPr id="6" name="内容占位符 5"/>
          <p:cNvSpPr>
            <a:spLocks noGrp="1"/>
          </p:cNvSpPr>
          <p:nvPr>
            <p:ph idx="1"/>
          </p:nvPr>
        </p:nvSpPr>
        <p:spPr/>
        <p:txBody>
          <a:bodyPr>
            <a:normAutofit/>
          </a:bodyPr>
          <a:lstStyle/>
          <a:p>
            <a:pPr lvl="0" fontAlgn="auto">
              <a:lnSpc>
                <a:spcPct val="150000"/>
              </a:lnSpc>
            </a:pPr>
            <a:r>
              <a:rPr lang="zh-CN" altLang="en-US" dirty="0">
                <a:sym typeface="+mn-ea"/>
              </a:rPr>
              <a:t>信息交换的单位是定长的页</a:t>
            </a:r>
          </a:p>
          <a:p>
            <a:pPr lvl="0" fontAlgn="auto">
              <a:lnSpc>
                <a:spcPct val="150000"/>
              </a:lnSpc>
            </a:pPr>
            <a:r>
              <a:rPr lang="zh-CN" altLang="en-US" dirty="0">
                <a:sym typeface="+mn-ea"/>
              </a:rPr>
              <a:t>主存与外存均划分成等长的页面</a:t>
            </a:r>
          </a:p>
          <a:p>
            <a:pPr lvl="0" fontAlgn="auto">
              <a:lnSpc>
                <a:spcPct val="150000"/>
              </a:lnSpc>
            </a:pPr>
            <a:r>
              <a:rPr lang="zh-CN" altLang="en-US" dirty="0">
                <a:sym typeface="+mn-ea"/>
              </a:rPr>
              <a:t>便于维护，便于生成页表，类似于</a:t>
            </a:r>
            <a:r>
              <a:rPr lang="en-US" altLang="zh-CN" dirty="0">
                <a:sym typeface="+mn-ea"/>
              </a:rPr>
              <a:t>cache</a:t>
            </a:r>
            <a:r>
              <a:rPr lang="zh-CN" altLang="en-US" dirty="0">
                <a:sym typeface="+mn-ea"/>
              </a:rPr>
              <a:t>的块表</a:t>
            </a:r>
          </a:p>
          <a:p>
            <a:pPr lvl="0" fontAlgn="auto">
              <a:lnSpc>
                <a:spcPct val="150000"/>
              </a:lnSpc>
            </a:pPr>
            <a:r>
              <a:rPr lang="zh-CN" altLang="en-US" dirty="0">
                <a:sym typeface="+mn-ea"/>
              </a:rPr>
              <a:t>不容易产生碎块，存储空间浪费小</a:t>
            </a:r>
            <a:endParaRPr lang="zh-CN" altLang="en-US" dirty="0"/>
          </a:p>
          <a:p>
            <a:pPr lvl="0" fontAlgn="auto">
              <a:lnSpc>
                <a:spcPct val="150000"/>
              </a:lnSpc>
            </a:pPr>
            <a:r>
              <a:rPr lang="zh-CN" altLang="en-US" dirty="0">
                <a:sym typeface="+mn-ea"/>
              </a:rPr>
              <a:t>页不是独立的实体，处理、保护和共享不方便</a:t>
            </a:r>
            <a:endParaRPr lang="zh-CN" altLang="en-US" dirty="0"/>
          </a:p>
          <a:p>
            <a:pPr lvl="1" fontAlgn="auto">
              <a:lnSpc>
                <a:spcPct val="100000"/>
              </a:lnSpc>
            </a:pP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段式管理</a:t>
            </a:r>
          </a:p>
        </p:txBody>
      </p:sp>
      <p:sp>
        <p:nvSpPr>
          <p:cNvPr id="6" name="内容占位符 5"/>
          <p:cNvSpPr>
            <a:spLocks noGrp="1"/>
          </p:cNvSpPr>
          <p:nvPr>
            <p:ph idx="1"/>
          </p:nvPr>
        </p:nvSpPr>
        <p:spPr/>
        <p:txBody>
          <a:bodyPr>
            <a:normAutofit/>
          </a:bodyPr>
          <a:lstStyle/>
          <a:p>
            <a:pPr lvl="0" fontAlgn="auto">
              <a:lnSpc>
                <a:spcPct val="150000"/>
              </a:lnSpc>
              <a:spcBef>
                <a:spcPts val="600"/>
              </a:spcBef>
            </a:pPr>
            <a:r>
              <a:rPr lang="zh-CN" altLang="en-US" dirty="0">
                <a:sym typeface="+mn-ea"/>
              </a:rPr>
              <a:t>段的分界与程序的自然分界相对应，段长不固定，因程序而异</a:t>
            </a:r>
          </a:p>
          <a:p>
            <a:pPr lvl="0" fontAlgn="auto">
              <a:lnSpc>
                <a:spcPct val="150000"/>
              </a:lnSpc>
              <a:spcBef>
                <a:spcPts val="600"/>
              </a:spcBef>
            </a:pPr>
            <a:r>
              <a:rPr lang="zh-CN" altLang="en-US" dirty="0">
                <a:sym typeface="+mn-ea"/>
              </a:rPr>
              <a:t>段的独立性</a:t>
            </a:r>
            <a:r>
              <a:rPr lang="en-US" altLang="zh-CN" dirty="0">
                <a:sym typeface="+mn-ea"/>
              </a:rPr>
              <a:t>—</a:t>
            </a:r>
            <a:r>
              <a:rPr lang="zh-CN" altLang="en-US" dirty="0">
                <a:sym typeface="+mn-ea"/>
              </a:rPr>
              <a:t>易于编译、管理、修改和维护，也便于多道程序共享</a:t>
            </a:r>
          </a:p>
          <a:p>
            <a:pPr lvl="0" fontAlgn="auto">
              <a:lnSpc>
                <a:spcPct val="150000"/>
              </a:lnSpc>
              <a:spcBef>
                <a:spcPts val="600"/>
              </a:spcBef>
            </a:pPr>
            <a:r>
              <a:rPr lang="zh-CN" altLang="en-US" dirty="0">
                <a:sym typeface="+mn-ea"/>
              </a:rPr>
              <a:t>各段的长度不同，给主存的分配带来麻烦</a:t>
            </a:r>
            <a:endParaRPr lang="zh-CN" altLang="en-US" sz="3200" dirty="0">
              <a:sym typeface="+mn-ea"/>
            </a:endParaRPr>
          </a:p>
          <a:p>
            <a:pPr lvl="0" fontAlgn="auto">
              <a:lnSpc>
                <a:spcPct val="150000"/>
              </a:lnSpc>
              <a:spcBef>
                <a:spcPts val="600"/>
              </a:spcBef>
            </a:pPr>
            <a:r>
              <a:rPr lang="zh-CN" altLang="en-US" dirty="0">
                <a:sym typeface="+mn-ea"/>
              </a:rPr>
              <a:t>段式管理容易产生碎块，浪费主存空间</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段页式管理</a:t>
            </a:r>
          </a:p>
        </p:txBody>
      </p:sp>
      <p:sp>
        <p:nvSpPr>
          <p:cNvPr id="6" name="内容占位符 5"/>
          <p:cNvSpPr>
            <a:spLocks noGrp="1"/>
          </p:cNvSpPr>
          <p:nvPr>
            <p:ph idx="1"/>
          </p:nvPr>
        </p:nvSpPr>
        <p:spPr>
          <a:xfrm>
            <a:off x="838200" y="1065730"/>
            <a:ext cx="10610850" cy="5144570"/>
          </a:xfrm>
        </p:spPr>
        <p:txBody>
          <a:bodyPr>
            <a:normAutofit/>
          </a:bodyPr>
          <a:lstStyle/>
          <a:p>
            <a:pPr lvl="0" fontAlgn="auto"/>
            <a:r>
              <a:rPr lang="zh-CN" altLang="en-US" dirty="0">
                <a:sym typeface="+mn-ea"/>
              </a:rPr>
              <a:t>程序按模块分段</a:t>
            </a:r>
          </a:p>
          <a:p>
            <a:pPr lvl="0" fontAlgn="auto"/>
            <a:r>
              <a:rPr lang="zh-CN" altLang="en-US" dirty="0">
                <a:sym typeface="+mn-ea"/>
              </a:rPr>
              <a:t>段再分成长度固定的页</a:t>
            </a:r>
          </a:p>
          <a:p>
            <a:pPr lvl="0" fontAlgn="auto"/>
            <a:r>
              <a:rPr lang="zh-CN" altLang="en-US" dirty="0">
                <a:sym typeface="+mn-ea"/>
              </a:rPr>
              <a:t>程序调入调出按页面来进行</a:t>
            </a:r>
          </a:p>
          <a:p>
            <a:pPr lvl="0" fontAlgn="auto"/>
            <a:r>
              <a:rPr lang="zh-CN" altLang="en-US" dirty="0">
                <a:sym typeface="+mn-ea"/>
              </a:rPr>
              <a:t>程序共享保护按段进行</a:t>
            </a:r>
            <a:endParaRPr lang="zh-CN" altLang="en-US" dirty="0"/>
          </a:p>
          <a:p>
            <a:pPr lvl="0" fontAlgn="auto"/>
            <a:r>
              <a:rPr lang="zh-CN" altLang="en-US" dirty="0">
                <a:sym typeface="+mn-ea"/>
              </a:rPr>
              <a:t>兼备段式，页式管理的优点</a:t>
            </a:r>
          </a:p>
          <a:p>
            <a:pPr lvl="0" fontAlgn="auto"/>
            <a:r>
              <a:rPr lang="zh-CN" altLang="en-US" dirty="0">
                <a:sym typeface="+mn-ea"/>
              </a:rPr>
              <a:t>在地址映像中需要多次查表</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TLB——</a:t>
            </a:r>
            <a:r>
              <a:rPr lang="zh-CN" altLang="en-US" b="1" dirty="0">
                <a:sym typeface="+mn-ea"/>
              </a:rPr>
              <a:t>快表提高页式管理速度</a:t>
            </a:r>
          </a:p>
        </p:txBody>
      </p:sp>
      <p:sp>
        <p:nvSpPr>
          <p:cNvPr id="6" name="内容占位符 5"/>
          <p:cNvSpPr>
            <a:spLocks noGrp="1"/>
          </p:cNvSpPr>
          <p:nvPr>
            <p:ph idx="1"/>
          </p:nvPr>
        </p:nvSpPr>
        <p:spPr>
          <a:xfrm>
            <a:off x="838200" y="1065730"/>
            <a:ext cx="10515600" cy="5471704"/>
          </a:xfrm>
        </p:spPr>
        <p:txBody>
          <a:bodyPr>
            <a:noAutofit/>
          </a:bodyPr>
          <a:lstStyle/>
          <a:p>
            <a:pPr lvl="0" algn="just" fontAlgn="auto">
              <a:lnSpc>
                <a:spcPct val="120000"/>
              </a:lnSpc>
              <a:spcBef>
                <a:spcPts val="0"/>
              </a:spcBef>
            </a:pPr>
            <a:r>
              <a:rPr lang="zh-CN" altLang="en-US" dirty="0">
                <a:sym typeface="+mn-ea"/>
              </a:rPr>
              <a:t>页表存放在主存，虚存空间即使命中也须先查页表，再访问主存，两次访存才能取出数据，速度慢</a:t>
            </a:r>
            <a:endParaRPr lang="zh-CN" altLang="en-US" dirty="0"/>
          </a:p>
          <a:p>
            <a:pPr lvl="0" algn="just" fontAlgn="auto">
              <a:lnSpc>
                <a:spcPct val="120000"/>
              </a:lnSpc>
              <a:spcBef>
                <a:spcPts val="0"/>
              </a:spcBef>
            </a:pPr>
            <a:r>
              <a:rPr lang="zh-CN" altLang="en-US" dirty="0">
                <a:sym typeface="+mn-ea"/>
              </a:rPr>
              <a:t>为提高页表查找速度，采用</a:t>
            </a:r>
            <a:r>
              <a:rPr lang="en-US" altLang="zh-CN" dirty="0">
                <a:sym typeface="+mn-ea"/>
              </a:rPr>
              <a:t>Cache</a:t>
            </a:r>
            <a:r>
              <a:rPr lang="zh-CN" altLang="en-US" dirty="0">
                <a:sym typeface="+mn-ea"/>
              </a:rPr>
              <a:t>的方法，引入一个体积小的</a:t>
            </a:r>
            <a:r>
              <a:rPr lang="zh-CN" altLang="en-US" dirty="0">
                <a:solidFill>
                  <a:srgbClr val="0000FF"/>
                </a:solidFill>
                <a:sym typeface="+mn-ea"/>
              </a:rPr>
              <a:t>快表</a:t>
            </a:r>
            <a:r>
              <a:rPr lang="zh-CN" altLang="en-US" dirty="0">
                <a:sym typeface="+mn-ea"/>
              </a:rPr>
              <a:t>，存放页表中经常被访问的表项</a:t>
            </a:r>
            <a:endParaRPr lang="en-US" altLang="zh-CN" dirty="0">
              <a:sym typeface="+mn-ea"/>
            </a:endParaRPr>
          </a:p>
          <a:p>
            <a:pPr lvl="0" algn="just" fontAlgn="auto">
              <a:lnSpc>
                <a:spcPct val="120000"/>
              </a:lnSpc>
              <a:spcBef>
                <a:spcPts val="0"/>
              </a:spcBef>
            </a:pPr>
            <a:r>
              <a:rPr lang="en-US" altLang="zh-CN" b="1" dirty="0">
                <a:solidFill>
                  <a:srgbClr val="FF0000"/>
                </a:solidFill>
              </a:rPr>
              <a:t>TLB(Translation Lookaside Buffer</a:t>
            </a:r>
            <a:r>
              <a:rPr lang="zh-CN" altLang="en-US" b="1" dirty="0">
                <a:solidFill>
                  <a:srgbClr val="FF0000"/>
                </a:solidFill>
              </a:rPr>
              <a:t>，</a:t>
            </a:r>
            <a:r>
              <a:rPr lang="zh-CN" altLang="en-US" dirty="0">
                <a:solidFill>
                  <a:srgbClr val="0000FF"/>
                </a:solidFill>
              </a:rPr>
              <a:t>地址转换后备缓冲器</a:t>
            </a:r>
            <a:r>
              <a:rPr lang="en-US" altLang="zh-CN" b="1" dirty="0">
                <a:solidFill>
                  <a:srgbClr val="FF0000"/>
                </a:solidFill>
              </a:rPr>
              <a:t>)</a:t>
            </a:r>
            <a:r>
              <a:rPr lang="zh-CN" altLang="en-US" b="1" dirty="0">
                <a:solidFill>
                  <a:srgbClr val="FF0000"/>
                </a:solidFill>
              </a:rPr>
              <a:t>：</a:t>
            </a:r>
            <a:r>
              <a:rPr lang="zh-CN" altLang="en-US" b="1" dirty="0">
                <a:solidFill>
                  <a:srgbClr val="FF0000"/>
                </a:solidFill>
                <a:sym typeface="+mn-ea"/>
              </a:rPr>
              <a:t>快表，</a:t>
            </a:r>
            <a:r>
              <a:rPr lang="zh-CN" altLang="en-US" b="1" dirty="0">
                <a:solidFill>
                  <a:srgbClr val="FF0000"/>
                </a:solidFill>
              </a:rPr>
              <a:t>页表缓冲</a:t>
            </a:r>
          </a:p>
          <a:p>
            <a:pPr lvl="0" algn="just" fontAlgn="auto">
              <a:lnSpc>
                <a:spcPct val="120000"/>
              </a:lnSpc>
              <a:spcBef>
                <a:spcPts val="0"/>
              </a:spcBef>
            </a:pPr>
            <a:r>
              <a:rPr lang="en-US" altLang="zh-CN" dirty="0">
                <a:sym typeface="+mn-ea"/>
              </a:rPr>
              <a:t>CPU</a:t>
            </a:r>
            <a:r>
              <a:rPr lang="zh-CN" altLang="en-US" dirty="0">
                <a:sym typeface="+mn-ea"/>
              </a:rPr>
              <a:t>寻址时，使用虚拟地址，优先在</a:t>
            </a:r>
            <a:r>
              <a:rPr lang="en-US" altLang="zh-CN" dirty="0">
                <a:sym typeface="+mn-ea"/>
              </a:rPr>
              <a:t>TLB</a:t>
            </a:r>
            <a:r>
              <a:rPr lang="zh-CN" altLang="en-US" dirty="0">
                <a:sym typeface="+mn-ea"/>
              </a:rPr>
              <a:t>中寻址，</a:t>
            </a:r>
            <a:r>
              <a:rPr lang="en-US" altLang="zh-CN" dirty="0">
                <a:sym typeface="+mn-ea"/>
              </a:rPr>
              <a:t>TLB</a:t>
            </a:r>
            <a:r>
              <a:rPr lang="zh-CN" altLang="en-US" dirty="0">
                <a:sym typeface="+mn-ea"/>
              </a:rPr>
              <a:t>负责将虚拟内存地址翻译成实际的物理内存地址，从而可</a:t>
            </a:r>
            <a:r>
              <a:rPr lang="zh-CN" altLang="en-US" b="1" dirty="0">
                <a:solidFill>
                  <a:srgbClr val="FF0000"/>
                </a:solidFill>
                <a:sym typeface="+mn-ea"/>
              </a:rPr>
              <a:t>加速主存和辅存间访问速度</a:t>
            </a:r>
            <a:endParaRPr lang="zh-CN" altLang="en-US" b="1" dirty="0">
              <a:latin typeface="Times New Roman" panose="02020603050405020304" pitchFamily="18" charset="0"/>
              <a:sym typeface="+mn-ea"/>
            </a:endParaRPr>
          </a:p>
        </p:txBody>
      </p:sp>
      <p:sp>
        <p:nvSpPr>
          <p:cNvPr id="5"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1000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ym typeface="+mn-ea"/>
              </a:rPr>
              <a:t>TLB</a:t>
            </a:r>
          </a:p>
        </p:txBody>
      </p:sp>
      <p:sp>
        <p:nvSpPr>
          <p:cNvPr id="3" name="内容占位符 2"/>
          <p:cNvSpPr>
            <a:spLocks noGrp="1"/>
          </p:cNvSpPr>
          <p:nvPr>
            <p:ph idx="1"/>
          </p:nvPr>
        </p:nvSpPr>
        <p:spPr>
          <a:xfrm>
            <a:off x="838200" y="1065730"/>
            <a:ext cx="10953750" cy="5290620"/>
          </a:xfrm>
        </p:spPr>
        <p:txBody>
          <a:bodyPr>
            <a:noAutofit/>
          </a:bodyPr>
          <a:lstStyle/>
          <a:p>
            <a:pPr lvl="0">
              <a:lnSpc>
                <a:spcPct val="110000"/>
              </a:lnSpc>
              <a:spcBef>
                <a:spcPts val="0"/>
              </a:spcBef>
              <a:spcAft>
                <a:spcPts val="0"/>
              </a:spcAft>
            </a:pPr>
            <a:r>
              <a:rPr lang="zh-CN" altLang="en-US" dirty="0"/>
              <a:t>为实现对</a:t>
            </a:r>
            <a:r>
              <a:rPr lang="en-US" altLang="zh-CN" dirty="0">
                <a:latin typeface="Times New Roman" panose="02020603050405020304" pitchFamily="18" charset="0"/>
                <a:cs typeface="Times New Roman" panose="02020603050405020304" pitchFamily="18" charset="0"/>
              </a:rPr>
              <a:t>TLB</a:t>
            </a:r>
            <a:r>
              <a:rPr lang="zh-CN" altLang="en-US" dirty="0"/>
              <a:t>的快速访问，类似于</a:t>
            </a:r>
            <a:r>
              <a:rPr lang="en-US" altLang="zh-CN" dirty="0">
                <a:latin typeface="Times New Roman" panose="02020603050405020304" pitchFamily="18" charset="0"/>
                <a:cs typeface="Times New Roman" panose="02020603050405020304" pitchFamily="18" charset="0"/>
              </a:rPr>
              <a:t>Cache</a:t>
            </a:r>
            <a:r>
              <a:rPr lang="zh-CN" altLang="en-US" dirty="0"/>
              <a:t>中的映射方法，对来自于</a:t>
            </a:r>
            <a:r>
              <a:rPr lang="en-US" altLang="zh-CN" dirty="0">
                <a:latin typeface="Times New Roman" panose="02020603050405020304" pitchFamily="18" charset="0"/>
                <a:cs typeface="Times New Roman" panose="02020603050405020304" pitchFamily="18" charset="0"/>
              </a:rPr>
              <a:t>CPU</a:t>
            </a:r>
            <a:r>
              <a:rPr lang="zh-CN" altLang="en-US" dirty="0"/>
              <a:t>的虚页号进行逻辑划分，</a:t>
            </a:r>
            <a:r>
              <a:rPr lang="zh-CN" altLang="en-US" dirty="0">
                <a:solidFill>
                  <a:srgbClr val="0000FF"/>
                </a:solidFill>
              </a:rPr>
              <a:t>得到相应的标识和数据。标识中存放的是虚地址的一部分，而数据部分中存放物理页号、存储保护信息以及其他一些辅助信息</a:t>
            </a:r>
            <a:r>
              <a:rPr lang="zh-CN" altLang="en-US" dirty="0"/>
              <a:t>。</a:t>
            </a:r>
          </a:p>
          <a:p>
            <a:pPr lvl="0">
              <a:lnSpc>
                <a:spcPct val="110000"/>
              </a:lnSpc>
              <a:spcBef>
                <a:spcPts val="0"/>
              </a:spcBef>
              <a:spcAft>
                <a:spcPts val="0"/>
              </a:spcAft>
            </a:pPr>
            <a:r>
              <a:rPr lang="en-US" altLang="zh-CN" dirty="0">
                <a:sym typeface="+mn-ea"/>
              </a:rPr>
              <a:t>CPU</a:t>
            </a:r>
            <a:r>
              <a:rPr lang="zh-CN" altLang="en-US" dirty="0">
                <a:sym typeface="+mn-ea"/>
              </a:rPr>
              <a:t>寻址时，使用虚拟地址</a:t>
            </a:r>
            <a:r>
              <a:rPr lang="en-US" altLang="zh-CN" dirty="0">
                <a:sym typeface="+mn-ea"/>
              </a:rPr>
              <a:t>,</a:t>
            </a:r>
            <a:r>
              <a:rPr lang="zh-CN" altLang="en-US" dirty="0">
                <a:sym typeface="+mn-ea"/>
              </a:rPr>
              <a:t>优先在</a:t>
            </a:r>
            <a:r>
              <a:rPr lang="en-US" altLang="zh-CN" dirty="0">
                <a:sym typeface="+mn-ea"/>
              </a:rPr>
              <a:t>TLB</a:t>
            </a:r>
            <a:r>
              <a:rPr lang="zh-CN" altLang="en-US" dirty="0">
                <a:sym typeface="+mn-ea"/>
              </a:rPr>
              <a:t>中进行寻址，</a:t>
            </a:r>
            <a:r>
              <a:rPr lang="en-US" altLang="zh-CN" dirty="0">
                <a:sym typeface="+mn-ea"/>
              </a:rPr>
              <a:t>TLB</a:t>
            </a:r>
            <a:r>
              <a:rPr lang="zh-CN" altLang="en-US" dirty="0">
                <a:sym typeface="+mn-ea"/>
              </a:rPr>
              <a:t>负责将虚拟内存地址翻译成实际的物理内存地址。</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158</a:t>
            </a:fld>
            <a:endParaRPr lang="zh-CN" altLang="en-US" dirty="0"/>
          </a:p>
        </p:txBody>
      </p:sp>
      <p:pic>
        <p:nvPicPr>
          <p:cNvPr id="6" name="图片 5"/>
          <p:cNvPicPr>
            <a:picLocks noChangeAspect="1"/>
          </p:cNvPicPr>
          <p:nvPr/>
        </p:nvPicPr>
        <p:blipFill>
          <a:blip r:embed="rId3"/>
          <a:srcRect l="8867" r="8094"/>
          <a:stretch>
            <a:fillRect/>
          </a:stretch>
        </p:blipFill>
        <p:spPr>
          <a:xfrm>
            <a:off x="1130300" y="4377690"/>
            <a:ext cx="9491345" cy="227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TLB</a:t>
            </a:r>
            <a:r>
              <a:rPr lang="zh-CN" altLang="en-US"/>
              <a:t>虚实地址转换</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159</a:t>
            </a:fld>
            <a:endParaRPr lang="zh-CN" altLang="en-US" dirty="0"/>
          </a:p>
        </p:txBody>
      </p:sp>
      <p:pic>
        <p:nvPicPr>
          <p:cNvPr id="7" name="内容占位符 6"/>
          <p:cNvPicPr>
            <a:picLocks noGrp="1" noChangeAspect="1"/>
          </p:cNvPicPr>
          <p:nvPr>
            <p:ph idx="1"/>
          </p:nvPr>
        </p:nvPicPr>
        <p:blipFill>
          <a:blip r:embed="rId3"/>
          <a:stretch>
            <a:fillRect/>
          </a:stretch>
        </p:blipFill>
        <p:spPr>
          <a:xfrm>
            <a:off x="266600" y="1219218"/>
            <a:ext cx="6309259" cy="4488732"/>
          </a:xfrm>
          <a:prstGeom prst="rect">
            <a:avLst/>
          </a:prstGeom>
        </p:spPr>
      </p:pic>
      <p:sp>
        <p:nvSpPr>
          <p:cNvPr id="6" name="内容占位符 2"/>
          <p:cNvSpPr txBox="1"/>
          <p:nvPr/>
        </p:nvSpPr>
        <p:spPr>
          <a:xfrm>
            <a:off x="6376738" y="1065730"/>
            <a:ext cx="5719010" cy="579227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spcBef>
                <a:spcPts val="0"/>
              </a:spcBef>
            </a:pPr>
            <a:r>
              <a:rPr lang="zh-CN" altLang="en-US" sz="2000" dirty="0"/>
              <a:t>采用</a:t>
            </a:r>
            <a:r>
              <a:rPr lang="en-US" altLang="zh-CN" sz="2000" dirty="0"/>
              <a:t>TLB</a:t>
            </a:r>
            <a:r>
              <a:rPr lang="zh-CN" altLang="en-US" sz="2000" dirty="0"/>
              <a:t>后，对虚拟地址进行二次划分，主要是把</a:t>
            </a:r>
            <a:r>
              <a:rPr lang="en-US" altLang="zh-CN" sz="2000" dirty="0"/>
              <a:t>VPN</a:t>
            </a:r>
            <a:r>
              <a:rPr lang="zh-CN" altLang="en-US" sz="2000" dirty="0"/>
              <a:t>划分为</a:t>
            </a:r>
            <a:r>
              <a:rPr lang="en-US" altLang="zh-CN" sz="2000" dirty="0"/>
              <a:t>TLB Tag</a:t>
            </a:r>
            <a:r>
              <a:rPr lang="zh-CN" altLang="en-US" sz="2000" dirty="0"/>
              <a:t>和</a:t>
            </a:r>
            <a:r>
              <a:rPr lang="en-US" altLang="zh-CN" sz="2000" dirty="0"/>
              <a:t>TLB index</a:t>
            </a:r>
            <a:r>
              <a:rPr lang="zh-CN" altLang="en-US" sz="2000" dirty="0"/>
              <a:t>，页内偏移地址不变。</a:t>
            </a:r>
            <a:endParaRPr lang="en-US" altLang="zh-CN" sz="2000" dirty="0"/>
          </a:p>
          <a:p>
            <a:pPr algn="just">
              <a:lnSpc>
                <a:spcPct val="130000"/>
              </a:lnSpc>
              <a:spcBef>
                <a:spcPts val="0"/>
              </a:spcBef>
            </a:pPr>
            <a:r>
              <a:rPr lang="zh-CN" altLang="en-US" sz="2000" dirty="0"/>
              <a:t>当</a:t>
            </a:r>
            <a:r>
              <a:rPr lang="en-US" altLang="zh-CN" sz="2000" dirty="0"/>
              <a:t>CPU</a:t>
            </a:r>
            <a:r>
              <a:rPr lang="zh-CN" altLang="en-US" sz="2000" dirty="0"/>
              <a:t>传送一个新的虚拟地址后，从虚拟地址中划分出</a:t>
            </a:r>
            <a:r>
              <a:rPr lang="en-US" altLang="zh-CN" sz="2000" dirty="0"/>
              <a:t>TLB Tag</a:t>
            </a:r>
            <a:r>
              <a:rPr lang="zh-CN" altLang="en-US" sz="2000" dirty="0"/>
              <a:t>和</a:t>
            </a:r>
            <a:r>
              <a:rPr lang="en-US" altLang="zh-CN" sz="2000" dirty="0"/>
              <a:t>TLB index</a:t>
            </a:r>
            <a:r>
              <a:rPr lang="zh-CN" altLang="en-US" sz="2000" dirty="0"/>
              <a:t>，使用</a:t>
            </a:r>
            <a:r>
              <a:rPr lang="en-US" altLang="zh-CN" sz="2000" dirty="0"/>
              <a:t>TLB index</a:t>
            </a:r>
            <a:r>
              <a:rPr lang="zh-CN" altLang="en-US" sz="2000" dirty="0"/>
              <a:t>找到快表中对应的页表项，比较当前虚拟地址的</a:t>
            </a:r>
            <a:r>
              <a:rPr lang="en-US" altLang="zh-CN" sz="2000" dirty="0"/>
              <a:t>TLB Tag</a:t>
            </a:r>
            <a:r>
              <a:rPr lang="zh-CN" altLang="en-US" sz="2000" dirty="0"/>
              <a:t>和页表项中存储的</a:t>
            </a:r>
            <a:r>
              <a:rPr lang="en-US" altLang="zh-CN" sz="2000" dirty="0"/>
              <a:t>TLB Tag</a:t>
            </a:r>
            <a:r>
              <a:rPr lang="zh-CN" altLang="en-US" sz="2000" dirty="0"/>
              <a:t>是否相同。</a:t>
            </a:r>
            <a:r>
              <a:rPr lang="zh-CN" altLang="en-US" sz="2000" b="1" dirty="0"/>
              <a:t>如果相同且有效位为</a:t>
            </a:r>
            <a:r>
              <a:rPr lang="en-US" altLang="zh-CN" sz="2000" b="1" dirty="0"/>
              <a:t>1</a:t>
            </a:r>
            <a:r>
              <a:rPr lang="zh-CN" altLang="en-US" sz="2000" b="1" dirty="0"/>
              <a:t>，则快表命中，直接基于页表项中存储的物理页号生成物理地址；否则，快表未命中，需要访问主存中的页表</a:t>
            </a:r>
            <a:r>
              <a:rPr lang="zh-CN" altLang="en-US" sz="2000" dirty="0"/>
              <a:t>。</a:t>
            </a:r>
            <a:endParaRPr lang="en-US" altLang="zh-CN" sz="2000" dirty="0"/>
          </a:p>
          <a:p>
            <a:pPr algn="just">
              <a:lnSpc>
                <a:spcPct val="130000"/>
              </a:lnSpc>
              <a:spcBef>
                <a:spcPts val="0"/>
              </a:spcBef>
            </a:pPr>
            <a:r>
              <a:rPr lang="en-US" altLang="zh-CN" sz="2000" dirty="0"/>
              <a:t>TLB</a:t>
            </a:r>
            <a:r>
              <a:rPr lang="zh-CN" altLang="en-US" sz="2000" dirty="0"/>
              <a:t>中存放的是页表的子集，取决于</a:t>
            </a:r>
            <a:r>
              <a:rPr lang="en-US" altLang="zh-CN" sz="2000" dirty="0"/>
              <a:t>TLB Index</a:t>
            </a:r>
            <a:r>
              <a:rPr lang="zh-CN" altLang="en-US" sz="2000" dirty="0"/>
              <a:t>的位数。因此，不同的虚拟页可能会有相同的</a:t>
            </a:r>
            <a:r>
              <a:rPr lang="en-US" altLang="zh-CN" sz="2000" dirty="0"/>
              <a:t>TLB Index</a:t>
            </a:r>
            <a:r>
              <a:rPr lang="zh-CN" altLang="en-US" sz="2000" dirty="0"/>
              <a:t>，需要通过</a:t>
            </a:r>
            <a:r>
              <a:rPr lang="en-US" altLang="zh-CN" sz="2000" dirty="0"/>
              <a:t>TLB Tag</a:t>
            </a:r>
            <a:r>
              <a:rPr lang="zh-CN" altLang="en-US" sz="2000" dirty="0"/>
              <a:t>来区分。这类似于</a:t>
            </a:r>
            <a:r>
              <a:rPr lang="en-US" altLang="zh-CN" sz="2000" dirty="0"/>
              <a:t>Cache</a:t>
            </a:r>
            <a:r>
              <a:rPr lang="zh-CN" altLang="en-US" sz="2000" dirty="0"/>
              <a:t>的直接相连映射。</a:t>
            </a:r>
            <a:endParaRPr lang="en-US" altLang="zh-CN" sz="2000" dirty="0"/>
          </a:p>
        </p:txBody>
      </p:sp>
      <p:sp>
        <p:nvSpPr>
          <p:cNvPr id="2" name="文本框 1"/>
          <p:cNvSpPr txBox="1"/>
          <p:nvPr/>
        </p:nvSpPr>
        <p:spPr>
          <a:xfrm>
            <a:off x="96252" y="5679421"/>
            <a:ext cx="3777915" cy="923330"/>
          </a:xfrm>
          <a:prstGeom prst="rect">
            <a:avLst/>
          </a:prstGeom>
          <a:noFill/>
        </p:spPr>
        <p:txBody>
          <a:bodyPr wrap="square" rtlCol="0">
            <a:spAutoFit/>
          </a:bodyPr>
          <a:lstStyle/>
          <a:p>
            <a:r>
              <a:rPr lang="en-US" altLang="zh-CN" dirty="0"/>
              <a:t>TLB</a:t>
            </a:r>
            <a:r>
              <a:rPr lang="zh-CN" altLang="en-US" dirty="0"/>
              <a:t>中的页表项和主存中的页表项的差异在于多出了一个</a:t>
            </a:r>
            <a:r>
              <a:rPr lang="en-US" altLang="zh-CN" dirty="0"/>
              <a:t>Tag</a:t>
            </a:r>
            <a:r>
              <a:rPr lang="zh-CN" altLang="en-US" dirty="0"/>
              <a:t>标记，用于区分不同的虚拟页。</a:t>
            </a:r>
          </a:p>
        </p:txBody>
      </p:sp>
      <p:cxnSp>
        <p:nvCxnSpPr>
          <p:cNvPr id="8" name="直接箭头连接符 7"/>
          <p:cNvCxnSpPr/>
          <p:nvPr/>
        </p:nvCxnSpPr>
        <p:spPr>
          <a:xfrm flipH="1">
            <a:off x="637674" y="4155875"/>
            <a:ext cx="1106905" cy="1523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0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r>
              <a:rPr lang="en-US" altLang="zh-CN" b="1" dirty="0"/>
              <a:t>Memory</a:t>
            </a:r>
            <a:r>
              <a:rPr lang="zh-CN" altLang="en-US" b="1" dirty="0"/>
              <a:t>）</a:t>
            </a:r>
          </a:p>
        </p:txBody>
      </p:sp>
      <p:sp>
        <p:nvSpPr>
          <p:cNvPr id="4" name="内容占位符 3"/>
          <p:cNvSpPr>
            <a:spLocks noGrp="1"/>
          </p:cNvSpPr>
          <p:nvPr>
            <p:ph idx="1"/>
          </p:nvPr>
        </p:nvSpPr>
        <p:spPr>
          <a:xfrm>
            <a:off x="838200" y="875230"/>
            <a:ext cx="10515600" cy="4873029"/>
          </a:xfrm>
        </p:spPr>
        <p:txBody>
          <a:bodyPr/>
          <a:lstStyle/>
          <a:p>
            <a:pPr marL="0" indent="0">
              <a:buNone/>
            </a:pPr>
            <a:r>
              <a:rPr lang="zh-CN" altLang="en-US" sz="3200" b="1" dirty="0">
                <a:latin typeface="Times New Roman" panose="02020603050405020304" pitchFamily="18" charset="0"/>
                <a:sym typeface="+mn-ea"/>
              </a:rPr>
              <a:t>二、半导体存储芯片简介（基本结构和数据读写）</a:t>
            </a:r>
            <a:endParaRPr lang="en-US" altLang="zh-CN" sz="3200" b="1" dirty="0"/>
          </a:p>
          <a:p>
            <a:pPr marL="457200" lvl="1" indent="0">
              <a:lnSpc>
                <a:spcPct val="100000"/>
              </a:lnSpc>
              <a:spcBef>
                <a:spcPts val="0"/>
              </a:spcBef>
              <a:buNone/>
            </a:pPr>
            <a:r>
              <a:rPr lang="zh-CN" altLang="en-US" sz="2800" b="1" dirty="0">
                <a:latin typeface="Times New Roman" panose="02020603050405020304" pitchFamily="18" charset="0"/>
                <a:sym typeface="+mn-ea"/>
              </a:rPr>
              <a:t> </a:t>
            </a:r>
            <a:endParaRPr lang="zh-CN" altLang="en-US" b="1" dirty="0">
              <a:latin typeface="Times New Roman" panose="02020603050405020304" pitchFamily="18" charset="0"/>
            </a:endParaRPr>
          </a:p>
          <a:p>
            <a:pPr lvl="1"/>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sp>
        <p:nvSpPr>
          <p:cNvPr id="7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a:t>
            </a:fld>
            <a:endParaRPr lang="zh-CN" altLang="en-US" dirty="0"/>
          </a:p>
        </p:txBody>
      </p:sp>
      <p:sp>
        <p:nvSpPr>
          <p:cNvPr id="72" name="Text Box 2"/>
          <p:cNvSpPr txBox="1">
            <a:spLocks noChangeArrowheads="1"/>
          </p:cNvSpPr>
          <p:nvPr/>
        </p:nvSpPr>
        <p:spPr bwMode="auto">
          <a:xfrm>
            <a:off x="7559675" y="4926013"/>
            <a:ext cx="2346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芯片容量</a:t>
            </a:r>
          </a:p>
        </p:txBody>
      </p:sp>
      <p:sp>
        <p:nvSpPr>
          <p:cNvPr id="73" name="Text Box 4"/>
          <p:cNvSpPr txBox="1">
            <a:spLocks noChangeArrowheads="1"/>
          </p:cNvSpPr>
          <p:nvPr/>
        </p:nvSpPr>
        <p:spPr bwMode="auto">
          <a:xfrm>
            <a:off x="1946275" y="1581150"/>
            <a:ext cx="558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半导体存储芯片的基本结构</a:t>
            </a:r>
          </a:p>
        </p:txBody>
      </p:sp>
      <p:grpSp>
        <p:nvGrpSpPr>
          <p:cNvPr id="75" name="Group 5"/>
          <p:cNvGrpSpPr/>
          <p:nvPr/>
        </p:nvGrpSpPr>
        <p:grpSpPr bwMode="auto">
          <a:xfrm>
            <a:off x="3640138" y="2273300"/>
            <a:ext cx="4624387" cy="2471738"/>
            <a:chOff x="1429" y="1300"/>
            <a:chExt cx="2913" cy="1557"/>
          </a:xfrm>
        </p:grpSpPr>
        <p:sp>
          <p:nvSpPr>
            <p:cNvPr id="85" name="Rectangle 6"/>
            <p:cNvSpPr>
              <a:spLocks noChangeArrowheads="1"/>
            </p:cNvSpPr>
            <p:nvPr/>
          </p:nvSpPr>
          <p:spPr bwMode="auto">
            <a:xfrm>
              <a:off x="1429" y="1300"/>
              <a:ext cx="2913" cy="15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Rectangle 7"/>
            <p:cNvSpPr>
              <a:spLocks noChangeArrowheads="1"/>
            </p:cNvSpPr>
            <p:nvPr/>
          </p:nvSpPr>
          <p:spPr bwMode="auto">
            <a:xfrm>
              <a:off x="1584" y="1513"/>
              <a:ext cx="461" cy="113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Rectangle 8"/>
            <p:cNvSpPr>
              <a:spLocks noChangeArrowheads="1"/>
            </p:cNvSpPr>
            <p:nvPr/>
          </p:nvSpPr>
          <p:spPr bwMode="auto">
            <a:xfrm>
              <a:off x="2196" y="1512"/>
              <a:ext cx="1379" cy="113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Rectangle 9"/>
            <p:cNvSpPr>
              <a:spLocks noChangeArrowheads="1"/>
            </p:cNvSpPr>
            <p:nvPr/>
          </p:nvSpPr>
          <p:spPr bwMode="auto">
            <a:xfrm>
              <a:off x="3726" y="1502"/>
              <a:ext cx="461" cy="1129"/>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9" name="Text Box 10"/>
            <p:cNvSpPr txBox="1">
              <a:spLocks noChangeArrowheads="1"/>
            </p:cNvSpPr>
            <p:nvPr/>
          </p:nvSpPr>
          <p:spPr bwMode="auto">
            <a:xfrm>
              <a:off x="1652" y="1549"/>
              <a:ext cx="325"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译</a:t>
              </a:r>
            </a:p>
            <a:p>
              <a:pPr eaLnBrk="1" hangingPunct="1"/>
              <a:r>
                <a:rPr lang="zh-CN" altLang="en-US" sz="2600" b="1"/>
                <a:t>码</a:t>
              </a:r>
            </a:p>
            <a:p>
              <a:pPr eaLnBrk="1" hangingPunct="1"/>
              <a:r>
                <a:rPr lang="zh-CN" altLang="en-US" sz="2600" b="1"/>
                <a:t>驱</a:t>
              </a:r>
            </a:p>
            <a:p>
              <a:pPr eaLnBrk="1" hangingPunct="1"/>
              <a:r>
                <a:rPr lang="zh-CN" altLang="en-US" sz="2600" b="1"/>
                <a:t>动</a:t>
              </a:r>
            </a:p>
          </p:txBody>
        </p:sp>
        <p:sp>
          <p:nvSpPr>
            <p:cNvPr id="90" name="Text Box 11"/>
            <p:cNvSpPr txBox="1">
              <a:spLocks noChangeArrowheads="1"/>
            </p:cNvSpPr>
            <p:nvPr/>
          </p:nvSpPr>
          <p:spPr bwMode="auto">
            <a:xfrm>
              <a:off x="2715" y="1548"/>
              <a:ext cx="341"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存</a:t>
              </a:r>
            </a:p>
            <a:p>
              <a:pPr eaLnBrk="1" hangingPunct="1"/>
              <a:r>
                <a:rPr lang="zh-CN" altLang="en-US" sz="2600" b="1"/>
                <a:t>储</a:t>
              </a:r>
            </a:p>
            <a:p>
              <a:pPr eaLnBrk="1" hangingPunct="1"/>
              <a:r>
                <a:rPr lang="zh-CN" altLang="en-US" sz="2600" b="1"/>
                <a:t>矩</a:t>
              </a:r>
            </a:p>
            <a:p>
              <a:pPr eaLnBrk="1" hangingPunct="1"/>
              <a:r>
                <a:rPr lang="zh-CN" altLang="en-US" sz="2600" b="1"/>
                <a:t>阵</a:t>
              </a:r>
            </a:p>
          </p:txBody>
        </p:sp>
        <p:sp>
          <p:nvSpPr>
            <p:cNvPr id="91" name="Text Box 12"/>
            <p:cNvSpPr txBox="1">
              <a:spLocks noChangeArrowheads="1"/>
            </p:cNvSpPr>
            <p:nvPr/>
          </p:nvSpPr>
          <p:spPr bwMode="auto">
            <a:xfrm>
              <a:off x="3794" y="1537"/>
              <a:ext cx="325" cy="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读</a:t>
              </a:r>
            </a:p>
            <a:p>
              <a:pPr eaLnBrk="1" hangingPunct="1"/>
              <a:r>
                <a:rPr lang="zh-CN" altLang="en-US" sz="2600" b="1"/>
                <a:t>写</a:t>
              </a:r>
            </a:p>
            <a:p>
              <a:pPr eaLnBrk="1" hangingPunct="1"/>
              <a:r>
                <a:rPr lang="zh-CN" altLang="en-US" sz="2600" b="1"/>
                <a:t>电</a:t>
              </a:r>
            </a:p>
            <a:p>
              <a:pPr eaLnBrk="1" hangingPunct="1"/>
              <a:r>
                <a:rPr lang="zh-CN" altLang="en-US" sz="2600" b="1"/>
                <a:t>路</a:t>
              </a:r>
            </a:p>
          </p:txBody>
        </p:sp>
      </p:grpSp>
      <p:sp>
        <p:nvSpPr>
          <p:cNvPr id="92" name="Text Box 13"/>
          <p:cNvSpPr txBox="1">
            <a:spLocks noChangeArrowheads="1"/>
          </p:cNvSpPr>
          <p:nvPr/>
        </p:nvSpPr>
        <p:spPr bwMode="auto">
          <a:xfrm>
            <a:off x="7620000" y="540385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r>
              <a:rPr lang="en-US" altLang="zh-CN" b="1"/>
              <a:t>K×4</a:t>
            </a:r>
            <a:r>
              <a:rPr lang="zh-CN" altLang="en-US" b="1"/>
              <a:t>位</a:t>
            </a:r>
          </a:p>
        </p:txBody>
      </p:sp>
      <p:sp>
        <p:nvSpPr>
          <p:cNvPr id="93" name="Text Box 14"/>
          <p:cNvSpPr txBox="1">
            <a:spLocks noChangeArrowheads="1"/>
          </p:cNvSpPr>
          <p:nvPr/>
        </p:nvSpPr>
        <p:spPr bwMode="auto">
          <a:xfrm>
            <a:off x="7467600" y="5875338"/>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16</a:t>
            </a:r>
            <a:r>
              <a:rPr lang="en-US" altLang="zh-CN" b="1"/>
              <a:t>K×1</a:t>
            </a:r>
            <a:r>
              <a:rPr lang="zh-CN" altLang="en-US" b="1"/>
              <a:t>位</a:t>
            </a:r>
          </a:p>
        </p:txBody>
      </p:sp>
      <p:sp>
        <p:nvSpPr>
          <p:cNvPr id="94" name="Text Box 15"/>
          <p:cNvSpPr txBox="1">
            <a:spLocks noChangeArrowheads="1"/>
          </p:cNvSpPr>
          <p:nvPr/>
        </p:nvSpPr>
        <p:spPr bwMode="auto">
          <a:xfrm>
            <a:off x="7620000" y="6375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r>
              <a:rPr lang="en-US" altLang="zh-CN" b="1"/>
              <a:t>K×8</a:t>
            </a:r>
            <a:r>
              <a:rPr lang="zh-CN" altLang="en-US" b="1"/>
              <a:t>位</a:t>
            </a:r>
          </a:p>
        </p:txBody>
      </p:sp>
      <p:grpSp>
        <p:nvGrpSpPr>
          <p:cNvPr id="95" name="Group 16"/>
          <p:cNvGrpSpPr/>
          <p:nvPr/>
        </p:nvGrpSpPr>
        <p:grpSpPr bwMode="auto">
          <a:xfrm>
            <a:off x="1793875" y="4219575"/>
            <a:ext cx="1863725" cy="488950"/>
            <a:chOff x="266" y="2526"/>
            <a:chExt cx="1174" cy="308"/>
          </a:xfrm>
        </p:grpSpPr>
        <p:sp>
          <p:nvSpPr>
            <p:cNvPr id="96" name="Text Box 17"/>
            <p:cNvSpPr txBox="1">
              <a:spLocks noChangeArrowheads="1"/>
            </p:cNvSpPr>
            <p:nvPr/>
          </p:nvSpPr>
          <p:spPr bwMode="auto">
            <a:xfrm>
              <a:off x="266" y="2526"/>
              <a:ext cx="743"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片选线</a:t>
              </a:r>
            </a:p>
          </p:txBody>
        </p:sp>
        <p:sp>
          <p:nvSpPr>
            <p:cNvPr id="97" name="Line 18"/>
            <p:cNvSpPr>
              <a:spLocks noChangeShapeType="1"/>
            </p:cNvSpPr>
            <p:nvPr/>
          </p:nvSpPr>
          <p:spPr bwMode="auto">
            <a:xfrm>
              <a:off x="960" y="26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8" name="Group 19"/>
          <p:cNvGrpSpPr/>
          <p:nvPr/>
        </p:nvGrpSpPr>
        <p:grpSpPr bwMode="auto">
          <a:xfrm>
            <a:off x="8248650" y="4445000"/>
            <a:ext cx="2068513" cy="488950"/>
            <a:chOff x="4332" y="2668"/>
            <a:chExt cx="1303" cy="308"/>
          </a:xfrm>
        </p:grpSpPr>
        <p:sp>
          <p:nvSpPr>
            <p:cNvPr id="99" name="Text Box 20"/>
            <p:cNvSpPr txBox="1">
              <a:spLocks noChangeArrowheads="1"/>
            </p:cNvSpPr>
            <p:nvPr/>
          </p:nvSpPr>
          <p:spPr bwMode="auto">
            <a:xfrm>
              <a:off x="4416" y="2668"/>
              <a:ext cx="1219"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读/写控制线</a:t>
              </a:r>
            </a:p>
          </p:txBody>
        </p:sp>
        <p:sp>
          <p:nvSpPr>
            <p:cNvPr id="100" name="Line 21"/>
            <p:cNvSpPr>
              <a:spLocks noChangeShapeType="1"/>
            </p:cNvSpPr>
            <p:nvPr/>
          </p:nvSpPr>
          <p:spPr bwMode="auto">
            <a:xfrm rot="10800000">
              <a:off x="4332" y="26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1" name="Group 22"/>
          <p:cNvGrpSpPr/>
          <p:nvPr/>
        </p:nvGrpSpPr>
        <p:grpSpPr bwMode="auto">
          <a:xfrm>
            <a:off x="2060575" y="2547938"/>
            <a:ext cx="1597025" cy="1547812"/>
            <a:chOff x="434" y="1473"/>
            <a:chExt cx="1006" cy="975"/>
          </a:xfrm>
        </p:grpSpPr>
        <p:sp>
          <p:nvSpPr>
            <p:cNvPr id="102" name="Freeform 23"/>
            <p:cNvSpPr/>
            <p:nvPr/>
          </p:nvSpPr>
          <p:spPr bwMode="auto">
            <a:xfrm>
              <a:off x="790" y="1473"/>
              <a:ext cx="133" cy="954"/>
            </a:xfrm>
            <a:custGeom>
              <a:avLst/>
              <a:gdLst>
                <a:gd name="T0" fmla="*/ 6550 w 61"/>
                <a:gd name="T1" fmla="*/ 0 h 930"/>
                <a:gd name="T2" fmla="*/ 5268 w 61"/>
                <a:gd name="T3" fmla="*/ 9 h 930"/>
                <a:gd name="T4" fmla="*/ 4382 w 61"/>
                <a:gd name="T5" fmla="*/ 31 h 930"/>
                <a:gd name="T6" fmla="*/ 3547 w 61"/>
                <a:gd name="T7" fmla="*/ 55 h 930"/>
                <a:gd name="T8" fmla="*/ 3100 w 61"/>
                <a:gd name="T9" fmla="*/ 90 h 930"/>
                <a:gd name="T10" fmla="*/ 3100 w 61"/>
                <a:gd name="T11" fmla="*/ 452 h 930"/>
                <a:gd name="T12" fmla="*/ 3100 w 61"/>
                <a:gd name="T13" fmla="*/ 486 h 930"/>
                <a:gd name="T14" fmla="*/ 2259 w 61"/>
                <a:gd name="T15" fmla="*/ 514 h 930"/>
                <a:gd name="T16" fmla="*/ 1284 w 61"/>
                <a:gd name="T17" fmla="*/ 532 h 930"/>
                <a:gd name="T18" fmla="*/ 0 w 61"/>
                <a:gd name="T19" fmla="*/ 542 h 930"/>
                <a:gd name="T20" fmla="*/ 1284 w 61"/>
                <a:gd name="T21" fmla="*/ 547 h 930"/>
                <a:gd name="T22" fmla="*/ 2259 w 61"/>
                <a:gd name="T23" fmla="*/ 567 h 930"/>
                <a:gd name="T24" fmla="*/ 3100 w 61"/>
                <a:gd name="T25" fmla="*/ 594 h 930"/>
                <a:gd name="T26" fmla="*/ 3100 w 61"/>
                <a:gd name="T27" fmla="*/ 633 h 930"/>
                <a:gd name="T28" fmla="*/ 3100 w 61"/>
                <a:gd name="T29" fmla="*/ 994 h 930"/>
                <a:gd name="T30" fmla="*/ 3547 w 61"/>
                <a:gd name="T31" fmla="*/ 1027 h 930"/>
                <a:gd name="T32" fmla="*/ 4382 w 61"/>
                <a:gd name="T33" fmla="*/ 1056 h 930"/>
                <a:gd name="T34" fmla="*/ 5268 w 61"/>
                <a:gd name="T35" fmla="*/ 1074 h 930"/>
                <a:gd name="T36" fmla="*/ 6550 w 61"/>
                <a:gd name="T37" fmla="*/ 1084 h 9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1"/>
                <a:gd name="T58" fmla="*/ 0 h 930"/>
                <a:gd name="T59" fmla="*/ 61 w 61"/>
                <a:gd name="T60" fmla="*/ 930 h 93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1" h="930">
                  <a:moveTo>
                    <a:pt x="61" y="0"/>
                  </a:moveTo>
                  <a:lnTo>
                    <a:pt x="49" y="9"/>
                  </a:lnTo>
                  <a:lnTo>
                    <a:pt x="41" y="25"/>
                  </a:lnTo>
                  <a:lnTo>
                    <a:pt x="33" y="49"/>
                  </a:lnTo>
                  <a:lnTo>
                    <a:pt x="29" y="78"/>
                  </a:lnTo>
                  <a:lnTo>
                    <a:pt x="29" y="388"/>
                  </a:lnTo>
                  <a:lnTo>
                    <a:pt x="29" y="417"/>
                  </a:lnTo>
                  <a:lnTo>
                    <a:pt x="21" y="441"/>
                  </a:lnTo>
                  <a:lnTo>
                    <a:pt x="12" y="457"/>
                  </a:lnTo>
                  <a:lnTo>
                    <a:pt x="0" y="465"/>
                  </a:lnTo>
                  <a:lnTo>
                    <a:pt x="12" y="470"/>
                  </a:lnTo>
                  <a:lnTo>
                    <a:pt x="21" y="486"/>
                  </a:lnTo>
                  <a:lnTo>
                    <a:pt x="29" y="510"/>
                  </a:lnTo>
                  <a:lnTo>
                    <a:pt x="29" y="543"/>
                  </a:lnTo>
                  <a:lnTo>
                    <a:pt x="29" y="853"/>
                  </a:lnTo>
                  <a:lnTo>
                    <a:pt x="33" y="881"/>
                  </a:lnTo>
                  <a:lnTo>
                    <a:pt x="41" y="906"/>
                  </a:lnTo>
                  <a:lnTo>
                    <a:pt x="49" y="922"/>
                  </a:lnTo>
                  <a:lnTo>
                    <a:pt x="61" y="93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 name="Text Box 24"/>
            <p:cNvSpPr txBox="1">
              <a:spLocks noChangeArrowheads="1"/>
            </p:cNvSpPr>
            <p:nvPr/>
          </p:nvSpPr>
          <p:spPr bwMode="auto">
            <a:xfrm>
              <a:off x="434" y="1544"/>
              <a:ext cx="309"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地</a:t>
              </a:r>
            </a:p>
            <a:p>
              <a:pPr eaLnBrk="1" hangingPunct="1"/>
              <a:r>
                <a:rPr lang="zh-CN" altLang="en-US" sz="2600" b="1"/>
                <a:t>址</a:t>
              </a:r>
            </a:p>
            <a:p>
              <a:pPr eaLnBrk="1" hangingPunct="1"/>
              <a:r>
                <a:rPr lang="zh-CN" altLang="en-US" sz="2600" b="1"/>
                <a:t>线</a:t>
              </a:r>
            </a:p>
          </p:txBody>
        </p:sp>
        <p:sp>
          <p:nvSpPr>
            <p:cNvPr id="104" name="Line 25"/>
            <p:cNvSpPr>
              <a:spLocks noChangeShapeType="1"/>
            </p:cNvSpPr>
            <p:nvPr/>
          </p:nvSpPr>
          <p:spPr bwMode="auto">
            <a:xfrm>
              <a:off x="960" y="148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26"/>
            <p:cNvSpPr>
              <a:spLocks noChangeShapeType="1"/>
            </p:cNvSpPr>
            <p:nvPr/>
          </p:nvSpPr>
          <p:spPr bwMode="auto">
            <a:xfrm>
              <a:off x="960" y="1632"/>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27"/>
            <p:cNvSpPr>
              <a:spLocks noChangeShapeType="1"/>
            </p:cNvSpPr>
            <p:nvPr/>
          </p:nvSpPr>
          <p:spPr bwMode="auto">
            <a:xfrm>
              <a:off x="960" y="2304"/>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8"/>
            <p:cNvSpPr>
              <a:spLocks noChangeShapeType="1"/>
            </p:cNvSpPr>
            <p:nvPr/>
          </p:nvSpPr>
          <p:spPr bwMode="auto">
            <a:xfrm>
              <a:off x="960" y="2448"/>
              <a:ext cx="48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Text Box 29"/>
            <p:cNvSpPr txBox="1">
              <a:spLocks noChangeArrowheads="1"/>
            </p:cNvSpPr>
            <p:nvPr/>
          </p:nvSpPr>
          <p:spPr bwMode="auto">
            <a:xfrm>
              <a:off x="1017" y="1791"/>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109" name="Group 30"/>
          <p:cNvGrpSpPr/>
          <p:nvPr/>
        </p:nvGrpSpPr>
        <p:grpSpPr bwMode="auto">
          <a:xfrm>
            <a:off x="8248650" y="2571750"/>
            <a:ext cx="1547813" cy="1528763"/>
            <a:chOff x="4332" y="1488"/>
            <a:chExt cx="975" cy="963"/>
          </a:xfrm>
        </p:grpSpPr>
        <p:sp>
          <p:nvSpPr>
            <p:cNvPr id="110" name="Freeform 31"/>
            <p:cNvSpPr/>
            <p:nvPr/>
          </p:nvSpPr>
          <p:spPr bwMode="auto">
            <a:xfrm>
              <a:off x="4852" y="1525"/>
              <a:ext cx="101" cy="926"/>
            </a:xfrm>
            <a:custGeom>
              <a:avLst/>
              <a:gdLst>
                <a:gd name="T0" fmla="*/ 0 w 53"/>
                <a:gd name="T1" fmla="*/ 0 h 926"/>
                <a:gd name="T2" fmla="*/ 581 w 53"/>
                <a:gd name="T3" fmla="*/ 4 h 926"/>
                <a:gd name="T4" fmla="*/ 947 w 53"/>
                <a:gd name="T5" fmla="*/ 20 h 926"/>
                <a:gd name="T6" fmla="*/ 1384 w 53"/>
                <a:gd name="T7" fmla="*/ 45 h 926"/>
                <a:gd name="T8" fmla="*/ 1384 w 53"/>
                <a:gd name="T9" fmla="*/ 78 h 926"/>
                <a:gd name="T10" fmla="*/ 1384 w 53"/>
                <a:gd name="T11" fmla="*/ 388 h 926"/>
                <a:gd name="T12" fmla="*/ 1384 w 53"/>
                <a:gd name="T13" fmla="*/ 416 h 926"/>
                <a:gd name="T14" fmla="*/ 1780 w 53"/>
                <a:gd name="T15" fmla="*/ 441 h 926"/>
                <a:gd name="T16" fmla="*/ 1965 w 53"/>
                <a:gd name="T17" fmla="*/ 457 h 926"/>
                <a:gd name="T18" fmla="*/ 2531 w 53"/>
                <a:gd name="T19" fmla="*/ 465 h 926"/>
                <a:gd name="T20" fmla="*/ 1965 w 53"/>
                <a:gd name="T21" fmla="*/ 469 h 926"/>
                <a:gd name="T22" fmla="*/ 1780 w 53"/>
                <a:gd name="T23" fmla="*/ 485 h 926"/>
                <a:gd name="T24" fmla="*/ 1384 w 53"/>
                <a:gd name="T25" fmla="*/ 510 h 926"/>
                <a:gd name="T26" fmla="*/ 1384 w 53"/>
                <a:gd name="T27" fmla="*/ 543 h 926"/>
                <a:gd name="T28" fmla="*/ 1384 w 53"/>
                <a:gd name="T29" fmla="*/ 848 h 926"/>
                <a:gd name="T30" fmla="*/ 1384 w 53"/>
                <a:gd name="T31" fmla="*/ 881 h 926"/>
                <a:gd name="T32" fmla="*/ 947 w 53"/>
                <a:gd name="T33" fmla="*/ 906 h 926"/>
                <a:gd name="T34" fmla="*/ 581 w 53"/>
                <a:gd name="T35" fmla="*/ 922 h 926"/>
                <a:gd name="T36" fmla="*/ 0 w 53"/>
                <a:gd name="T37" fmla="*/ 926 h 9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3"/>
                <a:gd name="T58" fmla="*/ 0 h 926"/>
                <a:gd name="T59" fmla="*/ 53 w 53"/>
                <a:gd name="T60" fmla="*/ 926 h 92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3" h="926">
                  <a:moveTo>
                    <a:pt x="0" y="0"/>
                  </a:moveTo>
                  <a:lnTo>
                    <a:pt x="12" y="4"/>
                  </a:lnTo>
                  <a:lnTo>
                    <a:pt x="20" y="20"/>
                  </a:lnTo>
                  <a:lnTo>
                    <a:pt x="29" y="45"/>
                  </a:lnTo>
                  <a:lnTo>
                    <a:pt x="29" y="78"/>
                  </a:lnTo>
                  <a:lnTo>
                    <a:pt x="29" y="388"/>
                  </a:lnTo>
                  <a:lnTo>
                    <a:pt x="29" y="416"/>
                  </a:lnTo>
                  <a:lnTo>
                    <a:pt x="37" y="441"/>
                  </a:lnTo>
                  <a:lnTo>
                    <a:pt x="41" y="457"/>
                  </a:lnTo>
                  <a:lnTo>
                    <a:pt x="53" y="465"/>
                  </a:lnTo>
                  <a:lnTo>
                    <a:pt x="41" y="469"/>
                  </a:lnTo>
                  <a:lnTo>
                    <a:pt x="37" y="485"/>
                  </a:lnTo>
                  <a:lnTo>
                    <a:pt x="29" y="510"/>
                  </a:lnTo>
                  <a:lnTo>
                    <a:pt x="29" y="543"/>
                  </a:lnTo>
                  <a:lnTo>
                    <a:pt x="29" y="848"/>
                  </a:lnTo>
                  <a:lnTo>
                    <a:pt x="29" y="881"/>
                  </a:lnTo>
                  <a:lnTo>
                    <a:pt x="20" y="906"/>
                  </a:lnTo>
                  <a:lnTo>
                    <a:pt x="12" y="922"/>
                  </a:lnTo>
                  <a:lnTo>
                    <a:pt x="0" y="92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1" name="Text Box 32"/>
            <p:cNvSpPr txBox="1">
              <a:spLocks noChangeArrowheads="1"/>
            </p:cNvSpPr>
            <p:nvPr/>
          </p:nvSpPr>
          <p:spPr bwMode="auto">
            <a:xfrm>
              <a:off x="4982" y="1592"/>
              <a:ext cx="325" cy="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数</a:t>
              </a:r>
            </a:p>
            <a:p>
              <a:pPr eaLnBrk="1" hangingPunct="1"/>
              <a:r>
                <a:rPr lang="zh-CN" altLang="en-US" sz="2600" b="1"/>
                <a:t>据</a:t>
              </a:r>
            </a:p>
            <a:p>
              <a:pPr eaLnBrk="1" hangingPunct="1"/>
              <a:r>
                <a:rPr lang="zh-CN" altLang="en-US" sz="2600" b="1"/>
                <a:t>线</a:t>
              </a:r>
            </a:p>
          </p:txBody>
        </p:sp>
        <p:sp>
          <p:nvSpPr>
            <p:cNvPr id="112" name="Line 33"/>
            <p:cNvSpPr>
              <a:spLocks noChangeShapeType="1"/>
            </p:cNvSpPr>
            <p:nvPr/>
          </p:nvSpPr>
          <p:spPr bwMode="auto">
            <a:xfrm rot="10800000">
              <a:off x="4332" y="2448"/>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34"/>
            <p:cNvSpPr>
              <a:spLocks noChangeShapeType="1"/>
            </p:cNvSpPr>
            <p:nvPr/>
          </p:nvSpPr>
          <p:spPr bwMode="auto">
            <a:xfrm rot="10800000">
              <a:off x="4332" y="2304"/>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35"/>
            <p:cNvSpPr>
              <a:spLocks noChangeShapeType="1"/>
            </p:cNvSpPr>
            <p:nvPr/>
          </p:nvSpPr>
          <p:spPr bwMode="auto">
            <a:xfrm rot="10800000">
              <a:off x="4332" y="1632"/>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36"/>
            <p:cNvSpPr>
              <a:spLocks noChangeShapeType="1"/>
            </p:cNvSpPr>
            <p:nvPr/>
          </p:nvSpPr>
          <p:spPr bwMode="auto">
            <a:xfrm rot="10800000">
              <a:off x="4332" y="1488"/>
              <a:ext cx="480"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Text Box 37"/>
            <p:cNvSpPr txBox="1">
              <a:spLocks noChangeArrowheads="1"/>
            </p:cNvSpPr>
            <p:nvPr/>
          </p:nvSpPr>
          <p:spPr bwMode="auto">
            <a:xfrm>
              <a:off x="4425" y="1791"/>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117" name="Group 38"/>
          <p:cNvGrpSpPr/>
          <p:nvPr/>
        </p:nvGrpSpPr>
        <p:grpSpPr bwMode="auto">
          <a:xfrm>
            <a:off x="2743200" y="4926013"/>
            <a:ext cx="2271713" cy="457200"/>
            <a:chOff x="864" y="3037"/>
            <a:chExt cx="1431" cy="288"/>
          </a:xfrm>
        </p:grpSpPr>
        <p:sp>
          <p:nvSpPr>
            <p:cNvPr id="118" name="Text Box 39"/>
            <p:cNvSpPr txBox="1">
              <a:spLocks noChangeArrowheads="1"/>
            </p:cNvSpPr>
            <p:nvPr/>
          </p:nvSpPr>
          <p:spPr bwMode="auto">
            <a:xfrm>
              <a:off x="864" y="3037"/>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地址线</a:t>
              </a:r>
            </a:p>
          </p:txBody>
        </p:sp>
        <p:sp>
          <p:nvSpPr>
            <p:cNvPr id="119" name="Text Box 40"/>
            <p:cNvSpPr txBox="1">
              <a:spLocks noChangeArrowheads="1"/>
            </p:cNvSpPr>
            <p:nvPr/>
          </p:nvSpPr>
          <p:spPr bwMode="auto">
            <a:xfrm>
              <a:off x="1411" y="3037"/>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（单向）</a:t>
              </a:r>
            </a:p>
          </p:txBody>
        </p:sp>
      </p:grpSp>
      <p:grpSp>
        <p:nvGrpSpPr>
          <p:cNvPr id="120" name="Group 41"/>
          <p:cNvGrpSpPr/>
          <p:nvPr/>
        </p:nvGrpSpPr>
        <p:grpSpPr bwMode="auto">
          <a:xfrm>
            <a:off x="5118100" y="4926013"/>
            <a:ext cx="2654300" cy="457200"/>
            <a:chOff x="2360" y="3037"/>
            <a:chExt cx="1672" cy="288"/>
          </a:xfrm>
        </p:grpSpPr>
        <p:sp>
          <p:nvSpPr>
            <p:cNvPr id="121" name="Text Box 42"/>
            <p:cNvSpPr txBox="1">
              <a:spLocks noChangeArrowheads="1"/>
            </p:cNvSpPr>
            <p:nvPr/>
          </p:nvSpPr>
          <p:spPr bwMode="auto">
            <a:xfrm>
              <a:off x="2360" y="3037"/>
              <a:ext cx="114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数据线</a:t>
              </a:r>
            </a:p>
          </p:txBody>
        </p:sp>
        <p:sp>
          <p:nvSpPr>
            <p:cNvPr id="122" name="Text Box 43"/>
            <p:cNvSpPr txBox="1">
              <a:spLocks noChangeArrowheads="1"/>
            </p:cNvSpPr>
            <p:nvPr/>
          </p:nvSpPr>
          <p:spPr bwMode="auto">
            <a:xfrm>
              <a:off x="2908" y="3037"/>
              <a:ext cx="11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（双向）</a:t>
              </a:r>
            </a:p>
          </p:txBody>
        </p:sp>
      </p:grpSp>
      <p:sp>
        <p:nvSpPr>
          <p:cNvPr id="123" name="Text Box 44"/>
          <p:cNvSpPr txBox="1">
            <a:spLocks noChangeArrowheads="1"/>
          </p:cNvSpPr>
          <p:nvPr/>
        </p:nvSpPr>
        <p:spPr bwMode="auto">
          <a:xfrm>
            <a:off x="3413125" y="540385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10</a:t>
            </a:r>
          </a:p>
        </p:txBody>
      </p:sp>
      <p:sp>
        <p:nvSpPr>
          <p:cNvPr id="124" name="Text Box 45"/>
          <p:cNvSpPr txBox="1">
            <a:spLocks noChangeArrowheads="1"/>
          </p:cNvSpPr>
          <p:nvPr/>
        </p:nvSpPr>
        <p:spPr bwMode="auto">
          <a:xfrm>
            <a:off x="5759450" y="54038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4</a:t>
            </a:r>
          </a:p>
        </p:txBody>
      </p:sp>
      <p:sp>
        <p:nvSpPr>
          <p:cNvPr id="125" name="Text Box 46"/>
          <p:cNvSpPr txBox="1">
            <a:spLocks noChangeArrowheads="1"/>
          </p:cNvSpPr>
          <p:nvPr/>
        </p:nvSpPr>
        <p:spPr bwMode="auto">
          <a:xfrm>
            <a:off x="3413125" y="58753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14</a:t>
            </a:r>
          </a:p>
        </p:txBody>
      </p:sp>
      <p:sp>
        <p:nvSpPr>
          <p:cNvPr id="126" name="Text Box 47"/>
          <p:cNvSpPr txBox="1">
            <a:spLocks noChangeArrowheads="1"/>
          </p:cNvSpPr>
          <p:nvPr/>
        </p:nvSpPr>
        <p:spPr bwMode="auto">
          <a:xfrm>
            <a:off x="5759450" y="58753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127" name="Text Box 48"/>
          <p:cNvSpPr txBox="1">
            <a:spLocks noChangeArrowheads="1"/>
          </p:cNvSpPr>
          <p:nvPr/>
        </p:nvSpPr>
        <p:spPr bwMode="auto">
          <a:xfrm>
            <a:off x="3413125" y="6375400"/>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13</a:t>
            </a:r>
          </a:p>
        </p:txBody>
      </p:sp>
      <p:sp>
        <p:nvSpPr>
          <p:cNvPr id="128" name="Text Box 49"/>
          <p:cNvSpPr txBox="1">
            <a:spLocks noChangeArrowheads="1"/>
          </p:cNvSpPr>
          <p:nvPr/>
        </p:nvSpPr>
        <p:spPr bwMode="auto">
          <a:xfrm>
            <a:off x="5759450" y="63754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sp>
        <p:nvSpPr>
          <p:cNvPr id="3" name="文本框 2"/>
          <p:cNvSpPr txBox="1"/>
          <p:nvPr/>
        </p:nvSpPr>
        <p:spPr>
          <a:xfrm>
            <a:off x="143510" y="1814830"/>
            <a:ext cx="2089785" cy="706755"/>
          </a:xfrm>
          <a:prstGeom prst="rect">
            <a:avLst/>
          </a:prstGeom>
          <a:noFill/>
        </p:spPr>
        <p:txBody>
          <a:bodyPr wrap="square" rtlCol="0" anchor="t">
            <a:spAutoFit/>
          </a:bodyPr>
          <a:lstStyle/>
          <a:p>
            <a:r>
              <a:rPr lang="zh-CN" altLang="en-US" sz="2000" b="1" dirty="0">
                <a:sym typeface="+mn-ea"/>
              </a:rPr>
              <a:t>选中对应存储单元的选择信号</a:t>
            </a:r>
          </a:p>
        </p:txBody>
      </p:sp>
      <p:cxnSp>
        <p:nvCxnSpPr>
          <p:cNvPr id="5" name="直接箭头连接符 4"/>
          <p:cNvCxnSpPr/>
          <p:nvPr/>
        </p:nvCxnSpPr>
        <p:spPr>
          <a:xfrm>
            <a:off x="2040255" y="2515870"/>
            <a:ext cx="1976120" cy="709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525000" y="1691005"/>
            <a:ext cx="1524000" cy="706755"/>
          </a:xfrm>
          <a:prstGeom prst="rect">
            <a:avLst/>
          </a:prstGeom>
          <a:noFill/>
        </p:spPr>
        <p:txBody>
          <a:bodyPr wrap="square" rtlCol="0" anchor="t">
            <a:spAutoFit/>
          </a:bodyPr>
          <a:lstStyle/>
          <a:p>
            <a:r>
              <a:rPr lang="zh-CN" altLang="en-US" sz="2000" b="1" dirty="0">
                <a:sym typeface="+mn-ea"/>
              </a:rPr>
              <a:t>读出放大器和写入电路</a:t>
            </a:r>
          </a:p>
        </p:txBody>
      </p:sp>
      <p:cxnSp>
        <p:nvCxnSpPr>
          <p:cNvPr id="7" name="直接箭头连接符 6"/>
          <p:cNvCxnSpPr/>
          <p:nvPr/>
        </p:nvCxnSpPr>
        <p:spPr>
          <a:xfrm flipH="1">
            <a:off x="8019415" y="2448560"/>
            <a:ext cx="1655445" cy="675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linds(horizontal)">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arn(outVertical)">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slide(fromLeft)">
                                      <p:cBhvr>
                                        <p:cTn id="29" dur="500"/>
                                        <p:tgtEl>
                                          <p:spTgt spid="101"/>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nodeType="click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slide(fromRight)">
                                      <p:cBhvr>
                                        <p:cTn id="34" dur="500"/>
                                        <p:tgtEl>
                                          <p:spTgt spid="10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slide(fromLeft)">
                                      <p:cBhvr>
                                        <p:cTn id="39" dur="500"/>
                                        <p:tgtEl>
                                          <p:spTgt spid="95"/>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2" fill="hold" nodeType="clickEffect">
                                  <p:stCondLst>
                                    <p:cond delay="0"/>
                                  </p:stCondLst>
                                  <p:childTnLst>
                                    <p:set>
                                      <p:cBhvr>
                                        <p:cTn id="43" dur="1" fill="hold">
                                          <p:stCondLst>
                                            <p:cond delay="0"/>
                                          </p:stCondLst>
                                        </p:cTn>
                                        <p:tgtEl>
                                          <p:spTgt spid="98"/>
                                        </p:tgtEl>
                                        <p:attrNameLst>
                                          <p:attrName>style.visibility</p:attrName>
                                        </p:attrNameLst>
                                      </p:cBhvr>
                                      <p:to>
                                        <p:strVal val="visible"/>
                                      </p:to>
                                    </p:set>
                                    <p:animEffect transition="in" filter="slide(fromRight)">
                                      <p:cBhvr>
                                        <p:cTn id="44" dur="500"/>
                                        <p:tgtEl>
                                          <p:spTgt spid="9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blinds(horizontal)">
                                      <p:cBhvr>
                                        <p:cTn id="49" dur="500"/>
                                        <p:tgtEl>
                                          <p:spTgt spid="11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blinds(horizontal)">
                                      <p:cBhvr>
                                        <p:cTn id="54" dur="500"/>
                                        <p:tgtEl>
                                          <p:spTgt spid="120"/>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blinds(horizontal)">
                                      <p:cBhvr>
                                        <p:cTn id="59" dur="50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blinds(horizontal)">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24"/>
                                        </p:tgtEl>
                                        <p:attrNameLst>
                                          <p:attrName>style.visibility</p:attrName>
                                        </p:attrNameLst>
                                      </p:cBhvr>
                                      <p:to>
                                        <p:strVal val="visible"/>
                                      </p:to>
                                    </p:set>
                                    <p:animEffect transition="in" filter="blinds(horizontal)">
                                      <p:cBhvr>
                                        <p:cTn id="69" dur="500"/>
                                        <p:tgtEl>
                                          <p:spTgt spid="124"/>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blinds(horizontal)">
                                      <p:cBhvr>
                                        <p:cTn id="74" dur="500"/>
                                        <p:tgtEl>
                                          <p:spTgt spid="9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25"/>
                                        </p:tgtEl>
                                        <p:attrNameLst>
                                          <p:attrName>style.visibility</p:attrName>
                                        </p:attrNameLst>
                                      </p:cBhvr>
                                      <p:to>
                                        <p:strVal val="visible"/>
                                      </p:to>
                                    </p:set>
                                    <p:animEffect transition="in" filter="blinds(horizontal)">
                                      <p:cBhvr>
                                        <p:cTn id="79" dur="500"/>
                                        <p:tgtEl>
                                          <p:spTgt spid="125"/>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126"/>
                                        </p:tgtEl>
                                        <p:attrNameLst>
                                          <p:attrName>style.visibility</p:attrName>
                                        </p:attrNameLst>
                                      </p:cBhvr>
                                      <p:to>
                                        <p:strVal val="visible"/>
                                      </p:to>
                                    </p:set>
                                    <p:animEffect transition="in" filter="blinds(horizontal)">
                                      <p:cBhvr>
                                        <p:cTn id="84" dur="500"/>
                                        <p:tgtEl>
                                          <p:spTgt spid="126"/>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blinds(horizontal)">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27"/>
                                        </p:tgtEl>
                                        <p:attrNameLst>
                                          <p:attrName>style.visibility</p:attrName>
                                        </p:attrNameLst>
                                      </p:cBhvr>
                                      <p:to>
                                        <p:strVal val="visible"/>
                                      </p:to>
                                    </p:set>
                                    <p:animEffect transition="in" filter="blinds(horizontal)">
                                      <p:cBhvr>
                                        <p:cTn id="94" dur="500"/>
                                        <p:tgtEl>
                                          <p:spTgt spid="12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28"/>
                                        </p:tgtEl>
                                        <p:attrNameLst>
                                          <p:attrName>style.visibility</p:attrName>
                                        </p:attrNameLst>
                                      </p:cBhvr>
                                      <p:to>
                                        <p:strVal val="visible"/>
                                      </p:to>
                                    </p:set>
                                    <p:animEffect transition="in" filter="blinds(horizontal)">
                                      <p:cBhvr>
                                        <p:cTn id="99" dur="500"/>
                                        <p:tgtEl>
                                          <p:spTgt spid="128"/>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94"/>
                                        </p:tgtEl>
                                        <p:attrNameLst>
                                          <p:attrName>style.visibility</p:attrName>
                                        </p:attrNameLst>
                                      </p:cBhvr>
                                      <p:to>
                                        <p:strVal val="visible"/>
                                      </p:to>
                                    </p:set>
                                    <p:animEffect transition="in" filter="blinds(horizontal)">
                                      <p:cBhvr>
                                        <p:cTn id="104"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utoUpdateAnimBg="0"/>
      <p:bldP spid="73" grpId="0" autoUpdateAnimBg="0"/>
      <p:bldP spid="92" grpId="0" autoUpdateAnimBg="0"/>
      <p:bldP spid="93" grpId="0" autoUpdateAnimBg="0"/>
      <p:bldP spid="94" grpId="0" autoUpdateAnimBg="0"/>
      <p:bldP spid="123" grpId="0" autoUpdateAnimBg="0"/>
      <p:bldP spid="124" grpId="0" autoUpdateAnimBg="0"/>
      <p:bldP spid="125" grpId="0" autoUpdateAnimBg="0"/>
      <p:bldP spid="126" grpId="0" autoUpdateAnimBg="0"/>
      <p:bldP spid="127" grpId="0" autoUpdateAnimBg="0"/>
      <p:bldP spid="128" grpId="0" autoUpdateAnimBg="0"/>
      <p:bldP spid="3" grpId="0"/>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b="1" dirty="0">
                <a:sym typeface="+mn-ea"/>
              </a:rPr>
              <a:t>TLB——</a:t>
            </a:r>
            <a:r>
              <a:rPr lang="zh-CN" altLang="en-US" b="1" dirty="0">
                <a:sym typeface="+mn-ea"/>
              </a:rPr>
              <a:t>经快慢表实现内部地址转换</a:t>
            </a:r>
          </a:p>
        </p:txBody>
      </p:sp>
      <p:sp>
        <p:nvSpPr>
          <p:cNvPr id="6" name="内容占位符 5"/>
          <p:cNvSpPr>
            <a:spLocks noGrp="1"/>
          </p:cNvSpPr>
          <p:nvPr>
            <p:ph idx="1"/>
          </p:nvPr>
        </p:nvSpPr>
        <p:spPr/>
        <p:txBody>
          <a:bodyPr>
            <a:normAutofit/>
          </a:bodyPr>
          <a:lstStyle/>
          <a:p>
            <a:pPr lvl="8">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a:xfrm>
            <a:off x="1550670" y="1452430"/>
            <a:ext cx="8514080" cy="4679877"/>
            <a:chOff x="2653490" y="1773238"/>
            <a:chExt cx="6300010" cy="3750830"/>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endParaRPr lang="zh-CN" altLang="en-US" sz="2800" dirty="0">
                <a:latin typeface="+mj-ea"/>
                <a:ea typeface="+mj-ea"/>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Times New Roman" panose="02020603050405020304" pitchFamily="18" charset="0"/>
                  <a:ea typeface="宋体" panose="02010600030101010101" pitchFamily="2" charset="-122"/>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Group 11"/>
            <p:cNvGrpSpPr/>
            <p:nvPr/>
          </p:nvGrpSpPr>
          <p:grpSpPr bwMode="auto">
            <a:xfrm>
              <a:off x="5257800" y="1773238"/>
              <a:ext cx="3197225" cy="319088"/>
              <a:chOff x="2352" y="1344"/>
              <a:chExt cx="2014" cy="201"/>
            </a:xfrm>
          </p:grpSpPr>
          <p:sp>
            <p:nvSpPr>
              <p:cNvPr id="340011" name="Text Box 12"/>
              <p:cNvSpPr txBox="1">
                <a:spLocks noChangeArrowheads="1"/>
              </p:cNvSpPr>
              <p:nvPr/>
            </p:nvSpPr>
            <p:spPr bwMode="auto">
              <a:xfrm>
                <a:off x="3646" y="1344"/>
                <a:ext cx="720" cy="201"/>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宋体" panose="02010600030101010101" pitchFamily="2" charset="-122"/>
                  </a:rPr>
                  <a:t>虚拟地址</a:t>
                </a: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Times New Roman" panose="02020603050405020304" pitchFamily="18" charset="0"/>
                      <a:ea typeface="宋体" panose="02010600030101010101" pitchFamily="2" charset="-122"/>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Times New Roman" panose="02020603050405020304" pitchFamily="18" charset="0"/>
                      <a:ea typeface="宋体" panose="02010600030101010101" pitchFamily="2" charset="-122"/>
                    </a:rPr>
                    <a:t>页内偏移</a:t>
                  </a:r>
                </a:p>
              </p:txBody>
            </p:sp>
          </p:grpSp>
        </p:grpSp>
        <p:sp>
          <p:nvSpPr>
            <p:cNvPr id="339978" name="Text Box 16"/>
            <p:cNvSpPr txBox="1">
              <a:spLocks noChangeArrowheads="1"/>
            </p:cNvSpPr>
            <p:nvPr/>
          </p:nvSpPr>
          <p:spPr bwMode="auto">
            <a:xfrm>
              <a:off x="4114800" y="4973638"/>
              <a:ext cx="685800" cy="319614"/>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宋体" panose="02010600030101010101" pitchFamily="2" charset="-122"/>
                </a:rPr>
                <a:t>慢表</a:t>
              </a:r>
            </a:p>
          </p:txBody>
        </p:sp>
        <p:grpSp>
          <p:nvGrpSpPr>
            <p:cNvPr id="11" name="Group 17"/>
            <p:cNvGrpSpPr/>
            <p:nvPr/>
          </p:nvGrpSpPr>
          <p:grpSpPr bwMode="auto">
            <a:xfrm>
              <a:off x="5943600" y="2840038"/>
              <a:ext cx="3009900" cy="319088"/>
              <a:chOff x="2784" y="2016"/>
              <a:chExt cx="1896" cy="201"/>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a:latin typeface="Times New Roman" panose="02020603050405020304" pitchFamily="18" charset="0"/>
                    <a:ea typeface="宋体" panose="02010600030101010101" pitchFamily="2" charset="-122"/>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algn="ctr">
                  <a:defRPr/>
                </a:pPr>
                <a:r>
                  <a:rPr lang="zh-CN" altLang="en-US" sz="2000" dirty="0">
                    <a:latin typeface="Times New Roman" panose="02020603050405020304" pitchFamily="18" charset="0"/>
                    <a:ea typeface="宋体" panose="02010600030101010101" pitchFamily="2" charset="-122"/>
                  </a:rPr>
                  <a:t>页内偏移</a:t>
                </a:r>
              </a:p>
            </p:txBody>
          </p:sp>
          <p:sp>
            <p:nvSpPr>
              <p:cNvPr id="340010" name="Text Box 20"/>
              <p:cNvSpPr txBox="1">
                <a:spLocks noChangeArrowheads="1"/>
              </p:cNvSpPr>
              <p:nvPr/>
            </p:nvSpPr>
            <p:spPr bwMode="auto">
              <a:xfrm>
                <a:off x="3960" y="2016"/>
                <a:ext cx="720" cy="201"/>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宋体" panose="02010600030101010101" pitchFamily="2" charset="-122"/>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Times New Roman" panose="02020603050405020304" pitchFamily="18" charset="0"/>
                  <a:ea typeface="宋体" panose="02010600030101010101" pitchFamily="2" charset="-122"/>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9985" name="Text Box 26"/>
            <p:cNvSpPr txBox="1">
              <a:spLocks noChangeArrowheads="1"/>
            </p:cNvSpPr>
            <p:nvPr/>
          </p:nvSpPr>
          <p:spPr bwMode="auto">
            <a:xfrm>
              <a:off x="6629400" y="5049838"/>
              <a:ext cx="1905000" cy="319614"/>
            </a:xfrm>
            <a:prstGeom prst="rect">
              <a:avLst/>
            </a:prstGeom>
            <a:noFill/>
            <a:ln w="9525">
              <a:noFill/>
              <a:miter lim="800000"/>
            </a:ln>
          </p:spPr>
          <p:txBody>
            <a:bodyPr>
              <a:spAutoFit/>
            </a:bodyPr>
            <a:lstStyle/>
            <a:p>
              <a:pPr algn="ctr"/>
              <a:r>
                <a:rPr lang="zh-CN" altLang="en-US" sz="2000" b="1" dirty="0">
                  <a:latin typeface="Times New Roman" panose="02020603050405020304" pitchFamily="18" charset="0"/>
                  <a:ea typeface="宋体" panose="02010600030101010101" pitchFamily="2" charset="-122"/>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2000" dirty="0">
                  <a:solidFill>
                    <a:srgbClr val="003300"/>
                  </a:solidFill>
                  <a:latin typeface="Times New Roman" panose="02020603050405020304" pitchFamily="18" charset="0"/>
                  <a:ea typeface="宋体" panose="02010600030101010101" pitchFamily="2" charset="-122"/>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2000">
                <a:solidFill>
                  <a:srgbClr val="0033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endParaRPr lang="zh-CN" altLang="en-US" sz="2800">
                <a:latin typeface="+mj-ea"/>
                <a:ea typeface="+mj-ea"/>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endParaRPr lang="zh-CN" altLang="en-US" sz="2800">
                <a:latin typeface="+mj-ea"/>
                <a:ea typeface="+mj-ea"/>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endParaRPr lang="zh-CN" altLang="en-US" sz="2800">
                <a:latin typeface="+mj-ea"/>
                <a:ea typeface="+mj-ea"/>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endParaRPr lang="zh-CN" altLang="en-US" sz="2800">
                <a:latin typeface="+mj-ea"/>
                <a:ea typeface="+mj-ea"/>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endParaRPr lang="zh-CN" altLang="en-US" sz="2800">
                <a:latin typeface="+mj-ea"/>
                <a:ea typeface="+mj-ea"/>
              </a:endParaRPr>
            </a:p>
          </p:txBody>
        </p:sp>
        <p:sp>
          <p:nvSpPr>
            <p:cNvPr id="1153069" name="Text Box 45"/>
            <p:cNvSpPr txBox="1">
              <a:spLocks noChangeArrowheads="1"/>
            </p:cNvSpPr>
            <p:nvPr/>
          </p:nvSpPr>
          <p:spPr bwMode="auto">
            <a:xfrm>
              <a:off x="4943500" y="5203388"/>
              <a:ext cx="1685900" cy="320680"/>
            </a:xfrm>
            <a:prstGeom prst="rect">
              <a:avLst/>
            </a:prstGeom>
            <a:noFill/>
            <a:ln w="9525">
              <a:noFill/>
              <a:miter lim="800000"/>
            </a:ln>
          </p:spPr>
          <p:txBody>
            <a:bodyPr wrap="square">
              <a:spAutoFit/>
            </a:bodyPr>
            <a:lstStyle/>
            <a:p>
              <a:pPr algn="ctr"/>
              <a:r>
                <a:rPr lang="zh-CN" altLang="en-US" sz="2000" dirty="0">
                  <a:latin typeface="Times New Roman" panose="02020603050405020304" pitchFamily="18" charset="0"/>
                  <a:ea typeface="宋体" panose="02010600030101010101" pitchFamily="2" charset="-122"/>
                </a:rPr>
                <a:t>按内容及地址访问</a:t>
              </a:r>
            </a:p>
          </p:txBody>
        </p:sp>
        <p:sp>
          <p:nvSpPr>
            <p:cNvPr id="1153070" name="Text Box 46"/>
            <p:cNvSpPr txBox="1">
              <a:spLocks noChangeArrowheads="1"/>
            </p:cNvSpPr>
            <p:nvPr/>
          </p:nvSpPr>
          <p:spPr bwMode="auto">
            <a:xfrm>
              <a:off x="2653490" y="4007674"/>
              <a:ext cx="1219200" cy="319614"/>
            </a:xfrm>
            <a:prstGeom prst="rect">
              <a:avLst/>
            </a:prstGeom>
            <a:noFill/>
            <a:ln w="9525">
              <a:noFill/>
              <a:miter lim="800000"/>
            </a:ln>
          </p:spPr>
          <p:txBody>
            <a:bodyPr>
              <a:spAutoFit/>
            </a:bodyPr>
            <a:lstStyle/>
            <a:p>
              <a:pPr algn="ctr"/>
              <a:r>
                <a:rPr lang="zh-CN" altLang="en-US" sz="2000" dirty="0">
                  <a:latin typeface="Times New Roman" panose="02020603050405020304" pitchFamily="18" charset="0"/>
                  <a:ea typeface="宋体" panose="02010600030101010101" pitchFamily="2" charset="-122"/>
                </a:rPr>
                <a:t>按地址访问</a:t>
              </a:r>
            </a:p>
          </p:txBody>
        </p:sp>
        <p:sp>
          <p:nvSpPr>
            <p:cNvPr id="1153071" name="Text Box 47"/>
            <p:cNvSpPr txBox="1">
              <a:spLocks noChangeArrowheads="1"/>
            </p:cNvSpPr>
            <p:nvPr/>
          </p:nvSpPr>
          <p:spPr bwMode="auto">
            <a:xfrm>
              <a:off x="4343401" y="2412181"/>
              <a:ext cx="1219200" cy="319614"/>
            </a:xfrm>
            <a:prstGeom prst="rect">
              <a:avLst/>
            </a:prstGeom>
            <a:noFill/>
            <a:ln w="9525">
              <a:noFill/>
              <a:miter lim="800000"/>
            </a:ln>
          </p:spPr>
          <p:txBody>
            <a:bodyPr>
              <a:spAutoFit/>
            </a:bodyPr>
            <a:lstStyle/>
            <a:p>
              <a:pPr algn="ctr"/>
              <a:r>
                <a:rPr lang="zh-CN" altLang="en-US" sz="2000" dirty="0">
                  <a:latin typeface="Times New Roman" panose="02020603050405020304" pitchFamily="18" charset="0"/>
                  <a:ea typeface="宋体" panose="02010600030101010101" pitchFamily="2" charset="-122"/>
                </a:rPr>
                <a:t>快表中没有</a:t>
              </a:r>
            </a:p>
          </p:txBody>
        </p:sp>
      </p:grpSp>
      <p:sp>
        <p:nvSpPr>
          <p:cNvPr id="4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160</a:t>
            </a:fld>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TLB</a:t>
            </a:r>
            <a:r>
              <a:rPr lang="zh-CN" altLang="en-US" b="1" dirty="0">
                <a:sym typeface="+mn-ea"/>
              </a:rPr>
              <a:t>命中</a:t>
            </a:r>
          </a:p>
        </p:txBody>
      </p:sp>
      <p:grpSp>
        <p:nvGrpSpPr>
          <p:cNvPr id="340995" name="组合 8"/>
          <p:cNvGrpSpPr/>
          <p:nvPr/>
        </p:nvGrpSpPr>
        <p:grpSpPr bwMode="auto">
          <a:xfrm>
            <a:off x="3795282" y="1313970"/>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Times New Roman" panose="02020603050405020304" pitchFamily="18" charset="0"/>
                <a:ea typeface="+mj-ea"/>
                <a:cs typeface="Times New Roman" panose="02020603050405020304" pitchFamily="18" charset="0"/>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Times New Roman" panose="02020603050405020304" pitchFamily="18" charset="0"/>
                  <a:ea typeface="+mj-ea"/>
                  <a:cs typeface="Times New Roman" panose="02020603050405020304" pitchFamily="18" charset="0"/>
                </a:rPr>
                <a:t>MMU</a:t>
              </a:r>
              <a:endParaRPr lang="en-US" altLang="en-US" sz="2000" kern="100" dirty="0">
                <a:latin typeface="Times New Roman" panose="02020603050405020304" pitchFamily="18" charset="0"/>
                <a:ea typeface="+mj-ea"/>
                <a:cs typeface="Times New Roman" panose="02020603050405020304" pitchFamily="18" charset="0"/>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Times New Roman" panose="02020603050405020304" pitchFamily="18" charset="0"/>
                  <a:ea typeface="+mj-ea"/>
                  <a:cs typeface="Times New Roman" panose="02020603050405020304" pitchFamily="18" charset="0"/>
                </a:rPr>
                <a:t>TLB</a:t>
              </a:r>
              <a:endParaRPr lang="en-US" altLang="en-US" sz="2000" kern="100" dirty="0">
                <a:latin typeface="Times New Roman" panose="02020603050405020304" pitchFamily="18" charset="0"/>
                <a:ea typeface="+mj-ea"/>
                <a:cs typeface="Times New Roman" panose="02020603050405020304" pitchFamily="18" charset="0"/>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Times New Roman" panose="02020603050405020304" pitchFamily="18" charset="0"/>
                  <a:ea typeface="+mj-ea"/>
                  <a:cs typeface="Times New Roman" panose="02020603050405020304" pitchFamily="18" charset="0"/>
                </a:rPr>
                <a:t>CPU</a:t>
              </a:r>
              <a:endParaRPr lang="en-US" altLang="en-US" sz="2400" b="1" kern="100" dirty="0">
                <a:latin typeface="Times New Roman" panose="02020603050405020304" pitchFamily="18" charset="0"/>
                <a:ea typeface="+mj-ea"/>
                <a:cs typeface="Times New Roman" panose="02020603050405020304" pitchFamily="18" charset="0"/>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Times New Roman" panose="02020603050405020304" pitchFamily="18" charset="0"/>
                  <a:ea typeface="+mj-ea"/>
                </a:rPr>
                <a:t>处理器</a:t>
              </a:r>
            </a:p>
          </p:txBody>
        </p:sp>
      </p:grpSp>
      <p:grpSp>
        <p:nvGrpSpPr>
          <p:cNvPr id="3" name="组合 2"/>
          <p:cNvGrpSpPr/>
          <p:nvPr/>
        </p:nvGrpSpPr>
        <p:grpSpPr bwMode="auto">
          <a:xfrm>
            <a:off x="5357579" y="4297352"/>
            <a:ext cx="1321325" cy="499366"/>
            <a:chOff x="3968533" y="3742743"/>
            <a:chExt cx="1045057" cy="395668"/>
          </a:xfrm>
        </p:grpSpPr>
        <p:sp>
          <p:nvSpPr>
            <p:cNvPr id="46" name="Rectangle 150"/>
            <p:cNvSpPr>
              <a:spLocks noChangeArrowheads="1"/>
            </p:cNvSpPr>
            <p:nvPr/>
          </p:nvSpPr>
          <p:spPr bwMode="auto">
            <a:xfrm>
              <a:off x="4062711" y="3807465"/>
              <a:ext cx="722645" cy="330946"/>
            </a:xfrm>
            <a:prstGeom prst="rect">
              <a:avLst/>
            </a:prstGeom>
            <a:noFill/>
            <a:ln>
              <a:noFill/>
            </a:ln>
          </p:spPr>
          <p:txBody>
            <a:bodyPr lIns="0" tIns="0" rIns="0" bIns="0" upright="1"/>
            <a:lstStyle/>
            <a:p>
              <a:pPr algn="ctr">
                <a:defRPr/>
              </a:pPr>
              <a:r>
                <a:rPr lang="en-US" sz="2000" b="1" kern="100" dirty="0">
                  <a:latin typeface="Times New Roman" panose="02020603050405020304" pitchFamily="18" charset="0"/>
                  <a:ea typeface="+mj-ea"/>
                  <a:cs typeface="Times New Roman" panose="02020603050405020304" pitchFamily="18" charset="0"/>
                </a:rPr>
                <a:t>1) VA</a:t>
              </a:r>
              <a:endParaRPr lang="en-US" altLang="en-US" sz="2000" b="1" kern="100" dirty="0">
                <a:latin typeface="Times New Roman" panose="02020603050405020304" pitchFamily="18" charset="0"/>
                <a:ea typeface="+mj-ea"/>
                <a:cs typeface="Times New Roman" panose="02020603050405020304" pitchFamily="18" charset="0"/>
              </a:endParaRPr>
            </a:p>
          </p:txBody>
        </p:sp>
        <p:cxnSp>
          <p:nvCxnSpPr>
            <p:cNvPr id="2" name="直接箭头连接符 1"/>
            <p:cNvCxnSpPr>
              <a:stCxn id="34" idx="3"/>
            </p:cNvCxnSpPr>
            <p:nvPr/>
          </p:nvCxnSpPr>
          <p:spPr>
            <a:xfrm>
              <a:off x="3968533" y="3742743"/>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9940046" y="2994742"/>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Times New Roman" panose="02020603050405020304" pitchFamily="18" charset="0"/>
                <a:ea typeface="+mj-ea"/>
                <a:cs typeface="Times New Roman" panose="02020603050405020304" pitchFamily="18" charset="0"/>
              </a:rPr>
              <a:t>Cache</a:t>
            </a:r>
          </a:p>
          <a:p>
            <a:pPr algn="ctr">
              <a:defRPr/>
            </a:pPr>
            <a:r>
              <a:rPr lang="en-US" altLang="zh-CN" sz="2000" b="1" kern="100" dirty="0">
                <a:latin typeface="Times New Roman" panose="02020603050405020304" pitchFamily="18" charset="0"/>
                <a:ea typeface="+mj-ea"/>
                <a:cs typeface="Times New Roman" panose="02020603050405020304" pitchFamily="18" charset="0"/>
              </a:rPr>
              <a:t>Memory</a:t>
            </a:r>
          </a:p>
          <a:p>
            <a:pPr algn="ctr">
              <a:defRPr/>
            </a:pPr>
            <a:endParaRPr lang="en-US" altLang="zh-CN" sz="2000" kern="100" dirty="0">
              <a:latin typeface="Times New Roman" panose="02020603050405020304" pitchFamily="18" charset="0"/>
              <a:ea typeface="+mj-ea"/>
              <a:cs typeface="Times New Roman" panose="02020603050405020304" pitchFamily="18" charset="0"/>
            </a:endParaRPr>
          </a:p>
          <a:p>
            <a:pPr algn="ctr">
              <a:defRPr/>
            </a:pPr>
            <a:endParaRPr lang="en-US" altLang="zh-CN" sz="2000" kern="100" dirty="0">
              <a:latin typeface="Times New Roman" panose="02020603050405020304" pitchFamily="18" charset="0"/>
              <a:ea typeface="+mj-ea"/>
              <a:cs typeface="Times New Roman" panose="02020603050405020304" pitchFamily="18" charset="0"/>
            </a:endParaRPr>
          </a:p>
          <a:p>
            <a:pPr algn="ctr">
              <a:defRPr/>
            </a:pPr>
            <a:r>
              <a:rPr lang="en-US" altLang="zh-CN" sz="2000" kern="100" dirty="0">
                <a:latin typeface="Times New Roman" panose="02020603050405020304" pitchFamily="18" charset="0"/>
                <a:ea typeface="+mj-ea"/>
                <a:cs typeface="Times New Roman" panose="02020603050405020304" pitchFamily="18" charset="0"/>
              </a:rPr>
              <a:t>(</a:t>
            </a:r>
            <a:r>
              <a:rPr lang="zh-CN" altLang="en-US" sz="2000" kern="100" dirty="0">
                <a:latin typeface="Times New Roman" panose="02020603050405020304" pitchFamily="18" charset="0"/>
                <a:ea typeface="+mj-ea"/>
                <a:cs typeface="Times New Roman" panose="02020603050405020304" pitchFamily="18" charset="0"/>
              </a:rPr>
              <a:t>页表</a:t>
            </a:r>
            <a:r>
              <a:rPr lang="en-US" altLang="zh-CN" sz="2000" kern="100" dirty="0">
                <a:latin typeface="Times New Roman" panose="02020603050405020304" pitchFamily="18" charset="0"/>
                <a:ea typeface="+mj-ea"/>
                <a:cs typeface="Times New Roman" panose="02020603050405020304" pitchFamily="18" charset="0"/>
              </a:rPr>
              <a:t>)</a:t>
            </a:r>
            <a:endParaRPr lang="zh-CN" altLang="zh-CN" sz="2000" kern="100" dirty="0">
              <a:latin typeface="Times New Roman" panose="02020603050405020304" pitchFamily="18" charset="0"/>
              <a:ea typeface="+mj-ea"/>
              <a:cs typeface="Times New Roman" panose="02020603050405020304" pitchFamily="18" charset="0"/>
            </a:endParaRPr>
          </a:p>
          <a:p>
            <a:pPr algn="ctr">
              <a:defRPr/>
            </a:pPr>
            <a:endParaRPr lang="zh-CN" altLang="en-US" sz="2000" kern="100" dirty="0">
              <a:latin typeface="Times New Roman" panose="02020603050405020304" pitchFamily="18" charset="0"/>
              <a:ea typeface="+mj-ea"/>
              <a:cs typeface="Times New Roman" panose="02020603050405020304" pitchFamily="18" charset="0"/>
            </a:endParaRPr>
          </a:p>
        </p:txBody>
      </p:sp>
      <p:grpSp>
        <p:nvGrpSpPr>
          <p:cNvPr id="5" name="组合 4"/>
          <p:cNvGrpSpPr/>
          <p:nvPr/>
        </p:nvGrpSpPr>
        <p:grpSpPr bwMode="auto">
          <a:xfrm>
            <a:off x="5502927" y="2130029"/>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Times New Roman" panose="02020603050405020304" pitchFamily="18" charset="0"/>
                  <a:ea typeface="+mj-ea"/>
                  <a:cs typeface="Times New Roman" panose="02020603050405020304" pitchFamily="18" charset="0"/>
                </a:rPr>
                <a:t>2) VPN</a:t>
              </a:r>
              <a:endParaRPr lang="en-US" altLang="en-US" sz="2000" b="1" kern="100" dirty="0">
                <a:latin typeface="Times New Roman" panose="02020603050405020304" pitchFamily="18" charset="0"/>
                <a:ea typeface="+mj-ea"/>
                <a:cs typeface="Times New Roman" panose="02020603050405020304" pitchFamily="18" charset="0"/>
              </a:endParaRPr>
            </a:p>
          </p:txBody>
        </p:sp>
      </p:grpSp>
      <p:grpSp>
        <p:nvGrpSpPr>
          <p:cNvPr id="7" name="组合 6"/>
          <p:cNvGrpSpPr/>
          <p:nvPr/>
        </p:nvGrpSpPr>
        <p:grpSpPr bwMode="auto">
          <a:xfrm>
            <a:off x="7401574" y="2144804"/>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algn="just">
                <a:defRPr/>
              </a:pPr>
              <a:r>
                <a:rPr lang="en-US" sz="2000" b="1" kern="100" dirty="0">
                  <a:latin typeface="Times New Roman" panose="02020603050405020304" pitchFamily="18" charset="0"/>
                  <a:ea typeface="+mj-ea"/>
                  <a:cs typeface="Times New Roman" panose="02020603050405020304" pitchFamily="18" charset="0"/>
                </a:rPr>
                <a:t>3) P</a:t>
              </a:r>
              <a:r>
                <a:rPr lang="en-US" altLang="zh-CN" sz="2000" b="1" kern="100" dirty="0">
                  <a:latin typeface="Times New Roman" panose="02020603050405020304" pitchFamily="18" charset="0"/>
                  <a:ea typeface="+mj-ea"/>
                  <a:cs typeface="Times New Roman" panose="02020603050405020304" pitchFamily="18" charset="0"/>
                </a:rPr>
                <a:t>PN</a:t>
              </a:r>
              <a:endParaRPr lang="zh-CN" altLang="en-US" sz="2800" b="1" kern="100" dirty="0">
                <a:latin typeface="Times New Roman" panose="02020603050405020304" pitchFamily="18" charset="0"/>
                <a:ea typeface="+mj-ea"/>
                <a:cs typeface="Times New Roman" panose="02020603050405020304" pitchFamily="18" charset="0"/>
              </a:endParaRPr>
            </a:p>
          </p:txBody>
        </p:sp>
      </p:grpSp>
      <p:grpSp>
        <p:nvGrpSpPr>
          <p:cNvPr id="8" name="组合 7"/>
          <p:cNvGrpSpPr/>
          <p:nvPr/>
        </p:nvGrpSpPr>
        <p:grpSpPr bwMode="auto">
          <a:xfrm>
            <a:off x="7782575" y="4307196"/>
            <a:ext cx="2160734" cy="557792"/>
            <a:chOff x="5871146" y="3733255"/>
            <a:chExt cx="1708585" cy="441364"/>
          </a:xfrm>
        </p:grpSpPr>
        <p:sp>
          <p:nvSpPr>
            <p:cNvPr id="43" name="Rectangle 147"/>
            <p:cNvSpPr>
              <a:spLocks noChangeArrowheads="1"/>
            </p:cNvSpPr>
            <p:nvPr/>
          </p:nvSpPr>
          <p:spPr bwMode="auto">
            <a:xfrm>
              <a:off x="6660943" y="3790097"/>
              <a:ext cx="724075" cy="384522"/>
            </a:xfrm>
            <a:prstGeom prst="rect">
              <a:avLst/>
            </a:prstGeom>
            <a:solidFill>
              <a:srgbClr val="FFFFFF"/>
            </a:solidFill>
            <a:ln>
              <a:noFill/>
            </a:ln>
          </p:spPr>
          <p:txBody>
            <a:bodyPr lIns="0" tIns="0" rIns="0" bIns="0" upright="1"/>
            <a:lstStyle/>
            <a:p>
              <a:pPr algn="ctr">
                <a:defRPr/>
              </a:pPr>
              <a:r>
                <a:rPr lang="en-US" sz="2000" b="1" kern="100" dirty="0">
                  <a:latin typeface="Times New Roman" panose="02020603050405020304" pitchFamily="18" charset="0"/>
                  <a:ea typeface="+mj-ea"/>
                  <a:cs typeface="Times New Roman" panose="02020603050405020304" pitchFamily="18" charset="0"/>
                </a:rPr>
                <a:t>4) PA</a:t>
              </a:r>
              <a:endParaRPr lang="en-US" altLang="en-US" sz="2000" b="1" kern="100" dirty="0">
                <a:latin typeface="Times New Roman" panose="02020603050405020304" pitchFamily="18" charset="0"/>
                <a:ea typeface="+mj-ea"/>
                <a:cs typeface="Times New Roman" panose="02020603050405020304" pitchFamily="18" charset="0"/>
              </a:endParaRPr>
            </a:p>
          </p:txBody>
        </p:sp>
        <p:cxnSp>
          <p:nvCxnSpPr>
            <p:cNvPr id="47" name="Line 151"/>
            <p:cNvCxnSpPr>
              <a:stCxn id="33" idx="3"/>
            </p:cNvCxnSpPr>
            <p:nvPr/>
          </p:nvCxnSpPr>
          <p:spPr bwMode="auto">
            <a:xfrm>
              <a:off x="5871146" y="3733255"/>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4665977" y="4697094"/>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5) </a:t>
              </a:r>
              <a:r>
                <a:rPr lang="zh-CN" altLang="en-US" sz="2000" b="1" kern="100" dirty="0">
                  <a:latin typeface="+mj-ea"/>
                  <a:ea typeface="+mj-ea"/>
                </a:rPr>
                <a:t>数据</a:t>
              </a: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8734593" y="1585062"/>
            <a:ext cx="2640641" cy="461665"/>
          </a:xfrm>
          <a:prstGeom prst="rect">
            <a:avLst/>
          </a:prstGeom>
          <a:noFill/>
          <a:ln w="9525">
            <a:noFill/>
            <a:miter lim="800000"/>
          </a:ln>
        </p:spPr>
        <p:txBody>
          <a:bodyPr>
            <a:spAutoFit/>
          </a:bodyPr>
          <a:lstStyle/>
          <a:p>
            <a:r>
              <a:rPr lang="en-US" altLang="zh-CN" sz="2400" dirty="0">
                <a:solidFill>
                  <a:srgbClr val="FF0000"/>
                </a:solidFill>
                <a:latin typeface="Times New Roman" panose="02020603050405020304" pitchFamily="18" charset="0"/>
                <a:ea typeface="+mj-ea"/>
                <a:cs typeface="Times New Roman" panose="02020603050405020304" pitchFamily="18" charset="0"/>
              </a:rPr>
              <a:t>OS</a:t>
            </a:r>
            <a:r>
              <a:rPr lang="zh-CN" altLang="en-US" sz="2400" dirty="0">
                <a:solidFill>
                  <a:srgbClr val="FF0000"/>
                </a:solidFill>
                <a:latin typeface="Times New Roman" panose="02020603050405020304" pitchFamily="18" charset="0"/>
                <a:ea typeface="+mj-ea"/>
                <a:cs typeface="Times New Roman" panose="02020603050405020304" pitchFamily="18" charset="0"/>
              </a:rPr>
              <a:t>维护</a:t>
            </a:r>
            <a:r>
              <a:rPr lang="en-US" altLang="zh-CN" sz="2400" dirty="0">
                <a:solidFill>
                  <a:srgbClr val="FF0000"/>
                </a:solidFill>
                <a:latin typeface="Times New Roman" panose="02020603050405020304" pitchFamily="18" charset="0"/>
                <a:ea typeface="+mj-ea"/>
                <a:cs typeface="Times New Roman" panose="02020603050405020304" pitchFamily="18" charset="0"/>
              </a:rPr>
              <a:t>TLB</a:t>
            </a:r>
            <a:endParaRPr lang="zh-CN" altLang="en-US" sz="2400" dirty="0">
              <a:solidFill>
                <a:srgbClr val="FF0000"/>
              </a:solidFill>
              <a:latin typeface="Times New Roman" panose="02020603050405020304" pitchFamily="18" charset="0"/>
              <a:ea typeface="+mj-ea"/>
              <a:cs typeface="Times New Roman" panose="02020603050405020304" pitchFamily="18" charset="0"/>
            </a:endParaRPr>
          </a:p>
        </p:txBody>
      </p:sp>
      <p:sp>
        <p:nvSpPr>
          <p:cNvPr id="2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161</a:t>
            </a:fld>
            <a:endParaRPr lang="zh-CN" altLang="en-US" dirty="0"/>
          </a:p>
        </p:txBody>
      </p:sp>
      <p:sp>
        <p:nvSpPr>
          <p:cNvPr id="10" name="文本框 9"/>
          <p:cNvSpPr txBox="1"/>
          <p:nvPr/>
        </p:nvSpPr>
        <p:spPr>
          <a:xfrm>
            <a:off x="197953" y="1300842"/>
            <a:ext cx="3499231" cy="4832092"/>
          </a:xfrm>
          <a:prstGeom prst="rect">
            <a:avLst/>
          </a:prstGeom>
          <a:noFill/>
        </p:spPr>
        <p:txBody>
          <a:bodyPr wrap="square" rtlCol="0">
            <a:spAutoFit/>
          </a:bodyPr>
          <a:lstStyle/>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生成虚拟地址，传送给</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MMU</a:t>
            </a:r>
          </a:p>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利用虚页号</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VPN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查询</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TLB</a:t>
            </a:r>
          </a:p>
          <a:p>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如果</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访问命中，即页表项在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中且相应的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PTE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中有效位为</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，则</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向</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返回与</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VPN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对应的物理页号</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PPN</a:t>
            </a:r>
          </a:p>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利用返回的</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PPN</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构造物理地址</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PA</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，利用</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PA</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访问</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主存</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主存返回</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请求的数据给</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CPU</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500"/>
                                        <p:tgtEl>
                                          <p:spTgt spid="10">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500"/>
                                        <p:tgtEl>
                                          <p:spTgt spid="1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1002"/>
                                        </p:tgtEl>
                                        <p:attrNameLst>
                                          <p:attrName>style.visibility</p:attrName>
                                        </p:attrNameLst>
                                      </p:cBhvr>
                                      <p:to>
                                        <p:strVal val="visible"/>
                                      </p:to>
                                    </p:set>
                                    <p:animEffect transition="in" filter="wipe(left)">
                                      <p:cBhvr>
                                        <p:cTn id="47"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TLB</a:t>
            </a:r>
            <a:r>
              <a:rPr lang="zh-CN" altLang="en-US" b="1" dirty="0">
                <a:sym typeface="+mn-ea"/>
              </a:rPr>
              <a:t>缺失</a:t>
            </a:r>
          </a:p>
        </p:txBody>
      </p:sp>
      <p:sp>
        <p:nvSpPr>
          <p:cNvPr id="6" name="内容占位符 5"/>
          <p:cNvSpPr>
            <a:spLocks noGrp="1"/>
          </p:cNvSpPr>
          <p:nvPr>
            <p:ph idx="1"/>
          </p:nvPr>
        </p:nvSpPr>
        <p:spPr/>
        <p:txBody>
          <a:bodyPr>
            <a:normAutofit/>
          </a:bodyPr>
          <a:lstStyle/>
          <a:p>
            <a:pPr lvl="0" fontAlgn="auto">
              <a:lnSpc>
                <a:spcPct val="100000"/>
              </a:lnSpc>
            </a:pPr>
            <a:endParaRPr lang="zh-CN" altLang="en-US"/>
          </a:p>
          <a:p>
            <a:pPr lvl="0" fontAlgn="auto">
              <a:lnSpc>
                <a:spcPct val="100000"/>
              </a:lnSpc>
            </a:pPr>
            <a:endParaRPr lang="zh-CN" altLang="en-US"/>
          </a:p>
          <a:p>
            <a:pPr lvl="0" fontAlgn="auto">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bwMode="auto">
          <a:xfrm>
            <a:off x="257062" y="1313970"/>
            <a:ext cx="4743115" cy="4259164"/>
            <a:chOff x="1443212" y="1780297"/>
            <a:chExt cx="3749110" cy="3366084"/>
          </a:xfrm>
        </p:grpSpPr>
        <p:sp>
          <p:nvSpPr>
            <p:cNvPr id="10"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algn="r"/>
              <a:endParaRPr lang="zh-CN" altLang="en-US" sz="4800">
                <a:latin typeface="+mj-ea"/>
                <a:ea typeface="+mj-ea"/>
              </a:endParaRPr>
            </a:p>
          </p:txBody>
        </p:sp>
        <p:sp>
          <p:nvSpPr>
            <p:cNvPr id="11"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algn="ctr">
                <a:defRPr/>
              </a:pPr>
              <a:r>
                <a:rPr lang="en-US" sz="2000" kern="100" dirty="0">
                  <a:latin typeface="+mj-ea"/>
                  <a:ea typeface="+mj-ea"/>
                </a:rPr>
                <a:t>TLB</a:t>
              </a:r>
              <a:endParaRPr lang="zh-CN" altLang="en-US" sz="2000" kern="100" dirty="0">
                <a:latin typeface="+mj-ea"/>
                <a:ea typeface="+mj-ea"/>
              </a:endParaRPr>
            </a:p>
          </p:txBody>
        </p:sp>
        <p:sp>
          <p:nvSpPr>
            <p:cNvPr id="13"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algn="ctr">
                <a:defRPr/>
              </a:pPr>
              <a:r>
                <a:rPr lang="en-US" sz="2400" b="1" kern="100" dirty="0">
                  <a:latin typeface="+mj-ea"/>
                  <a:ea typeface="+mj-ea"/>
                </a:rPr>
                <a:t>CPU</a:t>
              </a:r>
              <a:endParaRPr lang="zh-CN" altLang="en-US" sz="3200" b="1" kern="100" dirty="0">
                <a:latin typeface="+mj-ea"/>
                <a:ea typeface="+mj-ea"/>
              </a:endParaRPr>
            </a:p>
          </p:txBody>
        </p:sp>
        <p:sp>
          <p:nvSpPr>
            <p:cNvPr id="1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zh-CN" altLang="en-US" sz="2000" kern="100">
                  <a:solidFill>
                    <a:schemeClr val="bg1">
                      <a:lumMod val="95000"/>
                    </a:schemeClr>
                  </a:solidFill>
                  <a:latin typeface="+mj-ea"/>
                  <a:ea typeface="+mj-ea"/>
                </a:rPr>
                <a:t>处理器</a:t>
              </a:r>
              <a:endParaRPr lang="zh-CN" altLang="en-US" sz="2800" kern="100">
                <a:solidFill>
                  <a:schemeClr val="bg1">
                    <a:lumMod val="95000"/>
                  </a:schemeClr>
                </a:solidFill>
                <a:latin typeface="+mj-ea"/>
                <a:ea typeface="+mj-ea"/>
              </a:endParaRPr>
            </a:p>
          </p:txBody>
        </p:sp>
        <p:sp>
          <p:nvSpPr>
            <p:cNvPr id="15"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sz="2000" kern="100" dirty="0">
                  <a:latin typeface="+mj-ea"/>
                  <a:ea typeface="+mj-ea"/>
                </a:rPr>
                <a:t>MMU</a:t>
              </a:r>
              <a:endParaRPr lang="zh-CN" altLang="en-US" sz="2000" kern="100" dirty="0">
                <a:latin typeface="+mj-ea"/>
                <a:ea typeface="+mj-ea"/>
              </a:endParaRPr>
            </a:p>
          </p:txBody>
        </p:sp>
      </p:grpSp>
      <p:grpSp>
        <p:nvGrpSpPr>
          <p:cNvPr id="16" name="组合 15"/>
          <p:cNvGrpSpPr/>
          <p:nvPr/>
        </p:nvGrpSpPr>
        <p:grpSpPr bwMode="auto">
          <a:xfrm>
            <a:off x="1884701" y="4317973"/>
            <a:ext cx="1321325" cy="552669"/>
            <a:chOff x="1043536" y="3728662"/>
            <a:chExt cx="1045057" cy="437900"/>
          </a:xfrm>
        </p:grpSpPr>
        <p:sp>
          <p:nvSpPr>
            <p:cNvPr id="17" name="Rectangle 150"/>
            <p:cNvSpPr>
              <a:spLocks noChangeArrowheads="1"/>
            </p:cNvSpPr>
            <p:nvPr/>
          </p:nvSpPr>
          <p:spPr bwMode="auto">
            <a:xfrm>
              <a:off x="1106814" y="3835616"/>
              <a:ext cx="722645" cy="330946"/>
            </a:xfrm>
            <a:prstGeom prst="rect">
              <a:avLst/>
            </a:prstGeom>
            <a:noFill/>
            <a:ln>
              <a:noFill/>
            </a:ln>
          </p:spPr>
          <p:txBody>
            <a:bodyPr lIns="0" tIns="0" rIns="0" bIns="0" upright="1"/>
            <a:lstStyle/>
            <a:p>
              <a:pPr algn="ctr">
                <a:defRPr/>
              </a:pPr>
              <a:r>
                <a:rPr lang="en-US" sz="2000" b="1" kern="100" dirty="0">
                  <a:latin typeface="+mj-ea"/>
                  <a:ea typeface="+mj-ea"/>
                </a:rPr>
                <a:t>1) VA</a:t>
              </a:r>
              <a:endParaRPr lang="zh-CN" altLang="en-US" sz="2800" b="1" kern="100" dirty="0">
                <a:latin typeface="+mj-ea"/>
                <a:ea typeface="+mj-ea"/>
              </a:endParaRPr>
            </a:p>
          </p:txBody>
        </p:sp>
        <p:cxnSp>
          <p:nvCxnSpPr>
            <p:cNvPr id="18" name="直接箭头连接符 17"/>
            <p:cNvCxnSpPr>
              <a:stCxn id="14" idx="3"/>
            </p:cNvCxnSpPr>
            <p:nvPr/>
          </p:nvCxnSpPr>
          <p:spPr>
            <a:xfrm>
              <a:off x="1043536" y="3728662"/>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1964707" y="2130029"/>
            <a:ext cx="1518116" cy="1191802"/>
            <a:chOff x="2785262" y="2429254"/>
            <a:chExt cx="1200180" cy="941060"/>
          </a:xfrm>
        </p:grpSpPr>
        <p:cxnSp>
          <p:nvCxnSpPr>
            <p:cNvPr id="20"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algn="r">
                <a:defRPr/>
              </a:pPr>
              <a:r>
                <a:rPr lang="en-US" sz="2000" b="1" kern="100" dirty="0">
                  <a:latin typeface="+mj-ea"/>
                  <a:ea typeface="+mj-ea"/>
                </a:rPr>
                <a:t>2) VPN</a:t>
              </a:r>
              <a:endParaRPr lang="zh-CN" altLang="en-US" sz="2800" b="1" kern="100" dirty="0">
                <a:latin typeface="+mj-ea"/>
                <a:ea typeface="+mj-ea"/>
              </a:endParaRPr>
            </a:p>
          </p:txBody>
        </p:sp>
      </p:grpSp>
      <p:grpSp>
        <p:nvGrpSpPr>
          <p:cNvPr id="22" name="组合 21"/>
          <p:cNvGrpSpPr/>
          <p:nvPr/>
        </p:nvGrpSpPr>
        <p:grpSpPr bwMode="auto">
          <a:xfrm>
            <a:off x="3863354" y="2144804"/>
            <a:ext cx="1305394" cy="1164748"/>
            <a:chOff x="4293704" y="2429254"/>
            <a:chExt cx="848100" cy="919698"/>
          </a:xfrm>
        </p:grpSpPr>
        <p:cxnSp>
          <p:nvCxnSpPr>
            <p:cNvPr id="23"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algn="just">
                <a:defRPr/>
              </a:pPr>
              <a:r>
                <a:rPr lang="en-US" altLang="zh-CN" sz="2000" b="1" kern="100" dirty="0">
                  <a:latin typeface="+mj-ea"/>
                </a:rPr>
                <a:t>3)TLB</a:t>
              </a:r>
            </a:p>
            <a:p>
              <a:pPr algn="just">
                <a:defRPr/>
              </a:pPr>
              <a:r>
                <a:rPr lang="zh-CN" altLang="en-US" sz="2000" b="1" kern="100" dirty="0">
                  <a:latin typeface="+mj-ea"/>
                </a:rPr>
                <a:t>访问缺失</a:t>
              </a:r>
            </a:p>
          </p:txBody>
        </p:sp>
      </p:grpSp>
      <p:grpSp>
        <p:nvGrpSpPr>
          <p:cNvPr id="25" name="组合 24"/>
          <p:cNvGrpSpPr/>
          <p:nvPr/>
        </p:nvGrpSpPr>
        <p:grpSpPr bwMode="auto">
          <a:xfrm>
            <a:off x="4241221" y="3247511"/>
            <a:ext cx="2160734" cy="485958"/>
            <a:chOff x="4601782" y="3906012"/>
            <a:chExt cx="1708585" cy="384522"/>
          </a:xfrm>
        </p:grpSpPr>
        <p:sp>
          <p:nvSpPr>
            <p:cNvPr id="26"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algn="ctr">
                <a:defRPr/>
              </a:pPr>
              <a:r>
                <a:rPr lang="en-US" sz="2000" b="1" kern="100" dirty="0">
                  <a:latin typeface="+mj-ea"/>
                  <a:ea typeface="+mj-ea"/>
                </a:rPr>
                <a:t>4</a:t>
              </a:r>
              <a:r>
                <a:rPr lang="en-US" sz="2000" b="1" kern="100">
                  <a:latin typeface="+mj-ea"/>
                  <a:ea typeface="+mj-ea"/>
                </a:rPr>
                <a:t>) </a:t>
              </a:r>
              <a:r>
                <a:rPr lang="en-US" sz="2000" b="1" kern="100">
                  <a:latin typeface="+mj-ea"/>
                  <a:ea typeface="+mj-ea"/>
                  <a:sym typeface="+mn-ea"/>
                </a:rPr>
                <a:t>PTE</a:t>
              </a:r>
              <a:r>
                <a:rPr lang="en-US" sz="2000" b="1" kern="100">
                  <a:latin typeface="+mj-ea"/>
                  <a:ea typeface="+mj-ea"/>
                </a:rPr>
                <a:t>A</a:t>
              </a:r>
              <a:endParaRPr lang="zh-CN" altLang="en-US" sz="2800" b="1" kern="100" dirty="0">
                <a:latin typeface="+mj-ea"/>
                <a:ea typeface="+mj-ea"/>
              </a:endParaRPr>
            </a:p>
          </p:txBody>
        </p:sp>
        <p:cxnSp>
          <p:nvCxnSpPr>
            <p:cNvPr id="27" name="Line 151"/>
            <p:cNvCxnSpPr/>
            <p:nvPr/>
          </p:nvCxnSpPr>
          <p:spPr bwMode="auto">
            <a:xfrm>
              <a:off x="4601782" y="4187966"/>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bwMode="auto">
          <a:xfrm>
            <a:off x="1127757" y="4697094"/>
            <a:ext cx="5274070" cy="1659256"/>
            <a:chOff x="2130828" y="4454756"/>
            <a:chExt cx="4170251" cy="1311502"/>
          </a:xfrm>
        </p:grpSpPr>
        <p:sp>
          <p:nvSpPr>
            <p:cNvPr id="29"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algn="ctr">
                <a:defRPr/>
              </a:pPr>
              <a:r>
                <a:rPr lang="en-US" sz="2000" b="1" kern="100" dirty="0">
                  <a:latin typeface="+mj-ea"/>
                  <a:ea typeface="+mj-ea"/>
                </a:rPr>
                <a:t>7) </a:t>
              </a:r>
              <a:r>
                <a:rPr lang="zh-CN" altLang="en-US" sz="2000" b="1" kern="100" dirty="0">
                  <a:latin typeface="+mj-ea"/>
                  <a:ea typeface="+mj-ea"/>
                </a:rPr>
                <a:t>数据</a:t>
              </a:r>
            </a:p>
          </p:txBody>
        </p:sp>
        <p:cxnSp>
          <p:nvCxnSpPr>
            <p:cNvPr id="30"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26"/>
          <p:cNvSpPr txBox="1">
            <a:spLocks noChangeArrowheads="1"/>
          </p:cNvSpPr>
          <p:nvPr/>
        </p:nvSpPr>
        <p:spPr bwMode="auto">
          <a:xfrm>
            <a:off x="5196373" y="1585062"/>
            <a:ext cx="2640641" cy="461665"/>
          </a:xfrm>
          <a:prstGeom prst="rect">
            <a:avLst/>
          </a:prstGeom>
          <a:noFill/>
          <a:ln w="9525">
            <a:noFill/>
            <a:miter lim="800000"/>
          </a:ln>
        </p:spPr>
        <p:txBody>
          <a:bodyPr>
            <a:spAutoFit/>
          </a:bodyPr>
          <a:lstStyle/>
          <a:p>
            <a:r>
              <a:rPr lang="en-US" altLang="zh-CN" sz="2400" dirty="0">
                <a:solidFill>
                  <a:srgbClr val="FF0000"/>
                </a:solidFill>
                <a:latin typeface="+mj-ea"/>
                <a:ea typeface="+mj-ea"/>
              </a:rPr>
              <a:t>OS</a:t>
            </a:r>
            <a:r>
              <a:rPr lang="zh-CN" altLang="en-US" sz="2400" dirty="0">
                <a:solidFill>
                  <a:srgbClr val="FF0000"/>
                </a:solidFill>
                <a:latin typeface="+mj-ea"/>
                <a:ea typeface="+mj-ea"/>
              </a:rPr>
              <a:t>维护</a:t>
            </a:r>
            <a:r>
              <a:rPr lang="en-US" altLang="zh-CN" sz="2400" dirty="0">
                <a:solidFill>
                  <a:srgbClr val="FF0000"/>
                </a:solidFill>
                <a:latin typeface="+mj-ea"/>
                <a:ea typeface="+mj-ea"/>
              </a:rPr>
              <a:t>TLB</a:t>
            </a:r>
            <a:endParaRPr lang="zh-CN" altLang="en-US" sz="2400" dirty="0">
              <a:solidFill>
                <a:srgbClr val="FF0000"/>
              </a:solidFill>
              <a:latin typeface="+mj-ea"/>
              <a:ea typeface="+mj-ea"/>
            </a:endParaRPr>
          </a:p>
        </p:txBody>
      </p:sp>
      <p:grpSp>
        <p:nvGrpSpPr>
          <p:cNvPr id="37" name="组合 36"/>
          <p:cNvGrpSpPr/>
          <p:nvPr/>
        </p:nvGrpSpPr>
        <p:grpSpPr>
          <a:xfrm>
            <a:off x="4243126" y="4713352"/>
            <a:ext cx="2136636" cy="485958"/>
            <a:chOff x="6478326" y="3493731"/>
            <a:chExt cx="2136636" cy="485958"/>
          </a:xfrm>
        </p:grpSpPr>
        <p:sp>
          <p:nvSpPr>
            <p:cNvPr id="45"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6) PA</a:t>
              </a:r>
              <a:endParaRPr lang="zh-CN" altLang="en-US" sz="2800" b="1" kern="100" dirty="0">
                <a:latin typeface="+mj-ea"/>
                <a:ea typeface="+mj-ea"/>
              </a:endParaRPr>
            </a:p>
          </p:txBody>
        </p:sp>
        <p:cxnSp>
          <p:nvCxnSpPr>
            <p:cNvPr id="50"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243017" y="3974845"/>
            <a:ext cx="2160734" cy="485958"/>
            <a:chOff x="6496235" y="3493731"/>
            <a:chExt cx="2160734" cy="485958"/>
          </a:xfrm>
        </p:grpSpPr>
        <p:sp>
          <p:nvSpPr>
            <p:cNvPr id="52"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algn="ctr">
                <a:defRPr/>
              </a:pPr>
              <a:r>
                <a:rPr lang="en-US" sz="2000" b="1" kern="100" dirty="0">
                  <a:latin typeface="+mj-ea"/>
                  <a:ea typeface="+mj-ea"/>
                </a:rPr>
                <a:t>5) </a:t>
              </a:r>
              <a:r>
                <a:rPr lang="en-US" sz="2000" b="1" kern="100">
                  <a:latin typeface="+mj-ea"/>
                  <a:ea typeface="+mj-ea"/>
                  <a:sym typeface="+mn-ea"/>
                </a:rPr>
                <a:t>PTE</a:t>
              </a:r>
              <a:endParaRPr lang="en-US" altLang="zh-CN" sz="2000" b="1" kern="100" dirty="0">
                <a:latin typeface="+mj-ea"/>
                <a:ea typeface="+mj-ea"/>
              </a:endParaRPr>
            </a:p>
          </p:txBody>
        </p:sp>
        <p:cxnSp>
          <p:nvCxnSpPr>
            <p:cNvPr id="53" name="Line 151"/>
            <p:cNvCxnSpPr/>
            <p:nvPr/>
          </p:nvCxnSpPr>
          <p:spPr bwMode="auto">
            <a:xfrm flipH="1">
              <a:off x="6496235" y="383354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54" name="Rectangle 140"/>
          <p:cNvSpPr>
            <a:spLocks noChangeArrowheads="1"/>
          </p:cNvSpPr>
          <p:nvPr/>
        </p:nvSpPr>
        <p:spPr bwMode="auto">
          <a:xfrm>
            <a:off x="6401826" y="2994742"/>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algn="ctr">
              <a:defRPr/>
            </a:pPr>
            <a:r>
              <a:rPr lang="en-US" altLang="zh-CN" sz="2000" b="1" kern="100" dirty="0">
                <a:latin typeface="+mj-ea"/>
                <a:ea typeface="+mj-ea"/>
              </a:rPr>
              <a:t>Cache</a:t>
            </a:r>
          </a:p>
          <a:p>
            <a:pPr algn="ctr">
              <a:defRPr/>
            </a:pPr>
            <a:r>
              <a:rPr lang="en-US" altLang="zh-CN" sz="2000" b="1" kern="100" dirty="0">
                <a:latin typeface="+mj-ea"/>
                <a:ea typeface="+mj-ea"/>
              </a:rPr>
              <a:t>Memory</a:t>
            </a:r>
          </a:p>
          <a:p>
            <a:pPr algn="ctr">
              <a:defRPr/>
            </a:pPr>
            <a:endParaRPr lang="en-US" altLang="zh-CN" sz="2000" kern="100" dirty="0">
              <a:latin typeface="+mj-ea"/>
              <a:ea typeface="+mj-ea"/>
            </a:endParaRPr>
          </a:p>
          <a:p>
            <a:pPr algn="ctr">
              <a:defRPr/>
            </a:pPr>
            <a:endParaRPr lang="en-US" altLang="zh-CN" sz="2000" kern="100" dirty="0">
              <a:latin typeface="+mj-ea"/>
              <a:ea typeface="+mj-ea"/>
            </a:endParaRPr>
          </a:p>
          <a:p>
            <a:pPr algn="ctr">
              <a:defRPr/>
            </a:pPr>
            <a:r>
              <a:rPr lang="en-US" altLang="zh-CN" sz="2000" kern="100" dirty="0">
                <a:latin typeface="+mj-ea"/>
                <a:ea typeface="+mj-ea"/>
              </a:rPr>
              <a:t>(</a:t>
            </a:r>
            <a:r>
              <a:rPr lang="zh-CN" altLang="en-US" sz="2000" kern="100" dirty="0">
                <a:latin typeface="+mj-ea"/>
                <a:ea typeface="+mj-ea"/>
              </a:rPr>
              <a:t>页表</a:t>
            </a:r>
            <a:r>
              <a:rPr lang="en-US" altLang="zh-CN" sz="2000" kern="100" dirty="0">
                <a:latin typeface="+mj-ea"/>
                <a:ea typeface="+mj-ea"/>
              </a:rPr>
              <a:t>)</a:t>
            </a:r>
            <a:endParaRPr lang="zh-CN" altLang="zh-CN" sz="2000" kern="100" dirty="0">
              <a:latin typeface="+mj-ea"/>
              <a:ea typeface="+mj-ea"/>
            </a:endParaRPr>
          </a:p>
          <a:p>
            <a:pPr algn="ctr">
              <a:defRPr/>
            </a:pPr>
            <a:endParaRPr lang="zh-CN" altLang="en-US" sz="2000" kern="100" dirty="0">
              <a:latin typeface="+mj-ea"/>
              <a:ea typeface="+mj-ea"/>
            </a:endParaRPr>
          </a:p>
        </p:txBody>
      </p:sp>
      <p:sp>
        <p:nvSpPr>
          <p:cNvPr id="3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162</a:t>
            </a:fld>
            <a:endParaRPr lang="zh-CN" altLang="en-US" dirty="0"/>
          </a:p>
        </p:txBody>
      </p:sp>
      <p:sp>
        <p:nvSpPr>
          <p:cNvPr id="35" name="文本框 34"/>
          <p:cNvSpPr txBox="1"/>
          <p:nvPr/>
        </p:nvSpPr>
        <p:spPr>
          <a:xfrm>
            <a:off x="8343914" y="1203187"/>
            <a:ext cx="3667297" cy="4801314"/>
          </a:xfrm>
          <a:prstGeom prst="rect">
            <a:avLst/>
          </a:prstGeom>
          <a:noFill/>
        </p:spPr>
        <p:txBody>
          <a:bodyPr wrap="square" rtlCol="0">
            <a:spAutoFit/>
          </a:bodyPr>
          <a:lstStyle/>
          <a:p>
            <a:pPr marL="342900" indent="-342900" algn="jus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利用虚页号</a:t>
            </a:r>
            <a:r>
              <a:rPr lang="en-US" altLang="zh-CN" dirty="0">
                <a:latin typeface="Times New Roman" panose="02020603050405020304" pitchFamily="18" charset="0"/>
                <a:ea typeface="宋体" panose="02010600030101010101" pitchFamily="2" charset="-122"/>
                <a:cs typeface="Times New Roman" panose="02020603050405020304" pitchFamily="18" charset="0"/>
              </a:rPr>
              <a:t>VPN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查询</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TLB</a:t>
            </a:r>
          </a:p>
          <a:p>
            <a:pPr algn="just"/>
            <a:r>
              <a:rPr lang="zh-CN" altLang="en-US" dirty="0">
                <a:latin typeface="Times New Roman" panose="02020603050405020304" pitchFamily="18" charset="0"/>
                <a:ea typeface="宋体" panose="02010600030101010101" pitchFamily="2" charset="-122"/>
                <a:cs typeface="Times New Roman" panose="02020603050405020304" pitchFamily="18" charset="0"/>
              </a:rPr>
              <a:t>      如果</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访问未命中，则</a:t>
            </a:r>
            <a:r>
              <a:rPr lang="en-US" altLang="zh-CN" dirty="0">
                <a:latin typeface="Times New Roman" panose="02020603050405020304" pitchFamily="18" charset="0"/>
                <a:ea typeface="宋体" panose="02010600030101010101" pitchFamily="2" charset="-122"/>
                <a:cs typeface="Times New Roman" panose="02020603050405020304" pitchFamily="18" charset="0"/>
              </a:rPr>
              <a:t>MMU</a:t>
            </a:r>
          </a:p>
          <a:p>
            <a:pPr algn="just"/>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返回</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访问缺失信息</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利用页表基址寄存器</a:t>
            </a:r>
            <a:r>
              <a:rPr lang="en-US" altLang="zh-CN" dirty="0">
                <a:latin typeface="Times New Roman" panose="02020603050405020304" pitchFamily="18" charset="0"/>
                <a:ea typeface="宋体" panose="02010600030101010101" pitchFamily="2" charset="-122"/>
                <a:cs typeface="Times New Roman" panose="02020603050405020304" pitchFamily="18" charset="0"/>
              </a:rPr>
              <a:t>PTBR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和虚页号生成页表地址</a:t>
            </a:r>
            <a:r>
              <a:rPr lang="en-US" altLang="zh-CN" dirty="0">
                <a:latin typeface="Times New Roman" panose="02020603050405020304" pitchFamily="18" charset="0"/>
                <a:ea typeface="宋体" panose="02010600030101010101" pitchFamily="2" charset="-122"/>
                <a:cs typeface="Times New Roman" panose="02020603050405020304" pitchFamily="18" charset="0"/>
              </a:rPr>
              <a:t>PTEA</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，访问存放在</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主存中的页表，请求与虚拟页号对应的页表项内容。</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主存向</a:t>
            </a:r>
            <a:r>
              <a:rPr lang="en-US" altLang="zh-CN"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返回页表项</a:t>
            </a:r>
            <a:r>
              <a:rPr lang="en-US" altLang="zh-CN" dirty="0">
                <a:latin typeface="Times New Roman" panose="02020603050405020304" pitchFamily="18" charset="0"/>
                <a:ea typeface="宋体" panose="02010600030101010101" pitchFamily="2" charset="-122"/>
                <a:cs typeface="Times New Roman" panose="02020603050405020304" pitchFamily="18" charset="0"/>
              </a:rPr>
              <a:t>PTE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，构成所访问信息的物理地址</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a:t>
            </a:r>
          </a:p>
          <a:p>
            <a:pPr marL="342900" indent="-342900" algn="just">
              <a:buFont typeface="Arial" panose="020B0604020202020204" pitchFamily="34" charset="0"/>
              <a:buChar char="•"/>
            </a:pPr>
            <a:r>
              <a:rPr lang="zh-CN" altLang="en-US" dirty="0">
                <a:latin typeface="Times New Roman" panose="02020603050405020304" pitchFamily="18" charset="0"/>
                <a:ea typeface="宋体" panose="02010600030101010101" pitchFamily="2" charset="-122"/>
                <a:cs typeface="Times New Roman" panose="02020603050405020304" pitchFamily="18" charset="0"/>
              </a:rPr>
              <a:t>若返回的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PTE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中有效位为</a:t>
            </a:r>
            <a:r>
              <a:rPr lang="en-US" altLang="zh-CN"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dirty="0">
                <a:latin typeface="Times New Roman" panose="02020603050405020304" pitchFamily="18" charset="0"/>
                <a:ea typeface="宋体" panose="02010600030101010101" pitchFamily="2" charset="-122"/>
                <a:cs typeface="Times New Roman" panose="02020603050405020304" pitchFamily="18" charset="0"/>
              </a:rPr>
              <a:t>，则需要更新</a:t>
            </a:r>
            <a:r>
              <a:rPr lang="en-US" altLang="zh-CN" dirty="0">
                <a:latin typeface="Times New Roman" panose="02020603050405020304" pitchFamily="18" charset="0"/>
                <a:ea typeface="宋体" panose="02010600030101010101" pitchFamily="2" charset="-122"/>
                <a:cs typeface="Times New Roman" panose="02020603050405020304" pitchFamily="18" charset="0"/>
              </a:rPr>
              <a:t>TLB</a:t>
            </a:r>
            <a:r>
              <a:rPr lang="zh-CN" altLang="en-US" dirty="0">
                <a:latin typeface="Times New Roman" panose="02020603050405020304" pitchFamily="18" charset="0"/>
                <a:ea typeface="宋体" panose="02010600030101010101" pitchFamily="2" charset="-122"/>
                <a:cs typeface="Times New Roman" panose="02020603050405020304" pitchFamily="18" charset="0"/>
              </a:rPr>
              <a:t>表，同时利用返回的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PTE</a:t>
            </a:r>
            <a:r>
              <a:rPr lang="zh-CN" altLang="en-US" dirty="0">
                <a:latin typeface="Times New Roman" panose="02020603050405020304" pitchFamily="18" charset="0"/>
                <a:ea typeface="宋体" panose="02010600030101010101" pitchFamily="2" charset="-122"/>
                <a:cs typeface="Times New Roman" panose="02020603050405020304" pitchFamily="18" charset="0"/>
              </a:rPr>
              <a:t>构造</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，并利用构造出的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PA</a:t>
            </a:r>
            <a:r>
              <a:rPr lang="zh-CN" altLang="en-US" dirty="0">
                <a:latin typeface="Times New Roman" panose="02020603050405020304" pitchFamily="18" charset="0"/>
                <a:ea typeface="宋体" panose="02010600030101010101" pitchFamily="2" charset="-122"/>
                <a:cs typeface="Times New Roman" panose="02020603050405020304" pitchFamily="18" charset="0"/>
              </a:rPr>
              <a:t>访问</a:t>
            </a:r>
            <a:r>
              <a:rPr lang="en-US" altLang="zh-CN"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lgn="just">
              <a:buFont typeface="Arial" panose="020B0604020202020204" pitchFamily="34" charset="0"/>
              <a:buChar char="•"/>
            </a:pPr>
            <a:r>
              <a:rPr lang="en-US" altLang="zh-CN" dirty="0">
                <a:latin typeface="Times New Roman" panose="02020603050405020304" pitchFamily="18" charset="0"/>
                <a:ea typeface="宋体" panose="02010600030101010101" pitchFamily="2" charset="-122"/>
                <a:cs typeface="Times New Roman" panose="02020603050405020304" pitchFamily="18" charset="0"/>
              </a:rPr>
              <a:t>Cache/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主存返回</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dirty="0">
                <a:latin typeface="Times New Roman" panose="02020603050405020304" pitchFamily="18" charset="0"/>
                <a:ea typeface="宋体" panose="02010600030101010101" pitchFamily="2" charset="-122"/>
                <a:cs typeface="Times New Roman" panose="02020603050405020304" pitchFamily="18" charset="0"/>
              </a:rPr>
              <a:t>请求的数据给</a:t>
            </a:r>
            <a:r>
              <a:rPr lang="en-US" altLang="zh-CN" dirty="0">
                <a:latin typeface="Times New Roman" panose="02020603050405020304" pitchFamily="18" charset="0"/>
                <a:ea typeface="宋体" panose="02010600030101010101" pitchFamily="2" charset="-122"/>
                <a:cs typeface="Times New Roman" panose="02020603050405020304" pitchFamily="18" charset="0"/>
              </a:rPr>
              <a:t>CPU</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fad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fad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fade">
                                      <p:cBhvr>
                                        <p:cTn id="25" dur="500"/>
                                        <p:tgtEl>
                                          <p:spTgt spid="35">
                                            <p:txEl>
                                              <p:pRg st="2" end="2"/>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xEl>
                                              <p:pRg st="3" end="3"/>
                                            </p:txEl>
                                          </p:spTgt>
                                        </p:tgtEl>
                                        <p:attrNameLst>
                                          <p:attrName>style.visibility</p:attrName>
                                        </p:attrNameLst>
                                      </p:cBhvr>
                                      <p:to>
                                        <p:strVal val="visible"/>
                                      </p:to>
                                    </p:set>
                                    <p:animEffect transition="in" filter="fade">
                                      <p:cBhvr>
                                        <p:cTn id="36" dur="500"/>
                                        <p:tgtEl>
                                          <p:spTgt spid="3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xEl>
                                              <p:pRg st="4" end="4"/>
                                            </p:txEl>
                                          </p:spTgt>
                                        </p:tgtEl>
                                        <p:attrNameLst>
                                          <p:attrName>style.visibility</p:attrName>
                                        </p:attrNameLst>
                                      </p:cBhvr>
                                      <p:to>
                                        <p:strVal val="visible"/>
                                      </p:to>
                                    </p:set>
                                    <p:animEffect transition="in" filter="fade">
                                      <p:cBhvr>
                                        <p:cTn id="44" dur="500"/>
                                        <p:tgtEl>
                                          <p:spTgt spid="3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xEl>
                                              <p:pRg st="5" end="5"/>
                                            </p:txEl>
                                          </p:spTgt>
                                        </p:tgtEl>
                                        <p:attrNameLst>
                                          <p:attrName>style.visibility</p:attrName>
                                        </p:attrNameLst>
                                      </p:cBhvr>
                                      <p:to>
                                        <p:strVal val="visible"/>
                                      </p:to>
                                    </p:set>
                                    <p:animEffect transition="in" filter="fade">
                                      <p:cBhvr>
                                        <p:cTn id="52" dur="500"/>
                                        <p:tgtEl>
                                          <p:spTgt spid="3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right)">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xEl>
                                              <p:pRg st="6" end="6"/>
                                            </p:txEl>
                                          </p:spTgt>
                                        </p:tgtEl>
                                        <p:attrNameLst>
                                          <p:attrName>style.visibility</p:attrName>
                                        </p:attrNameLst>
                                      </p:cBhvr>
                                      <p:to>
                                        <p:strVal val="visible"/>
                                      </p:to>
                                    </p:set>
                                    <p:animEffect transition="in" filter="fade">
                                      <p:cBhvr>
                                        <p:cTn id="60" dur="500"/>
                                        <p:tgtEl>
                                          <p:spTgt spid="35">
                                            <p:txEl>
                                              <p:pRg st="6" end="6"/>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虚拟地址</a:t>
            </a:r>
            <a:r>
              <a:rPr lang="en-US" altLang="zh-CN">
                <a:sym typeface="Wingdings" panose="05000000000000000000" pitchFamily="2" charset="2"/>
              </a:rPr>
              <a:t></a:t>
            </a:r>
            <a:r>
              <a:rPr lang="zh-CN" altLang="en-US">
                <a:sym typeface="Wingdings" panose="05000000000000000000" pitchFamily="2" charset="2"/>
              </a:rPr>
              <a:t>物理地址流程</a:t>
            </a:r>
            <a:endParaRPr lang="zh-CN" altLang="en-US"/>
          </a:p>
        </p:txBody>
      </p:sp>
      <p:sp>
        <p:nvSpPr>
          <p:cNvPr id="4" name="灯片编号占位符 3"/>
          <p:cNvSpPr>
            <a:spLocks noGrp="1"/>
          </p:cNvSpPr>
          <p:nvPr>
            <p:ph type="sldNum" sz="quarter" idx="12"/>
          </p:nvPr>
        </p:nvSpPr>
        <p:spPr/>
        <p:txBody>
          <a:bodyPr/>
          <a:lstStyle/>
          <a:p>
            <a:fld id="{8EE8E787-E6FE-45D8-9039-788B45E44EE7}" type="slidenum">
              <a:rPr lang="zh-CN" altLang="en-US" smtClean="0"/>
              <a:t>163</a:t>
            </a:fld>
            <a:endParaRPr lang="zh-CN" altLang="en-US" dirty="0"/>
          </a:p>
        </p:txBody>
      </p:sp>
      <p:sp>
        <p:nvSpPr>
          <p:cNvPr id="6" name="圆角矩形 5"/>
          <p:cNvSpPr/>
          <p:nvPr/>
        </p:nvSpPr>
        <p:spPr>
          <a:xfrm>
            <a:off x="2591595" y="1069974"/>
            <a:ext cx="935038" cy="45243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开始</a:t>
            </a:r>
          </a:p>
        </p:txBody>
      </p:sp>
      <p:sp>
        <p:nvSpPr>
          <p:cNvPr id="74" name="矩形 73"/>
          <p:cNvSpPr/>
          <p:nvPr/>
        </p:nvSpPr>
        <p:spPr>
          <a:xfrm>
            <a:off x="2430463" y="3755578"/>
            <a:ext cx="1293812" cy="720725"/>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TLB</a:t>
            </a:r>
            <a:r>
              <a:rPr lang="zh-CN" altLang="en-US" sz="1400" dirty="0"/>
              <a:t>提供</a:t>
            </a:r>
            <a:endParaRPr lang="en-US" altLang="zh-CN" sz="1400" dirty="0"/>
          </a:p>
          <a:p>
            <a:pPr algn="ctr">
              <a:defRPr/>
            </a:pPr>
            <a:r>
              <a:rPr lang="en-US" altLang="zh-CN" sz="1400" dirty="0"/>
              <a:t>PPN</a:t>
            </a:r>
          </a:p>
        </p:txBody>
      </p:sp>
      <p:sp>
        <p:nvSpPr>
          <p:cNvPr id="343046" name="Text Box 5"/>
          <p:cNvSpPr txBox="1">
            <a:spLocks noChangeArrowheads="1"/>
          </p:cNvSpPr>
          <p:nvPr/>
        </p:nvSpPr>
        <p:spPr bwMode="auto">
          <a:xfrm>
            <a:off x="5661070" y="5009546"/>
            <a:ext cx="577850" cy="369888"/>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No</a:t>
            </a:r>
            <a:endParaRPr lang="zh-CN" altLang="en-US" dirty="0">
              <a:latin typeface="Tahoma" panose="020B0604030504040204" pitchFamily="34" charset="0"/>
              <a:ea typeface="宋体" panose="02010600030101010101" pitchFamily="2" charset="-122"/>
            </a:endParaRPr>
          </a:p>
        </p:txBody>
      </p:sp>
      <p:grpSp>
        <p:nvGrpSpPr>
          <p:cNvPr id="82" name="组合 81"/>
          <p:cNvGrpSpPr/>
          <p:nvPr/>
        </p:nvGrpSpPr>
        <p:grpSpPr bwMode="auto">
          <a:xfrm>
            <a:off x="2382839" y="3395659"/>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ln>
          </p:spPr>
          <p:txBody>
            <a:bodyPr wrap="square">
              <a:spAutoFit/>
            </a:bodyPr>
            <a:lstStyle/>
            <a:p>
              <a:r>
                <a:rPr lang="zh-CN" altLang="en-US" b="1" dirty="0">
                  <a:latin typeface="+mn-ea"/>
                </a:rPr>
                <a:t>命中</a:t>
              </a:r>
            </a:p>
          </p:txBody>
        </p:sp>
      </p:grpSp>
      <p:grpSp>
        <p:nvGrpSpPr>
          <p:cNvPr id="23" name="组合 22"/>
          <p:cNvGrpSpPr/>
          <p:nvPr/>
        </p:nvGrpSpPr>
        <p:grpSpPr bwMode="auto">
          <a:xfrm>
            <a:off x="5915025" y="2036762"/>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a:t>
              </a:r>
              <a:r>
                <a:rPr lang="zh-CN" altLang="en-US" sz="1400" dirty="0">
                  <a:solidFill>
                    <a:schemeClr val="dk1"/>
                  </a:solidFill>
                </a:rPr>
                <a:t>在</a:t>
              </a:r>
              <a:endParaRPr lang="en-US" altLang="zh-CN" sz="1400" dirty="0">
                <a:solidFill>
                  <a:schemeClr val="dk1"/>
                </a:solidFill>
              </a:endParaRPr>
            </a:p>
            <a:p>
              <a:pPr algn="ctr">
                <a:defRPr/>
              </a:pPr>
              <a:r>
                <a:rPr lang="en-US" altLang="zh-CN" sz="1400">
                  <a:solidFill>
                    <a:schemeClr val="dk1"/>
                  </a:solidFill>
                </a:rPr>
                <a:t>Cache</a:t>
              </a:r>
              <a:r>
                <a:rPr lang="zh-CN" altLang="en-US" sz="1400" dirty="0">
                  <a:solidFill>
                    <a:schemeClr val="dk1"/>
                  </a:solidFill>
                </a:rPr>
                <a:t>命中</a:t>
              </a:r>
            </a:p>
          </p:txBody>
        </p:sp>
      </p:grpSp>
      <p:grpSp>
        <p:nvGrpSpPr>
          <p:cNvPr id="22" name="组合 21"/>
          <p:cNvGrpSpPr/>
          <p:nvPr/>
        </p:nvGrpSpPr>
        <p:grpSpPr bwMode="auto">
          <a:xfrm>
            <a:off x="3794125" y="1524000"/>
            <a:ext cx="3678237" cy="1555326"/>
            <a:chOff x="2622529" y="1340768"/>
            <a:chExt cx="3677663" cy="1555432"/>
          </a:xfrm>
        </p:grpSpPr>
        <p:grpSp>
          <p:nvGrpSpPr>
            <p:cNvPr id="343076" name="组合 20"/>
            <p:cNvGrpSpPr/>
            <p:nvPr/>
          </p:nvGrpSpPr>
          <p:grpSpPr bwMode="auto">
            <a:xfrm>
              <a:off x="2622529" y="1655114"/>
              <a:ext cx="2165011" cy="1241086"/>
              <a:chOff x="2622529" y="1655114"/>
              <a:chExt cx="2165011" cy="1241086"/>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ln>
            </p:spPr>
            <p:txBody>
              <a:bodyPr wrap="square">
                <a:spAutoFit/>
              </a:bodyPr>
              <a:lstStyle/>
              <a:p>
                <a:r>
                  <a:rPr lang="zh-CN" altLang="en-US" dirty="0">
                    <a:latin typeface="+mn-ea"/>
                  </a:rPr>
                  <a:t>缺失</a:t>
                </a:r>
              </a:p>
            </p:txBody>
          </p:sp>
          <p:cxnSp>
            <p:nvCxnSpPr>
              <p:cNvPr id="113" name="肘形连接符 112"/>
              <p:cNvCxnSpPr>
                <a:stCxn id="10" idx="0"/>
                <a:endCxn id="99" idx="1"/>
              </p:cNvCxnSpPr>
              <p:nvPr/>
            </p:nvCxnSpPr>
            <p:spPr>
              <a:xfrm flipV="1">
                <a:off x="2622529" y="1655114"/>
                <a:ext cx="2165011" cy="1241086"/>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生成</a:t>
              </a:r>
              <a:r>
                <a:rPr lang="en-US" altLang="zh-CN" sz="1400" dirty="0">
                  <a:solidFill>
                    <a:schemeClr val="dk1"/>
                  </a:solidFill>
                </a:rPr>
                <a:t>VA</a:t>
              </a:r>
              <a:r>
                <a:rPr lang="zh-CN" altLang="en-US" sz="1400" dirty="0">
                  <a:solidFill>
                    <a:schemeClr val="dk1"/>
                  </a:solidFill>
                </a:rPr>
                <a:t>的</a:t>
              </a:r>
              <a:r>
                <a:rPr lang="en-US" altLang="zh-CN" sz="1400" dirty="0">
                  <a:solidFill>
                    <a:schemeClr val="dk1"/>
                  </a:solidFill>
                </a:rPr>
                <a:t>PTEA</a:t>
              </a:r>
              <a:r>
                <a:rPr lang="zh-CN" altLang="en-US" sz="1400" dirty="0">
                  <a:solidFill>
                    <a:schemeClr val="dk1"/>
                  </a:solidFill>
                </a:rPr>
                <a:t>物理地址</a:t>
              </a:r>
            </a:p>
          </p:txBody>
        </p:sp>
      </p:grpSp>
      <p:grpSp>
        <p:nvGrpSpPr>
          <p:cNvPr id="19" name="组合 18"/>
          <p:cNvGrpSpPr/>
          <p:nvPr/>
        </p:nvGrpSpPr>
        <p:grpSpPr bwMode="auto">
          <a:xfrm>
            <a:off x="2390165" y="4513832"/>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dirty="0">
                  <a:solidFill>
                    <a:schemeClr val="dk1"/>
                  </a:solidFill>
                </a:rPr>
                <a:t>PA=PPN+VPO</a:t>
              </a:r>
              <a:endParaRPr lang="zh-CN" altLang="en-US" sz="120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bwMode="auto">
          <a:xfrm>
            <a:off x="2503489" y="5602287"/>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结束</a:t>
              </a:r>
              <a:endParaRPr lang="en-US" altLang="zh-CN" sz="140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3656015" y="5339639"/>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bwMode="auto">
          <a:xfrm>
            <a:off x="4447432" y="2974656"/>
            <a:ext cx="1512042" cy="1680847"/>
            <a:chOff x="3275237" y="2593488"/>
            <a:chExt cx="1513127" cy="1679505"/>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ln>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anose="02010800040101010101" pitchFamily="2" charset="-122"/>
                  <a:ea typeface="华文新魏" panose="02010800040101010101" pitchFamily="2" charset="-122"/>
                </a:defRPr>
              </a:lvl1pPr>
              <a:lvl2pPr marL="742950" indent="-285750" eaLnBrk="0" hangingPunct="0">
                <a:defRPr sz="2000">
                  <a:solidFill>
                    <a:schemeClr val="tx1"/>
                  </a:solidFill>
                  <a:latin typeface="华文新魏" panose="02010800040101010101" pitchFamily="2" charset="-122"/>
                  <a:ea typeface="华文新魏" panose="02010800040101010101" pitchFamily="2" charset="-122"/>
                </a:defRPr>
              </a:lvl2pPr>
              <a:lvl3pPr marL="1143000" indent="-228600" eaLnBrk="0" hangingPunct="0">
                <a:defRPr sz="2000">
                  <a:solidFill>
                    <a:schemeClr val="tx1"/>
                  </a:solidFill>
                  <a:latin typeface="华文新魏" panose="02010800040101010101" pitchFamily="2" charset="-122"/>
                  <a:ea typeface="华文新魏" panose="02010800040101010101" pitchFamily="2" charset="-122"/>
                </a:defRPr>
              </a:lvl3pPr>
              <a:lvl4pPr marL="1600200" indent="-228600" eaLnBrk="0" hangingPunct="0">
                <a:defRPr sz="2000">
                  <a:solidFill>
                    <a:schemeClr val="tx1"/>
                  </a:solidFill>
                  <a:latin typeface="华文新魏" panose="02010800040101010101" pitchFamily="2" charset="-122"/>
                  <a:ea typeface="华文新魏" panose="02010800040101010101" pitchFamily="2" charset="-122"/>
                </a:defRPr>
              </a:lvl4pPr>
              <a:lvl5pPr marL="2057400" indent="-228600" eaLnBrk="0" hangingPunct="0">
                <a:defRPr sz="2000">
                  <a:solidFill>
                    <a:schemeClr val="tx1"/>
                  </a:solidFill>
                  <a:latin typeface="华文新魏" panose="02010800040101010101" pitchFamily="2" charset="-122"/>
                  <a:ea typeface="华文新魏" panose="02010800040101010101" pitchFamily="2" charset="-122"/>
                </a:defRPr>
              </a:lvl5pPr>
              <a:lvl6pPr marL="25146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6pPr>
              <a:lvl7pPr marL="29718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7pPr>
              <a:lvl8pPr marL="34290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8pPr>
              <a:lvl9pPr marL="3886200" indent="-228600" algn="ctr" eaLnBrk="0" fontAlgn="base" hangingPunct="0">
                <a:spcBef>
                  <a:spcPct val="50000"/>
                </a:spcBef>
                <a:spcAft>
                  <a:spcPct val="0"/>
                </a:spcAft>
                <a:defRPr sz="2000">
                  <a:solidFill>
                    <a:schemeClr val="tx1"/>
                  </a:solidFill>
                  <a:latin typeface="华文新魏" panose="02010800040101010101" pitchFamily="2" charset="-122"/>
                  <a:ea typeface="华文新魏" panose="02010800040101010101" pitchFamily="2" charset="-122"/>
                </a:defRPr>
              </a:lvl9pPr>
            </a:lstStyle>
            <a:p>
              <a:pPr eaLnBrk="1" hangingPunct="1">
                <a:defRPr/>
              </a:pPr>
              <a:r>
                <a:rPr lang="en-US" altLang="zh-CN" sz="1800" dirty="0">
                  <a:latin typeface="Tahoma" panose="020B0604030504040204" pitchFamily="34" charset="0"/>
                  <a:ea typeface="宋体" panose="02010600030101010101" pitchFamily="2" charset="-122"/>
                </a:rPr>
                <a:t>Yes</a:t>
              </a:r>
              <a:endParaRPr lang="zh-CN" altLang="en-US" sz="1800" dirty="0">
                <a:latin typeface="Tahoma" panose="020B0604030504040204" pitchFamily="34" charset="0"/>
                <a:ea typeface="宋体" panose="02010600030101010101" pitchFamily="2" charset="-122"/>
              </a:endParaRPr>
            </a:p>
          </p:txBody>
        </p:sp>
        <p:sp>
          <p:nvSpPr>
            <p:cNvPr id="117" name="矩形 116"/>
            <p:cNvSpPr/>
            <p:nvPr/>
          </p:nvSpPr>
          <p:spPr>
            <a:xfrm>
              <a:off x="3275237" y="3552844"/>
              <a:ext cx="1513127" cy="72014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a:t>Cache</a:t>
              </a:r>
              <a:r>
                <a:rPr lang="zh-CN" altLang="en-US" sz="1400" dirty="0"/>
                <a:t>提供</a:t>
              </a:r>
              <a:r>
                <a:rPr lang="en-US" altLang="zh-CN" sz="1400" dirty="0"/>
                <a:t>PTE</a:t>
              </a:r>
            </a:p>
          </p:txBody>
        </p:sp>
        <p:cxnSp>
          <p:nvCxnSpPr>
            <p:cNvPr id="105" name="肘形连接符 104"/>
            <p:cNvCxnSpPr>
              <a:stCxn id="57" idx="3"/>
              <a:endCxn id="117" idx="0"/>
            </p:cNvCxnSpPr>
            <p:nvPr/>
          </p:nvCxnSpPr>
          <p:spPr>
            <a:xfrm rot="10800000" flipV="1">
              <a:off x="4031801" y="2593488"/>
              <a:ext cx="635828" cy="959354"/>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bwMode="auto">
          <a:xfrm>
            <a:off x="7326275" y="2543175"/>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ln>
          </p:spPr>
          <p:txBody>
            <a:bodyPr>
              <a:spAutoFit/>
            </a:bodyPr>
            <a:lstStyle/>
            <a:p>
              <a:r>
                <a:rPr lang="en-US" altLang="zh-CN">
                  <a:latin typeface="Tahoma" panose="020B0604030504040204" pitchFamily="34" charset="0"/>
                  <a:ea typeface="宋体" panose="02010600030101010101" pitchFamily="2" charset="-122"/>
                </a:rPr>
                <a:t>No</a:t>
              </a:r>
              <a:endParaRPr lang="zh-CN" altLang="en-US">
                <a:latin typeface="Tahoma" panose="020B0604030504040204" pitchFamily="34" charset="0"/>
                <a:ea typeface="宋体" panose="02010600030101010101" pitchFamily="2" charset="-122"/>
              </a:endParaRPr>
            </a:p>
          </p:txBody>
        </p:sp>
        <p:cxnSp>
          <p:nvCxnSpPr>
            <p:cNvPr id="125" name="肘形连接符 124"/>
            <p:cNvCxnSpPr>
              <a:stCxn id="57" idx="0"/>
              <a:endCxn id="60" idx="0"/>
            </p:cNvCxnSpPr>
            <p:nvPr/>
          </p:nvCxnSpPr>
          <p:spPr>
            <a:xfrm>
              <a:off x="6224249" y="2696093"/>
              <a:ext cx="1299514" cy="856974"/>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t>PTEA</a:t>
              </a:r>
              <a:r>
                <a:rPr lang="zh-CN" altLang="en-US" sz="1400" dirty="0"/>
                <a:t>访问主存，获得</a:t>
              </a:r>
              <a:r>
                <a:rPr lang="en-US" altLang="zh-CN" sz="1400" dirty="0"/>
                <a:t>PTE,</a:t>
              </a:r>
            </a:p>
            <a:p>
              <a:pPr algn="ctr">
                <a:defRPr/>
              </a:pPr>
              <a:r>
                <a:rPr lang="zh-CN" altLang="en-US" sz="1400" dirty="0"/>
                <a:t>将</a:t>
              </a:r>
              <a:r>
                <a:rPr lang="en-US" altLang="zh-CN" sz="1400" dirty="0"/>
                <a:t>PTE</a:t>
              </a:r>
              <a:r>
                <a:rPr lang="zh-CN" altLang="en-US" sz="1400" dirty="0"/>
                <a:t>所在的块</a:t>
              </a:r>
              <a:r>
                <a:rPr lang="zh-CN" altLang="en-US" sz="1400"/>
                <a:t>调入</a:t>
              </a:r>
              <a:r>
                <a:rPr lang="en-US" altLang="zh-CN" sz="1400"/>
                <a:t>Cache</a:t>
              </a:r>
              <a:endParaRPr lang="en-US" altLang="zh-CN" sz="1400" dirty="0"/>
            </a:p>
          </p:txBody>
        </p:sp>
      </p:grpSp>
      <p:grpSp>
        <p:nvGrpSpPr>
          <p:cNvPr id="27" name="组合 26"/>
          <p:cNvGrpSpPr/>
          <p:nvPr/>
        </p:nvGrpSpPr>
        <p:grpSpPr bwMode="auto">
          <a:xfrm>
            <a:off x="7409987" y="4914996"/>
            <a:ext cx="2348857" cy="928591"/>
            <a:chOff x="6238473" y="4732122"/>
            <a:chExt cx="2349273" cy="929124"/>
          </a:xfrm>
        </p:grpSpPr>
        <p:sp>
          <p:nvSpPr>
            <p:cNvPr id="7" name="矩形 6"/>
            <p:cNvSpPr/>
            <p:nvPr/>
          </p:nvSpPr>
          <p:spPr>
            <a:xfrm>
              <a:off x="6861829" y="4732122"/>
              <a:ext cx="1725917" cy="929124"/>
            </a:xfrm>
            <a:prstGeom prst="rect">
              <a:avLst/>
            </a:prstGeom>
            <a:solidFill>
              <a:srgbClr val="FF66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solidFill>
                    <a:schemeClr val="dk1"/>
                  </a:solidFill>
                </a:rPr>
                <a:t>触发缺页异常程序</a:t>
              </a:r>
              <a:r>
                <a:rPr lang="en-US" altLang="zh-CN" sz="1400" dirty="0">
                  <a:solidFill>
                    <a:schemeClr val="dk1"/>
                  </a:solidFill>
                </a:rPr>
                <a:t>OS</a:t>
              </a:r>
              <a:r>
                <a:rPr lang="zh-CN" altLang="en-US" sz="1400" dirty="0">
                  <a:solidFill>
                    <a:schemeClr val="dk1"/>
                  </a:solidFill>
                </a:rPr>
                <a:t>负责调页，更新页表，</a:t>
              </a:r>
              <a:r>
                <a:rPr lang="en-US" altLang="zh-CN" sz="1400" dirty="0">
                  <a:solidFill>
                    <a:schemeClr val="dk1"/>
                  </a:solidFill>
                </a:rPr>
                <a:t>TLB</a:t>
              </a:r>
              <a:r>
                <a:rPr lang="zh-CN" altLang="en-US" sz="1400" dirty="0">
                  <a:solidFill>
                    <a:schemeClr val="dk1"/>
                  </a:solidFill>
                </a:rPr>
                <a:t>表</a:t>
              </a:r>
            </a:p>
          </p:txBody>
        </p:sp>
        <p:sp>
          <p:nvSpPr>
            <p:cNvPr id="343064" name="Text Box 5"/>
            <p:cNvSpPr txBox="1">
              <a:spLocks noChangeArrowheads="1"/>
            </p:cNvSpPr>
            <p:nvPr/>
          </p:nvSpPr>
          <p:spPr bwMode="auto">
            <a:xfrm>
              <a:off x="6268300" y="4861909"/>
              <a:ext cx="577930" cy="369544"/>
            </a:xfrm>
            <a:prstGeom prst="rect">
              <a:avLst/>
            </a:prstGeom>
            <a:noFill/>
            <a:ln w="9525">
              <a:noFill/>
              <a:miter lim="800000"/>
            </a:ln>
          </p:spPr>
          <p:txBody>
            <a:bodyPr>
              <a:spAutoFit/>
            </a:bodyPr>
            <a:lstStyle/>
            <a:p>
              <a:r>
                <a:rPr lang="en-US" altLang="zh-CN" dirty="0">
                  <a:latin typeface="Tahoma" panose="020B0604030504040204" pitchFamily="34" charset="0"/>
                  <a:ea typeface="宋体" panose="02010600030101010101" pitchFamily="2" charset="-122"/>
                </a:rPr>
                <a:t>Yes</a:t>
              </a:r>
              <a:endParaRPr lang="zh-CN" altLang="en-US" dirty="0">
                <a:latin typeface="Tahoma" panose="020B0604030504040204" pitchFamily="34" charset="0"/>
                <a:ea typeface="宋体" panose="02010600030101010101" pitchFamily="2" charset="-122"/>
              </a:endParaRPr>
            </a:p>
          </p:txBody>
        </p:sp>
        <p:cxnSp>
          <p:nvCxnSpPr>
            <p:cNvPr id="68" name="直接箭头连接符 67"/>
            <p:cNvCxnSpPr>
              <a:cxnSpLocks/>
            </p:cNvCxnSpPr>
            <p:nvPr/>
          </p:nvCxnSpPr>
          <p:spPr>
            <a:xfrm flipV="1">
              <a:off x="6238473" y="5252675"/>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p:nvPr/>
        </p:nvGrpSpPr>
        <p:grpSpPr bwMode="auto">
          <a:xfrm>
            <a:off x="5190289" y="4468814"/>
            <a:ext cx="3504438" cy="1226690"/>
            <a:chOff x="3904533" y="4106209"/>
            <a:chExt cx="3505209" cy="1227394"/>
          </a:xfrm>
        </p:grpSpPr>
        <p:grpSp>
          <p:nvGrpSpPr>
            <p:cNvPr id="46" name="组合 45"/>
            <p:cNvGrpSpPr/>
            <p:nvPr/>
          </p:nvGrpSpPr>
          <p:grpSpPr>
            <a:xfrm>
              <a:off x="4942638" y="4444316"/>
              <a:ext cx="1296144" cy="889287"/>
              <a:chOff x="849485" y="2805041"/>
              <a:chExt cx="933519" cy="1106590"/>
            </a:xfrm>
            <a:solidFill>
              <a:srgbClr val="00B050"/>
            </a:solidFill>
          </p:grpSpPr>
          <p:sp>
            <p:nvSpPr>
              <p:cNvPr id="50" name="六边形 49"/>
              <p:cNvSpPr/>
              <p:nvPr/>
            </p:nvSpPr>
            <p:spPr>
              <a:xfrm>
                <a:off x="849485" y="3263559"/>
                <a:ext cx="933519" cy="648072"/>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PTE</a:t>
                </a:r>
                <a:r>
                  <a:rPr lang="zh-CN" altLang="en-US" sz="1400" dirty="0">
                    <a:solidFill>
                      <a:schemeClr val="dk1"/>
                    </a:solidFill>
                  </a:rPr>
                  <a:t>缺页</a:t>
                </a:r>
              </a:p>
            </p:txBody>
          </p:sp>
          <p:cxnSp>
            <p:nvCxnSpPr>
              <p:cNvPr id="47" name="直接箭头连接符 46"/>
              <p:cNvCxnSpPr>
                <a:cxnSpLocks/>
              </p:cNvCxnSpPr>
              <p:nvPr/>
            </p:nvCxnSpPr>
            <p:spPr>
              <a:xfrm>
                <a:off x="1360379" y="2805041"/>
                <a:ext cx="0" cy="482794"/>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8" name="直接连接符 7"/>
            <p:cNvCxnSpPr/>
            <p:nvPr/>
          </p:nvCxnSpPr>
          <p:spPr>
            <a:xfrm>
              <a:off x="3917699" y="4444316"/>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cxnSpLocks/>
            </p:cNvCxnSpPr>
            <p:nvPr/>
          </p:nvCxnSpPr>
          <p:spPr>
            <a:xfrm flipV="1">
              <a:off x="3904533" y="4298652"/>
              <a:ext cx="0" cy="1538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cxnSpLocks/>
              <a:endCxn id="60" idx="2"/>
            </p:cNvCxnSpPr>
            <p:nvPr/>
          </p:nvCxnSpPr>
          <p:spPr>
            <a:xfrm flipV="1">
              <a:off x="7409739" y="4106209"/>
              <a:ext cx="0" cy="33810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7883524" y="1219516"/>
            <a:ext cx="2867477" cy="933450"/>
          </a:xfrm>
        </p:spPr>
        <p:txBody>
          <a:bodyPr>
            <a:noAutofit/>
          </a:bodyPr>
          <a:lstStyle/>
          <a:p>
            <a:pPr marL="0" indent="0">
              <a:buNone/>
            </a:pPr>
            <a:r>
              <a:rPr lang="en-US" altLang="zh-CN" sz="2000" dirty="0" err="1"/>
              <a:t>TLB</a:t>
            </a:r>
            <a:r>
              <a:rPr sz="2000" dirty="0" err="1"/>
              <a:t>查找与</a:t>
            </a:r>
            <a:r>
              <a:rPr lang="en-US" altLang="zh-CN" sz="2000" dirty="0" err="1"/>
              <a:t>Cache</a:t>
            </a:r>
            <a:r>
              <a:rPr sz="2000" dirty="0" err="1"/>
              <a:t>查找可以同步进行</a:t>
            </a:r>
            <a:endParaRPr lang="en-US" altLang="zh-CN" sz="2800" dirty="0"/>
          </a:p>
          <a:p>
            <a:endParaRPr lang="en-US" altLang="zh-CN" sz="3600" dirty="0"/>
          </a:p>
          <a:p>
            <a:endParaRPr sz="3600" dirty="0"/>
          </a:p>
        </p:txBody>
      </p:sp>
      <p:grpSp>
        <p:nvGrpSpPr>
          <p:cNvPr id="171" name="组合 170"/>
          <p:cNvGrpSpPr/>
          <p:nvPr/>
        </p:nvGrpSpPr>
        <p:grpSpPr>
          <a:xfrm>
            <a:off x="2303463" y="2223307"/>
            <a:ext cx="1490662" cy="1135971"/>
            <a:chOff x="432561" y="2745138"/>
            <a:chExt cx="1490662" cy="850295"/>
          </a:xfrm>
          <a:solidFill>
            <a:srgbClr val="00B050"/>
          </a:solidFill>
        </p:grpSpPr>
        <p:sp>
          <p:nvSpPr>
            <p:cNvPr id="10" name="六边形 9"/>
            <p:cNvSpPr/>
            <p:nvPr/>
          </p:nvSpPr>
          <p:spPr>
            <a:xfrm>
              <a:off x="432561" y="3176334"/>
              <a:ext cx="1490662" cy="419099"/>
            </a:xfrm>
            <a:prstGeom prst="hexagon">
              <a:avLst/>
            </a:prstGeom>
            <a:grp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TLB</a:t>
              </a:r>
              <a:r>
                <a:rPr lang="zh-CN" altLang="en-US" sz="1400" dirty="0">
                  <a:solidFill>
                    <a:schemeClr val="dk1"/>
                  </a:solidFill>
                </a:rPr>
                <a:t>查找</a:t>
              </a:r>
              <a:endParaRPr lang="en-US" altLang="zh-CN" sz="1400" dirty="0">
                <a:solidFill>
                  <a:schemeClr val="dk1"/>
                </a:solidFill>
              </a:endParaRPr>
            </a:p>
            <a:p>
              <a:pPr algn="ctr">
                <a:defRPr/>
              </a:pPr>
              <a:r>
                <a:rPr lang="en-US" altLang="zh-CN" sz="1400" dirty="0">
                  <a:solidFill>
                    <a:schemeClr val="dk1"/>
                  </a:solidFill>
                </a:rPr>
                <a:t>(Key=VPN)</a:t>
              </a:r>
              <a:endParaRPr lang="zh-CN" altLang="en-US" sz="140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p:nvPr/>
        </p:nvGrpSpPr>
        <p:grpSpPr bwMode="auto">
          <a:xfrm>
            <a:off x="2303464" y="1522411"/>
            <a:ext cx="1512887" cy="1124589"/>
            <a:chOff x="432650" y="1130650"/>
            <a:chExt cx="1512168" cy="1290238"/>
          </a:xfrm>
        </p:grpSpPr>
        <p:cxnSp>
          <p:nvCxnSpPr>
            <p:cNvPr id="13" name="肘形连接符 12"/>
            <p:cNvCxnSpPr>
              <a:stCxn id="6" idx="2"/>
              <a:endCxn id="12" idx="0"/>
            </p:cNvCxnSpPr>
            <p:nvPr/>
          </p:nvCxnSpPr>
          <p:spPr>
            <a:xfrm rot="16200000" flipH="1">
              <a:off x="902934" y="1415658"/>
              <a:ext cx="570809" cy="79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32650" y="1701460"/>
              <a:ext cx="1512168" cy="719428"/>
            </a:xfrm>
            <a:prstGeom prst="rect">
              <a:avLst/>
            </a:prstGeom>
            <a:solidFill>
              <a:srgbClr val="92D05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dirty="0">
                  <a:solidFill>
                    <a:schemeClr val="dk1"/>
                  </a:solidFill>
                </a:rPr>
                <a:t>MMU</a:t>
              </a:r>
              <a:r>
                <a:rPr lang="zh-CN" altLang="en-US" sz="1400" dirty="0">
                  <a:solidFill>
                    <a:schemeClr val="dk1"/>
                  </a:solidFill>
                </a:rPr>
                <a:t>接收到</a:t>
              </a:r>
              <a:endParaRPr lang="en-US" altLang="zh-CN" sz="1400" dirty="0">
                <a:solidFill>
                  <a:schemeClr val="dk1"/>
                </a:solidFill>
              </a:endParaRPr>
            </a:p>
            <a:p>
              <a:pPr algn="ctr">
                <a:defRPr/>
              </a:pPr>
              <a:r>
                <a:rPr lang="zh-CN" altLang="en-US" sz="1400" dirty="0">
                  <a:solidFill>
                    <a:schemeClr val="dk1"/>
                  </a:solidFill>
                </a:rPr>
                <a:t>虚拟地址</a:t>
              </a:r>
              <a:r>
                <a:rPr lang="en-US" altLang="zh-CN" sz="1400" dirty="0">
                  <a:solidFill>
                    <a:schemeClr val="dk1"/>
                  </a:solidFill>
                </a:rPr>
                <a:t>VA</a:t>
              </a:r>
              <a:endParaRPr lang="zh-CN" altLang="en-US" sz="1400" dirty="0">
                <a:solidFill>
                  <a:schemeClr val="dk1"/>
                </a:solidFill>
              </a:endParaRPr>
            </a:p>
          </p:txBody>
        </p:sp>
      </p:grpSp>
      <p:sp>
        <p:nvSpPr>
          <p:cNvPr id="52" name="矩形 51"/>
          <p:cNvSpPr/>
          <p:nvPr/>
        </p:nvSpPr>
        <p:spPr>
          <a:xfrm>
            <a:off x="4108881" y="5155406"/>
            <a:ext cx="1431600" cy="360709"/>
          </a:xfrm>
          <a:prstGeom prst="rect">
            <a:avLst/>
          </a:prstGeom>
          <a:solidFill>
            <a:srgbClr val="FF0000"/>
          </a:solidFill>
          <a:effectLst>
            <a:outerShdw blurRad="50800" dist="38100" dir="5400000" algn="t"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dirty="0"/>
              <a:t>更新</a:t>
            </a:r>
            <a:r>
              <a:rPr lang="en-US" altLang="zh-CN" sz="1400" dirty="0"/>
              <a:t>TLB</a:t>
            </a:r>
            <a:r>
              <a:rPr lang="zh-CN" altLang="en-US" sz="1400" dirty="0"/>
              <a:t>表</a:t>
            </a:r>
            <a:endParaRPr lang="en-US" altLang="zh-CN" sz="1400" dirty="0"/>
          </a:p>
        </p:txBody>
      </p:sp>
      <p:cxnSp>
        <p:nvCxnSpPr>
          <p:cNvPr id="54" name="直接箭头连接符 53"/>
          <p:cNvCxnSpPr/>
          <p:nvPr/>
        </p:nvCxnSpPr>
        <p:spPr>
          <a:xfrm flipH="1">
            <a:off x="5600866" y="5413841"/>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90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4" grpId="0" bldLvl="0" animBg="1"/>
      <p:bldP spid="343046" grpId="0"/>
      <p:bldP spid="51" grpId="0" build="p"/>
      <p:bldP spid="52" grpId="0" bldLvl="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虚拟存储器与</a:t>
            </a:r>
            <a:r>
              <a:rPr lang="en-US" altLang="zh-CN" b="1" dirty="0">
                <a:sym typeface="+mn-ea"/>
              </a:rPr>
              <a:t>Cache</a:t>
            </a:r>
            <a:r>
              <a:rPr lang="zh-CN" altLang="en-US" b="1" dirty="0">
                <a:sym typeface="+mn-ea"/>
              </a:rPr>
              <a:t>的相似之处</a:t>
            </a:r>
          </a:p>
        </p:txBody>
      </p:sp>
      <p:sp>
        <p:nvSpPr>
          <p:cNvPr id="6" name="内容占位符 5"/>
          <p:cNvSpPr>
            <a:spLocks noGrp="1"/>
          </p:cNvSpPr>
          <p:nvPr>
            <p:ph idx="1"/>
          </p:nvPr>
        </p:nvSpPr>
        <p:spPr/>
        <p:txBody>
          <a:bodyPr>
            <a:noAutofit/>
          </a:bodyPr>
          <a:lstStyle/>
          <a:p>
            <a:pPr lvl="0" fontAlgn="auto">
              <a:lnSpc>
                <a:spcPct val="140000"/>
              </a:lnSpc>
              <a:spcBef>
                <a:spcPts val="0"/>
              </a:spcBef>
              <a:spcAft>
                <a:spcPts val="0"/>
              </a:spcAft>
            </a:pPr>
            <a:r>
              <a:rPr lang="zh-CN" altLang="en-US" dirty="0">
                <a:sym typeface="+mn-ea"/>
              </a:rPr>
              <a:t>将程序中常用的部分驻留在高速存储器</a:t>
            </a:r>
          </a:p>
          <a:p>
            <a:pPr lvl="1" fontAlgn="auto">
              <a:lnSpc>
                <a:spcPct val="140000"/>
              </a:lnSpc>
              <a:spcBef>
                <a:spcPts val="0"/>
              </a:spcBef>
              <a:spcAft>
                <a:spcPts val="0"/>
              </a:spcAft>
            </a:pPr>
            <a:r>
              <a:rPr lang="zh-CN" altLang="en-US" dirty="0">
                <a:sym typeface="+mn-ea"/>
              </a:rPr>
              <a:t>程序载入按需载入（不是全部载入）</a:t>
            </a:r>
          </a:p>
          <a:p>
            <a:pPr lvl="1" fontAlgn="auto">
              <a:lnSpc>
                <a:spcPct val="140000"/>
              </a:lnSpc>
              <a:spcBef>
                <a:spcPts val="0"/>
              </a:spcBef>
              <a:spcAft>
                <a:spcPts val="0"/>
              </a:spcAft>
            </a:pPr>
            <a:r>
              <a:rPr lang="zh-CN" altLang="en-US" dirty="0">
                <a:sym typeface="+mn-ea"/>
              </a:rPr>
              <a:t>高速存储器分块或者分页（粒度问题）</a:t>
            </a:r>
          </a:p>
          <a:p>
            <a:pPr lvl="1" fontAlgn="auto">
              <a:lnSpc>
                <a:spcPct val="140000"/>
              </a:lnSpc>
              <a:spcBef>
                <a:spcPts val="0"/>
              </a:spcBef>
              <a:spcAft>
                <a:spcPts val="0"/>
              </a:spcAft>
            </a:pPr>
            <a:r>
              <a:rPr lang="zh-CN" altLang="en-US" dirty="0">
                <a:sym typeface="+mn-ea"/>
              </a:rPr>
              <a:t>主存空间满，将不常用程序或数据</a:t>
            </a:r>
            <a:r>
              <a:rPr lang="zh-CN" altLang="en-US" b="1" u="sng" dirty="0">
                <a:solidFill>
                  <a:srgbClr val="FF0000"/>
                </a:solidFill>
                <a:sym typeface="+mn-ea"/>
              </a:rPr>
              <a:t>淘汰</a:t>
            </a:r>
            <a:r>
              <a:rPr lang="zh-CN" altLang="en-US" dirty="0">
                <a:sym typeface="+mn-ea"/>
              </a:rPr>
              <a:t>或</a:t>
            </a:r>
            <a:r>
              <a:rPr lang="zh-CN" altLang="en-US" b="1" u="sng" dirty="0">
                <a:solidFill>
                  <a:srgbClr val="FF0000"/>
                </a:solidFill>
                <a:sym typeface="+mn-ea"/>
              </a:rPr>
              <a:t>交换</a:t>
            </a:r>
            <a:r>
              <a:rPr lang="zh-CN" altLang="en-US" dirty="0">
                <a:sym typeface="+mn-ea"/>
              </a:rPr>
              <a:t>到辅存中</a:t>
            </a:r>
            <a:endParaRPr lang="zh-CN" altLang="en-US" sz="3600" dirty="0">
              <a:sym typeface="+mn-ea"/>
            </a:endParaRPr>
          </a:p>
          <a:p>
            <a:pPr lvl="0" fontAlgn="auto">
              <a:lnSpc>
                <a:spcPct val="140000"/>
              </a:lnSpc>
              <a:spcBef>
                <a:spcPts val="0"/>
              </a:spcBef>
              <a:spcAft>
                <a:spcPts val="0"/>
              </a:spcAft>
            </a:pPr>
            <a:r>
              <a:rPr lang="zh-CN" altLang="en-US" dirty="0">
                <a:sym typeface="+mn-ea"/>
              </a:rPr>
              <a:t>数据的换入换出由硬件或操作系统完成，对用户透明</a:t>
            </a:r>
            <a:endParaRPr lang="zh-CN" altLang="en-US" dirty="0"/>
          </a:p>
          <a:p>
            <a:pPr lvl="0" fontAlgn="auto">
              <a:lnSpc>
                <a:spcPct val="140000"/>
              </a:lnSpc>
              <a:spcBef>
                <a:spcPts val="0"/>
              </a:spcBef>
              <a:spcAft>
                <a:spcPts val="0"/>
              </a:spcAft>
            </a:pPr>
            <a:r>
              <a:rPr lang="zh-CN" altLang="en-US" dirty="0">
                <a:sym typeface="+mn-ea"/>
              </a:rPr>
              <a:t>利用程序局部性，使存储系统的性能接近于高速存储器；价格接近于低速存储器，并扩充主存容量</a:t>
            </a:r>
            <a:endParaRPr lang="zh-CN" altLang="en-US" b="1" dirty="0">
              <a:latin typeface="Times New Roman" panose="02020603050405020304" pitchFamily="18" charset="0"/>
              <a:sym typeface="+mn-ea"/>
            </a:endParaRPr>
          </a:p>
        </p:txBody>
      </p:sp>
      <p:sp>
        <p:nvSpPr>
          <p:cNvPr id="5" name="灯片编号占位符 2"/>
          <p:cNvSpPr>
            <a:spLocks noGrp="1"/>
          </p:cNvSpPr>
          <p:nvPr>
            <p:ph type="sldNum" sz="quarter" idx="12"/>
          </p:nvPr>
        </p:nvSpPr>
        <p:spPr/>
        <p:txBody>
          <a:bodyPr/>
          <a:lstStyle/>
          <a:p>
            <a:fld id="{8EE8E787-E6FE-45D8-9039-788B45E44EE7}" type="slidenum">
              <a:rPr lang="zh-CN" altLang="en-US" smtClean="0"/>
              <a:t>164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b="1" dirty="0">
                <a:sym typeface="+mn-ea"/>
              </a:rPr>
              <a:t>虚拟存储器与</a:t>
            </a:r>
            <a:r>
              <a:rPr lang="en-US" altLang="zh-CN" b="1" dirty="0">
                <a:sym typeface="+mn-ea"/>
              </a:rPr>
              <a:t>Cache</a:t>
            </a:r>
            <a:r>
              <a:rPr lang="zh-CN" altLang="en-US" b="1" dirty="0">
                <a:sym typeface="+mn-ea"/>
              </a:rPr>
              <a:t>的差异</a:t>
            </a:r>
          </a:p>
        </p:txBody>
      </p:sp>
      <p:sp>
        <p:nvSpPr>
          <p:cNvPr id="6" name="内容占位符 5"/>
          <p:cNvSpPr>
            <a:spLocks noGrp="1"/>
          </p:cNvSpPr>
          <p:nvPr>
            <p:ph idx="1"/>
          </p:nvPr>
        </p:nvSpPr>
        <p:spPr/>
        <p:txBody>
          <a:bodyPr>
            <a:normAutofit/>
          </a:bodyPr>
          <a:lstStyle/>
          <a:p>
            <a:pPr lvl="0" fontAlgn="auto">
              <a:lnSpc>
                <a:spcPct val="130000"/>
              </a:lnSpc>
              <a:spcBef>
                <a:spcPts val="1200"/>
              </a:spcBef>
            </a:pPr>
            <a:r>
              <a:rPr lang="zh-CN" altLang="en-US" dirty="0">
                <a:sym typeface="+mn-ea"/>
              </a:rPr>
              <a:t>虚存用于扩大主存容量，</a:t>
            </a:r>
            <a:r>
              <a:rPr lang="en-US" altLang="zh-CN" dirty="0">
                <a:sym typeface="+mn-ea"/>
              </a:rPr>
              <a:t>Cache</a:t>
            </a:r>
            <a:r>
              <a:rPr lang="zh-CN" altLang="en-US" dirty="0">
                <a:sym typeface="+mn-ea"/>
              </a:rPr>
              <a:t>用于加速主存性能</a:t>
            </a:r>
            <a:endParaRPr lang="zh-CN" altLang="en-US" sz="3200" dirty="0">
              <a:sym typeface="+mn-ea"/>
            </a:endParaRPr>
          </a:p>
          <a:p>
            <a:pPr lvl="0" fontAlgn="auto">
              <a:lnSpc>
                <a:spcPct val="130000"/>
              </a:lnSpc>
              <a:spcBef>
                <a:spcPts val="1200"/>
              </a:spcBef>
            </a:pPr>
            <a:r>
              <a:rPr lang="zh-CN" altLang="en-US" dirty="0">
                <a:sym typeface="+mn-ea"/>
              </a:rPr>
              <a:t>虚存中未命中性能损失远大于</a:t>
            </a:r>
            <a:r>
              <a:rPr lang="en-US" altLang="zh-CN" dirty="0">
                <a:sym typeface="+mn-ea"/>
              </a:rPr>
              <a:t>Cache</a:t>
            </a:r>
            <a:r>
              <a:rPr lang="zh-CN" altLang="en-US" dirty="0">
                <a:sym typeface="+mn-ea"/>
              </a:rPr>
              <a:t>系统</a:t>
            </a:r>
          </a:p>
          <a:p>
            <a:pPr lvl="1" fontAlgn="auto">
              <a:lnSpc>
                <a:spcPct val="130000"/>
              </a:lnSpc>
              <a:spcBef>
                <a:spcPts val="1200"/>
              </a:spcBef>
            </a:pPr>
            <a:r>
              <a:rPr lang="zh-CN" altLang="en-US" dirty="0">
                <a:sym typeface="+mn-ea"/>
              </a:rPr>
              <a:t>全相联提升命中率</a:t>
            </a:r>
            <a:endParaRPr lang="zh-CN" altLang="en-US" sz="2800" dirty="0">
              <a:sym typeface="+mn-ea"/>
            </a:endParaRPr>
          </a:p>
          <a:p>
            <a:pPr lvl="1" fontAlgn="auto">
              <a:lnSpc>
                <a:spcPct val="130000"/>
              </a:lnSpc>
              <a:spcBef>
                <a:spcPts val="1200"/>
              </a:spcBef>
            </a:pPr>
            <a:r>
              <a:rPr lang="zh-CN" altLang="en-US" dirty="0">
                <a:sym typeface="+mn-ea"/>
              </a:rPr>
              <a:t>更大的交换单位页</a:t>
            </a:r>
            <a:endParaRPr lang="zh-CN" altLang="en-US" sz="2800" dirty="0">
              <a:sym typeface="+mn-ea"/>
            </a:endParaRPr>
          </a:p>
          <a:p>
            <a:pPr lvl="1" fontAlgn="auto">
              <a:lnSpc>
                <a:spcPct val="130000"/>
              </a:lnSpc>
              <a:spcBef>
                <a:spcPts val="1200"/>
              </a:spcBef>
            </a:pPr>
            <a:r>
              <a:rPr lang="zh-CN" altLang="en-US" dirty="0">
                <a:sym typeface="+mn-ea"/>
              </a:rPr>
              <a:t>近似</a:t>
            </a:r>
            <a:r>
              <a:rPr lang="en-US" altLang="zh-CN" dirty="0">
                <a:sym typeface="+mn-ea"/>
              </a:rPr>
              <a:t>LRU</a:t>
            </a:r>
            <a:r>
              <a:rPr lang="zh-CN" altLang="en-US" dirty="0">
                <a:sym typeface="+mn-ea"/>
              </a:rPr>
              <a:t>算法  </a:t>
            </a:r>
            <a:r>
              <a:rPr lang="en-US" altLang="zh-CN" dirty="0">
                <a:sym typeface="+mn-ea"/>
              </a:rPr>
              <a:t>(CLOCK</a:t>
            </a:r>
            <a:r>
              <a:rPr lang="zh-CN" altLang="en-US" dirty="0">
                <a:sym typeface="+mn-ea"/>
              </a:rPr>
              <a:t>算法</a:t>
            </a:r>
            <a:r>
              <a:rPr lang="en-US" altLang="zh-CN" dirty="0">
                <a:sym typeface="+mn-ea"/>
              </a:rPr>
              <a:t>)</a:t>
            </a:r>
            <a:endParaRPr lang="zh-CN" altLang="en-US" sz="2800" dirty="0">
              <a:sym typeface="+mn-ea"/>
            </a:endParaRPr>
          </a:p>
          <a:p>
            <a:pPr lvl="0" fontAlgn="auto">
              <a:lnSpc>
                <a:spcPct val="130000"/>
              </a:lnSpc>
              <a:spcBef>
                <a:spcPts val="1200"/>
              </a:spcBef>
            </a:pPr>
            <a:r>
              <a:rPr lang="zh-CN" altLang="en-US" dirty="0">
                <a:sym typeface="+mn-ea"/>
              </a:rPr>
              <a:t>虚存由硬件和</a:t>
            </a:r>
            <a:r>
              <a:rPr lang="en-US" altLang="zh-CN" dirty="0">
                <a:sym typeface="+mn-ea"/>
              </a:rPr>
              <a:t>OS</a:t>
            </a:r>
            <a:r>
              <a:rPr lang="zh-CN" altLang="en-US" dirty="0">
                <a:sym typeface="+mn-ea"/>
              </a:rPr>
              <a:t>联合管理，</a:t>
            </a:r>
            <a:r>
              <a:rPr lang="en-US" altLang="zh-CN" dirty="0">
                <a:sym typeface="+mn-ea"/>
              </a:rPr>
              <a:t>Cache</a:t>
            </a:r>
            <a:r>
              <a:rPr lang="zh-CN" altLang="en-US" dirty="0">
                <a:sym typeface="+mn-ea"/>
              </a:rPr>
              <a:t>由硬件管理</a:t>
            </a:r>
            <a:endParaRPr lang="en-US" altLang="zh-CN" b="1" dirty="0">
              <a:latin typeface="Times New Roman" panose="02020603050405020304" pitchFamily="18" charset="0"/>
              <a:sym typeface="+mn-ea"/>
            </a:endParaRPr>
          </a:p>
        </p:txBody>
      </p:sp>
      <p:sp>
        <p:nvSpPr>
          <p:cNvPr id="5" name="灯片编号占位符 2"/>
          <p:cNvSpPr>
            <a:spLocks noGrp="1"/>
          </p:cNvSpPr>
          <p:nvPr>
            <p:ph type="sldNum" sz="quarter" idx="12"/>
          </p:nvPr>
        </p:nvSpPr>
        <p:spPr/>
        <p:txBody>
          <a:bodyPr/>
          <a:lstStyle/>
          <a:p>
            <a:fld id="{8EE8E787-E6FE-45D8-9039-788B45E44EE7}" type="slidenum">
              <a:rPr lang="zh-CN" altLang="en-US" smtClean="0"/>
              <a:t>165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虚拟存储器小结</a:t>
            </a:r>
          </a:p>
        </p:txBody>
      </p:sp>
      <p:sp>
        <p:nvSpPr>
          <p:cNvPr id="6" name="内容占位符 5"/>
          <p:cNvSpPr>
            <a:spLocks noGrp="1"/>
          </p:cNvSpPr>
          <p:nvPr>
            <p:ph idx="1"/>
          </p:nvPr>
        </p:nvSpPr>
        <p:spPr>
          <a:xfrm>
            <a:off x="838200" y="1065730"/>
            <a:ext cx="10770476" cy="4873029"/>
          </a:xfrm>
        </p:spPr>
        <p:txBody>
          <a:bodyPr>
            <a:noAutofit/>
          </a:bodyPr>
          <a:lstStyle/>
          <a:p>
            <a:pPr lvl="0" fontAlgn="auto">
              <a:lnSpc>
                <a:spcPct val="110000"/>
              </a:lnSpc>
              <a:spcAft>
                <a:spcPts val="0"/>
              </a:spcAft>
            </a:pPr>
            <a:r>
              <a:rPr dirty="0">
                <a:sym typeface="+mn-ea"/>
              </a:rPr>
              <a:t>程序员在比实际主存大得多的逻辑地址空间中编程</a:t>
            </a:r>
            <a:endParaRPr lang="zh-CN" altLang="en-US" dirty="0"/>
          </a:p>
          <a:p>
            <a:pPr lvl="0" fontAlgn="auto">
              <a:lnSpc>
                <a:spcPct val="110000"/>
              </a:lnSpc>
              <a:spcAft>
                <a:spcPts val="0"/>
              </a:spcAft>
            </a:pPr>
            <a:r>
              <a:rPr dirty="0">
                <a:sym typeface="+mn-ea"/>
              </a:rPr>
              <a:t>程序执行时，</a:t>
            </a:r>
            <a:r>
              <a:rPr lang="zh-CN" altLang="en-US" dirty="0">
                <a:sym typeface="+mn-ea"/>
              </a:rPr>
              <a:t>按需载入代码和数据，无需全部载入</a:t>
            </a:r>
            <a:endParaRPr lang="zh-CN" altLang="en-US" dirty="0"/>
          </a:p>
          <a:p>
            <a:pPr lvl="0" fontAlgn="auto">
              <a:lnSpc>
                <a:spcPct val="110000"/>
              </a:lnSpc>
              <a:spcAft>
                <a:spcPts val="0"/>
              </a:spcAft>
            </a:pPr>
            <a:r>
              <a:rPr dirty="0">
                <a:sym typeface="+mn-ea"/>
              </a:rPr>
              <a:t>硬件将逻辑地址（虚拟地址）转化为物理地址（实地址）</a:t>
            </a:r>
          </a:p>
          <a:p>
            <a:pPr lvl="0" fontAlgn="auto">
              <a:lnSpc>
                <a:spcPct val="110000"/>
              </a:lnSpc>
              <a:spcAft>
                <a:spcPts val="0"/>
              </a:spcAft>
            </a:pPr>
            <a:r>
              <a:rPr dirty="0">
                <a:sym typeface="+mn-ea"/>
              </a:rPr>
              <a:t>缺页时，</a:t>
            </a:r>
            <a:r>
              <a:rPr dirty="0">
                <a:solidFill>
                  <a:srgbClr val="FF0000"/>
                </a:solidFill>
                <a:sym typeface="+mn-ea"/>
              </a:rPr>
              <a:t>由</a:t>
            </a:r>
            <a:r>
              <a:rPr lang="zh-CN" dirty="0">
                <a:solidFill>
                  <a:srgbClr val="FF0000"/>
                </a:solidFill>
                <a:sym typeface="+mn-ea"/>
              </a:rPr>
              <a:t>操作系统</a:t>
            </a:r>
            <a:r>
              <a:rPr dirty="0">
                <a:sym typeface="+mn-ea"/>
              </a:rPr>
              <a:t>进行主存和磁盘之间的信息交换</a:t>
            </a:r>
          </a:p>
          <a:p>
            <a:pPr lvl="0" fontAlgn="auto">
              <a:lnSpc>
                <a:spcPct val="110000"/>
              </a:lnSpc>
              <a:spcAft>
                <a:spcPts val="0"/>
              </a:spcAft>
            </a:pPr>
            <a:r>
              <a:rPr dirty="0">
                <a:sym typeface="+mn-ea"/>
              </a:rPr>
              <a:t>虚存机制由硬件与操作系统协作实现</a:t>
            </a:r>
          </a:p>
          <a:p>
            <a:pPr lvl="1" fontAlgn="auto">
              <a:lnSpc>
                <a:spcPct val="110000"/>
              </a:lnSpc>
              <a:spcAft>
                <a:spcPts val="0"/>
              </a:spcAft>
            </a:pPr>
            <a:r>
              <a:rPr dirty="0">
                <a:sym typeface="+mn-ea"/>
              </a:rPr>
              <a:t>进程</a:t>
            </a:r>
            <a:r>
              <a:rPr lang="zh-CN" altLang="en-US" dirty="0">
                <a:sym typeface="+mn-ea"/>
              </a:rPr>
              <a:t>及进程</a:t>
            </a:r>
            <a:r>
              <a:rPr dirty="0" err="1">
                <a:sym typeface="+mn-ea"/>
              </a:rPr>
              <a:t>上下文切换</a:t>
            </a:r>
            <a:r>
              <a:rPr lang="zh-CN" altLang="en-US" dirty="0">
                <a:sym typeface="+mn-ea"/>
              </a:rPr>
              <a:t>、</a:t>
            </a:r>
            <a:r>
              <a:rPr dirty="0" err="1">
                <a:sym typeface="+mn-ea"/>
              </a:rPr>
              <a:t>存储器分配</a:t>
            </a:r>
          </a:p>
          <a:p>
            <a:pPr lvl="1" fontAlgn="auto">
              <a:lnSpc>
                <a:spcPct val="110000"/>
              </a:lnSpc>
              <a:spcAft>
                <a:spcPts val="0"/>
              </a:spcAft>
            </a:pPr>
            <a:r>
              <a:rPr dirty="0" err="1">
                <a:sym typeface="+mn-ea"/>
              </a:rPr>
              <a:t>虚拟地址空间管理、缺页处理</a:t>
            </a:r>
          </a:p>
          <a:p>
            <a:pPr lvl="1" fontAlgn="auto">
              <a:lnSpc>
                <a:spcPct val="110000"/>
              </a:lnSpc>
              <a:spcAft>
                <a:spcPts val="0"/>
              </a:spcAft>
            </a:pPr>
            <a:r>
              <a:rPr dirty="0" err="1">
                <a:sym typeface="+mn-ea"/>
              </a:rPr>
              <a:t>存储器保护</a:t>
            </a:r>
            <a:endParaRPr dirty="0">
              <a:sym typeface="+mn-ea"/>
            </a:endParaRPr>
          </a:p>
        </p:txBody>
      </p:sp>
      <p:sp>
        <p:nvSpPr>
          <p:cNvPr id="5" name="灯片编号占位符 2"/>
          <p:cNvSpPr>
            <a:spLocks noGrp="1"/>
          </p:cNvSpPr>
          <p:nvPr>
            <p:ph type="sldNum" sz="quarter" idx="12"/>
          </p:nvPr>
        </p:nvSpPr>
        <p:spPr/>
        <p:txBody>
          <a:bodyPr/>
          <a:lstStyle/>
          <a:p>
            <a:fld id="{8EE8E787-E6FE-45D8-9039-788B45E44EE7}" type="slidenum">
              <a:rPr lang="zh-CN" altLang="en-US" smtClean="0"/>
              <a:t>166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500"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500"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500"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500"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500"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500"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500"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500" fill="hold">
                                          <p:stCondLst>
                                            <p:cond delay="0"/>
                                          </p:stCondLst>
                                        </p:cTn>
                                        <p:tgtEl>
                                          <p:spTgt spid="6">
                                            <p:txEl>
                                              <p:pRg st="7" end="7"/>
                                            </p:txEl>
                                          </p:spTgt>
                                        </p:tgtEl>
                                        <p:attrNameLst>
                                          <p:attrName>style.visibility</p:attrName>
                                        </p:attrNameLst>
                                      </p:cBhvr>
                                      <p:to>
                                        <p:strVal val="visible"/>
                                      </p:to>
                                    </p:set>
                                    <p:animEffect transition="in" filter="blinds(horizontal)">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sym typeface="+mn-ea"/>
              </a:rPr>
              <a:t>存储层次结构</a:t>
            </a:r>
            <a:endParaRPr lang="zh-CN" altLang="en-US" b="1" dirty="0">
              <a:sym typeface="+mn-ea"/>
            </a:endParaRPr>
          </a:p>
        </p:txBody>
      </p:sp>
      <p:sp>
        <p:nvSpPr>
          <p:cNvPr id="6" name="内容占位符 5"/>
          <p:cNvSpPr>
            <a:spLocks noGrp="1"/>
          </p:cNvSpPr>
          <p:nvPr>
            <p:ph idx="1"/>
          </p:nvPr>
        </p:nvSpPr>
        <p:spPr/>
        <p:txBody>
          <a:bodyPr>
            <a:normAutofit/>
          </a:bodyPr>
          <a:lstStyle/>
          <a:p>
            <a:pPr fontAlgn="auto">
              <a:lnSpc>
                <a:spcPct val="100000"/>
              </a:lnSpc>
            </a:pPr>
            <a:endParaRPr lang="zh-CN" altLang="en-US" dirty="0"/>
          </a:p>
          <a:p>
            <a:pPr fontAlgn="auto">
              <a:lnSpc>
                <a:spcPct val="100000"/>
              </a:lnSpc>
            </a:pPr>
            <a:endParaRPr lang="zh-CN" altLang="en-US" dirty="0"/>
          </a:p>
          <a:p>
            <a:pPr lvl="0"/>
            <a:endParaRPr lang="zh-CN" altLang="en-US" dirty="0">
              <a:sym typeface="+mn-ea"/>
            </a:endParaRPr>
          </a:p>
          <a:p>
            <a:pPr marL="914400" lvl="2" indent="0">
              <a:buNone/>
            </a:pPr>
            <a:r>
              <a:rPr lang="en-US" altLang="zh-CN" b="1" dirty="0">
                <a:latin typeface="Times New Roman" panose="02020603050405020304" pitchFamily="18" charset="0"/>
                <a:sym typeface="+mn-ea"/>
              </a:rPr>
              <a:t>	</a:t>
            </a:r>
          </a:p>
        </p:txBody>
      </p:sp>
      <p:pic>
        <p:nvPicPr>
          <p:cNvPr id="2" name="图片 1"/>
          <p:cNvPicPr>
            <a:picLocks noChangeAspect="1"/>
          </p:cNvPicPr>
          <p:nvPr/>
        </p:nvPicPr>
        <p:blipFill>
          <a:blip r:embed="rId3"/>
          <a:stretch>
            <a:fillRect/>
          </a:stretch>
        </p:blipFill>
        <p:spPr>
          <a:xfrm>
            <a:off x="3546475" y="1131570"/>
            <a:ext cx="5099050" cy="5437505"/>
          </a:xfrm>
          <a:prstGeom prst="rect">
            <a:avLst/>
          </a:prstGeom>
        </p:spPr>
      </p:pic>
      <p:sp>
        <p:nvSpPr>
          <p:cNvPr id="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167</a:t>
            </a:fld>
            <a:endParaRPr lang="zh-CN" altLang="en-US" dirty="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a:t>计算机各种延时示意图</a:t>
            </a:r>
          </a:p>
        </p:txBody>
      </p:sp>
      <p:sp>
        <p:nvSpPr>
          <p:cNvPr id="6" name="内容占位符 5"/>
          <p:cNvSpPr>
            <a:spLocks noGrp="1"/>
          </p:cNvSpPr>
          <p:nvPr>
            <p:ph idx="1"/>
          </p:nvPr>
        </p:nvSpPr>
        <p:spPr/>
        <p:txBody>
          <a:bodyPr/>
          <a:lstStyle/>
          <a:p>
            <a:pPr marL="0" indent="0">
              <a:lnSpc>
                <a:spcPct val="100000"/>
              </a:lnSpc>
              <a:buNone/>
            </a:pPr>
            <a:r>
              <a:rPr lang="zh-CN" altLang="en-US" dirty="0"/>
              <a:t>洞悉系统、企业与云计算</a:t>
            </a:r>
          </a:p>
          <a:p>
            <a:pPr marL="0" indent="0">
              <a:lnSpc>
                <a:spcPct val="100000"/>
              </a:lnSpc>
              <a:buNone/>
            </a:pPr>
            <a:r>
              <a:rPr lang="zh-CN" altLang="en-US" dirty="0"/>
              <a:t>https://blog.csdn.net/jizhu4873/article/details/84341884</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168</a:t>
            </a:fld>
            <a:endParaRPr lang="zh-CN" altLang="en-US" dirty="0"/>
          </a:p>
        </p:txBody>
      </p:sp>
      <p:pic>
        <p:nvPicPr>
          <p:cNvPr id="7" name="图片 6"/>
          <p:cNvPicPr>
            <a:picLocks noChangeAspect="1"/>
          </p:cNvPicPr>
          <p:nvPr/>
        </p:nvPicPr>
        <p:blipFill>
          <a:blip r:embed="rId3"/>
          <a:srcRect l="6078" t="16105" r="6442" b="1529"/>
          <a:stretch>
            <a:fillRect/>
          </a:stretch>
        </p:blipFill>
        <p:spPr>
          <a:xfrm>
            <a:off x="3689350" y="2286635"/>
            <a:ext cx="7122795" cy="427355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169</a:t>
            </a:fld>
            <a:endParaRPr lang="zh-CN" altLang="en-US" dirty="0"/>
          </a:p>
        </p:txBody>
      </p:sp>
      <p:sp>
        <p:nvSpPr>
          <p:cNvPr id="6" name="文本框 5"/>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下列关于缺页处理的叙述中，错误的是（）</a:t>
            </a:r>
          </a:p>
        </p:txBody>
      </p:sp>
      <p:sp>
        <p:nvSpPr>
          <p:cNvPr id="7" name="文本框 6"/>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缺页是在地址转换时</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CPU</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检测到的一种异常</a:t>
            </a:r>
          </a:p>
        </p:txBody>
      </p:sp>
      <p:sp>
        <p:nvSpPr>
          <p:cNvPr id="8" name="文本框 7"/>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缺页处理由操作系统提供的缺页处理程序完成</a:t>
            </a:r>
          </a:p>
        </p:txBody>
      </p:sp>
      <p:sp>
        <p:nvSpPr>
          <p:cNvPr id="9" name="文本框 8"/>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缺页处理程序根据页故障地址从外存读入所缺失的页</a:t>
            </a:r>
          </a:p>
        </p:txBody>
      </p:sp>
      <p:sp>
        <p:nvSpPr>
          <p:cNvPr id="10" name="文本框 9"/>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缺页处理完成后回到发生缺页的指令的下一条指令执行</a:t>
            </a:r>
          </a:p>
        </p:txBody>
      </p:sp>
      <p:sp>
        <p:nvSpPr>
          <p:cNvPr id="11" name="椭圆 10"/>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圆角矩形 14"/>
          <p:cNvSpPr/>
          <p:nvPr>
            <p:custDataLst>
              <p:tags r:id="rId11"/>
            </p:custDataLst>
          </p:nvPr>
        </p:nvSpPr>
        <p:spPr>
          <a:xfrm>
            <a:off x="9982200" y="2402761"/>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p:cNvGrpSpPr/>
          <p:nvPr>
            <p:custDataLst>
              <p:tags r:id="rId12"/>
            </p:custDataLst>
          </p:nvPr>
        </p:nvGrpSpPr>
        <p:grpSpPr>
          <a:xfrm>
            <a:off x="0" y="0"/>
            <a:ext cx="12192000" cy="635000"/>
            <a:chOff x="0" y="0"/>
            <a:chExt cx="12192000" cy="635000"/>
          </a:xfrm>
        </p:grpSpPr>
        <p:sp>
          <p:nvSpPr>
            <p:cNvPr id="16"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982706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4" name="内容占位符 3"/>
          <p:cNvSpPr>
            <a:spLocks noGrp="1"/>
          </p:cNvSpPr>
          <p:nvPr>
            <p:ph idx="1"/>
          </p:nvPr>
        </p:nvSpPr>
        <p:spPr>
          <a:xfrm>
            <a:off x="838200" y="903805"/>
            <a:ext cx="10515600" cy="4873029"/>
          </a:xfrm>
        </p:spPr>
        <p:txBody>
          <a:bodyPr/>
          <a:lstStyle/>
          <a:p>
            <a:pPr marL="0" indent="0">
              <a:buNone/>
            </a:pPr>
            <a:r>
              <a:rPr lang="zh-CN" altLang="en-US" b="1" dirty="0">
                <a:latin typeface="Times New Roman" panose="02020603050405020304" pitchFamily="18" charset="0"/>
                <a:sym typeface="+mn-ea"/>
              </a:rPr>
              <a:t>二、半导体存储芯片简介</a:t>
            </a:r>
            <a:endParaRPr lang="en-US" altLang="zh-CN" b="1" dirty="0"/>
          </a:p>
          <a:p>
            <a:pPr marL="457200" lvl="1" indent="0">
              <a:buNone/>
            </a:pPr>
            <a:r>
              <a:rPr lang="zh-CN" altLang="en-US" sz="2800" b="1" dirty="0">
                <a:latin typeface="Times New Roman" panose="02020603050405020304" pitchFamily="18" charset="0"/>
                <a:sym typeface="+mn-ea"/>
              </a:rPr>
              <a:t> </a:t>
            </a:r>
            <a:r>
              <a:rPr lang="zh-CN" altLang="en-US" b="1" dirty="0">
                <a:latin typeface="Times New Roman" panose="02020603050405020304" pitchFamily="18" charset="0"/>
                <a:sym typeface="+mn-ea"/>
              </a:rPr>
              <a:t>1.  半导体存储芯片的基本结构</a:t>
            </a:r>
            <a:endParaRPr lang="zh-CN" altLang="en-US" b="1" dirty="0">
              <a:latin typeface="Times New Roman" panose="02020603050405020304" pitchFamily="18" charset="0"/>
            </a:endParaRPr>
          </a:p>
          <a:p>
            <a:pPr lvl="1"/>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grpSp>
        <p:nvGrpSpPr>
          <p:cNvPr id="39" name="Group 5"/>
          <p:cNvGrpSpPr/>
          <p:nvPr/>
        </p:nvGrpSpPr>
        <p:grpSpPr>
          <a:xfrm>
            <a:off x="3504565" y="2388235"/>
            <a:ext cx="4605655" cy="2268220"/>
            <a:chOff x="1429" y="1300"/>
            <a:chExt cx="2913" cy="1557"/>
          </a:xfrm>
        </p:grpSpPr>
        <p:sp>
          <p:nvSpPr>
            <p:cNvPr id="40" name="Rectangle 6"/>
            <p:cNvSpPr/>
            <p:nvPr/>
          </p:nvSpPr>
          <p:spPr>
            <a:xfrm>
              <a:off x="1429" y="1300"/>
              <a:ext cx="2913" cy="1557"/>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1" name="Rectangle 7"/>
            <p:cNvSpPr/>
            <p:nvPr/>
          </p:nvSpPr>
          <p:spPr>
            <a:xfrm>
              <a:off x="1584" y="1513"/>
              <a:ext cx="461" cy="1130"/>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2" name="Rectangle 8"/>
            <p:cNvSpPr/>
            <p:nvPr/>
          </p:nvSpPr>
          <p:spPr>
            <a:xfrm>
              <a:off x="2196" y="1512"/>
              <a:ext cx="1379" cy="1130"/>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3" name="Rectangle 9"/>
            <p:cNvSpPr/>
            <p:nvPr/>
          </p:nvSpPr>
          <p:spPr>
            <a:xfrm>
              <a:off x="3726" y="1502"/>
              <a:ext cx="461" cy="1129"/>
            </a:xfrm>
            <a:prstGeom prst="rect">
              <a:avLst/>
            </a:prstGeom>
            <a:noFill/>
            <a:ln w="38100" cap="flat" cmpd="sng">
              <a:solidFill>
                <a:schemeClr val="folHlink"/>
              </a:solidFill>
              <a:prstDash val="solid"/>
              <a:miter/>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44" name="Text Box 10"/>
            <p:cNvSpPr txBox="1"/>
            <p:nvPr/>
          </p:nvSpPr>
          <p:spPr>
            <a:xfrm>
              <a:off x="1652" y="1488"/>
              <a:ext cx="325" cy="1161"/>
            </a:xfrm>
            <a:prstGeom prst="rect">
              <a:avLst/>
            </a:prstGeom>
            <a:noFill/>
            <a:ln w="9525">
              <a:noFill/>
            </a:ln>
          </p:spPr>
          <p:txBody>
            <a:bodyPr wrap="square">
              <a:spAutoFit/>
            </a:bodyPr>
            <a:lstStyle/>
            <a:p>
              <a:r>
                <a:rPr lang="zh-CN" altLang="en-US" sz="2600" b="1" dirty="0">
                  <a:latin typeface="宋体" panose="02010600030101010101" pitchFamily="2" charset="-122"/>
                  <a:ea typeface="宋体" panose="02010600030101010101" pitchFamily="2" charset="-122"/>
                </a:rPr>
                <a:t>译</a:t>
              </a:r>
            </a:p>
            <a:p>
              <a:r>
                <a:rPr lang="zh-CN" altLang="en-US" sz="2600" b="1" dirty="0">
                  <a:latin typeface="宋体" panose="02010600030101010101" pitchFamily="2" charset="-122"/>
                  <a:ea typeface="宋体" panose="02010600030101010101" pitchFamily="2" charset="-122"/>
                </a:rPr>
                <a:t>码</a:t>
              </a:r>
            </a:p>
            <a:p>
              <a:r>
                <a:rPr lang="zh-CN" altLang="en-US" sz="2600" b="1" dirty="0">
                  <a:latin typeface="宋体" panose="02010600030101010101" pitchFamily="2" charset="-122"/>
                  <a:ea typeface="宋体" panose="02010600030101010101" pitchFamily="2" charset="-122"/>
                </a:rPr>
                <a:t>驱</a:t>
              </a:r>
            </a:p>
            <a:p>
              <a:r>
                <a:rPr lang="zh-CN" altLang="en-US" sz="2600" b="1" dirty="0">
                  <a:latin typeface="宋体" panose="02010600030101010101" pitchFamily="2" charset="-122"/>
                  <a:ea typeface="宋体" panose="02010600030101010101" pitchFamily="2" charset="-122"/>
                </a:rPr>
                <a:t>动</a:t>
              </a:r>
            </a:p>
          </p:txBody>
        </p:sp>
        <p:sp>
          <p:nvSpPr>
            <p:cNvPr id="45" name="Text Box 11"/>
            <p:cNvSpPr txBox="1"/>
            <p:nvPr/>
          </p:nvSpPr>
          <p:spPr>
            <a:xfrm>
              <a:off x="2715" y="1485"/>
              <a:ext cx="341" cy="1161"/>
            </a:xfrm>
            <a:prstGeom prst="rect">
              <a:avLst/>
            </a:prstGeom>
            <a:noFill/>
            <a:ln w="9525">
              <a:noFill/>
            </a:ln>
          </p:spPr>
          <p:txBody>
            <a:bodyPr>
              <a:spAutoFit/>
            </a:bodyPr>
            <a:lstStyle/>
            <a:p>
              <a:r>
                <a:rPr lang="zh-CN" altLang="en-US" sz="2600" b="1" dirty="0">
                  <a:latin typeface="宋体" panose="02010600030101010101" pitchFamily="2" charset="-122"/>
                  <a:ea typeface="宋体" panose="02010600030101010101" pitchFamily="2" charset="-122"/>
                </a:rPr>
                <a:t>存</a:t>
              </a:r>
            </a:p>
            <a:p>
              <a:r>
                <a:rPr lang="zh-CN" altLang="en-US" sz="2600" b="1" dirty="0">
                  <a:latin typeface="宋体" panose="02010600030101010101" pitchFamily="2" charset="-122"/>
                  <a:ea typeface="宋体" panose="02010600030101010101" pitchFamily="2" charset="-122"/>
                </a:rPr>
                <a:t>储</a:t>
              </a:r>
            </a:p>
            <a:p>
              <a:r>
                <a:rPr lang="zh-CN" altLang="en-US" sz="2600" b="1" dirty="0">
                  <a:latin typeface="宋体" panose="02010600030101010101" pitchFamily="2" charset="-122"/>
                  <a:ea typeface="宋体" panose="02010600030101010101" pitchFamily="2" charset="-122"/>
                </a:rPr>
                <a:t>矩</a:t>
              </a:r>
            </a:p>
            <a:p>
              <a:r>
                <a:rPr lang="zh-CN" altLang="en-US" sz="2600" b="1" dirty="0">
                  <a:latin typeface="宋体" panose="02010600030101010101" pitchFamily="2" charset="-122"/>
                  <a:ea typeface="宋体" panose="02010600030101010101" pitchFamily="2" charset="-122"/>
                </a:rPr>
                <a:t>阵</a:t>
              </a:r>
            </a:p>
          </p:txBody>
        </p:sp>
        <p:sp>
          <p:nvSpPr>
            <p:cNvPr id="46" name="Text Box 12"/>
            <p:cNvSpPr txBox="1"/>
            <p:nvPr/>
          </p:nvSpPr>
          <p:spPr>
            <a:xfrm>
              <a:off x="3794" y="1460"/>
              <a:ext cx="325" cy="1161"/>
            </a:xfrm>
            <a:prstGeom prst="rect">
              <a:avLst/>
            </a:prstGeom>
            <a:noFill/>
            <a:ln w="9525">
              <a:noFill/>
            </a:ln>
          </p:spPr>
          <p:txBody>
            <a:bodyPr wrap="square">
              <a:spAutoFit/>
            </a:bodyPr>
            <a:lstStyle/>
            <a:p>
              <a:r>
                <a:rPr lang="zh-CN" altLang="en-US" sz="2600" b="1" dirty="0">
                  <a:latin typeface="宋体" panose="02010600030101010101" pitchFamily="2" charset="-122"/>
                  <a:ea typeface="宋体" panose="02010600030101010101" pitchFamily="2" charset="-122"/>
                </a:rPr>
                <a:t>读</a:t>
              </a:r>
            </a:p>
            <a:p>
              <a:r>
                <a:rPr lang="zh-CN" altLang="en-US" sz="2600" b="1" dirty="0">
                  <a:latin typeface="宋体" panose="02010600030101010101" pitchFamily="2" charset="-122"/>
                  <a:ea typeface="宋体" panose="02010600030101010101" pitchFamily="2" charset="-122"/>
                </a:rPr>
                <a:t>写</a:t>
              </a:r>
            </a:p>
            <a:p>
              <a:r>
                <a:rPr lang="zh-CN" altLang="en-US" sz="2600" b="1" dirty="0">
                  <a:latin typeface="宋体" panose="02010600030101010101" pitchFamily="2" charset="-122"/>
                  <a:ea typeface="宋体" panose="02010600030101010101" pitchFamily="2" charset="-122"/>
                </a:rPr>
                <a:t>电</a:t>
              </a:r>
            </a:p>
            <a:p>
              <a:r>
                <a:rPr lang="zh-CN" altLang="en-US" sz="2600" b="1" dirty="0">
                  <a:latin typeface="宋体" panose="02010600030101010101" pitchFamily="2" charset="-122"/>
                  <a:ea typeface="宋体" panose="02010600030101010101" pitchFamily="2" charset="-122"/>
                </a:rPr>
                <a:t>路</a:t>
              </a:r>
            </a:p>
          </p:txBody>
        </p:sp>
      </p:grpSp>
      <p:grpSp>
        <p:nvGrpSpPr>
          <p:cNvPr id="47" name="Group 16"/>
          <p:cNvGrpSpPr/>
          <p:nvPr/>
        </p:nvGrpSpPr>
        <p:grpSpPr>
          <a:xfrm>
            <a:off x="1640205" y="4221480"/>
            <a:ext cx="1863725" cy="488950"/>
            <a:chOff x="266" y="2526"/>
            <a:chExt cx="1174" cy="308"/>
          </a:xfrm>
        </p:grpSpPr>
        <p:sp>
          <p:nvSpPr>
            <p:cNvPr id="48" name="Text Box 17"/>
            <p:cNvSpPr txBox="1"/>
            <p:nvPr/>
          </p:nvSpPr>
          <p:spPr>
            <a:xfrm>
              <a:off x="266" y="2526"/>
              <a:ext cx="743" cy="308"/>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片选线</a:t>
              </a:r>
            </a:p>
          </p:txBody>
        </p:sp>
        <p:sp>
          <p:nvSpPr>
            <p:cNvPr id="49" name="Line 18"/>
            <p:cNvSpPr/>
            <p:nvPr/>
          </p:nvSpPr>
          <p:spPr>
            <a:xfrm>
              <a:off x="960" y="2688"/>
              <a:ext cx="480" cy="0"/>
            </a:xfrm>
            <a:prstGeom prst="line">
              <a:avLst/>
            </a:prstGeom>
            <a:ln w="38100" cap="flat" cmpd="sng">
              <a:solidFill>
                <a:schemeClr val="folHlink"/>
              </a:solidFill>
              <a:prstDash val="solid"/>
              <a:headEnd type="none" w="med" len="med"/>
              <a:tailEnd type="stealth" w="med" len="med"/>
            </a:ln>
          </p:spPr>
        </p:sp>
      </p:grpSp>
      <p:grpSp>
        <p:nvGrpSpPr>
          <p:cNvPr id="50" name="Group 19"/>
          <p:cNvGrpSpPr/>
          <p:nvPr/>
        </p:nvGrpSpPr>
        <p:grpSpPr>
          <a:xfrm>
            <a:off x="8094981" y="4234180"/>
            <a:ext cx="2727326" cy="492125"/>
            <a:chOff x="4332" y="2534"/>
            <a:chExt cx="1718" cy="310"/>
          </a:xfrm>
        </p:grpSpPr>
        <p:sp>
          <p:nvSpPr>
            <p:cNvPr id="51" name="Text Box 20"/>
            <p:cNvSpPr txBox="1"/>
            <p:nvPr/>
          </p:nvSpPr>
          <p:spPr>
            <a:xfrm>
              <a:off x="4772" y="2534"/>
              <a:ext cx="1278" cy="310"/>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读/写控制线</a:t>
              </a:r>
            </a:p>
          </p:txBody>
        </p:sp>
        <p:sp>
          <p:nvSpPr>
            <p:cNvPr id="52" name="Line 21"/>
            <p:cNvSpPr/>
            <p:nvPr/>
          </p:nvSpPr>
          <p:spPr>
            <a:xfrm rot="10800000">
              <a:off x="4332" y="2688"/>
              <a:ext cx="480" cy="0"/>
            </a:xfrm>
            <a:prstGeom prst="line">
              <a:avLst/>
            </a:prstGeom>
            <a:ln w="38100" cap="flat" cmpd="sng">
              <a:solidFill>
                <a:schemeClr val="folHlink"/>
              </a:solidFill>
              <a:prstDash val="solid"/>
              <a:headEnd type="none" w="med" len="med"/>
              <a:tailEnd type="stealth" w="med" len="med"/>
            </a:ln>
          </p:spPr>
        </p:sp>
      </p:grpSp>
      <p:grpSp>
        <p:nvGrpSpPr>
          <p:cNvPr id="53" name="Group 22"/>
          <p:cNvGrpSpPr/>
          <p:nvPr/>
        </p:nvGrpSpPr>
        <p:grpSpPr>
          <a:xfrm>
            <a:off x="1906905" y="2549843"/>
            <a:ext cx="1597025" cy="1547812"/>
            <a:chOff x="434" y="1473"/>
            <a:chExt cx="1006" cy="975"/>
          </a:xfrm>
        </p:grpSpPr>
        <p:sp>
          <p:nvSpPr>
            <p:cNvPr id="54" name="Freeform 23"/>
            <p:cNvSpPr/>
            <p:nvPr/>
          </p:nvSpPr>
          <p:spPr>
            <a:xfrm>
              <a:off x="790" y="1473"/>
              <a:ext cx="133" cy="954"/>
            </a:xfrm>
            <a:custGeom>
              <a:avLst/>
              <a:gdLst>
                <a:gd name="txL" fmla="*/ 0 w 61"/>
                <a:gd name="txT" fmla="*/ 0 h 930"/>
                <a:gd name="txR" fmla="*/ 61 w 61"/>
                <a:gd name="txB" fmla="*/ 930 h 930"/>
              </a:gdLst>
              <a:ahLst/>
              <a:cxnLst>
                <a:cxn ang="0">
                  <a:pos x="6550" y="0"/>
                </a:cxn>
                <a:cxn ang="0">
                  <a:pos x="5268" y="9"/>
                </a:cxn>
                <a:cxn ang="0">
                  <a:pos x="4382" y="31"/>
                </a:cxn>
                <a:cxn ang="0">
                  <a:pos x="3547" y="55"/>
                </a:cxn>
                <a:cxn ang="0">
                  <a:pos x="3100" y="90"/>
                </a:cxn>
                <a:cxn ang="0">
                  <a:pos x="3100" y="452"/>
                </a:cxn>
                <a:cxn ang="0">
                  <a:pos x="3100" y="486"/>
                </a:cxn>
                <a:cxn ang="0">
                  <a:pos x="2259" y="514"/>
                </a:cxn>
                <a:cxn ang="0">
                  <a:pos x="1284" y="532"/>
                </a:cxn>
                <a:cxn ang="0">
                  <a:pos x="0" y="542"/>
                </a:cxn>
                <a:cxn ang="0">
                  <a:pos x="1284" y="547"/>
                </a:cxn>
                <a:cxn ang="0">
                  <a:pos x="2259" y="567"/>
                </a:cxn>
                <a:cxn ang="0">
                  <a:pos x="3100" y="594"/>
                </a:cxn>
                <a:cxn ang="0">
                  <a:pos x="3100" y="633"/>
                </a:cxn>
                <a:cxn ang="0">
                  <a:pos x="3100" y="994"/>
                </a:cxn>
                <a:cxn ang="0">
                  <a:pos x="3547" y="1027"/>
                </a:cxn>
                <a:cxn ang="0">
                  <a:pos x="4382" y="1056"/>
                </a:cxn>
                <a:cxn ang="0">
                  <a:pos x="5268" y="1074"/>
                </a:cxn>
                <a:cxn ang="0">
                  <a:pos x="6550" y="1084"/>
                </a:cxn>
              </a:cxnLst>
              <a:rect l="txL" t="txT" r="txR" b="txB"/>
              <a:pathLst>
                <a:path w="61" h="930">
                  <a:moveTo>
                    <a:pt x="61" y="0"/>
                  </a:moveTo>
                  <a:lnTo>
                    <a:pt x="49" y="9"/>
                  </a:lnTo>
                  <a:lnTo>
                    <a:pt x="41" y="25"/>
                  </a:lnTo>
                  <a:lnTo>
                    <a:pt x="33" y="49"/>
                  </a:lnTo>
                  <a:lnTo>
                    <a:pt x="29" y="78"/>
                  </a:lnTo>
                  <a:lnTo>
                    <a:pt x="29" y="388"/>
                  </a:lnTo>
                  <a:lnTo>
                    <a:pt x="29" y="417"/>
                  </a:lnTo>
                  <a:lnTo>
                    <a:pt x="21" y="441"/>
                  </a:lnTo>
                  <a:lnTo>
                    <a:pt x="12" y="457"/>
                  </a:lnTo>
                  <a:lnTo>
                    <a:pt x="0" y="465"/>
                  </a:lnTo>
                  <a:lnTo>
                    <a:pt x="12" y="470"/>
                  </a:lnTo>
                  <a:lnTo>
                    <a:pt x="21" y="486"/>
                  </a:lnTo>
                  <a:lnTo>
                    <a:pt x="29" y="510"/>
                  </a:lnTo>
                  <a:lnTo>
                    <a:pt x="29" y="543"/>
                  </a:lnTo>
                  <a:lnTo>
                    <a:pt x="29" y="853"/>
                  </a:lnTo>
                  <a:lnTo>
                    <a:pt x="33" y="881"/>
                  </a:lnTo>
                  <a:lnTo>
                    <a:pt x="41" y="906"/>
                  </a:lnTo>
                  <a:lnTo>
                    <a:pt x="49" y="922"/>
                  </a:lnTo>
                  <a:lnTo>
                    <a:pt x="61" y="930"/>
                  </a:lnTo>
                </a:path>
              </a:pathLst>
            </a:custGeom>
            <a:noFill/>
            <a:ln w="38100" cap="flat" cmpd="sng">
              <a:solidFill>
                <a:schemeClr val="folHlink"/>
              </a:solidFill>
              <a:prstDash val="solid"/>
              <a:round/>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55" name="Text Box 24"/>
            <p:cNvSpPr txBox="1"/>
            <p:nvPr/>
          </p:nvSpPr>
          <p:spPr>
            <a:xfrm>
              <a:off x="434" y="1544"/>
              <a:ext cx="309" cy="808"/>
            </a:xfrm>
            <a:prstGeom prst="rect">
              <a:avLst/>
            </a:prstGeom>
            <a:noFill/>
            <a:ln w="9525">
              <a:noFill/>
            </a:ln>
          </p:spPr>
          <p:txBody>
            <a:bodyPr>
              <a:spAutoFit/>
            </a:bodyPr>
            <a:lstStyle/>
            <a:p>
              <a:r>
                <a:rPr lang="zh-CN" altLang="en-US" sz="2600" b="1" dirty="0">
                  <a:latin typeface="宋体" panose="02010600030101010101" pitchFamily="2" charset="-122"/>
                  <a:ea typeface="宋体" panose="02010600030101010101" pitchFamily="2" charset="-122"/>
                </a:rPr>
                <a:t>地</a:t>
              </a:r>
            </a:p>
            <a:p>
              <a:r>
                <a:rPr lang="zh-CN" altLang="en-US" sz="2600" b="1" dirty="0">
                  <a:latin typeface="宋体" panose="02010600030101010101" pitchFamily="2" charset="-122"/>
                  <a:ea typeface="宋体" panose="02010600030101010101" pitchFamily="2" charset="-122"/>
                </a:rPr>
                <a:t>址</a:t>
              </a:r>
            </a:p>
            <a:p>
              <a:r>
                <a:rPr lang="zh-CN" altLang="en-US" sz="2600" b="1" dirty="0">
                  <a:latin typeface="宋体" panose="02010600030101010101" pitchFamily="2" charset="-122"/>
                  <a:ea typeface="宋体" panose="02010600030101010101" pitchFamily="2" charset="-122"/>
                </a:rPr>
                <a:t>线</a:t>
              </a:r>
            </a:p>
          </p:txBody>
        </p:sp>
        <p:sp>
          <p:nvSpPr>
            <p:cNvPr id="56" name="Line 25"/>
            <p:cNvSpPr/>
            <p:nvPr/>
          </p:nvSpPr>
          <p:spPr>
            <a:xfrm>
              <a:off x="960" y="1488"/>
              <a:ext cx="480" cy="0"/>
            </a:xfrm>
            <a:prstGeom prst="line">
              <a:avLst/>
            </a:prstGeom>
            <a:ln w="38100" cap="flat" cmpd="sng">
              <a:solidFill>
                <a:schemeClr val="folHlink"/>
              </a:solidFill>
              <a:prstDash val="solid"/>
              <a:headEnd type="none" w="med" len="med"/>
              <a:tailEnd type="stealth" w="med" len="med"/>
            </a:ln>
          </p:spPr>
        </p:sp>
        <p:sp>
          <p:nvSpPr>
            <p:cNvPr id="57" name="Line 26"/>
            <p:cNvSpPr/>
            <p:nvPr/>
          </p:nvSpPr>
          <p:spPr>
            <a:xfrm>
              <a:off x="960" y="1632"/>
              <a:ext cx="480" cy="0"/>
            </a:xfrm>
            <a:prstGeom prst="line">
              <a:avLst/>
            </a:prstGeom>
            <a:ln w="38100" cap="flat" cmpd="sng">
              <a:solidFill>
                <a:schemeClr val="folHlink"/>
              </a:solidFill>
              <a:prstDash val="solid"/>
              <a:headEnd type="none" w="med" len="med"/>
              <a:tailEnd type="stealth" w="med" len="med"/>
            </a:ln>
          </p:spPr>
        </p:sp>
        <p:sp>
          <p:nvSpPr>
            <p:cNvPr id="58" name="Line 27"/>
            <p:cNvSpPr/>
            <p:nvPr/>
          </p:nvSpPr>
          <p:spPr>
            <a:xfrm>
              <a:off x="960" y="2304"/>
              <a:ext cx="480" cy="0"/>
            </a:xfrm>
            <a:prstGeom prst="line">
              <a:avLst/>
            </a:prstGeom>
            <a:ln w="38100" cap="flat" cmpd="sng">
              <a:solidFill>
                <a:schemeClr val="folHlink"/>
              </a:solidFill>
              <a:prstDash val="solid"/>
              <a:headEnd type="none" w="med" len="med"/>
              <a:tailEnd type="stealth" w="med" len="med"/>
            </a:ln>
          </p:spPr>
        </p:sp>
        <p:sp>
          <p:nvSpPr>
            <p:cNvPr id="59" name="Line 28"/>
            <p:cNvSpPr/>
            <p:nvPr/>
          </p:nvSpPr>
          <p:spPr>
            <a:xfrm>
              <a:off x="960" y="2448"/>
              <a:ext cx="480" cy="0"/>
            </a:xfrm>
            <a:prstGeom prst="line">
              <a:avLst/>
            </a:prstGeom>
            <a:ln w="38100" cap="flat" cmpd="sng">
              <a:solidFill>
                <a:schemeClr val="folHlink"/>
              </a:solidFill>
              <a:prstDash val="solid"/>
              <a:headEnd type="none" w="med" len="med"/>
              <a:tailEnd type="stealth" w="med" len="med"/>
            </a:ln>
          </p:spPr>
        </p:sp>
        <p:sp>
          <p:nvSpPr>
            <p:cNvPr id="60" name="Text Box 29"/>
            <p:cNvSpPr txBox="1"/>
            <p:nvPr/>
          </p:nvSpPr>
          <p:spPr>
            <a:xfrm>
              <a:off x="1013" y="1791"/>
              <a:ext cx="427" cy="318"/>
            </a:xfrm>
            <a:prstGeom prst="rect">
              <a:avLst/>
            </a:prstGeom>
            <a:noFill/>
            <a:ln w="9525">
              <a:noFill/>
            </a:ln>
          </p:spPr>
          <p:txBody>
            <a:bodyPr vert="eaVert"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61" name="Group 30"/>
          <p:cNvGrpSpPr/>
          <p:nvPr/>
        </p:nvGrpSpPr>
        <p:grpSpPr>
          <a:xfrm>
            <a:off x="8094980" y="2573655"/>
            <a:ext cx="1547813" cy="1528763"/>
            <a:chOff x="4332" y="1488"/>
            <a:chExt cx="975" cy="963"/>
          </a:xfrm>
        </p:grpSpPr>
        <p:sp>
          <p:nvSpPr>
            <p:cNvPr id="62" name="Freeform 31"/>
            <p:cNvSpPr/>
            <p:nvPr/>
          </p:nvSpPr>
          <p:spPr>
            <a:xfrm>
              <a:off x="4852" y="1525"/>
              <a:ext cx="101" cy="926"/>
            </a:xfrm>
            <a:custGeom>
              <a:avLst/>
              <a:gdLst>
                <a:gd name="txL" fmla="*/ 0 w 53"/>
                <a:gd name="txT" fmla="*/ 0 h 926"/>
                <a:gd name="txR" fmla="*/ 53 w 53"/>
                <a:gd name="txB" fmla="*/ 926 h 926"/>
              </a:gdLst>
              <a:ahLst/>
              <a:cxnLst>
                <a:cxn ang="0">
                  <a:pos x="0" y="0"/>
                </a:cxn>
                <a:cxn ang="0">
                  <a:pos x="581" y="4"/>
                </a:cxn>
                <a:cxn ang="0">
                  <a:pos x="947" y="20"/>
                </a:cxn>
                <a:cxn ang="0">
                  <a:pos x="1384" y="45"/>
                </a:cxn>
                <a:cxn ang="0">
                  <a:pos x="1384" y="78"/>
                </a:cxn>
                <a:cxn ang="0">
                  <a:pos x="1384" y="388"/>
                </a:cxn>
                <a:cxn ang="0">
                  <a:pos x="1384" y="416"/>
                </a:cxn>
                <a:cxn ang="0">
                  <a:pos x="1780" y="441"/>
                </a:cxn>
                <a:cxn ang="0">
                  <a:pos x="1965" y="457"/>
                </a:cxn>
                <a:cxn ang="0">
                  <a:pos x="2531" y="465"/>
                </a:cxn>
                <a:cxn ang="0">
                  <a:pos x="1965" y="469"/>
                </a:cxn>
                <a:cxn ang="0">
                  <a:pos x="1780" y="485"/>
                </a:cxn>
                <a:cxn ang="0">
                  <a:pos x="1384" y="510"/>
                </a:cxn>
                <a:cxn ang="0">
                  <a:pos x="1384" y="543"/>
                </a:cxn>
                <a:cxn ang="0">
                  <a:pos x="1384" y="848"/>
                </a:cxn>
                <a:cxn ang="0">
                  <a:pos x="1384" y="881"/>
                </a:cxn>
                <a:cxn ang="0">
                  <a:pos x="947" y="906"/>
                </a:cxn>
                <a:cxn ang="0">
                  <a:pos x="581" y="922"/>
                </a:cxn>
                <a:cxn ang="0">
                  <a:pos x="0" y="926"/>
                </a:cxn>
              </a:cxnLst>
              <a:rect l="txL" t="txT" r="txR" b="txB"/>
              <a:pathLst>
                <a:path w="53" h="926">
                  <a:moveTo>
                    <a:pt x="0" y="0"/>
                  </a:moveTo>
                  <a:lnTo>
                    <a:pt x="12" y="4"/>
                  </a:lnTo>
                  <a:lnTo>
                    <a:pt x="20" y="20"/>
                  </a:lnTo>
                  <a:lnTo>
                    <a:pt x="29" y="45"/>
                  </a:lnTo>
                  <a:lnTo>
                    <a:pt x="29" y="78"/>
                  </a:lnTo>
                  <a:lnTo>
                    <a:pt x="29" y="388"/>
                  </a:lnTo>
                  <a:lnTo>
                    <a:pt x="29" y="416"/>
                  </a:lnTo>
                  <a:lnTo>
                    <a:pt x="37" y="441"/>
                  </a:lnTo>
                  <a:lnTo>
                    <a:pt x="41" y="457"/>
                  </a:lnTo>
                  <a:lnTo>
                    <a:pt x="53" y="465"/>
                  </a:lnTo>
                  <a:lnTo>
                    <a:pt x="41" y="469"/>
                  </a:lnTo>
                  <a:lnTo>
                    <a:pt x="37" y="485"/>
                  </a:lnTo>
                  <a:lnTo>
                    <a:pt x="29" y="510"/>
                  </a:lnTo>
                  <a:lnTo>
                    <a:pt x="29" y="543"/>
                  </a:lnTo>
                  <a:lnTo>
                    <a:pt x="29" y="848"/>
                  </a:lnTo>
                  <a:lnTo>
                    <a:pt x="29" y="881"/>
                  </a:lnTo>
                  <a:lnTo>
                    <a:pt x="20" y="906"/>
                  </a:lnTo>
                  <a:lnTo>
                    <a:pt x="12" y="922"/>
                  </a:lnTo>
                  <a:lnTo>
                    <a:pt x="0" y="926"/>
                  </a:lnTo>
                </a:path>
              </a:pathLst>
            </a:custGeom>
            <a:noFill/>
            <a:ln w="38100" cap="flat" cmpd="sng">
              <a:solidFill>
                <a:schemeClr val="folHlink"/>
              </a:solidFill>
              <a:prstDash val="solid"/>
              <a:round/>
              <a:headEnd type="none" w="med" len="med"/>
              <a:tailEnd type="none" w="med" len="med"/>
            </a:ln>
          </p:spPr>
          <p:txBody>
            <a:bodyPr/>
            <a:lstStyle/>
            <a:p>
              <a:endParaRPr lang="zh-CN" altLang="en-US" dirty="0">
                <a:latin typeface="宋体" panose="02010600030101010101" pitchFamily="2" charset="-122"/>
                <a:ea typeface="宋体" panose="02010600030101010101" pitchFamily="2" charset="-122"/>
              </a:endParaRPr>
            </a:p>
          </p:txBody>
        </p:sp>
        <p:sp>
          <p:nvSpPr>
            <p:cNvPr id="63" name="Text Box 32"/>
            <p:cNvSpPr txBox="1"/>
            <p:nvPr/>
          </p:nvSpPr>
          <p:spPr>
            <a:xfrm>
              <a:off x="4982" y="1592"/>
              <a:ext cx="325" cy="808"/>
            </a:xfrm>
            <a:prstGeom prst="rect">
              <a:avLst/>
            </a:prstGeom>
            <a:noFill/>
            <a:ln w="9525">
              <a:noFill/>
            </a:ln>
          </p:spPr>
          <p:txBody>
            <a:bodyPr wrap="none">
              <a:spAutoFit/>
            </a:bodyPr>
            <a:lstStyle/>
            <a:p>
              <a:r>
                <a:rPr lang="zh-CN" altLang="en-US" sz="2600" b="1" dirty="0">
                  <a:latin typeface="宋体" panose="02010600030101010101" pitchFamily="2" charset="-122"/>
                  <a:ea typeface="宋体" panose="02010600030101010101" pitchFamily="2" charset="-122"/>
                </a:rPr>
                <a:t>数</a:t>
              </a:r>
            </a:p>
            <a:p>
              <a:r>
                <a:rPr lang="zh-CN" altLang="en-US" sz="2600" b="1" dirty="0">
                  <a:latin typeface="宋体" panose="02010600030101010101" pitchFamily="2" charset="-122"/>
                  <a:ea typeface="宋体" panose="02010600030101010101" pitchFamily="2" charset="-122"/>
                </a:rPr>
                <a:t>据</a:t>
              </a:r>
            </a:p>
            <a:p>
              <a:r>
                <a:rPr lang="zh-CN" altLang="en-US" sz="2600" b="1" dirty="0">
                  <a:latin typeface="宋体" panose="02010600030101010101" pitchFamily="2" charset="-122"/>
                  <a:ea typeface="宋体" panose="02010600030101010101" pitchFamily="2" charset="-122"/>
                </a:rPr>
                <a:t>线</a:t>
              </a:r>
            </a:p>
          </p:txBody>
        </p:sp>
        <p:sp>
          <p:nvSpPr>
            <p:cNvPr id="64" name="Line 33"/>
            <p:cNvSpPr/>
            <p:nvPr/>
          </p:nvSpPr>
          <p:spPr>
            <a:xfrm rot="10800000">
              <a:off x="4332" y="2448"/>
              <a:ext cx="480" cy="0"/>
            </a:xfrm>
            <a:prstGeom prst="line">
              <a:avLst/>
            </a:prstGeom>
            <a:ln w="38100" cap="flat" cmpd="sng">
              <a:solidFill>
                <a:schemeClr val="folHlink"/>
              </a:solidFill>
              <a:prstDash val="solid"/>
              <a:headEnd type="stealth" w="med" len="med"/>
              <a:tailEnd type="stealth" w="med" len="med"/>
            </a:ln>
          </p:spPr>
        </p:sp>
        <p:sp>
          <p:nvSpPr>
            <p:cNvPr id="65" name="Line 34"/>
            <p:cNvSpPr/>
            <p:nvPr/>
          </p:nvSpPr>
          <p:spPr>
            <a:xfrm rot="10800000">
              <a:off x="4332" y="2304"/>
              <a:ext cx="480" cy="0"/>
            </a:xfrm>
            <a:prstGeom prst="line">
              <a:avLst/>
            </a:prstGeom>
            <a:ln w="38100" cap="flat" cmpd="sng">
              <a:solidFill>
                <a:schemeClr val="folHlink"/>
              </a:solidFill>
              <a:prstDash val="solid"/>
              <a:headEnd type="stealth" w="med" len="med"/>
              <a:tailEnd type="stealth" w="med" len="med"/>
            </a:ln>
          </p:spPr>
        </p:sp>
        <p:sp>
          <p:nvSpPr>
            <p:cNvPr id="66" name="Line 35"/>
            <p:cNvSpPr/>
            <p:nvPr/>
          </p:nvSpPr>
          <p:spPr>
            <a:xfrm rot="10800000">
              <a:off x="4332" y="1632"/>
              <a:ext cx="480" cy="0"/>
            </a:xfrm>
            <a:prstGeom prst="line">
              <a:avLst/>
            </a:prstGeom>
            <a:ln w="38100" cap="flat" cmpd="sng">
              <a:solidFill>
                <a:schemeClr val="folHlink"/>
              </a:solidFill>
              <a:prstDash val="solid"/>
              <a:headEnd type="stealth" w="med" len="med"/>
              <a:tailEnd type="stealth" w="med" len="med"/>
            </a:ln>
          </p:spPr>
        </p:sp>
        <p:sp>
          <p:nvSpPr>
            <p:cNvPr id="67" name="Line 36"/>
            <p:cNvSpPr/>
            <p:nvPr/>
          </p:nvSpPr>
          <p:spPr>
            <a:xfrm rot="10800000">
              <a:off x="4332" y="1488"/>
              <a:ext cx="480" cy="0"/>
            </a:xfrm>
            <a:prstGeom prst="line">
              <a:avLst/>
            </a:prstGeom>
            <a:ln w="38100" cap="flat" cmpd="sng">
              <a:solidFill>
                <a:schemeClr val="folHlink"/>
              </a:solidFill>
              <a:prstDash val="solid"/>
              <a:headEnd type="stealth" w="med" len="med"/>
              <a:tailEnd type="stealth" w="med" len="med"/>
            </a:ln>
          </p:spPr>
        </p:sp>
        <p:sp>
          <p:nvSpPr>
            <p:cNvPr id="68" name="Text Box 37"/>
            <p:cNvSpPr txBox="1"/>
            <p:nvPr/>
          </p:nvSpPr>
          <p:spPr>
            <a:xfrm>
              <a:off x="4421" y="1791"/>
              <a:ext cx="427" cy="318"/>
            </a:xfrm>
            <a:prstGeom prst="rect">
              <a:avLst/>
            </a:prstGeom>
            <a:noFill/>
            <a:ln w="9525">
              <a:noFill/>
            </a:ln>
          </p:spPr>
          <p:txBody>
            <a:bodyPr vert="eaVert"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sp>
        <p:nvSpPr>
          <p:cNvPr id="6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17</a:t>
            </a:fld>
            <a:endParaRPr lang="zh-CN" altLang="en-US" dirty="0"/>
          </a:p>
        </p:txBody>
      </p:sp>
      <p:sp>
        <p:nvSpPr>
          <p:cNvPr id="70" name="Text Box 35"/>
          <p:cNvSpPr txBox="1">
            <a:spLocks noChangeArrowheads="1"/>
          </p:cNvSpPr>
          <p:nvPr/>
        </p:nvSpPr>
        <p:spPr bwMode="auto">
          <a:xfrm>
            <a:off x="2213293" y="4943593"/>
            <a:ext cx="276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片选线　　　</a:t>
            </a:r>
          </a:p>
        </p:txBody>
      </p:sp>
      <p:sp>
        <p:nvSpPr>
          <p:cNvPr id="71" name="Text Box 36"/>
          <p:cNvSpPr txBox="1">
            <a:spLocks noChangeArrowheads="1"/>
          </p:cNvSpPr>
          <p:nvPr/>
        </p:nvSpPr>
        <p:spPr bwMode="auto">
          <a:xfrm>
            <a:off x="2213293" y="5638918"/>
            <a:ext cx="2520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a:t>
            </a:r>
            <a:r>
              <a:rPr lang="en-US" altLang="zh-CN" b="1"/>
              <a:t>/</a:t>
            </a:r>
            <a:r>
              <a:rPr lang="zh-CN" altLang="en-US" b="1"/>
              <a:t>写控制线</a:t>
            </a:r>
          </a:p>
        </p:txBody>
      </p:sp>
      <p:sp>
        <p:nvSpPr>
          <p:cNvPr id="72" name="Text Box 37"/>
          <p:cNvSpPr txBox="1">
            <a:spLocks noChangeArrowheads="1"/>
          </p:cNvSpPr>
          <p:nvPr/>
        </p:nvSpPr>
        <p:spPr bwMode="auto">
          <a:xfrm>
            <a:off x="4910455" y="5638918"/>
            <a:ext cx="421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（低电平写  高电平读）</a:t>
            </a:r>
          </a:p>
        </p:txBody>
      </p:sp>
      <p:sp>
        <p:nvSpPr>
          <p:cNvPr id="73" name="Text Box 38"/>
          <p:cNvSpPr txBox="1">
            <a:spLocks noChangeArrowheads="1"/>
          </p:cNvSpPr>
          <p:nvPr/>
        </p:nvSpPr>
        <p:spPr bwMode="auto">
          <a:xfrm>
            <a:off x="4910455" y="618978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（允许读）</a:t>
            </a:r>
          </a:p>
        </p:txBody>
      </p:sp>
      <p:grpSp>
        <p:nvGrpSpPr>
          <p:cNvPr id="74" name="Group 40"/>
          <p:cNvGrpSpPr/>
          <p:nvPr/>
        </p:nvGrpSpPr>
        <p:grpSpPr bwMode="auto">
          <a:xfrm>
            <a:off x="3613468" y="4991218"/>
            <a:ext cx="1330325" cy="457200"/>
            <a:chOff x="1791" y="3067"/>
            <a:chExt cx="838" cy="288"/>
          </a:xfrm>
        </p:grpSpPr>
        <p:grpSp>
          <p:nvGrpSpPr>
            <p:cNvPr id="75" name="Group 41"/>
            <p:cNvGrpSpPr/>
            <p:nvPr/>
          </p:nvGrpSpPr>
          <p:grpSpPr bwMode="auto">
            <a:xfrm>
              <a:off x="1791" y="3067"/>
              <a:ext cx="362" cy="288"/>
              <a:chOff x="2902" y="1440"/>
              <a:chExt cx="362" cy="288"/>
            </a:xfrm>
          </p:grpSpPr>
          <p:sp>
            <p:nvSpPr>
              <p:cNvPr id="79" name="Text Box 42"/>
              <p:cNvSpPr txBox="1">
                <a:spLocks noChangeArrowheads="1"/>
              </p:cNvSpPr>
              <p:nvPr/>
            </p:nvSpPr>
            <p:spPr bwMode="auto">
              <a:xfrm>
                <a:off x="2902" y="1440"/>
                <a:ext cx="3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CS</a:t>
                </a:r>
              </a:p>
            </p:txBody>
          </p:sp>
          <p:sp>
            <p:nvSpPr>
              <p:cNvPr id="80" name="Line 43"/>
              <p:cNvSpPr>
                <a:spLocks noChangeShapeType="1"/>
              </p:cNvSpPr>
              <p:nvPr/>
            </p:nvSpPr>
            <p:spPr bwMode="auto">
              <a:xfrm>
                <a:off x="2938" y="1488"/>
                <a:ext cx="288"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76" name="Group 44"/>
            <p:cNvGrpSpPr/>
            <p:nvPr/>
          </p:nvGrpSpPr>
          <p:grpSpPr bwMode="auto">
            <a:xfrm>
              <a:off x="2246" y="3067"/>
              <a:ext cx="383" cy="288"/>
              <a:chOff x="2246" y="3191"/>
              <a:chExt cx="383" cy="288"/>
            </a:xfrm>
          </p:grpSpPr>
          <p:sp>
            <p:nvSpPr>
              <p:cNvPr id="77" name="Text Box 45"/>
              <p:cNvSpPr txBox="1">
                <a:spLocks noChangeArrowheads="1"/>
              </p:cNvSpPr>
              <p:nvPr/>
            </p:nvSpPr>
            <p:spPr bwMode="auto">
              <a:xfrm>
                <a:off x="2246" y="3191"/>
                <a:ext cx="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CE</a:t>
                </a:r>
              </a:p>
            </p:txBody>
          </p:sp>
          <p:sp>
            <p:nvSpPr>
              <p:cNvPr id="78" name="Line 46"/>
              <p:cNvSpPr>
                <a:spLocks noChangeShapeType="1"/>
              </p:cNvSpPr>
              <p:nvPr/>
            </p:nvSpPr>
            <p:spPr bwMode="auto">
              <a:xfrm>
                <a:off x="2282" y="3239"/>
                <a:ext cx="288" cy="0"/>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81" name="Group 47"/>
          <p:cNvGrpSpPr/>
          <p:nvPr/>
        </p:nvGrpSpPr>
        <p:grpSpPr bwMode="auto">
          <a:xfrm>
            <a:off x="4335780" y="5657968"/>
            <a:ext cx="692150" cy="457200"/>
            <a:chOff x="2246" y="3487"/>
            <a:chExt cx="436" cy="288"/>
          </a:xfrm>
        </p:grpSpPr>
        <p:sp>
          <p:nvSpPr>
            <p:cNvPr id="82" name="Text Box 48"/>
            <p:cNvSpPr txBox="1">
              <a:spLocks noChangeArrowheads="1"/>
            </p:cNvSpPr>
            <p:nvPr/>
          </p:nvSpPr>
          <p:spPr bwMode="auto">
            <a:xfrm>
              <a:off x="2246" y="3487"/>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WE</a:t>
              </a:r>
            </a:p>
          </p:txBody>
        </p:sp>
        <p:sp>
          <p:nvSpPr>
            <p:cNvPr id="83" name="Freeform 49"/>
            <p:cNvSpPr/>
            <p:nvPr/>
          </p:nvSpPr>
          <p:spPr bwMode="auto">
            <a:xfrm>
              <a:off x="2288" y="352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50"/>
          <p:cNvSpPr txBox="1">
            <a:spLocks noChangeArrowheads="1"/>
          </p:cNvSpPr>
          <p:nvPr/>
        </p:nvSpPr>
        <p:spPr bwMode="auto">
          <a:xfrm>
            <a:off x="6998018" y="6189780"/>
            <a:ext cx="2232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（允许写）</a:t>
            </a:r>
          </a:p>
        </p:txBody>
      </p:sp>
      <p:grpSp>
        <p:nvGrpSpPr>
          <p:cNvPr id="85" name="Group 51"/>
          <p:cNvGrpSpPr/>
          <p:nvPr/>
        </p:nvGrpSpPr>
        <p:grpSpPr bwMode="auto">
          <a:xfrm>
            <a:off x="6494780" y="6208830"/>
            <a:ext cx="692150" cy="457200"/>
            <a:chOff x="2382" y="3357"/>
            <a:chExt cx="436" cy="288"/>
          </a:xfrm>
        </p:grpSpPr>
        <p:sp>
          <p:nvSpPr>
            <p:cNvPr id="86" name="Text Box 52"/>
            <p:cNvSpPr txBox="1">
              <a:spLocks noChangeArrowheads="1"/>
            </p:cNvSpPr>
            <p:nvPr/>
          </p:nvSpPr>
          <p:spPr bwMode="auto">
            <a:xfrm>
              <a:off x="2382" y="3357"/>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WE</a:t>
              </a:r>
            </a:p>
          </p:txBody>
        </p:sp>
        <p:sp>
          <p:nvSpPr>
            <p:cNvPr id="87" name="Freeform 53"/>
            <p:cNvSpPr/>
            <p:nvPr/>
          </p:nvSpPr>
          <p:spPr bwMode="auto">
            <a:xfrm>
              <a:off x="2424" y="339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8" name="Group 54"/>
          <p:cNvGrpSpPr/>
          <p:nvPr/>
        </p:nvGrpSpPr>
        <p:grpSpPr bwMode="auto">
          <a:xfrm>
            <a:off x="4335780" y="6208830"/>
            <a:ext cx="623888" cy="457200"/>
            <a:chOff x="2381" y="3657"/>
            <a:chExt cx="393" cy="288"/>
          </a:xfrm>
        </p:grpSpPr>
        <p:sp>
          <p:nvSpPr>
            <p:cNvPr id="89" name="Text Box 55"/>
            <p:cNvSpPr txBox="1">
              <a:spLocks noChangeArrowheads="1"/>
            </p:cNvSpPr>
            <p:nvPr/>
          </p:nvSpPr>
          <p:spPr bwMode="auto">
            <a:xfrm>
              <a:off x="2381" y="3657"/>
              <a:ext cx="3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OE</a:t>
              </a:r>
            </a:p>
          </p:txBody>
        </p:sp>
        <p:sp>
          <p:nvSpPr>
            <p:cNvPr id="90" name="Freeform 56"/>
            <p:cNvSpPr/>
            <p:nvPr/>
          </p:nvSpPr>
          <p:spPr bwMode="auto">
            <a:xfrm>
              <a:off x="2423" y="3694"/>
              <a:ext cx="330" cy="2"/>
            </a:xfrm>
            <a:custGeom>
              <a:avLst/>
              <a:gdLst>
                <a:gd name="T0" fmla="*/ 0 w 330"/>
                <a:gd name="T1" fmla="*/ 2 h 2"/>
                <a:gd name="T2" fmla="*/ 330 w 330"/>
                <a:gd name="T3" fmla="*/ 0 h 2"/>
                <a:gd name="T4" fmla="*/ 0 60000 65536"/>
                <a:gd name="T5" fmla="*/ 0 60000 65536"/>
                <a:gd name="T6" fmla="*/ 0 w 330"/>
                <a:gd name="T7" fmla="*/ 0 h 2"/>
                <a:gd name="T8" fmla="*/ 330 w 330"/>
                <a:gd name="T9" fmla="*/ 2 h 2"/>
              </a:gdLst>
              <a:ahLst/>
              <a:cxnLst>
                <a:cxn ang="T4">
                  <a:pos x="T0" y="T1"/>
                </a:cxn>
                <a:cxn ang="T5">
                  <a:pos x="T2" y="T3"/>
                </a:cxn>
              </a:cxnLst>
              <a:rect l="T6" t="T7" r="T8" b="T9"/>
              <a:pathLst>
                <a:path w="330" h="2">
                  <a:moveTo>
                    <a:pt x="0" y="2"/>
                  </a:moveTo>
                  <a:lnTo>
                    <a:pt x="330" y="0"/>
                  </a:lnTo>
                </a:path>
              </a:pathLst>
            </a:cu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 name="文本框 4"/>
          <p:cNvSpPr txBox="1"/>
          <p:nvPr/>
        </p:nvSpPr>
        <p:spPr>
          <a:xfrm>
            <a:off x="5313680" y="4924425"/>
            <a:ext cx="2937510" cy="460375"/>
          </a:xfrm>
          <a:prstGeom prst="rect">
            <a:avLst/>
          </a:prstGeom>
          <a:noFill/>
        </p:spPr>
        <p:txBody>
          <a:bodyPr wrap="none" rtlCol="0" anchor="t">
            <a:spAutoFit/>
          </a:bodyPr>
          <a:lstStyle/>
          <a:p>
            <a:pPr algn="l">
              <a:buClrTx/>
              <a:buSzTx/>
              <a:buFontTx/>
            </a:pPr>
            <a:r>
              <a:rPr kumimoji="1" lang="zh-CN" altLang="en-US" sz="2400" b="1">
                <a:latin typeface="Times New Roman" panose="02020603050405020304" pitchFamily="18" charset="0"/>
                <a:ea typeface="宋体" panose="02010600030101010101" pitchFamily="2" charset="-122"/>
                <a:sym typeface="+mn-ea"/>
              </a:rPr>
              <a:t>选择有效的存储芯片</a:t>
            </a:r>
            <a:endParaRPr kumimoji="1" lang="zh-CN" altLang="en-US" sz="2400" b="1">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blinds(horizontal)">
                                      <p:cBhvr>
                                        <p:cTn id="16" dur="500"/>
                                        <p:tgtEl>
                                          <p:spTgt spid="7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blinds(horizontal)">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blinds(horizontal)">
                                      <p:cBhvr>
                                        <p:cTn id="26" dur="50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blinds(horizontal)">
                                      <p:cBhvr>
                                        <p:cTn id="31" dur="500"/>
                                        <p:tgtEl>
                                          <p:spTgt spid="7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blinds(horizontal)">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blinds(horizontal)">
                                      <p:cBhvr>
                                        <p:cTn id="41" dur="500"/>
                                        <p:tgtEl>
                                          <p:spTgt spid="7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blinds(horizontal)">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blinds(horizontal)">
                                      <p:cBhvr>
                                        <p:cTn id="5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5"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170</a:t>
            </a:fld>
            <a:endParaRPr lang="zh-CN" altLang="en-US" dirty="0"/>
          </a:p>
        </p:txBody>
      </p:sp>
      <p:sp>
        <p:nvSpPr>
          <p:cNvPr id="4" name="文本框 3"/>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下列关于</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TLB</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Cache</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的叙述中，错误的是（）</a:t>
            </a:r>
          </a:p>
        </p:txBody>
      </p:sp>
      <p:sp>
        <p:nvSpPr>
          <p:cNvPr id="5" name="文本框 4"/>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命中率都与程序局部性有关</a:t>
            </a:r>
          </a:p>
        </p:txBody>
      </p:sp>
      <p:sp>
        <p:nvSpPr>
          <p:cNvPr id="6" name="文本框 5"/>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缺失后都需要去访问主存</a:t>
            </a:r>
          </a:p>
        </p:txBody>
      </p:sp>
      <p:sp>
        <p:nvSpPr>
          <p:cNvPr id="7" name="文本框 6"/>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缺失处理都可以由硬件实现</a:t>
            </a:r>
          </a:p>
        </p:txBody>
      </p:sp>
      <p:sp>
        <p:nvSpPr>
          <p:cNvPr id="8" name="文本框 7"/>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都由</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DRAM</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存储器组成</a:t>
            </a:r>
          </a:p>
        </p:txBody>
      </p:sp>
      <p:sp>
        <p:nvSpPr>
          <p:cNvPr id="9" name="椭圆 8"/>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a:xfrm>
            <a:off x="15716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a:xfrm>
            <a:off x="1571625" y="54221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a:xfrm>
            <a:off x="9099550" y="4984910"/>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19" name="矩形 18"/>
          <p:cNvSpPr/>
          <p:nvPr/>
        </p:nvSpPr>
        <p:spPr>
          <a:xfrm>
            <a:off x="2438400" y="745861"/>
            <a:ext cx="497139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altLang="zh-CN" dirty="0"/>
              <a:t>Cache</a:t>
            </a:r>
            <a:r>
              <a:rPr lang="zh-CN" altLang="en-US" dirty="0"/>
              <a:t>由</a:t>
            </a:r>
            <a:r>
              <a:rPr lang="en-US" altLang="zh-CN" dirty="0"/>
              <a:t>SRAM</a:t>
            </a:r>
            <a:r>
              <a:rPr lang="zh-CN" altLang="en-US" dirty="0"/>
              <a:t>组成，</a:t>
            </a:r>
            <a:r>
              <a:rPr lang="en-US" altLang="zh-CN" dirty="0"/>
              <a:t>TLB</a:t>
            </a:r>
            <a:r>
              <a:rPr lang="zh-CN" altLang="en-US" dirty="0"/>
              <a:t>通常由相联存储器组成，也可由</a:t>
            </a:r>
            <a:r>
              <a:rPr lang="en-US" altLang="zh-CN" dirty="0"/>
              <a:t>SRAM</a:t>
            </a:r>
            <a:r>
              <a:rPr lang="zh-CN" altLang="en-US" dirty="0"/>
              <a:t>组成</a:t>
            </a:r>
          </a:p>
        </p:txBody>
      </p:sp>
      <p:grpSp>
        <p:nvGrpSpPr>
          <p:cNvPr id="18" name="组合 17"/>
          <p:cNvGrpSpPr/>
          <p:nvPr>
            <p:custDataLst>
              <p:tags r:id="rId12"/>
            </p:custDataLst>
          </p:nvPr>
        </p:nvGrpSpPr>
        <p:grpSpPr>
          <a:xfrm>
            <a:off x="0" y="0"/>
            <a:ext cx="12192000" cy="635000"/>
            <a:chOff x="0" y="0"/>
            <a:chExt cx="12192000" cy="635000"/>
          </a:xfrm>
        </p:grpSpPr>
        <p:sp>
          <p:nvSpPr>
            <p:cNvPr id="14" name="TitleBackground"/>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2555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dirty="0">
                <a:sym typeface="+mn-ea"/>
              </a:rPr>
              <a:t>6</a:t>
            </a:r>
            <a:r>
              <a:rPr lang="en-US" altLang="zh-CN" sz="3200" dirty="0">
                <a:sym typeface="+mn-ea"/>
              </a:rPr>
              <a:t>.1 </a:t>
            </a:r>
            <a:r>
              <a:rPr lang="zh-CN" altLang="en-US" sz="3200" dirty="0">
                <a:sym typeface="+mn-ea"/>
              </a:rPr>
              <a:t>存储器概述</a:t>
            </a:r>
            <a:endParaRPr lang="en-US" altLang="zh-CN" sz="3200" dirty="0"/>
          </a:p>
          <a:p>
            <a:pPr marL="0" indent="0">
              <a:lnSpc>
                <a:spcPct val="150000"/>
              </a:lnSpc>
              <a:spcBef>
                <a:spcPct val="0"/>
              </a:spcBef>
              <a:buNone/>
            </a:pPr>
            <a:r>
              <a:rPr lang="en-US" altLang="zh-CN" dirty="0">
                <a:sym typeface="+mn-ea"/>
              </a:rPr>
              <a:t>6</a:t>
            </a:r>
            <a:r>
              <a:rPr lang="en-US" altLang="zh-CN" sz="3200" dirty="0">
                <a:sym typeface="+mn-ea"/>
              </a:rPr>
              <a:t>.2 </a:t>
            </a:r>
            <a:r>
              <a:rPr lang="zh-CN" altLang="en-US" sz="3200" dirty="0">
                <a:sym typeface="+mn-ea"/>
              </a:rPr>
              <a:t>主存储器</a:t>
            </a:r>
            <a:endParaRPr lang="en-US" altLang="zh-CN" sz="3200" dirty="0"/>
          </a:p>
          <a:p>
            <a:pPr marL="0" indent="0">
              <a:lnSpc>
                <a:spcPct val="150000"/>
              </a:lnSpc>
              <a:spcBef>
                <a:spcPct val="0"/>
              </a:spcBef>
              <a:buNone/>
            </a:pPr>
            <a:r>
              <a:rPr lang="en-US" altLang="zh-CN" dirty="0">
                <a:sym typeface="+mn-ea"/>
              </a:rPr>
              <a:t>6</a:t>
            </a:r>
            <a:r>
              <a:rPr lang="en-US" altLang="zh-CN" sz="3200" dirty="0">
                <a:sym typeface="+mn-ea"/>
              </a:rPr>
              <a:t>.3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dirty="0">
                <a:sym typeface="+mn-ea"/>
              </a:rPr>
              <a:t>6</a:t>
            </a:r>
            <a:r>
              <a:rPr lang="en-US" altLang="zh-CN" sz="3200" dirty="0">
                <a:sym typeface="+mn-ea"/>
              </a:rPr>
              <a:t>.4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b="1" dirty="0"/>
              <a:t>6</a:t>
            </a:r>
            <a:r>
              <a:rPr lang="en-US" altLang="zh-CN" sz="3200" b="1" dirty="0"/>
              <a:t>.5 </a:t>
            </a:r>
            <a:r>
              <a:rPr lang="zh-CN" altLang="en-US" sz="3200" b="1"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171</a:t>
            </a:fld>
            <a:endParaRPr lang="en-US" altLang="zh-CN" dirty="0">
              <a:solidFill>
                <a:schemeClr val="tx1"/>
              </a:solidFill>
              <a:latin typeface="Arial" panose="020B0604020202020204" pitchFamily="34"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sym typeface="+mn-ea"/>
              </a:rPr>
              <a:t>6.5</a:t>
            </a:r>
            <a:r>
              <a:rPr lang="zh-CN" altLang="en-US" dirty="0">
                <a:sym typeface="+mn-ea"/>
              </a:rPr>
              <a:t>辅助存储器的主要类型</a:t>
            </a:r>
            <a:endParaRPr lang="zh-CN" altLang="en-US" dirty="0"/>
          </a:p>
        </p:txBody>
      </p:sp>
      <p:sp>
        <p:nvSpPr>
          <p:cNvPr id="6" name="内容占位符 5"/>
          <p:cNvSpPr>
            <a:spLocks noGrp="1"/>
          </p:cNvSpPr>
          <p:nvPr>
            <p:ph idx="1"/>
          </p:nvPr>
        </p:nvSpPr>
        <p:spPr/>
        <p:txBody>
          <a:bodyPr>
            <a:normAutofit lnSpcReduction="10000"/>
          </a:bodyPr>
          <a:lstStyle/>
          <a:p>
            <a:pPr marL="0" indent="0">
              <a:lnSpc>
                <a:spcPct val="160000"/>
              </a:lnSpc>
              <a:buNone/>
            </a:pPr>
            <a:r>
              <a:rPr lang="zh-CN" altLang="en-US" sz="3600" b="1" dirty="0">
                <a:latin typeface="Times New Roman" panose="02020603050405020304" pitchFamily="18" charset="0"/>
                <a:sym typeface="+mn-ea"/>
              </a:rPr>
              <a:t>    硬盘</a:t>
            </a:r>
          </a:p>
          <a:p>
            <a:pPr marL="0" indent="0">
              <a:lnSpc>
                <a:spcPct val="160000"/>
              </a:lnSpc>
              <a:buNone/>
            </a:pPr>
            <a:r>
              <a:rPr lang="zh-CN" altLang="en-US" sz="3600" b="1" dirty="0">
                <a:latin typeface="Times New Roman" panose="02020603050405020304" pitchFamily="18" charset="0"/>
                <a:sym typeface="+mn-ea"/>
              </a:rPr>
              <a:t>    </a:t>
            </a:r>
            <a:r>
              <a:rPr lang="en-US" altLang="zh-CN" sz="3600" b="1" dirty="0">
                <a:latin typeface="Times New Roman" panose="02020603050405020304" pitchFamily="18" charset="0"/>
                <a:sym typeface="+mn-ea"/>
              </a:rPr>
              <a:t>U</a:t>
            </a:r>
            <a:r>
              <a:rPr lang="zh-CN" altLang="en-US" sz="3600" b="1" dirty="0">
                <a:latin typeface="Times New Roman" panose="02020603050405020304" pitchFamily="18" charset="0"/>
                <a:sym typeface="+mn-ea"/>
              </a:rPr>
              <a:t>盘</a:t>
            </a:r>
            <a:r>
              <a:rPr lang="en-US" altLang="zh-CN" sz="3600" b="1" dirty="0">
                <a:latin typeface="Times New Roman" panose="02020603050405020304" pitchFamily="18" charset="0"/>
                <a:sym typeface="+mn-ea"/>
              </a:rPr>
              <a:t>...</a:t>
            </a:r>
          </a:p>
          <a:p>
            <a:pPr marL="0" indent="0">
              <a:lnSpc>
                <a:spcPct val="160000"/>
              </a:lnSpc>
              <a:buNone/>
            </a:pPr>
            <a:r>
              <a:rPr lang="zh-CN" altLang="en-US" sz="3600" b="1" dirty="0">
                <a:latin typeface="Times New Roman" panose="02020603050405020304" pitchFamily="18" charset="0"/>
                <a:sym typeface="+mn-ea"/>
              </a:rPr>
              <a:t>    软盘</a:t>
            </a:r>
            <a:endParaRPr lang="en-US" altLang="zh-CN" sz="3600" b="1" dirty="0">
              <a:latin typeface="Times New Roman" panose="02020603050405020304" pitchFamily="18" charset="0"/>
              <a:sym typeface="+mn-ea"/>
            </a:endParaRPr>
          </a:p>
          <a:p>
            <a:pPr marL="0" indent="0">
              <a:lnSpc>
                <a:spcPct val="160000"/>
              </a:lnSpc>
              <a:buNone/>
            </a:pPr>
            <a:r>
              <a:rPr lang="zh-CN" altLang="en-US" sz="3600" b="1" dirty="0">
                <a:latin typeface="Times New Roman" panose="02020603050405020304" pitchFamily="18" charset="0"/>
                <a:sym typeface="+mn-ea"/>
              </a:rPr>
              <a:t>    光盘</a:t>
            </a:r>
          </a:p>
          <a:p>
            <a:pPr marL="0" indent="0">
              <a:lnSpc>
                <a:spcPct val="160000"/>
              </a:lnSpc>
              <a:buNone/>
            </a:pPr>
            <a:r>
              <a:rPr lang="zh-CN" altLang="en-US" b="1" dirty="0">
                <a:sym typeface="+mn-ea"/>
              </a:rPr>
              <a:t>     磁带</a:t>
            </a:r>
            <a:endParaRPr lang="en-US" altLang="zh-CN" b="1" dirty="0"/>
          </a:p>
          <a:p>
            <a:pPr marL="1885950" lvl="3" indent="-514350">
              <a:buFont typeface="+mj-lt"/>
              <a:buAutoNum type="romanUcPeriod"/>
            </a:pPr>
            <a:endParaRPr lang="en-US" altLang="zh-CN"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172</a:t>
            </a:fld>
            <a:endParaRPr lang="zh-CN" altLang="en-US" dirty="0"/>
          </a:p>
        </p:txBody>
      </p:sp>
      <p:pic>
        <p:nvPicPr>
          <p:cNvPr id="5"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459222" y="1163547"/>
            <a:ext cx="1817688" cy="1352550"/>
          </a:xfrm>
          <a:prstGeom prst="rect">
            <a:avLst/>
          </a:prstGeom>
          <a:noFill/>
          <a:ln w="9525">
            <a:noFill/>
            <a:miter lim="800000"/>
            <a:headEnd/>
            <a:tailEnd/>
          </a:ln>
        </p:spPr>
      </p:pic>
      <p:pic>
        <p:nvPicPr>
          <p:cNvPr id="7"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182786" y="2389771"/>
            <a:ext cx="2371725" cy="1477963"/>
          </a:xfrm>
          <a:prstGeom prst="rect">
            <a:avLst/>
          </a:prstGeom>
          <a:noFill/>
          <a:ln w="9525">
            <a:noFill/>
            <a:miter lim="800000"/>
            <a:headEnd/>
            <a:tailEnd/>
          </a:ln>
        </p:spPr>
      </p:pic>
      <p:pic>
        <p:nvPicPr>
          <p:cNvPr id="8"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610774" y="4984596"/>
            <a:ext cx="2016125" cy="1371600"/>
          </a:xfrm>
          <a:prstGeom prst="rect">
            <a:avLst/>
          </a:prstGeom>
          <a:noFill/>
          <a:ln w="9525">
            <a:noFill/>
            <a:miter lim="800000"/>
            <a:headEnd/>
            <a:tailEnd/>
          </a:ln>
        </p:spPr>
      </p:pic>
      <p:pic>
        <p:nvPicPr>
          <p:cNvPr id="9" name="Picture 11"/>
          <p:cNvPicPr>
            <a:picLocks noChangeAspect="1" noChangeArrowheads="1"/>
          </p:cNvPicPr>
          <p:nvPr/>
        </p:nvPicPr>
        <p:blipFill>
          <a:blip r:embed="rId6" cstate="print"/>
          <a:srcRect/>
          <a:stretch>
            <a:fillRect/>
          </a:stretch>
        </p:blipFill>
        <p:spPr bwMode="auto">
          <a:xfrm>
            <a:off x="3182434" y="4022601"/>
            <a:ext cx="1746250" cy="973138"/>
          </a:xfrm>
          <a:prstGeom prst="rect">
            <a:avLst/>
          </a:prstGeom>
          <a:noFill/>
          <a:ln w="9525">
            <a:noFill/>
            <a:miter lim="800000"/>
            <a:headEnd/>
            <a:tailEnd/>
          </a:ln>
        </p:spPr>
      </p:pic>
      <p:pic>
        <p:nvPicPr>
          <p:cNvPr id="11" name="Picture 13"/>
          <p:cNvPicPr>
            <a:picLocks noChangeAspect="1" noChangeArrowheads="1"/>
          </p:cNvPicPr>
          <p:nvPr/>
        </p:nvPicPr>
        <p:blipFill>
          <a:blip r:embed="rId7" cstate="print"/>
          <a:srcRect/>
          <a:stretch>
            <a:fillRect/>
          </a:stretch>
        </p:blipFill>
        <p:spPr bwMode="auto">
          <a:xfrm>
            <a:off x="8315087" y="1163013"/>
            <a:ext cx="2815722" cy="1040964"/>
          </a:xfrm>
          <a:prstGeom prst="rect">
            <a:avLst/>
          </a:prstGeom>
          <a:noFill/>
          <a:ln w="9525">
            <a:noFill/>
            <a:miter lim="800000"/>
            <a:headEnd/>
            <a:tailEnd/>
          </a:ln>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0439" y="3334048"/>
            <a:ext cx="1506435" cy="1506435"/>
          </a:xfrm>
          <a:prstGeom prst="rect">
            <a:avLst/>
          </a:prstGeom>
        </p:spPr>
      </p:pic>
      <p:pic>
        <p:nvPicPr>
          <p:cNvPr id="13" name="图片 1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77373" y="1163150"/>
            <a:ext cx="2681016" cy="1587082"/>
          </a:xfrm>
          <a:prstGeom prst="rect">
            <a:avLst/>
          </a:prstGeom>
        </p:spPr>
      </p:pic>
      <p:pic>
        <p:nvPicPr>
          <p:cNvPr id="15" name="图片 14"/>
          <p:cNvPicPr>
            <a:picLocks noChangeAspect="1"/>
          </p:cNvPicPr>
          <p:nvPr/>
        </p:nvPicPr>
        <p:blipFill>
          <a:blip r:embed="rId10"/>
          <a:srcRect l="19733" t="13333" r="22733" b="10911"/>
          <a:stretch>
            <a:fillRect/>
          </a:stretch>
        </p:blipFill>
        <p:spPr>
          <a:xfrm>
            <a:off x="8315325" y="2487295"/>
            <a:ext cx="1907540" cy="1884045"/>
          </a:xfrm>
          <a:prstGeom prst="rect">
            <a:avLst/>
          </a:prstGeom>
        </p:spPr>
      </p:pic>
      <p:pic>
        <p:nvPicPr>
          <p:cNvPr id="16" name="图片 15"/>
          <p:cNvPicPr>
            <a:picLocks noChangeAspect="1"/>
          </p:cNvPicPr>
          <p:nvPr/>
        </p:nvPicPr>
        <p:blipFill>
          <a:blip r:embed="rId11"/>
          <a:stretch>
            <a:fillRect/>
          </a:stretch>
        </p:blipFill>
        <p:spPr>
          <a:xfrm>
            <a:off x="4376420" y="5222240"/>
            <a:ext cx="2421890" cy="1360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blinds(horizontal)">
                                      <p:cBhvr>
                                        <p:cTn id="27" dur="500"/>
                                        <p:tgtEl>
                                          <p:spTgt spid="6">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2" end="2"/>
                                            </p:txEl>
                                          </p:spTgt>
                                        </p:tgtEl>
                                        <p:attrNameLst>
                                          <p:attrName>style.visibility</p:attrName>
                                        </p:attrNameLst>
                                      </p:cBhvr>
                                      <p:to>
                                        <p:strVal val="visible"/>
                                      </p:to>
                                    </p:set>
                                    <p:animEffect transition="in" filter="blinds(horizontal)">
                                      <p:cBhvr>
                                        <p:cTn id="37" dur="500"/>
                                        <p:tgtEl>
                                          <p:spTgt spid="6">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6">
                                            <p:txEl>
                                              <p:pRg st="3" end="3"/>
                                            </p:txEl>
                                          </p:spTgt>
                                        </p:tgtEl>
                                        <p:attrNameLst>
                                          <p:attrName>style.visibility</p:attrName>
                                        </p:attrNameLst>
                                      </p:cBhvr>
                                      <p:to>
                                        <p:strVal val="visible"/>
                                      </p:to>
                                    </p:set>
                                    <p:animEffect transition="in" filter="blinds(horizontal)">
                                      <p:cBhvr>
                                        <p:cTn id="51" dur="500"/>
                                        <p:tgtEl>
                                          <p:spTgt spid="6">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down)">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
                                            <p:txEl>
                                              <p:pRg st="4" end="4"/>
                                            </p:txEl>
                                          </p:spTgt>
                                        </p:tgtEl>
                                        <p:attrNameLst>
                                          <p:attrName>style.visibility</p:attrName>
                                        </p:attrNameLst>
                                      </p:cBhvr>
                                      <p:to>
                                        <p:strVal val="visible"/>
                                      </p:to>
                                    </p:set>
                                    <p:animEffect transition="in" filter="blinds(horizontal)">
                                      <p:cBhvr>
                                        <p:cTn id="65" dur="500"/>
                                        <p:tgtEl>
                                          <p:spTgt spid="6">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a:t>
            </a:r>
          </a:p>
        </p:txBody>
      </p:sp>
      <p:sp>
        <p:nvSpPr>
          <p:cNvPr id="6" name="内容占位符 5"/>
          <p:cNvSpPr>
            <a:spLocks noGrp="1"/>
          </p:cNvSpPr>
          <p:nvPr>
            <p:ph idx="1"/>
          </p:nvPr>
        </p:nvSpPr>
        <p:spPr/>
        <p:txBody>
          <a:bodyPr>
            <a:noAutofit/>
          </a:bodyPr>
          <a:lstStyle/>
          <a:p>
            <a:pPr marL="0" indent="0">
              <a:lnSpc>
                <a:spcPct val="120000"/>
              </a:lnSpc>
              <a:buNone/>
            </a:pPr>
            <a:r>
              <a:rPr lang="en-US" altLang="zh-CN" b="1" dirty="0">
                <a:latin typeface="Times New Roman" panose="02020603050405020304" pitchFamily="18" charset="0"/>
                <a:sym typeface="+mn-ea"/>
              </a:rPr>
              <a:t>RAID (</a:t>
            </a:r>
            <a:r>
              <a:rPr lang="zh-CN" altLang="en-US" b="1" dirty="0">
                <a:sym typeface="+mn-ea"/>
              </a:rPr>
              <a:t>Redundant Array of Inexpensive Disks）</a:t>
            </a:r>
          </a:p>
          <a:p>
            <a:pPr marL="0" indent="0">
              <a:lnSpc>
                <a:spcPct val="120000"/>
              </a:lnSpc>
              <a:buNone/>
            </a:pPr>
            <a:r>
              <a:rPr lang="zh-CN" altLang="en-US" b="1" dirty="0">
                <a:latin typeface="Times New Roman" panose="02020603050405020304" pitchFamily="18" charset="0"/>
              </a:rPr>
              <a:t>        （</a:t>
            </a:r>
            <a:r>
              <a:rPr lang="en-US" altLang="zh-CN" b="1" dirty="0">
                <a:latin typeface="Times New Roman" panose="02020603050405020304" pitchFamily="18" charset="0"/>
              </a:rPr>
              <a:t>Redundant Array of Independent Disks</a:t>
            </a:r>
            <a:r>
              <a:rPr lang="en-US" altLang="zh-CN" b="1" dirty="0">
                <a:latin typeface="Times New Roman" panose="02020603050405020304" pitchFamily="18" charset="0"/>
                <a:sym typeface="+mn-ea"/>
              </a:rPr>
              <a:t>)</a:t>
            </a:r>
          </a:p>
          <a:p>
            <a:pPr>
              <a:lnSpc>
                <a:spcPct val="120000"/>
              </a:lnSpc>
            </a:pPr>
            <a:r>
              <a:rPr lang="en-US" altLang="zh-CN" sz="3200" b="1" dirty="0">
                <a:latin typeface="Times New Roman" panose="02020603050405020304" pitchFamily="18" charset="0"/>
                <a:sym typeface="+mn-ea"/>
              </a:rPr>
              <a:t>UC Berkeley David A. Patterson, 1988 </a:t>
            </a:r>
          </a:p>
          <a:p>
            <a:pPr>
              <a:lnSpc>
                <a:spcPct val="120000"/>
              </a:lnSpc>
            </a:pPr>
            <a:r>
              <a:rPr lang="zh-CN" altLang="en-US" sz="2800" b="1" dirty="0">
                <a:latin typeface="Times New Roman" panose="02020603050405020304" pitchFamily="18" charset="0"/>
                <a:sym typeface="+mn-ea"/>
              </a:rPr>
              <a:t>替代</a:t>
            </a:r>
            <a:r>
              <a:rPr lang="en-US" altLang="zh-CN" sz="2800" b="1" dirty="0">
                <a:latin typeface="Times New Roman" panose="02020603050405020304" pitchFamily="18" charset="0"/>
                <a:sym typeface="+mn-ea"/>
              </a:rPr>
              <a:t>SLEDs</a:t>
            </a:r>
            <a:r>
              <a:rPr lang="zh-CN" altLang="en-US" sz="2800" b="1" dirty="0">
                <a:latin typeface="Times New Roman" panose="02020603050405020304" pitchFamily="18" charset="0"/>
                <a:sym typeface="+mn-ea"/>
              </a:rPr>
              <a:t>（</a:t>
            </a:r>
            <a:r>
              <a:rPr lang="en-US" altLang="zh-CN" sz="2800" b="1" dirty="0">
                <a:latin typeface="Times New Roman" panose="02020603050405020304" pitchFamily="18" charset="0"/>
                <a:sym typeface="+mn-ea"/>
              </a:rPr>
              <a:t>Single Large Expensive Disiks</a:t>
            </a:r>
            <a:r>
              <a:rPr lang="zh-CN" altLang="en-US" sz="2800" b="1" dirty="0">
                <a:latin typeface="Times New Roman" panose="02020603050405020304" pitchFamily="18" charset="0"/>
                <a:sym typeface="+mn-ea"/>
              </a:rPr>
              <a:t>）</a:t>
            </a:r>
          </a:p>
          <a:p>
            <a:pPr>
              <a:lnSpc>
                <a:spcPct val="120000"/>
              </a:lnSpc>
            </a:pPr>
            <a:r>
              <a:rPr lang="zh-CN" altLang="en-US" sz="2800" b="1" dirty="0">
                <a:latin typeface="Times New Roman" panose="02020603050405020304" pitchFamily="18" charset="0"/>
                <a:sym typeface="+mn-ea"/>
              </a:rPr>
              <a:t>磁盘访问速度过慢</a:t>
            </a:r>
          </a:p>
          <a:p>
            <a:pPr>
              <a:lnSpc>
                <a:spcPct val="120000"/>
              </a:lnSpc>
            </a:pPr>
            <a:r>
              <a:rPr lang="zh-CN" altLang="en-US" sz="2800" b="1" dirty="0">
                <a:latin typeface="Times New Roman" panose="02020603050405020304" pitchFamily="18" charset="0"/>
                <a:sym typeface="+mn-ea"/>
              </a:rPr>
              <a:t>可靠性</a:t>
            </a:r>
          </a:p>
          <a:p>
            <a:pPr>
              <a:lnSpc>
                <a:spcPct val="120000"/>
              </a:lnSpc>
            </a:pPr>
            <a:r>
              <a:rPr lang="zh-CN" altLang="en-US" sz="2800" b="1" dirty="0">
                <a:latin typeface="Times New Roman" panose="02020603050405020304" pitchFamily="18" charset="0"/>
                <a:sym typeface="+mn-ea"/>
              </a:rPr>
              <a:t>多磁盘管理不方便</a:t>
            </a:r>
            <a:endParaRPr lang="en-US" altLang="zh-CN" sz="2800" b="1" dirty="0"/>
          </a:p>
          <a:p>
            <a:pPr lvl="2">
              <a:lnSpc>
                <a:spcPct val="100000"/>
              </a:lnSpc>
              <a:buNone/>
            </a:pPr>
            <a:endParaRPr lang="en-US" altLang="zh-CN" b="1" i="1" dirty="0"/>
          </a:p>
          <a:p>
            <a:pPr marL="1885950" lvl="3" indent="-514350">
              <a:lnSpc>
                <a:spcPct val="100000"/>
              </a:lnSpc>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blinds(horizontal)">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blinds(horizontal)">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a:t>
            </a:r>
            <a:r>
              <a:rPr lang="zh-CN" altLang="en-US" dirty="0">
                <a:latin typeface="Times New Roman" panose="02020603050405020304" pitchFamily="18" charset="0"/>
                <a:cs typeface="Times New Roman" panose="02020603050405020304" pitchFamily="18" charset="0"/>
                <a:sym typeface="+mn-ea"/>
              </a:rPr>
              <a:t>的核心技术</a:t>
            </a:r>
          </a:p>
        </p:txBody>
      </p:sp>
      <p:sp>
        <p:nvSpPr>
          <p:cNvPr id="6" name="内容占位符 5"/>
          <p:cNvSpPr>
            <a:spLocks noGrp="1"/>
          </p:cNvSpPr>
          <p:nvPr>
            <p:ph idx="1"/>
          </p:nvPr>
        </p:nvSpPr>
        <p:spPr/>
        <p:txBody>
          <a:bodyPr/>
          <a:lstStyle/>
          <a:p>
            <a:pPr lvl="1"/>
            <a:r>
              <a:rPr lang="zh-CN" altLang="en-US" sz="3265" b="1" dirty="0">
                <a:latin typeface="Times New Roman" panose="02020603050405020304" pitchFamily="18" charset="0"/>
                <a:sym typeface="+mn-ea"/>
              </a:rPr>
              <a:t>将数据条带化后存放在不同磁盘上，通过多磁盘的并行操作提高磁盘系统的读写速率</a:t>
            </a:r>
            <a:endParaRPr lang="en-US" altLang="zh-CN" sz="3265" b="1" dirty="0">
              <a:latin typeface="Times New Roman" panose="02020603050405020304" pitchFamily="18" charset="0"/>
              <a:sym typeface="+mn-ea"/>
            </a:endParaRPr>
          </a:p>
          <a:p>
            <a:pPr lvl="1"/>
            <a:r>
              <a:rPr lang="zh-CN" altLang="en-US" sz="3265" b="1" dirty="0">
                <a:latin typeface="Times New Roman" panose="02020603050405020304" pitchFamily="18" charset="0"/>
                <a:sym typeface="+mn-ea"/>
              </a:rPr>
              <a:t>使用基于异或运算为基础的校验恢复损坏的数据</a:t>
            </a:r>
            <a:endParaRPr lang="en-US" altLang="zh-CN" sz="3265" b="1" dirty="0">
              <a:latin typeface="Times New Roman" panose="02020603050405020304" pitchFamily="18" charset="0"/>
              <a:sym typeface="+mn-ea"/>
            </a:endParaRPr>
          </a:p>
          <a:p>
            <a:pPr marL="914400" lvl="2" indent="0">
              <a:buNone/>
            </a:pPr>
            <a:endParaRPr lang="en-US" altLang="zh-CN"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174</a:t>
            </a:fld>
            <a:endParaRPr lang="zh-CN" altLang="en-US" dirty="0"/>
          </a:p>
        </p:txBody>
      </p:sp>
      <p:pic>
        <p:nvPicPr>
          <p:cNvPr id="14" name="图片 13"/>
          <p:cNvPicPr>
            <a:picLocks noChangeAspect="1"/>
          </p:cNvPicPr>
          <p:nvPr/>
        </p:nvPicPr>
        <p:blipFill>
          <a:blip r:embed="rId3"/>
          <a:stretch>
            <a:fillRect/>
          </a:stretch>
        </p:blipFill>
        <p:spPr>
          <a:xfrm>
            <a:off x="7025230" y="4115280"/>
            <a:ext cx="4328771" cy="2029555"/>
          </a:xfrm>
          <a:prstGeom prst="rect">
            <a:avLst/>
          </a:prstGeom>
        </p:spPr>
      </p:pic>
      <p:graphicFrame>
        <p:nvGraphicFramePr>
          <p:cNvPr id="5" name="表格 4"/>
          <p:cNvGraphicFramePr/>
          <p:nvPr/>
        </p:nvGraphicFramePr>
        <p:xfrm>
          <a:off x="1506220" y="3705860"/>
          <a:ext cx="1863725" cy="2316480"/>
        </p:xfrm>
        <a:graphic>
          <a:graphicData uri="http://schemas.openxmlformats.org/drawingml/2006/table">
            <a:tbl>
              <a:tblPr firstRow="1" bandRow="1">
                <a:tableStyleId>{5C22544A-7EE6-4342-B048-85BDC9FD1C3A}</a:tableStyleId>
              </a:tblPr>
              <a:tblGrid>
                <a:gridCol w="1863725">
                  <a:extLst>
                    <a:ext uri="{9D8B030D-6E8A-4147-A177-3AD203B41FA5}">
                      <a16:colId xmlns:a16="http://schemas.microsoft.com/office/drawing/2014/main" val="20000"/>
                    </a:ext>
                  </a:extLst>
                </a:gridCol>
              </a:tblGrid>
              <a:tr h="381000">
                <a:tc>
                  <a:txBody>
                    <a:bodyPr/>
                    <a:lstStyle/>
                    <a:p>
                      <a:pPr>
                        <a:buNone/>
                      </a:pPr>
                      <a:r>
                        <a:rPr lang="en-US" altLang="zh-CN" sz="2800">
                          <a:ln>
                            <a:noFill/>
                          </a:ln>
                          <a:solidFill>
                            <a:schemeClr val="tx1"/>
                          </a:solidFill>
                          <a:latin typeface="Times New Roman" panose="02020603050405020304" pitchFamily="18" charset="0"/>
                          <a:cs typeface="Times New Roman" panose="02020603050405020304" pitchFamily="18" charset="0"/>
                        </a:rPr>
                        <a:t>1</a:t>
                      </a:r>
                      <a:r>
                        <a:rPr lang="en-US" altLang="zh-CN" sz="3200">
                          <a:ln>
                            <a:noFill/>
                          </a:ln>
                          <a:solidFill>
                            <a:schemeClr val="tx1"/>
                          </a:solidFill>
                          <a:latin typeface="Times New Roman" panose="02020603050405020304" pitchFamily="18" charset="0"/>
                          <a:cs typeface="Times New Roman" panose="02020603050405020304" pitchFamily="18" charset="0"/>
                        </a:rPr>
                        <a:t>  </a:t>
                      </a:r>
                      <a:r>
                        <a:rPr lang="zh-CN" altLang="en-US" sz="3200" dirty="0">
                          <a:ln w="12700" cmpd="sng">
                            <a:noFill/>
                            <a:prstDash val="solid"/>
                          </a:ln>
                          <a:solidFill>
                            <a:schemeClr val="tx1"/>
                          </a:solidFill>
                          <a:latin typeface="Times New Roman" panose="02020603050405020304" pitchFamily="18" charset="0"/>
                          <a:cs typeface="Times New Roman" panose="02020603050405020304" pitchFamily="18" charset="0"/>
                          <a:sym typeface="+mn-ea"/>
                        </a:rPr>
                        <a:t>⊕</a:t>
                      </a:r>
                      <a:r>
                        <a:rPr lang="en-US" altLang="zh-CN" sz="2800" dirty="0">
                          <a:ln w="12700" cmpd="sng">
                            <a:noFill/>
                            <a:prstDash val="solid"/>
                          </a:ln>
                          <a:solidFill>
                            <a:schemeClr val="tx1"/>
                          </a:solidFill>
                          <a:latin typeface="Times New Roman" panose="02020603050405020304" pitchFamily="18" charset="0"/>
                          <a:cs typeface="Times New Roman" panose="02020603050405020304" pitchFamily="18" charset="0"/>
                          <a:sym typeface="+mn-ea"/>
                        </a:rPr>
                        <a:t>0 = 1</a:t>
                      </a:r>
                    </a:p>
                  </a:txBody>
                  <a:tcPr>
                    <a:lnL w="12700">
                      <a:solidFill>
                        <a:schemeClr val="tx1"/>
                      </a:solidFill>
                      <a:prstDash val="solid"/>
                    </a:lnL>
                    <a:lnR w="12700">
                      <a:solidFill>
                        <a:schemeClr val="tx1"/>
                      </a:solidFill>
                      <a:prstDash val="solid"/>
                    </a:lnR>
                    <a:lnT w="12700">
                      <a:solidFill>
                        <a:schemeClr val="tx1"/>
                      </a:solidFill>
                      <a:prstDash val="solid"/>
                    </a:lnT>
                    <a:lnB>
                      <a:noFill/>
                    </a:lnB>
                    <a:lnTlToBr>
                      <a:noFill/>
                    </a:lnTlToBr>
                    <a:lnBlToTr>
                      <a:noFill/>
                    </a:lnBlToTr>
                    <a:noFill/>
                  </a:tcPr>
                </a:tc>
                <a:extLst>
                  <a:ext uri="{0D108BD9-81ED-4DB2-BD59-A6C34878D82A}">
                    <a16:rowId xmlns:a16="http://schemas.microsoft.com/office/drawing/2014/main" val="10000"/>
                  </a:ext>
                </a:extLst>
              </a:tr>
              <a:tr h="51816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1</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1 = 0</a:t>
                      </a:r>
                    </a:p>
                  </a:txBody>
                  <a:tcPr>
                    <a:lnL w="12700">
                      <a:solidFill>
                        <a:schemeClr val="tx1"/>
                      </a:solidFill>
                      <a:prstDash val="solid"/>
                    </a:lnL>
                    <a:lnR w="12700">
                      <a:solidFill>
                        <a:schemeClr val="tx1"/>
                      </a:solidFill>
                      <a:prstDash val="solid"/>
                    </a:lnR>
                    <a:lnT>
                      <a:noFill/>
                    </a:lnT>
                    <a:lnB>
                      <a:noFill/>
                    </a:lnB>
                    <a:lnTlToBr>
                      <a:noFill/>
                    </a:lnTlToBr>
                    <a:lnBlToTr>
                      <a:noFill/>
                    </a:lnBlToTr>
                    <a:noFill/>
                  </a:tcPr>
                </a:tc>
                <a:extLst>
                  <a:ext uri="{0D108BD9-81ED-4DB2-BD59-A6C34878D82A}">
                    <a16:rowId xmlns:a16="http://schemas.microsoft.com/office/drawing/2014/main" val="10001"/>
                  </a:ext>
                </a:extLst>
              </a:tr>
              <a:tr h="38100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0</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1 = 1</a:t>
                      </a:r>
                    </a:p>
                  </a:txBody>
                  <a:tcPr>
                    <a:lnL w="12700">
                      <a:solidFill>
                        <a:schemeClr val="tx1"/>
                      </a:solidFill>
                      <a:prstDash val="solid"/>
                    </a:lnL>
                    <a:lnR w="12700">
                      <a:solidFill>
                        <a:schemeClr val="tx1"/>
                      </a:solidFill>
                      <a:prstDash val="solid"/>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0</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0 = 0</a:t>
                      </a:r>
                    </a:p>
                  </a:txBody>
                  <a:tcPr>
                    <a:lnL w="12700">
                      <a:solidFill>
                        <a:schemeClr val="tx1"/>
                      </a:solidFill>
                      <a:prstDash val="solid"/>
                    </a:lnL>
                    <a:lnR w="12700">
                      <a:solidFill>
                        <a:schemeClr val="tx1"/>
                      </a:solidFill>
                      <a:prstDash val="solid"/>
                    </a:lnR>
                    <a:lnT>
                      <a:noFill/>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7" name="表格 6"/>
          <p:cNvGraphicFramePr/>
          <p:nvPr/>
        </p:nvGraphicFramePr>
        <p:xfrm>
          <a:off x="4240530" y="3705860"/>
          <a:ext cx="1913255" cy="2316480"/>
        </p:xfrm>
        <a:graphic>
          <a:graphicData uri="http://schemas.openxmlformats.org/drawingml/2006/table">
            <a:tbl>
              <a:tblPr firstRow="1" bandRow="1">
                <a:tableStyleId>{5C22544A-7EE6-4342-B048-85BDC9FD1C3A}</a:tableStyleId>
              </a:tblPr>
              <a:tblGrid>
                <a:gridCol w="1913255">
                  <a:extLst>
                    <a:ext uri="{9D8B030D-6E8A-4147-A177-3AD203B41FA5}">
                      <a16:colId xmlns:a16="http://schemas.microsoft.com/office/drawing/2014/main" val="20000"/>
                    </a:ext>
                  </a:extLst>
                </a:gridCol>
              </a:tblGrid>
              <a:tr h="381000">
                <a:tc>
                  <a:txBody>
                    <a:bodyPr/>
                    <a:lstStyle/>
                    <a:p>
                      <a:pPr>
                        <a:buNone/>
                      </a:pPr>
                      <a:r>
                        <a:rPr lang="en-US" altLang="zh-CN" sz="2800">
                          <a:ln>
                            <a:noFill/>
                          </a:ln>
                          <a:solidFill>
                            <a:schemeClr val="tx1"/>
                          </a:solidFill>
                          <a:latin typeface="Times New Roman" panose="02020603050405020304" pitchFamily="18" charset="0"/>
                          <a:cs typeface="Times New Roman" panose="02020603050405020304" pitchFamily="18" charset="0"/>
                        </a:rPr>
                        <a:t>1 = 0</a:t>
                      </a:r>
                      <a:r>
                        <a:rPr lang="en-US" altLang="zh-CN" sz="3200">
                          <a:ln>
                            <a:noFill/>
                          </a:ln>
                          <a:solidFill>
                            <a:schemeClr val="tx1"/>
                          </a:solidFill>
                          <a:latin typeface="Times New Roman" panose="02020603050405020304" pitchFamily="18" charset="0"/>
                          <a:cs typeface="Times New Roman" panose="02020603050405020304" pitchFamily="18" charset="0"/>
                        </a:rPr>
                        <a:t>  </a:t>
                      </a:r>
                      <a:r>
                        <a:rPr lang="zh-CN" altLang="en-US" sz="3200" dirty="0">
                          <a:ln w="12700" cmpd="sng">
                            <a:noFill/>
                            <a:prstDash val="solid"/>
                          </a:ln>
                          <a:solidFill>
                            <a:schemeClr val="tx1"/>
                          </a:solidFill>
                          <a:latin typeface="Times New Roman" panose="02020603050405020304" pitchFamily="18" charset="0"/>
                          <a:cs typeface="Times New Roman" panose="02020603050405020304" pitchFamily="18" charset="0"/>
                          <a:sym typeface="+mn-ea"/>
                        </a:rPr>
                        <a:t>⊕</a:t>
                      </a:r>
                      <a:r>
                        <a:rPr lang="en-US" altLang="zh-CN" sz="2800" dirty="0">
                          <a:ln w="12700" cmpd="sng">
                            <a:noFill/>
                            <a:prstDash val="solid"/>
                          </a:ln>
                          <a:solidFill>
                            <a:schemeClr val="tx1"/>
                          </a:solidFill>
                          <a:latin typeface="Times New Roman" panose="02020603050405020304" pitchFamily="18" charset="0"/>
                          <a:cs typeface="Times New Roman" panose="02020603050405020304" pitchFamily="18" charset="0"/>
                          <a:sym typeface="+mn-ea"/>
                        </a:rPr>
                        <a:t>1</a:t>
                      </a:r>
                    </a:p>
                  </a:txBody>
                  <a:tcPr>
                    <a:lnL w="12700">
                      <a:solidFill>
                        <a:schemeClr val="tx1"/>
                      </a:solidFill>
                      <a:prstDash val="solid"/>
                    </a:lnL>
                    <a:lnR w="12700">
                      <a:solidFill>
                        <a:schemeClr val="tx1"/>
                      </a:solidFill>
                      <a:prstDash val="solid"/>
                    </a:lnR>
                    <a:lnT w="12700">
                      <a:solidFill>
                        <a:schemeClr val="tx1"/>
                      </a:solidFill>
                      <a:prstDash val="solid"/>
                    </a:lnT>
                    <a:lnB>
                      <a:noFill/>
                    </a:lnB>
                    <a:lnTlToBr>
                      <a:noFill/>
                    </a:lnTlToBr>
                    <a:lnBlToTr>
                      <a:noFill/>
                    </a:lnBlToTr>
                    <a:noFill/>
                  </a:tcPr>
                </a:tc>
                <a:extLst>
                  <a:ext uri="{0D108BD9-81ED-4DB2-BD59-A6C34878D82A}">
                    <a16:rowId xmlns:a16="http://schemas.microsoft.com/office/drawing/2014/main" val="10000"/>
                  </a:ext>
                </a:extLst>
              </a:tr>
              <a:tr h="51816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1 = 1</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0</a:t>
                      </a:r>
                    </a:p>
                  </a:txBody>
                  <a:tcPr>
                    <a:lnL w="12700">
                      <a:solidFill>
                        <a:schemeClr val="tx1"/>
                      </a:solidFill>
                      <a:prstDash val="solid"/>
                    </a:lnL>
                    <a:lnR w="12700">
                      <a:solidFill>
                        <a:schemeClr val="tx1"/>
                      </a:solidFill>
                      <a:prstDash val="solid"/>
                    </a:lnR>
                    <a:lnT>
                      <a:noFill/>
                    </a:lnT>
                    <a:lnB>
                      <a:noFill/>
                    </a:lnB>
                    <a:lnTlToBr>
                      <a:noFill/>
                    </a:lnTlToBr>
                    <a:lnBlToTr>
                      <a:noFill/>
                    </a:lnBlToTr>
                    <a:noFill/>
                  </a:tcPr>
                </a:tc>
                <a:extLst>
                  <a:ext uri="{0D108BD9-81ED-4DB2-BD59-A6C34878D82A}">
                    <a16:rowId xmlns:a16="http://schemas.microsoft.com/office/drawing/2014/main" val="10001"/>
                  </a:ext>
                </a:extLst>
              </a:tr>
              <a:tr h="38100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0 = 1</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1 </a:t>
                      </a:r>
                    </a:p>
                  </a:txBody>
                  <a:tcPr>
                    <a:lnL w="12700">
                      <a:solidFill>
                        <a:schemeClr val="tx1"/>
                      </a:solidFill>
                      <a:prstDash val="solid"/>
                    </a:lnL>
                    <a:lnR w="12700">
                      <a:solidFill>
                        <a:schemeClr val="tx1"/>
                      </a:solidFill>
                      <a:prstDash val="solid"/>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p>
                      <a:pPr algn="l">
                        <a:buClrTx/>
                        <a:buSzTx/>
                        <a:buFontTx/>
                        <a:buNone/>
                      </a:pPr>
                      <a:r>
                        <a:rPr lang="en-US" altLang="zh-CN" sz="2800" b="1">
                          <a:ln>
                            <a:noFill/>
                          </a:ln>
                          <a:solidFill>
                            <a:schemeClr val="tx1"/>
                          </a:solidFill>
                          <a:latin typeface="Times New Roman" panose="02020603050405020304" pitchFamily="18" charset="0"/>
                          <a:cs typeface="Times New Roman" panose="02020603050405020304" pitchFamily="18" charset="0"/>
                        </a:rPr>
                        <a:t>0 = 0</a:t>
                      </a:r>
                      <a:r>
                        <a:rPr lang="en-US" altLang="zh-CN" sz="3200" b="1">
                          <a:ln>
                            <a:noFill/>
                          </a:ln>
                          <a:solidFill>
                            <a:schemeClr val="tx1"/>
                          </a:solidFill>
                          <a:latin typeface="Times New Roman" panose="02020603050405020304" pitchFamily="18" charset="0"/>
                          <a:cs typeface="Times New Roman" panose="02020603050405020304" pitchFamily="18" charset="0"/>
                          <a:sym typeface="+mn-ea"/>
                        </a:rPr>
                        <a:t>  ⊕</a:t>
                      </a:r>
                      <a:r>
                        <a:rPr lang="en-US" altLang="zh-CN" sz="2800" b="1">
                          <a:ln>
                            <a:noFill/>
                          </a:ln>
                          <a:solidFill>
                            <a:schemeClr val="tx1"/>
                          </a:solidFill>
                          <a:latin typeface="Times New Roman" panose="02020603050405020304" pitchFamily="18" charset="0"/>
                          <a:cs typeface="Times New Roman" panose="02020603050405020304" pitchFamily="18" charset="0"/>
                          <a:sym typeface="+mn-ea"/>
                        </a:rPr>
                        <a:t>0</a:t>
                      </a:r>
                    </a:p>
                  </a:txBody>
                  <a:tcPr>
                    <a:lnL w="12700">
                      <a:solidFill>
                        <a:schemeClr val="tx1"/>
                      </a:solidFill>
                      <a:prstDash val="solid"/>
                    </a:lnL>
                    <a:lnR w="12700">
                      <a:solidFill>
                        <a:schemeClr val="tx1"/>
                      </a:solidFill>
                      <a:prstDash val="solid"/>
                    </a:lnR>
                    <a:lnT>
                      <a:noFill/>
                    </a:lnT>
                    <a:lnB w="12700">
                      <a:solidFill>
                        <a:schemeClr val="tx1"/>
                      </a:solidFill>
                      <a:prstDash val="soli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 0</a:t>
            </a:r>
            <a:endParaRPr lang="zh-CN" altLang="en-US" dirty="0"/>
          </a:p>
        </p:txBody>
      </p:sp>
      <p:sp>
        <p:nvSpPr>
          <p:cNvPr id="6" name="内容占位符 5"/>
          <p:cNvSpPr>
            <a:spLocks noGrp="1"/>
          </p:cNvSpPr>
          <p:nvPr>
            <p:ph idx="1"/>
          </p:nvPr>
        </p:nvSpPr>
        <p:spPr/>
        <p:txBody>
          <a:bodyPr/>
          <a:lstStyle/>
          <a:p>
            <a:pPr marL="0" indent="0">
              <a:spcBef>
                <a:spcPts val="0"/>
              </a:spcBef>
              <a:buNone/>
            </a:pPr>
            <a:r>
              <a:rPr lang="en-US" altLang="zh-CN" sz="3200" b="1" dirty="0">
                <a:latin typeface="Times New Roman" panose="02020603050405020304" pitchFamily="18" charset="0"/>
                <a:sym typeface="+mn-ea"/>
              </a:rPr>
              <a:t>3</a:t>
            </a:r>
            <a:r>
              <a:rPr lang="zh-CN" altLang="en-US" sz="3200" b="1" dirty="0">
                <a:latin typeface="Times New Roman" panose="02020603050405020304" pitchFamily="18" charset="0"/>
                <a:sym typeface="+mn-ea"/>
              </a:rPr>
              <a:t>.常见的几种</a:t>
            </a:r>
            <a:r>
              <a:rPr lang="en-US" altLang="zh-CN" sz="3200" b="1" dirty="0">
                <a:latin typeface="Times New Roman" panose="02020603050405020304" pitchFamily="18" charset="0"/>
                <a:sym typeface="+mn-ea"/>
              </a:rPr>
              <a:t>RAID</a:t>
            </a:r>
            <a:r>
              <a:rPr lang="zh-CN" altLang="en-US" sz="3200" b="1" dirty="0">
                <a:latin typeface="Times New Roman" panose="02020603050405020304" pitchFamily="18" charset="0"/>
                <a:sym typeface="+mn-ea"/>
              </a:rPr>
              <a:t>技术</a:t>
            </a:r>
            <a:endParaRPr lang="en-US" altLang="zh-CN" sz="3200" b="1" dirty="0">
              <a:latin typeface="Times New Roman" panose="02020603050405020304" pitchFamily="18" charset="0"/>
              <a:sym typeface="+mn-ea"/>
            </a:endParaRPr>
          </a:p>
          <a:p>
            <a:pPr lvl="2"/>
            <a:r>
              <a:rPr lang="en-US" altLang="zh-CN" sz="3200" b="1" dirty="0">
                <a:latin typeface="Times New Roman" panose="02020603050405020304" pitchFamily="18" charset="0"/>
                <a:sym typeface="+mn-ea"/>
              </a:rPr>
              <a:t>RAID 0</a:t>
            </a:r>
          </a:p>
          <a:p>
            <a:pPr marL="914400" lvl="2" indent="0">
              <a:buNone/>
            </a:pPr>
            <a:r>
              <a:rPr lang="zh-CN" altLang="en-US" sz="3200" b="1" dirty="0">
                <a:latin typeface="Times New Roman" panose="02020603050405020304" pitchFamily="18" charset="0"/>
                <a:sym typeface="+mn-ea"/>
              </a:rPr>
              <a:t>数据以条带方式均匀分散在各磁盘</a:t>
            </a:r>
            <a:endParaRPr lang="en-US" altLang="zh-CN" sz="3200"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175</a:t>
            </a:fld>
            <a:endParaRPr lang="zh-CN" altLang="en-US" dirty="0"/>
          </a:p>
        </p:txBody>
      </p:sp>
      <p:pic>
        <p:nvPicPr>
          <p:cNvPr id="5" name="图片 4"/>
          <p:cNvPicPr>
            <a:picLocks noChangeAspect="1"/>
          </p:cNvPicPr>
          <p:nvPr/>
        </p:nvPicPr>
        <p:blipFill>
          <a:blip r:embed="rId3"/>
          <a:stretch>
            <a:fillRect/>
          </a:stretch>
        </p:blipFill>
        <p:spPr>
          <a:xfrm>
            <a:off x="944877" y="2676681"/>
            <a:ext cx="559299" cy="3905616"/>
          </a:xfrm>
          <a:prstGeom prst="rect">
            <a:avLst/>
          </a:prstGeom>
        </p:spPr>
      </p:pic>
      <p:sp>
        <p:nvSpPr>
          <p:cNvPr id="7" name="箭头: 右 6"/>
          <p:cNvSpPr/>
          <p:nvPr/>
        </p:nvSpPr>
        <p:spPr>
          <a:xfrm>
            <a:off x="1616929" y="4629489"/>
            <a:ext cx="404379"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107388" y="3949953"/>
            <a:ext cx="4793395" cy="1988992"/>
          </a:xfrm>
          <a:prstGeom prst="rect">
            <a:avLst/>
          </a:prstGeom>
        </p:spPr>
      </p:pic>
      <p:pic>
        <p:nvPicPr>
          <p:cNvPr id="13" name="图片 12"/>
          <p:cNvPicPr>
            <a:picLocks noChangeAspect="1"/>
          </p:cNvPicPr>
          <p:nvPr/>
        </p:nvPicPr>
        <p:blipFill>
          <a:blip r:embed="rId5"/>
          <a:stretch>
            <a:fillRect/>
          </a:stretch>
        </p:blipFill>
        <p:spPr>
          <a:xfrm>
            <a:off x="6999170" y="3769999"/>
            <a:ext cx="4642900" cy="21689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 1</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1  </a:t>
            </a:r>
            <a:r>
              <a:rPr lang="zh-CN" altLang="en-US" b="1" dirty="0">
                <a:latin typeface="Times New Roman" panose="02020603050405020304" pitchFamily="18" charset="0"/>
                <a:sym typeface="+mn-ea"/>
              </a:rPr>
              <a:t>镜像磁盘阵列</a:t>
            </a:r>
            <a:endParaRPr lang="en-US" altLang="zh-CN" b="1" dirty="0">
              <a:latin typeface="Times New Roman" panose="02020603050405020304" pitchFamily="18" charset="0"/>
              <a:sym typeface="+mn-ea"/>
            </a:endParaRPr>
          </a:p>
          <a:p>
            <a:pPr marL="914400" lvl="2" indent="0">
              <a:buNone/>
            </a:pPr>
            <a:r>
              <a:rPr lang="zh-CN" altLang="en-US" sz="3200" b="1" dirty="0">
                <a:latin typeface="Times New Roman" panose="02020603050405020304" pitchFamily="18" charset="0"/>
                <a:sym typeface="+mn-ea"/>
              </a:rPr>
              <a:t>数据采用镜像的冗余方式，同一数据有多份拷贝</a:t>
            </a:r>
            <a:endParaRPr lang="en-US" altLang="zh-CN" sz="3200" b="1" dirty="0"/>
          </a:p>
          <a:p>
            <a:pPr marL="914400" lvl="2" indent="0">
              <a:buNone/>
            </a:pP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176</a:t>
            </a:fld>
            <a:endParaRPr lang="zh-CN" altLang="en-US" dirty="0"/>
          </a:p>
        </p:txBody>
      </p:sp>
      <p:pic>
        <p:nvPicPr>
          <p:cNvPr id="8" name="图片 7"/>
          <p:cNvPicPr>
            <a:picLocks noChangeAspect="1"/>
          </p:cNvPicPr>
          <p:nvPr/>
        </p:nvPicPr>
        <p:blipFill>
          <a:blip r:embed="rId3"/>
          <a:stretch>
            <a:fillRect/>
          </a:stretch>
        </p:blipFill>
        <p:spPr>
          <a:xfrm>
            <a:off x="1300459" y="3056664"/>
            <a:ext cx="487722" cy="3055885"/>
          </a:xfrm>
          <a:prstGeom prst="rect">
            <a:avLst/>
          </a:prstGeom>
        </p:spPr>
      </p:pic>
      <p:sp>
        <p:nvSpPr>
          <p:cNvPr id="11" name="箭头: 右 10"/>
          <p:cNvSpPr/>
          <p:nvPr/>
        </p:nvSpPr>
        <p:spPr>
          <a:xfrm>
            <a:off x="1846061" y="4423753"/>
            <a:ext cx="404379"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2308320" y="3675631"/>
            <a:ext cx="3467400" cy="2126164"/>
          </a:xfrm>
          <a:prstGeom prst="rect">
            <a:avLst/>
          </a:prstGeom>
        </p:spPr>
      </p:pic>
      <p:pic>
        <p:nvPicPr>
          <p:cNvPr id="15" name="图片 14"/>
          <p:cNvPicPr>
            <a:picLocks noChangeAspect="1"/>
          </p:cNvPicPr>
          <p:nvPr/>
        </p:nvPicPr>
        <p:blipFill>
          <a:blip r:embed="rId5"/>
          <a:stretch>
            <a:fillRect/>
          </a:stretch>
        </p:blipFill>
        <p:spPr>
          <a:xfrm>
            <a:off x="6321501" y="3190462"/>
            <a:ext cx="5143946" cy="27815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1"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cs typeface="Times New Roman" panose="02020603050405020304" pitchFamily="18" charset="0"/>
                <a:sym typeface="+mn-ea"/>
              </a:rPr>
              <a:t>6.5</a:t>
            </a:r>
            <a:r>
              <a:rPr lang="zh-CN" altLang="en-US" dirty="0">
                <a:cs typeface="Times New Roman" panose="02020603050405020304" pitchFamily="18" charset="0"/>
                <a:sym typeface="+mn-ea"/>
              </a:rPr>
              <a:t>辅助存储器</a:t>
            </a:r>
            <a:r>
              <a:rPr lang="en-US" altLang="zh-CN" dirty="0">
                <a:cs typeface="Times New Roman" panose="02020603050405020304" pitchFamily="18" charset="0"/>
                <a:sym typeface="+mn-ea"/>
              </a:rPr>
              <a:t>——RAID 2</a:t>
            </a:r>
            <a:endParaRPr lang="zh-CN" altLang="en-US" dirty="0"/>
          </a:p>
        </p:txBody>
      </p:sp>
      <p:sp>
        <p:nvSpPr>
          <p:cNvPr id="6" name="内容占位符 5"/>
          <p:cNvSpPr>
            <a:spLocks noGrp="1"/>
          </p:cNvSpPr>
          <p:nvPr>
            <p:ph idx="1"/>
          </p:nvPr>
        </p:nvSpPr>
        <p:spPr/>
        <p:txBody>
          <a:bodyPr>
            <a:noAutofit/>
          </a:bodyPr>
          <a:lstStyle/>
          <a:p>
            <a:pPr>
              <a:lnSpc>
                <a:spcPct val="140000"/>
              </a:lnSpc>
              <a:spcBef>
                <a:spcPts val="0"/>
              </a:spcBef>
              <a:spcAft>
                <a:spcPts val="0"/>
              </a:spcAft>
            </a:pPr>
            <a:r>
              <a:rPr lang="en-US" altLang="zh-CN" b="1" dirty="0">
                <a:sym typeface="+mn-ea"/>
              </a:rPr>
              <a:t>RAID 2，纠错海明码磁盘阵列。</a:t>
            </a:r>
          </a:p>
          <a:p>
            <a:pPr>
              <a:lnSpc>
                <a:spcPct val="140000"/>
              </a:lnSpc>
              <a:spcBef>
                <a:spcPts val="0"/>
              </a:spcBef>
              <a:spcAft>
                <a:spcPts val="0"/>
              </a:spcAft>
            </a:pPr>
            <a:r>
              <a:rPr lang="en-US" altLang="zh-CN" b="1" dirty="0">
                <a:sym typeface="+mn-ea"/>
              </a:rPr>
              <a:t>磁盘驱动器组中的第一个、第二个、第四个……第2</a:t>
            </a:r>
            <a:r>
              <a:rPr lang="en-US" altLang="zh-CN" b="1" baseline="30000" dirty="0">
                <a:sym typeface="+mn-ea"/>
              </a:rPr>
              <a:t>n</a:t>
            </a:r>
            <a:r>
              <a:rPr lang="en-US" altLang="zh-CN" b="1" dirty="0">
                <a:sym typeface="+mn-ea"/>
              </a:rPr>
              <a:t>个磁盘驱动器是专门的校验盘，用于校验和纠错，其余的用于存放数据。</a:t>
            </a:r>
          </a:p>
          <a:p>
            <a:pPr>
              <a:lnSpc>
                <a:spcPct val="140000"/>
              </a:lnSpc>
              <a:spcBef>
                <a:spcPts val="0"/>
              </a:spcBef>
              <a:spcAft>
                <a:spcPts val="0"/>
              </a:spcAft>
            </a:pPr>
            <a:r>
              <a:rPr lang="en-US" altLang="zh-CN" b="1" dirty="0">
                <a:sym typeface="+mn-ea"/>
              </a:rPr>
              <a:t>使用的磁盘驱动器越多，校验盘在其中占的百分比越少</a:t>
            </a:r>
          </a:p>
          <a:p>
            <a:pPr>
              <a:lnSpc>
                <a:spcPct val="140000"/>
              </a:lnSpc>
              <a:spcBef>
                <a:spcPts val="0"/>
              </a:spcBef>
              <a:spcAft>
                <a:spcPts val="0"/>
              </a:spcAft>
            </a:pPr>
            <a:r>
              <a:rPr lang="en-US" altLang="zh-CN" b="1" dirty="0">
                <a:sym typeface="+mn-ea"/>
              </a:rPr>
              <a:t>RAID 2对大数据量的输入输出有很高的性能，但少量数据的输入输出时性能不好。RAID 2很少实际使用。</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177</a:t>
            </a:fld>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cs typeface="Times New Roman" panose="02020603050405020304" pitchFamily="18" charset="0"/>
                <a:sym typeface="+mn-ea"/>
              </a:rPr>
              <a:t>6</a:t>
            </a:r>
            <a:r>
              <a:rPr lang="en-US" altLang="zh-CN" dirty="0">
                <a:latin typeface="Times New Roman" panose="02020603050405020304" pitchFamily="18" charset="0"/>
                <a:cs typeface="Times New Roman" panose="02020603050405020304" pitchFamily="18" charset="0"/>
                <a:sym typeface="+mn-ea"/>
              </a:rPr>
              <a:t>.5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 3/4</a:t>
            </a:r>
            <a:endParaRPr lang="zh-CN" altLang="en-US" dirty="0">
              <a:latin typeface="Times New Roman" panose="02020603050405020304" pitchFamily="18" charset="0"/>
              <a:cs typeface="Times New Roman" panose="02020603050405020304" pitchFamily="18" charset="0"/>
              <a:sym typeface="+mn-ea"/>
            </a:endParaRPr>
          </a:p>
        </p:txBody>
      </p:sp>
      <p:sp>
        <p:nvSpPr>
          <p:cNvPr id="6" name="内容占位符 5"/>
          <p:cNvSpPr>
            <a:spLocks noGrp="1"/>
          </p:cNvSpPr>
          <p:nvPr>
            <p:ph idx="1"/>
          </p:nvPr>
        </p:nvSpPr>
        <p:spPr/>
        <p:txBody>
          <a:bodyPr/>
          <a:lstStyle/>
          <a:p>
            <a:pPr marL="0" indent="0">
              <a:lnSpc>
                <a:spcPct val="100000"/>
              </a:lnSpc>
              <a:spcBef>
                <a:spcPts val="600"/>
              </a:spcBef>
              <a:buNone/>
            </a:pPr>
            <a:r>
              <a:rPr lang="en-US" altLang="zh-CN" b="1" dirty="0">
                <a:latin typeface="Times New Roman" panose="02020603050405020304" pitchFamily="18" charset="0"/>
                <a:sym typeface="+mn-ea"/>
              </a:rPr>
              <a:t>RAID 3/4   奇校验或偶校验的磁盘阵列。 </a:t>
            </a:r>
          </a:p>
          <a:p>
            <a:pPr marL="0" indent="0">
              <a:lnSpc>
                <a:spcPct val="100000"/>
              </a:lnSpc>
              <a:spcBef>
                <a:spcPts val="600"/>
              </a:spcBef>
              <a:buNone/>
            </a:pPr>
            <a:r>
              <a:rPr lang="en-US" altLang="zh-CN" sz="3600" b="1" dirty="0">
                <a:latin typeface="Times New Roman" panose="02020603050405020304" pitchFamily="18" charset="0"/>
                <a:sym typeface="+mn-ea"/>
              </a:rPr>
              <a:t>      </a:t>
            </a:r>
            <a:r>
              <a:rPr lang="zh-CN" altLang="en-US" b="1" dirty="0">
                <a:latin typeface="Times New Roman" panose="02020603050405020304" pitchFamily="18" charset="0"/>
                <a:sym typeface="+mn-ea"/>
              </a:rPr>
              <a:t>数据按 位</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条带 并行传输到多个磁盘上，同时奇偶校验数据存放到专用校验盘上。</a:t>
            </a:r>
            <a:endParaRPr lang="en-US" altLang="zh-CN"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178</a:t>
            </a:fld>
            <a:endParaRPr lang="zh-CN" altLang="en-US" dirty="0"/>
          </a:p>
        </p:txBody>
      </p:sp>
      <p:pic>
        <p:nvPicPr>
          <p:cNvPr id="5" name="图片 4"/>
          <p:cNvPicPr>
            <a:picLocks noChangeAspect="1"/>
          </p:cNvPicPr>
          <p:nvPr/>
        </p:nvPicPr>
        <p:blipFill>
          <a:blip r:embed="rId3"/>
          <a:stretch>
            <a:fillRect/>
          </a:stretch>
        </p:blipFill>
        <p:spPr>
          <a:xfrm>
            <a:off x="839917" y="2902991"/>
            <a:ext cx="546757" cy="3223420"/>
          </a:xfrm>
          <a:prstGeom prst="rect">
            <a:avLst/>
          </a:prstGeom>
        </p:spPr>
      </p:pic>
      <p:sp>
        <p:nvSpPr>
          <p:cNvPr id="13" name="箭头: 右 12"/>
          <p:cNvSpPr/>
          <p:nvPr/>
        </p:nvSpPr>
        <p:spPr>
          <a:xfrm>
            <a:off x="1448157" y="4200817"/>
            <a:ext cx="688855" cy="3912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137012" y="3361643"/>
            <a:ext cx="4916483" cy="2324782"/>
          </a:xfrm>
          <a:prstGeom prst="rect">
            <a:avLst/>
          </a:prstGeom>
        </p:spPr>
      </p:pic>
      <p:pic>
        <p:nvPicPr>
          <p:cNvPr id="14" name="图片 13"/>
          <p:cNvPicPr>
            <a:picLocks noChangeAspect="1"/>
          </p:cNvPicPr>
          <p:nvPr/>
        </p:nvPicPr>
        <p:blipFill>
          <a:blip r:embed="rId5"/>
          <a:stretch>
            <a:fillRect/>
          </a:stretch>
        </p:blipFill>
        <p:spPr>
          <a:xfrm>
            <a:off x="7056016" y="3080622"/>
            <a:ext cx="4890530" cy="29625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 5</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5 奇校验或偶校验的磁盘阵列</a:t>
            </a:r>
          </a:p>
          <a:p>
            <a:r>
              <a:rPr lang="zh-CN" altLang="en-US" sz="2800" b="1" dirty="0">
                <a:latin typeface="Times New Roman" panose="02020603050405020304" pitchFamily="18" charset="0"/>
                <a:sym typeface="+mn-ea"/>
              </a:rPr>
              <a:t>数据按条带分布在不同磁盘上，校验信息被均匀分散到各磁盘上</a:t>
            </a:r>
            <a:endParaRPr lang="en-US" altLang="zh-CN" sz="2800" b="1" i="1" dirty="0"/>
          </a:p>
          <a:p>
            <a:pPr marL="1885950" lvl="3" indent="-514350">
              <a:buFont typeface="+mj-lt"/>
              <a:buAutoNum type="romanUcPeriod"/>
            </a:pPr>
            <a:endParaRPr lang="en-US" altLang="zh-CN"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179</a:t>
            </a:fld>
            <a:endParaRPr lang="zh-CN" altLang="en-US" dirty="0"/>
          </a:p>
        </p:txBody>
      </p:sp>
      <p:pic>
        <p:nvPicPr>
          <p:cNvPr id="7" name="图片 6"/>
          <p:cNvPicPr>
            <a:picLocks noChangeAspect="1"/>
          </p:cNvPicPr>
          <p:nvPr/>
        </p:nvPicPr>
        <p:blipFill>
          <a:blip r:embed="rId3"/>
          <a:stretch>
            <a:fillRect/>
          </a:stretch>
        </p:blipFill>
        <p:spPr>
          <a:xfrm>
            <a:off x="346585" y="2277801"/>
            <a:ext cx="705509" cy="4417572"/>
          </a:xfrm>
          <a:prstGeom prst="rect">
            <a:avLst/>
          </a:prstGeom>
        </p:spPr>
      </p:pic>
      <p:sp>
        <p:nvSpPr>
          <p:cNvPr id="11" name="箭头: 右 10"/>
          <p:cNvSpPr/>
          <p:nvPr/>
        </p:nvSpPr>
        <p:spPr>
          <a:xfrm>
            <a:off x="1159041" y="4331103"/>
            <a:ext cx="469678" cy="310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1695687" y="2867909"/>
            <a:ext cx="4687575" cy="3279646"/>
          </a:xfrm>
          <a:prstGeom prst="rect">
            <a:avLst/>
          </a:prstGeom>
        </p:spPr>
      </p:pic>
      <p:pic>
        <p:nvPicPr>
          <p:cNvPr id="15" name="图片 14"/>
          <p:cNvPicPr>
            <a:picLocks noChangeAspect="1"/>
          </p:cNvPicPr>
          <p:nvPr/>
        </p:nvPicPr>
        <p:blipFill>
          <a:blip r:embed="rId5"/>
          <a:stretch>
            <a:fillRect/>
          </a:stretch>
        </p:blipFill>
        <p:spPr>
          <a:xfrm>
            <a:off x="6383262" y="2915688"/>
            <a:ext cx="5256288" cy="3207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4" name="内容占位符 3"/>
          <p:cNvSpPr>
            <a:spLocks noGrp="1"/>
          </p:cNvSpPr>
          <p:nvPr>
            <p:ph idx="1"/>
          </p:nvPr>
        </p:nvSpPr>
        <p:spPr>
          <a:xfrm>
            <a:off x="811213" y="878078"/>
            <a:ext cx="10515600" cy="4873029"/>
          </a:xfrm>
        </p:spPr>
        <p:txBody>
          <a:bodyPr/>
          <a:lstStyle/>
          <a:p>
            <a:r>
              <a:rPr lang="zh-CN" altLang="en-US" b="1" dirty="0">
                <a:latin typeface="Times New Roman" panose="02020603050405020304" pitchFamily="18" charset="0"/>
              </a:rPr>
              <a:t>存储芯片片选线的作用</a:t>
            </a:r>
            <a:endParaRPr lang="zh-CN" altLang="en-US" sz="2800" b="1" dirty="0">
              <a:latin typeface="Times New Roman" panose="02020603050405020304" pitchFamily="18" charset="0"/>
              <a:sym typeface="+mn-ea"/>
            </a:endParaRPr>
          </a:p>
          <a:p>
            <a:pPr lvl="2"/>
            <a:endParaRPr lang="zh-CN" altLang="en-US" sz="2400" b="1" dirty="0">
              <a:latin typeface="Times New Roman" panose="02020603050405020304" pitchFamily="18" charset="0"/>
              <a:sym typeface="+mn-ea"/>
            </a:endParaRPr>
          </a:p>
          <a:p>
            <a:pPr lvl="1"/>
            <a:endParaRPr lang="zh-CN" altLang="en-US" sz="2800" b="1" dirty="0">
              <a:latin typeface="Times New Roman" panose="02020603050405020304" pitchFamily="18" charset="0"/>
              <a:sym typeface="+mn-ea"/>
            </a:endParaRPr>
          </a:p>
          <a:p>
            <a:pPr lvl="1"/>
            <a:endParaRPr lang="zh-CN" altLang="en-US" sz="2400" b="1" dirty="0">
              <a:latin typeface="Times New Roman" panose="02020603050405020304" pitchFamily="18" charset="0"/>
              <a:sym typeface="+mn-ea"/>
            </a:endParaRPr>
          </a:p>
        </p:txBody>
      </p:sp>
      <p:sp>
        <p:nvSpPr>
          <p:cNvPr id="127"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18</a:t>
            </a:fld>
            <a:endParaRPr lang="zh-CN" altLang="en-US" dirty="0"/>
          </a:p>
        </p:txBody>
      </p:sp>
      <p:grpSp>
        <p:nvGrpSpPr>
          <p:cNvPr id="128" name="Group 2"/>
          <p:cNvGrpSpPr/>
          <p:nvPr/>
        </p:nvGrpSpPr>
        <p:grpSpPr bwMode="auto">
          <a:xfrm>
            <a:off x="2105025" y="3751263"/>
            <a:ext cx="7267575" cy="1974850"/>
            <a:chOff x="894" y="2123"/>
            <a:chExt cx="4578" cy="1244"/>
          </a:xfrm>
        </p:grpSpPr>
        <p:grpSp>
          <p:nvGrpSpPr>
            <p:cNvPr id="129" name="Group 3"/>
            <p:cNvGrpSpPr/>
            <p:nvPr/>
          </p:nvGrpSpPr>
          <p:grpSpPr bwMode="auto">
            <a:xfrm>
              <a:off x="4206" y="2130"/>
              <a:ext cx="1266" cy="1237"/>
              <a:chOff x="3860" y="2130"/>
              <a:chExt cx="1266" cy="1237"/>
            </a:xfrm>
          </p:grpSpPr>
          <p:sp>
            <p:nvSpPr>
              <p:cNvPr id="160" name="Line 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3" name="Line 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1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7" name="Line 1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8" name="Line 1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0" name="Group 13"/>
            <p:cNvGrpSpPr/>
            <p:nvPr/>
          </p:nvGrpSpPr>
          <p:grpSpPr bwMode="auto">
            <a:xfrm>
              <a:off x="3102" y="2123"/>
              <a:ext cx="1266" cy="1237"/>
              <a:chOff x="3860" y="2130"/>
              <a:chExt cx="1266" cy="1237"/>
            </a:xfrm>
          </p:grpSpPr>
          <p:sp>
            <p:nvSpPr>
              <p:cNvPr id="151" name="Line 1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Line 1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3" name="Line 1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4" name="Line 1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5" name="Line 1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6" name="Line 1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7" name="Line 2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2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2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1" name="Group 23"/>
            <p:cNvGrpSpPr/>
            <p:nvPr/>
          </p:nvGrpSpPr>
          <p:grpSpPr bwMode="auto">
            <a:xfrm>
              <a:off x="2016" y="2123"/>
              <a:ext cx="1266" cy="1237"/>
              <a:chOff x="3860" y="2130"/>
              <a:chExt cx="1266" cy="1237"/>
            </a:xfrm>
          </p:grpSpPr>
          <p:sp>
            <p:nvSpPr>
              <p:cNvPr id="142" name="Line 2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2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2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5" name="Line 2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6" name="Line 2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2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8" name="Line 3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9" name="Line 3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50" name="Line 3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2" name="Group 33"/>
            <p:cNvGrpSpPr/>
            <p:nvPr/>
          </p:nvGrpSpPr>
          <p:grpSpPr bwMode="auto">
            <a:xfrm>
              <a:off x="894" y="2123"/>
              <a:ext cx="1266" cy="1237"/>
              <a:chOff x="3860" y="2130"/>
              <a:chExt cx="1266" cy="1237"/>
            </a:xfrm>
          </p:grpSpPr>
          <p:sp>
            <p:nvSpPr>
              <p:cNvPr id="133" name="Line 34"/>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4" name="Line 35"/>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36"/>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37"/>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38"/>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8" name="Line 39"/>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39" name="Line 40"/>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0" name="Line 41"/>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1" name="Line 42"/>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69" name="Text Box 44"/>
          <p:cNvSpPr txBox="1">
            <a:spLocks noChangeArrowheads="1"/>
          </p:cNvSpPr>
          <p:nvPr/>
        </p:nvSpPr>
        <p:spPr bwMode="auto">
          <a:xfrm>
            <a:off x="1663700" y="1692275"/>
            <a:ext cx="77851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600" b="1"/>
              <a:t>用 16</a:t>
            </a:r>
            <a:r>
              <a:rPr lang="en-US" altLang="zh-CN" sz="2600" b="1"/>
              <a:t>K </a:t>
            </a:r>
            <a:r>
              <a:rPr lang="en-US" altLang="zh-CN" sz="2600" b="1">
                <a:cs typeface="Times New Roman" panose="02020603050405020304" pitchFamily="18" charset="0"/>
              </a:rPr>
              <a:t>×</a:t>
            </a:r>
            <a:r>
              <a:rPr lang="en-US" altLang="zh-CN" sz="2600" b="1"/>
              <a:t> 1</a:t>
            </a:r>
            <a:r>
              <a:rPr lang="zh-CN" altLang="en-US" sz="2600" b="1"/>
              <a:t>位 的存储芯片组成 64</a:t>
            </a:r>
            <a:r>
              <a:rPr lang="en-US" altLang="zh-CN" sz="2600" b="1"/>
              <a:t>K × 8</a:t>
            </a:r>
            <a:r>
              <a:rPr lang="zh-CN" altLang="en-US" sz="2600" b="1"/>
              <a:t>位 的存储器</a:t>
            </a:r>
          </a:p>
        </p:txBody>
      </p:sp>
      <p:sp>
        <p:nvSpPr>
          <p:cNvPr id="170" name="Rectangle 45"/>
          <p:cNvSpPr>
            <a:spLocks noChangeArrowheads="1"/>
          </p:cNvSpPr>
          <p:nvPr/>
        </p:nvSpPr>
        <p:spPr bwMode="auto">
          <a:xfrm>
            <a:off x="3009900" y="337185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Rectangle 46"/>
          <p:cNvSpPr>
            <a:spLocks noChangeArrowheads="1"/>
          </p:cNvSpPr>
          <p:nvPr/>
        </p:nvSpPr>
        <p:spPr bwMode="auto">
          <a:xfrm>
            <a:off x="2781300" y="3603625"/>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Rectangle 47"/>
          <p:cNvSpPr>
            <a:spLocks noChangeArrowheads="1"/>
          </p:cNvSpPr>
          <p:nvPr/>
        </p:nvSpPr>
        <p:spPr bwMode="auto">
          <a:xfrm>
            <a:off x="2552700" y="383540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Rectangle 48"/>
          <p:cNvSpPr>
            <a:spLocks noChangeArrowheads="1"/>
          </p:cNvSpPr>
          <p:nvPr/>
        </p:nvSpPr>
        <p:spPr bwMode="auto">
          <a:xfrm>
            <a:off x="2324100" y="4067175"/>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Rectangle 49"/>
          <p:cNvSpPr>
            <a:spLocks noChangeArrowheads="1"/>
          </p:cNvSpPr>
          <p:nvPr/>
        </p:nvSpPr>
        <p:spPr bwMode="auto">
          <a:xfrm>
            <a:off x="2095500" y="4297363"/>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Rectangle 50"/>
          <p:cNvSpPr>
            <a:spLocks noChangeArrowheads="1"/>
          </p:cNvSpPr>
          <p:nvPr/>
        </p:nvSpPr>
        <p:spPr bwMode="auto">
          <a:xfrm>
            <a:off x="1847850" y="4529138"/>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Rectangle 51"/>
          <p:cNvSpPr>
            <a:spLocks noChangeArrowheads="1"/>
          </p:cNvSpPr>
          <p:nvPr/>
        </p:nvSpPr>
        <p:spPr bwMode="auto">
          <a:xfrm>
            <a:off x="1600200" y="4760913"/>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77" name="Rectangle 52"/>
          <p:cNvSpPr>
            <a:spLocks noChangeArrowheads="1"/>
          </p:cNvSpPr>
          <p:nvPr/>
        </p:nvSpPr>
        <p:spPr bwMode="auto">
          <a:xfrm>
            <a:off x="1371600" y="4991100"/>
            <a:ext cx="838200" cy="495300"/>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nvGrpSpPr>
          <p:cNvPr id="178" name="Group 53"/>
          <p:cNvGrpSpPr/>
          <p:nvPr/>
        </p:nvGrpSpPr>
        <p:grpSpPr bwMode="auto">
          <a:xfrm>
            <a:off x="3048000" y="3390900"/>
            <a:ext cx="2476500" cy="2114550"/>
            <a:chOff x="1344" y="1896"/>
            <a:chExt cx="1560" cy="1332"/>
          </a:xfrm>
        </p:grpSpPr>
        <p:sp>
          <p:nvSpPr>
            <p:cNvPr id="179" name="Rectangle 54"/>
            <p:cNvSpPr>
              <a:spLocks noChangeArrowheads="1"/>
            </p:cNvSpPr>
            <p:nvPr/>
          </p:nvSpPr>
          <p:spPr bwMode="auto">
            <a:xfrm>
              <a:off x="2376" y="189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Rectangle 55"/>
            <p:cNvSpPr>
              <a:spLocks noChangeArrowheads="1"/>
            </p:cNvSpPr>
            <p:nvPr/>
          </p:nvSpPr>
          <p:spPr bwMode="auto">
            <a:xfrm>
              <a:off x="2232" y="204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Rectangle 56"/>
            <p:cNvSpPr>
              <a:spLocks noChangeArrowheads="1"/>
            </p:cNvSpPr>
            <p:nvPr/>
          </p:nvSpPr>
          <p:spPr bwMode="auto">
            <a:xfrm>
              <a:off x="2088" y="218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Rectangle 57"/>
            <p:cNvSpPr>
              <a:spLocks noChangeArrowheads="1"/>
            </p:cNvSpPr>
            <p:nvPr/>
          </p:nvSpPr>
          <p:spPr bwMode="auto">
            <a:xfrm>
              <a:off x="1944" y="2334"/>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Rectangle 58"/>
            <p:cNvSpPr>
              <a:spLocks noChangeArrowheads="1"/>
            </p:cNvSpPr>
            <p:nvPr/>
          </p:nvSpPr>
          <p:spPr bwMode="auto">
            <a:xfrm>
              <a:off x="1800" y="247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Rectangle 59"/>
            <p:cNvSpPr>
              <a:spLocks noChangeArrowheads="1"/>
            </p:cNvSpPr>
            <p:nvPr/>
          </p:nvSpPr>
          <p:spPr bwMode="auto">
            <a:xfrm>
              <a:off x="1644" y="262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Rectangle 60"/>
            <p:cNvSpPr>
              <a:spLocks noChangeArrowheads="1"/>
            </p:cNvSpPr>
            <p:nvPr/>
          </p:nvSpPr>
          <p:spPr bwMode="auto">
            <a:xfrm>
              <a:off x="1488" y="2771"/>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86" name="Rectangle 61"/>
            <p:cNvSpPr>
              <a:spLocks noChangeArrowheads="1"/>
            </p:cNvSpPr>
            <p:nvPr/>
          </p:nvSpPr>
          <p:spPr bwMode="auto">
            <a:xfrm>
              <a:off x="1344" y="291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nvGrpSpPr>
          <p:cNvPr id="187" name="Group 62"/>
          <p:cNvGrpSpPr/>
          <p:nvPr/>
        </p:nvGrpSpPr>
        <p:grpSpPr bwMode="auto">
          <a:xfrm>
            <a:off x="4848225" y="3390900"/>
            <a:ext cx="2476500" cy="2114550"/>
            <a:chOff x="2220" y="1896"/>
            <a:chExt cx="1560" cy="1332"/>
          </a:xfrm>
        </p:grpSpPr>
        <p:sp>
          <p:nvSpPr>
            <p:cNvPr id="188" name="Rectangle 63"/>
            <p:cNvSpPr>
              <a:spLocks noChangeArrowheads="1"/>
            </p:cNvSpPr>
            <p:nvPr/>
          </p:nvSpPr>
          <p:spPr bwMode="auto">
            <a:xfrm>
              <a:off x="3252" y="189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Rectangle 64"/>
            <p:cNvSpPr>
              <a:spLocks noChangeArrowheads="1"/>
            </p:cNvSpPr>
            <p:nvPr/>
          </p:nvSpPr>
          <p:spPr bwMode="auto">
            <a:xfrm>
              <a:off x="3108" y="204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Rectangle 65"/>
            <p:cNvSpPr>
              <a:spLocks noChangeArrowheads="1"/>
            </p:cNvSpPr>
            <p:nvPr/>
          </p:nvSpPr>
          <p:spPr bwMode="auto">
            <a:xfrm>
              <a:off x="2964" y="218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Rectangle 66"/>
            <p:cNvSpPr>
              <a:spLocks noChangeArrowheads="1"/>
            </p:cNvSpPr>
            <p:nvPr/>
          </p:nvSpPr>
          <p:spPr bwMode="auto">
            <a:xfrm>
              <a:off x="2820" y="2334"/>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Rectangle 67"/>
            <p:cNvSpPr>
              <a:spLocks noChangeArrowheads="1"/>
            </p:cNvSpPr>
            <p:nvPr/>
          </p:nvSpPr>
          <p:spPr bwMode="auto">
            <a:xfrm>
              <a:off x="2676" y="247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Rectangle 68"/>
            <p:cNvSpPr>
              <a:spLocks noChangeArrowheads="1"/>
            </p:cNvSpPr>
            <p:nvPr/>
          </p:nvSpPr>
          <p:spPr bwMode="auto">
            <a:xfrm>
              <a:off x="2520" y="262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Rectangle 69"/>
            <p:cNvSpPr>
              <a:spLocks noChangeArrowheads="1"/>
            </p:cNvSpPr>
            <p:nvPr/>
          </p:nvSpPr>
          <p:spPr bwMode="auto">
            <a:xfrm>
              <a:off x="2364" y="2771"/>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195" name="Rectangle 70"/>
            <p:cNvSpPr>
              <a:spLocks noChangeArrowheads="1"/>
            </p:cNvSpPr>
            <p:nvPr/>
          </p:nvSpPr>
          <p:spPr bwMode="auto">
            <a:xfrm>
              <a:off x="2220" y="291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grpSp>
        <p:nvGrpSpPr>
          <p:cNvPr id="196" name="Group 71"/>
          <p:cNvGrpSpPr/>
          <p:nvPr/>
        </p:nvGrpSpPr>
        <p:grpSpPr bwMode="auto">
          <a:xfrm>
            <a:off x="6530975" y="3429000"/>
            <a:ext cx="2476500" cy="2114550"/>
            <a:chOff x="3228" y="1920"/>
            <a:chExt cx="1560" cy="1332"/>
          </a:xfrm>
        </p:grpSpPr>
        <p:sp>
          <p:nvSpPr>
            <p:cNvPr id="197" name="Rectangle 72"/>
            <p:cNvSpPr>
              <a:spLocks noChangeArrowheads="1"/>
            </p:cNvSpPr>
            <p:nvPr/>
          </p:nvSpPr>
          <p:spPr bwMode="auto">
            <a:xfrm>
              <a:off x="4260" y="1920"/>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Rectangle 73"/>
            <p:cNvSpPr>
              <a:spLocks noChangeArrowheads="1"/>
            </p:cNvSpPr>
            <p:nvPr/>
          </p:nvSpPr>
          <p:spPr bwMode="auto">
            <a:xfrm>
              <a:off x="4116" y="2066"/>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Rectangle 74"/>
            <p:cNvSpPr>
              <a:spLocks noChangeArrowheads="1"/>
            </p:cNvSpPr>
            <p:nvPr/>
          </p:nvSpPr>
          <p:spPr bwMode="auto">
            <a:xfrm>
              <a:off x="3972" y="2212"/>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Rectangle 75"/>
            <p:cNvSpPr>
              <a:spLocks noChangeArrowheads="1"/>
            </p:cNvSpPr>
            <p:nvPr/>
          </p:nvSpPr>
          <p:spPr bwMode="auto">
            <a:xfrm>
              <a:off x="3828" y="2358"/>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Rectangle 76"/>
            <p:cNvSpPr>
              <a:spLocks noChangeArrowheads="1"/>
            </p:cNvSpPr>
            <p:nvPr/>
          </p:nvSpPr>
          <p:spPr bwMode="auto">
            <a:xfrm>
              <a:off x="3684" y="2503"/>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Rectangle 77"/>
            <p:cNvSpPr>
              <a:spLocks noChangeArrowheads="1"/>
            </p:cNvSpPr>
            <p:nvPr/>
          </p:nvSpPr>
          <p:spPr bwMode="auto">
            <a:xfrm>
              <a:off x="3528" y="2649"/>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Rectangle 78"/>
            <p:cNvSpPr>
              <a:spLocks noChangeArrowheads="1"/>
            </p:cNvSpPr>
            <p:nvPr/>
          </p:nvSpPr>
          <p:spPr bwMode="auto">
            <a:xfrm>
              <a:off x="3372" y="2795"/>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sp>
          <p:nvSpPr>
            <p:cNvPr id="204" name="Rectangle 79"/>
            <p:cNvSpPr>
              <a:spLocks noChangeArrowheads="1"/>
            </p:cNvSpPr>
            <p:nvPr/>
          </p:nvSpPr>
          <p:spPr bwMode="auto">
            <a:xfrm>
              <a:off x="3228" y="2940"/>
              <a:ext cx="528" cy="312"/>
            </a:xfrm>
            <a:prstGeom prst="rect">
              <a:avLst/>
            </a:prstGeom>
            <a:solidFill>
              <a:schemeClr val="folHlink"/>
            </a:solidFill>
            <a:ln w="38100">
              <a:solidFill>
                <a:schemeClr val="bg2"/>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b="1"/>
            </a:p>
          </p:txBody>
        </p:sp>
      </p:grpSp>
      <p:sp>
        <p:nvSpPr>
          <p:cNvPr id="205" name="AutoShape 80"/>
          <p:cNvSpPr>
            <a:spLocks noChangeArrowheads="1"/>
          </p:cNvSpPr>
          <p:nvPr/>
        </p:nvSpPr>
        <p:spPr bwMode="auto">
          <a:xfrm>
            <a:off x="1276350" y="2676525"/>
            <a:ext cx="1085850" cy="592138"/>
          </a:xfrm>
          <a:prstGeom prst="wedgeRoundRectCallout">
            <a:avLst>
              <a:gd name="adj1" fmla="val 26606"/>
              <a:gd name="adj2" fmla="val -156435"/>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lIns="12600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t> </a:t>
            </a:r>
            <a:r>
              <a:rPr lang="zh-CN" altLang="en-US" sz="2800" b="1"/>
              <a:t>32片</a:t>
            </a:r>
          </a:p>
        </p:txBody>
      </p:sp>
      <p:grpSp>
        <p:nvGrpSpPr>
          <p:cNvPr id="206" name="Group 81"/>
          <p:cNvGrpSpPr/>
          <p:nvPr/>
        </p:nvGrpSpPr>
        <p:grpSpPr bwMode="auto">
          <a:xfrm>
            <a:off x="7362825" y="3762375"/>
            <a:ext cx="2009775" cy="1963738"/>
            <a:chOff x="3860" y="2130"/>
            <a:chExt cx="1266" cy="1237"/>
          </a:xfrm>
        </p:grpSpPr>
        <p:sp>
          <p:nvSpPr>
            <p:cNvPr id="207" name="Line 82"/>
            <p:cNvSpPr>
              <a:spLocks noChangeShapeType="1"/>
            </p:cNvSpPr>
            <p:nvPr/>
          </p:nvSpPr>
          <p:spPr bwMode="auto">
            <a:xfrm flipH="1">
              <a:off x="3888" y="2130"/>
              <a:ext cx="1238" cy="1237"/>
            </a:xfrm>
            <a:prstGeom prst="line">
              <a:avLst/>
            </a:prstGeom>
            <a:noFill/>
            <a:ln w="38100">
              <a:solidFill>
                <a:srgbClr val="AA7D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8" name="Line 83"/>
            <p:cNvSpPr>
              <a:spLocks noChangeShapeType="1"/>
            </p:cNvSpPr>
            <p:nvPr/>
          </p:nvSpPr>
          <p:spPr bwMode="auto">
            <a:xfrm>
              <a:off x="3860" y="3175"/>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9" name="Line 84"/>
            <p:cNvSpPr>
              <a:spLocks noChangeShapeType="1"/>
            </p:cNvSpPr>
            <p:nvPr/>
          </p:nvSpPr>
          <p:spPr bwMode="auto">
            <a:xfrm>
              <a:off x="4875" y="2174"/>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85"/>
            <p:cNvSpPr>
              <a:spLocks noChangeShapeType="1"/>
            </p:cNvSpPr>
            <p:nvPr/>
          </p:nvSpPr>
          <p:spPr bwMode="auto">
            <a:xfrm>
              <a:off x="4713" y="2317"/>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86"/>
            <p:cNvSpPr>
              <a:spLocks noChangeShapeType="1"/>
            </p:cNvSpPr>
            <p:nvPr/>
          </p:nvSpPr>
          <p:spPr bwMode="auto">
            <a:xfrm>
              <a:off x="4593" y="2460"/>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2" name="Line 87"/>
            <p:cNvSpPr>
              <a:spLocks noChangeShapeType="1"/>
            </p:cNvSpPr>
            <p:nvPr/>
          </p:nvSpPr>
          <p:spPr bwMode="auto">
            <a:xfrm>
              <a:off x="4449" y="2603"/>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88"/>
            <p:cNvSpPr>
              <a:spLocks noChangeShapeType="1"/>
            </p:cNvSpPr>
            <p:nvPr/>
          </p:nvSpPr>
          <p:spPr bwMode="auto">
            <a:xfrm>
              <a:off x="4305" y="2746"/>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89"/>
            <p:cNvSpPr>
              <a:spLocks noChangeShapeType="1"/>
            </p:cNvSpPr>
            <p:nvPr/>
          </p:nvSpPr>
          <p:spPr bwMode="auto">
            <a:xfrm>
              <a:off x="4149" y="2889"/>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90"/>
            <p:cNvSpPr>
              <a:spLocks noChangeShapeType="1"/>
            </p:cNvSpPr>
            <p:nvPr/>
          </p:nvSpPr>
          <p:spPr bwMode="auto">
            <a:xfrm>
              <a:off x="4005" y="3032"/>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6" name="Group 91"/>
          <p:cNvGrpSpPr/>
          <p:nvPr/>
        </p:nvGrpSpPr>
        <p:grpSpPr bwMode="auto">
          <a:xfrm>
            <a:off x="7362825" y="3762375"/>
            <a:ext cx="2009775" cy="1963738"/>
            <a:chOff x="3860" y="2130"/>
            <a:chExt cx="1266" cy="1237"/>
          </a:xfrm>
        </p:grpSpPr>
        <p:sp>
          <p:nvSpPr>
            <p:cNvPr id="217" name="Line 92"/>
            <p:cNvSpPr>
              <a:spLocks noChangeShapeType="1"/>
            </p:cNvSpPr>
            <p:nvPr/>
          </p:nvSpPr>
          <p:spPr bwMode="auto">
            <a:xfrm flipH="1">
              <a:off x="3888" y="2130"/>
              <a:ext cx="1238" cy="1237"/>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8" name="Line 93"/>
            <p:cNvSpPr>
              <a:spLocks noChangeShapeType="1"/>
            </p:cNvSpPr>
            <p:nvPr/>
          </p:nvSpPr>
          <p:spPr bwMode="auto">
            <a:xfrm>
              <a:off x="3860" y="3175"/>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9" name="Line 94"/>
            <p:cNvSpPr>
              <a:spLocks noChangeShapeType="1"/>
            </p:cNvSpPr>
            <p:nvPr/>
          </p:nvSpPr>
          <p:spPr bwMode="auto">
            <a:xfrm>
              <a:off x="4875" y="2174"/>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0" name="Line 95"/>
            <p:cNvSpPr>
              <a:spLocks noChangeShapeType="1"/>
            </p:cNvSpPr>
            <p:nvPr/>
          </p:nvSpPr>
          <p:spPr bwMode="auto">
            <a:xfrm>
              <a:off x="4713" y="2317"/>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1" name="Line 96"/>
            <p:cNvSpPr>
              <a:spLocks noChangeShapeType="1"/>
            </p:cNvSpPr>
            <p:nvPr/>
          </p:nvSpPr>
          <p:spPr bwMode="auto">
            <a:xfrm>
              <a:off x="4593" y="2460"/>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2" name="Line 97"/>
            <p:cNvSpPr>
              <a:spLocks noChangeShapeType="1"/>
            </p:cNvSpPr>
            <p:nvPr/>
          </p:nvSpPr>
          <p:spPr bwMode="auto">
            <a:xfrm>
              <a:off x="4449" y="2603"/>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98"/>
            <p:cNvSpPr>
              <a:spLocks noChangeShapeType="1"/>
            </p:cNvSpPr>
            <p:nvPr/>
          </p:nvSpPr>
          <p:spPr bwMode="auto">
            <a:xfrm>
              <a:off x="4305" y="2746"/>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4" name="Line 99"/>
            <p:cNvSpPr>
              <a:spLocks noChangeShapeType="1"/>
            </p:cNvSpPr>
            <p:nvPr/>
          </p:nvSpPr>
          <p:spPr bwMode="auto">
            <a:xfrm>
              <a:off x="4149" y="2889"/>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100"/>
            <p:cNvSpPr>
              <a:spLocks noChangeShapeType="1"/>
            </p:cNvSpPr>
            <p:nvPr/>
          </p:nvSpPr>
          <p:spPr bwMode="auto">
            <a:xfrm>
              <a:off x="4005" y="3032"/>
              <a:ext cx="184" cy="0"/>
            </a:xfrm>
            <a:prstGeom prst="line">
              <a:avLst/>
            </a:prstGeom>
            <a:noFill/>
            <a:ln w="381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6" name="Group 101"/>
          <p:cNvGrpSpPr/>
          <p:nvPr/>
        </p:nvGrpSpPr>
        <p:grpSpPr bwMode="auto">
          <a:xfrm>
            <a:off x="7362825" y="3762375"/>
            <a:ext cx="2009775" cy="1963738"/>
            <a:chOff x="3860" y="2130"/>
            <a:chExt cx="1266" cy="1237"/>
          </a:xfrm>
        </p:grpSpPr>
        <p:sp>
          <p:nvSpPr>
            <p:cNvPr id="227" name="Line 102"/>
            <p:cNvSpPr>
              <a:spLocks noChangeShapeType="1"/>
            </p:cNvSpPr>
            <p:nvPr/>
          </p:nvSpPr>
          <p:spPr bwMode="auto">
            <a:xfrm flipH="1">
              <a:off x="3888" y="2130"/>
              <a:ext cx="1238" cy="1237"/>
            </a:xfrm>
            <a:prstGeom prst="line">
              <a:avLst/>
            </a:prstGeom>
            <a:noFill/>
            <a:ln w="38100">
              <a:solidFill>
                <a:srgbClr val="AA7D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8" name="Line 103"/>
            <p:cNvSpPr>
              <a:spLocks noChangeShapeType="1"/>
            </p:cNvSpPr>
            <p:nvPr/>
          </p:nvSpPr>
          <p:spPr bwMode="auto">
            <a:xfrm>
              <a:off x="3860" y="3175"/>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9" name="Line 104"/>
            <p:cNvSpPr>
              <a:spLocks noChangeShapeType="1"/>
            </p:cNvSpPr>
            <p:nvPr/>
          </p:nvSpPr>
          <p:spPr bwMode="auto">
            <a:xfrm>
              <a:off x="4875" y="2174"/>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105"/>
            <p:cNvSpPr>
              <a:spLocks noChangeShapeType="1"/>
            </p:cNvSpPr>
            <p:nvPr/>
          </p:nvSpPr>
          <p:spPr bwMode="auto">
            <a:xfrm>
              <a:off x="4713" y="2317"/>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1" name="Line 106"/>
            <p:cNvSpPr>
              <a:spLocks noChangeShapeType="1"/>
            </p:cNvSpPr>
            <p:nvPr/>
          </p:nvSpPr>
          <p:spPr bwMode="auto">
            <a:xfrm>
              <a:off x="4593" y="2460"/>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107"/>
            <p:cNvSpPr>
              <a:spLocks noChangeShapeType="1"/>
            </p:cNvSpPr>
            <p:nvPr/>
          </p:nvSpPr>
          <p:spPr bwMode="auto">
            <a:xfrm>
              <a:off x="4449" y="2603"/>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3" name="Line 108"/>
            <p:cNvSpPr>
              <a:spLocks noChangeShapeType="1"/>
            </p:cNvSpPr>
            <p:nvPr/>
          </p:nvSpPr>
          <p:spPr bwMode="auto">
            <a:xfrm>
              <a:off x="4305" y="2746"/>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4" name="Line 109"/>
            <p:cNvSpPr>
              <a:spLocks noChangeShapeType="1"/>
            </p:cNvSpPr>
            <p:nvPr/>
          </p:nvSpPr>
          <p:spPr bwMode="auto">
            <a:xfrm>
              <a:off x="4149" y="2889"/>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5" name="Line 110"/>
            <p:cNvSpPr>
              <a:spLocks noChangeShapeType="1"/>
            </p:cNvSpPr>
            <p:nvPr/>
          </p:nvSpPr>
          <p:spPr bwMode="auto">
            <a:xfrm>
              <a:off x="4005" y="3032"/>
              <a:ext cx="184" cy="0"/>
            </a:xfrm>
            <a:prstGeom prst="line">
              <a:avLst/>
            </a:prstGeom>
            <a:noFill/>
            <a:ln w="38100">
              <a:solidFill>
                <a:srgbClr val="AA7D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6" name="Group 111"/>
          <p:cNvGrpSpPr/>
          <p:nvPr/>
        </p:nvGrpSpPr>
        <p:grpSpPr bwMode="auto">
          <a:xfrm>
            <a:off x="7362825" y="3762375"/>
            <a:ext cx="2009775" cy="1963738"/>
            <a:chOff x="3860" y="2130"/>
            <a:chExt cx="1266" cy="1237"/>
          </a:xfrm>
        </p:grpSpPr>
        <p:sp>
          <p:nvSpPr>
            <p:cNvPr id="237" name="Line 112"/>
            <p:cNvSpPr>
              <a:spLocks noChangeShapeType="1"/>
            </p:cNvSpPr>
            <p:nvPr/>
          </p:nvSpPr>
          <p:spPr bwMode="auto">
            <a:xfrm flipH="1">
              <a:off x="3888" y="2130"/>
              <a:ext cx="1238" cy="1237"/>
            </a:xfrm>
            <a:prstGeom prst="line">
              <a:avLst/>
            </a:prstGeom>
            <a:noFill/>
            <a:ln w="38100">
              <a:solidFill>
                <a:srgbClr val="FFFF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13"/>
            <p:cNvSpPr>
              <a:spLocks noChangeShapeType="1"/>
            </p:cNvSpPr>
            <p:nvPr/>
          </p:nvSpPr>
          <p:spPr bwMode="auto">
            <a:xfrm>
              <a:off x="3860" y="3175"/>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114"/>
            <p:cNvSpPr>
              <a:spLocks noChangeShapeType="1"/>
            </p:cNvSpPr>
            <p:nvPr/>
          </p:nvSpPr>
          <p:spPr bwMode="auto">
            <a:xfrm>
              <a:off x="4875" y="2174"/>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0" name="Line 115"/>
            <p:cNvSpPr>
              <a:spLocks noChangeShapeType="1"/>
            </p:cNvSpPr>
            <p:nvPr/>
          </p:nvSpPr>
          <p:spPr bwMode="auto">
            <a:xfrm>
              <a:off x="4713" y="2317"/>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1" name="Line 116"/>
            <p:cNvSpPr>
              <a:spLocks noChangeShapeType="1"/>
            </p:cNvSpPr>
            <p:nvPr/>
          </p:nvSpPr>
          <p:spPr bwMode="auto">
            <a:xfrm>
              <a:off x="4593" y="2460"/>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2" name="Line 117"/>
            <p:cNvSpPr>
              <a:spLocks noChangeShapeType="1"/>
            </p:cNvSpPr>
            <p:nvPr/>
          </p:nvSpPr>
          <p:spPr bwMode="auto">
            <a:xfrm>
              <a:off x="4449" y="2603"/>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3" name="Line 118"/>
            <p:cNvSpPr>
              <a:spLocks noChangeShapeType="1"/>
            </p:cNvSpPr>
            <p:nvPr/>
          </p:nvSpPr>
          <p:spPr bwMode="auto">
            <a:xfrm>
              <a:off x="4305" y="2746"/>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4" name="Line 119"/>
            <p:cNvSpPr>
              <a:spLocks noChangeShapeType="1"/>
            </p:cNvSpPr>
            <p:nvPr/>
          </p:nvSpPr>
          <p:spPr bwMode="auto">
            <a:xfrm>
              <a:off x="4149" y="2889"/>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45" name="Line 120"/>
            <p:cNvSpPr>
              <a:spLocks noChangeShapeType="1"/>
            </p:cNvSpPr>
            <p:nvPr/>
          </p:nvSpPr>
          <p:spPr bwMode="auto">
            <a:xfrm>
              <a:off x="4005" y="3032"/>
              <a:ext cx="184" cy="0"/>
            </a:xfrm>
            <a:prstGeom prst="line">
              <a:avLst/>
            </a:prstGeom>
            <a:noFill/>
            <a:ln w="38100">
              <a:solidFill>
                <a:srgbClr val="FFFF00"/>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6" name="Group 121"/>
          <p:cNvGrpSpPr/>
          <p:nvPr/>
        </p:nvGrpSpPr>
        <p:grpSpPr bwMode="auto">
          <a:xfrm>
            <a:off x="2106613" y="5715000"/>
            <a:ext cx="6580187" cy="1006475"/>
            <a:chOff x="895" y="3360"/>
            <a:chExt cx="4145" cy="634"/>
          </a:xfrm>
        </p:grpSpPr>
        <p:sp>
          <p:nvSpPr>
            <p:cNvPr id="247" name="Text Box 122"/>
            <p:cNvSpPr txBox="1">
              <a:spLocks noChangeArrowheads="1"/>
            </p:cNvSpPr>
            <p:nvPr/>
          </p:nvSpPr>
          <p:spPr bwMode="auto">
            <a:xfrm>
              <a:off x="895" y="3667"/>
              <a:ext cx="41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当地址为 65 535 时，此 8 片的片选有效</a:t>
              </a:r>
            </a:p>
          </p:txBody>
        </p:sp>
        <p:sp>
          <p:nvSpPr>
            <p:cNvPr id="248" name="Freeform 123"/>
            <p:cNvSpPr/>
            <p:nvPr/>
          </p:nvSpPr>
          <p:spPr bwMode="auto">
            <a:xfrm>
              <a:off x="3466" y="3360"/>
              <a:ext cx="564" cy="284"/>
            </a:xfrm>
            <a:custGeom>
              <a:avLst/>
              <a:gdLst>
                <a:gd name="T0" fmla="*/ 0 w 564"/>
                <a:gd name="T1" fmla="*/ 284 h 284"/>
                <a:gd name="T2" fmla="*/ 564 w 564"/>
                <a:gd name="T3" fmla="*/ 0 h 284"/>
                <a:gd name="T4" fmla="*/ 0 60000 65536"/>
                <a:gd name="T5" fmla="*/ 0 60000 65536"/>
                <a:gd name="T6" fmla="*/ 0 w 564"/>
                <a:gd name="T7" fmla="*/ 0 h 284"/>
                <a:gd name="T8" fmla="*/ 564 w 564"/>
                <a:gd name="T9" fmla="*/ 284 h 284"/>
              </a:gdLst>
              <a:ahLst/>
              <a:cxnLst>
                <a:cxn ang="T4">
                  <a:pos x="T0" y="T1"/>
                </a:cxn>
                <a:cxn ang="T5">
                  <a:pos x="T2" y="T3"/>
                </a:cxn>
              </a:cxnLst>
              <a:rect l="T6" t="T7" r="T8" b="T9"/>
              <a:pathLst>
                <a:path w="564" h="284">
                  <a:moveTo>
                    <a:pt x="0" y="284"/>
                  </a:moveTo>
                  <a:lnTo>
                    <a:pt x="564" y="0"/>
                  </a:lnTo>
                </a:path>
              </a:pathLst>
            </a:custGeom>
            <a:noFill/>
            <a:ln w="9525">
              <a:solidFill>
                <a:srgbClr val="FFFF00"/>
              </a:solidFill>
              <a:round/>
              <a:tailEnd type="stealth" w="lg"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49" name="Group 124"/>
          <p:cNvGrpSpPr/>
          <p:nvPr/>
        </p:nvGrpSpPr>
        <p:grpSpPr bwMode="auto">
          <a:xfrm>
            <a:off x="2930525" y="2457451"/>
            <a:ext cx="6899275" cy="862013"/>
            <a:chOff x="1414" y="1308"/>
            <a:chExt cx="4346" cy="543"/>
          </a:xfrm>
        </p:grpSpPr>
        <p:sp>
          <p:nvSpPr>
            <p:cNvPr id="250" name="Text Box 125"/>
            <p:cNvSpPr txBox="1">
              <a:spLocks noChangeArrowheads="1"/>
            </p:cNvSpPr>
            <p:nvPr/>
          </p:nvSpPr>
          <p:spPr bwMode="auto">
            <a:xfrm>
              <a:off x="1414" y="1308"/>
              <a:ext cx="1274"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sp>
          <p:nvSpPr>
            <p:cNvPr id="251" name="Text Box 126"/>
            <p:cNvSpPr txBox="1">
              <a:spLocks noChangeArrowheads="1"/>
            </p:cNvSpPr>
            <p:nvPr/>
          </p:nvSpPr>
          <p:spPr bwMode="auto">
            <a:xfrm>
              <a:off x="2486" y="1308"/>
              <a:ext cx="121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sp>
          <p:nvSpPr>
            <p:cNvPr id="252" name="Text Box 127"/>
            <p:cNvSpPr txBox="1">
              <a:spLocks noChangeArrowheads="1"/>
            </p:cNvSpPr>
            <p:nvPr/>
          </p:nvSpPr>
          <p:spPr bwMode="auto">
            <a:xfrm>
              <a:off x="3558" y="1308"/>
              <a:ext cx="1072"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8片</a:t>
              </a:r>
            </a:p>
            <a:p>
              <a:pPr eaLnBrk="1" hangingPunct="1"/>
              <a:r>
                <a:rPr lang="zh-CN" altLang="en-US" b="1" dirty="0"/>
                <a:t>16</a:t>
              </a:r>
              <a:r>
                <a:rPr lang="en-US" altLang="zh-CN" b="1" dirty="0"/>
                <a:t>K </a:t>
              </a:r>
              <a:r>
                <a:rPr lang="en-US" altLang="zh-CN" sz="2600" b="1" dirty="0">
                  <a:cs typeface="Times New Roman" panose="02020603050405020304" pitchFamily="18" charset="0"/>
                </a:rPr>
                <a:t>×</a:t>
              </a:r>
              <a:r>
                <a:rPr lang="en-US" altLang="zh-CN" b="1" dirty="0"/>
                <a:t> 1</a:t>
              </a:r>
              <a:r>
                <a:rPr lang="zh-CN" altLang="en-US" b="1" dirty="0"/>
                <a:t>位</a:t>
              </a:r>
            </a:p>
          </p:txBody>
        </p:sp>
        <p:sp>
          <p:nvSpPr>
            <p:cNvPr id="253" name="Text Box 128"/>
            <p:cNvSpPr txBox="1">
              <a:spLocks noChangeArrowheads="1"/>
            </p:cNvSpPr>
            <p:nvPr/>
          </p:nvSpPr>
          <p:spPr bwMode="auto">
            <a:xfrm>
              <a:off x="4630" y="1308"/>
              <a:ext cx="1130"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8片</a:t>
              </a:r>
            </a:p>
            <a:p>
              <a:pPr eaLnBrk="1" hangingPunct="1"/>
              <a:r>
                <a:rPr lang="zh-CN" altLang="en-US" b="1"/>
                <a:t>16</a:t>
              </a:r>
              <a:r>
                <a:rPr lang="en-US" altLang="zh-CN" b="1"/>
                <a:t>K </a:t>
              </a:r>
              <a:r>
                <a:rPr lang="en-US" altLang="zh-CN" sz="2600" b="1">
                  <a:cs typeface="Times New Roman" panose="02020603050405020304" pitchFamily="18" charset="0"/>
                </a:rPr>
                <a:t>×</a:t>
              </a:r>
              <a:r>
                <a:rPr lang="en-US" altLang="zh-CN" b="1"/>
                <a:t> 1</a:t>
              </a:r>
              <a:r>
                <a:rPr lang="zh-CN" altLang="en-US" b="1"/>
                <a:t>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linds(horizontal)">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7"/>
                                        </p:tgtEl>
                                        <p:attrNameLst>
                                          <p:attrName>style.visibility</p:attrName>
                                        </p:attrNameLst>
                                      </p:cBhvr>
                                      <p:to>
                                        <p:strVal val="visible"/>
                                      </p:to>
                                    </p:set>
                                    <p:animEffect transition="in" filter="box(out)">
                                      <p:cBhvr>
                                        <p:cTn id="12" dur="500"/>
                                        <p:tgtEl>
                                          <p:spTgt spid="177"/>
                                        </p:tgtEl>
                                      </p:cBhvr>
                                    </p:animEffect>
                                  </p:childTnLst>
                                </p:cTn>
                              </p:par>
                            </p:childTnLst>
                          </p:cTn>
                        </p:par>
                        <p:par>
                          <p:cTn id="13" fill="hold">
                            <p:stCondLst>
                              <p:cond delay="500"/>
                            </p:stCondLst>
                            <p:childTnLst>
                              <p:par>
                                <p:cTn id="14" presetID="12" presetClass="entr" presetSubtype="1" fill="hold" grpId="0" nodeType="afterEffect">
                                  <p:stCondLst>
                                    <p:cond delay="0"/>
                                  </p:stCondLst>
                                  <p:childTnLst>
                                    <p:set>
                                      <p:cBhvr>
                                        <p:cTn id="15" dur="1" fill="hold">
                                          <p:stCondLst>
                                            <p:cond delay="0"/>
                                          </p:stCondLst>
                                        </p:cTn>
                                        <p:tgtEl>
                                          <p:spTgt spid="176"/>
                                        </p:tgtEl>
                                        <p:attrNameLst>
                                          <p:attrName>style.visibility</p:attrName>
                                        </p:attrNameLst>
                                      </p:cBhvr>
                                      <p:to>
                                        <p:strVal val="visible"/>
                                      </p:to>
                                    </p:set>
                                    <p:animEffect transition="in" filter="slide(fromTop)">
                                      <p:cBhvr>
                                        <p:cTn id="16" dur="500"/>
                                        <p:tgtEl>
                                          <p:spTgt spid="176"/>
                                        </p:tgtEl>
                                      </p:cBhvr>
                                    </p:animEffect>
                                  </p:childTnLst>
                                </p:cTn>
                              </p:par>
                            </p:childTnLst>
                          </p:cTn>
                        </p:par>
                        <p:par>
                          <p:cTn id="17" fill="hold">
                            <p:stCondLst>
                              <p:cond delay="1000"/>
                            </p:stCondLst>
                            <p:childTnLst>
                              <p:par>
                                <p:cTn id="18" presetID="12" presetClass="entr" presetSubtype="1" fill="hold" grpId="0" nodeType="afterEffect">
                                  <p:stCondLst>
                                    <p:cond delay="0"/>
                                  </p:stCondLst>
                                  <p:childTnLst>
                                    <p:set>
                                      <p:cBhvr>
                                        <p:cTn id="19" dur="1" fill="hold">
                                          <p:stCondLst>
                                            <p:cond delay="0"/>
                                          </p:stCondLst>
                                        </p:cTn>
                                        <p:tgtEl>
                                          <p:spTgt spid="175"/>
                                        </p:tgtEl>
                                        <p:attrNameLst>
                                          <p:attrName>style.visibility</p:attrName>
                                        </p:attrNameLst>
                                      </p:cBhvr>
                                      <p:to>
                                        <p:strVal val="visible"/>
                                      </p:to>
                                    </p:set>
                                    <p:animEffect transition="in" filter="slide(fromTop)">
                                      <p:cBhvr>
                                        <p:cTn id="20" dur="500"/>
                                        <p:tgtEl>
                                          <p:spTgt spid="175"/>
                                        </p:tgtEl>
                                      </p:cBhvr>
                                    </p:animEffect>
                                  </p:childTnLst>
                                </p:cTn>
                              </p:par>
                            </p:childTnLst>
                          </p:cTn>
                        </p:par>
                        <p:par>
                          <p:cTn id="21" fill="hold">
                            <p:stCondLst>
                              <p:cond delay="1500"/>
                            </p:stCondLst>
                            <p:childTnLst>
                              <p:par>
                                <p:cTn id="22" presetID="12" presetClass="entr" presetSubtype="1" fill="hold" grpId="0" nodeType="afterEffect">
                                  <p:stCondLst>
                                    <p:cond delay="0"/>
                                  </p:stCondLst>
                                  <p:childTnLst>
                                    <p:set>
                                      <p:cBhvr>
                                        <p:cTn id="23" dur="1" fill="hold">
                                          <p:stCondLst>
                                            <p:cond delay="0"/>
                                          </p:stCondLst>
                                        </p:cTn>
                                        <p:tgtEl>
                                          <p:spTgt spid="174"/>
                                        </p:tgtEl>
                                        <p:attrNameLst>
                                          <p:attrName>style.visibility</p:attrName>
                                        </p:attrNameLst>
                                      </p:cBhvr>
                                      <p:to>
                                        <p:strVal val="visible"/>
                                      </p:to>
                                    </p:set>
                                    <p:animEffect transition="in" filter="slide(fromTop)">
                                      <p:cBhvr>
                                        <p:cTn id="24" dur="500"/>
                                        <p:tgtEl>
                                          <p:spTgt spid="174"/>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173"/>
                                        </p:tgtEl>
                                        <p:attrNameLst>
                                          <p:attrName>style.visibility</p:attrName>
                                        </p:attrNameLst>
                                      </p:cBhvr>
                                      <p:to>
                                        <p:strVal val="visible"/>
                                      </p:to>
                                    </p:set>
                                    <p:animEffect transition="in" filter="slide(fromTop)">
                                      <p:cBhvr>
                                        <p:cTn id="28" dur="500"/>
                                        <p:tgtEl>
                                          <p:spTgt spid="173"/>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172"/>
                                        </p:tgtEl>
                                        <p:attrNameLst>
                                          <p:attrName>style.visibility</p:attrName>
                                        </p:attrNameLst>
                                      </p:cBhvr>
                                      <p:to>
                                        <p:strVal val="visible"/>
                                      </p:to>
                                    </p:set>
                                    <p:animEffect transition="in" filter="slide(fromTop)">
                                      <p:cBhvr>
                                        <p:cTn id="32" dur="500"/>
                                        <p:tgtEl>
                                          <p:spTgt spid="172"/>
                                        </p:tgtEl>
                                      </p:cBhvr>
                                    </p:animEffect>
                                  </p:childTnLst>
                                </p:cTn>
                              </p:par>
                            </p:childTnLst>
                          </p:cTn>
                        </p:par>
                        <p:par>
                          <p:cTn id="33" fill="hold">
                            <p:stCondLst>
                              <p:cond delay="3000"/>
                            </p:stCondLst>
                            <p:childTnLst>
                              <p:par>
                                <p:cTn id="34" presetID="12" presetClass="entr" presetSubtype="1" fill="hold" grpId="0" nodeType="afterEffect">
                                  <p:stCondLst>
                                    <p:cond delay="0"/>
                                  </p:stCondLst>
                                  <p:childTnLst>
                                    <p:set>
                                      <p:cBhvr>
                                        <p:cTn id="35" dur="1" fill="hold">
                                          <p:stCondLst>
                                            <p:cond delay="0"/>
                                          </p:stCondLst>
                                        </p:cTn>
                                        <p:tgtEl>
                                          <p:spTgt spid="171"/>
                                        </p:tgtEl>
                                        <p:attrNameLst>
                                          <p:attrName>style.visibility</p:attrName>
                                        </p:attrNameLst>
                                      </p:cBhvr>
                                      <p:to>
                                        <p:strVal val="visible"/>
                                      </p:to>
                                    </p:set>
                                    <p:animEffect transition="in" filter="slide(fromTop)">
                                      <p:cBhvr>
                                        <p:cTn id="36" dur="500"/>
                                        <p:tgtEl>
                                          <p:spTgt spid="171"/>
                                        </p:tgtEl>
                                      </p:cBhvr>
                                    </p:animEffect>
                                  </p:childTnLst>
                                </p:cTn>
                              </p:par>
                            </p:childTnLst>
                          </p:cTn>
                        </p:par>
                        <p:par>
                          <p:cTn id="37" fill="hold">
                            <p:stCondLst>
                              <p:cond delay="3500"/>
                            </p:stCondLst>
                            <p:childTnLst>
                              <p:par>
                                <p:cTn id="38" presetID="12" presetClass="entr" presetSubtype="1" fill="hold" grpId="0" nodeType="afterEffect">
                                  <p:stCondLst>
                                    <p:cond delay="0"/>
                                  </p:stCondLst>
                                  <p:childTnLst>
                                    <p:set>
                                      <p:cBhvr>
                                        <p:cTn id="39" dur="1" fill="hold">
                                          <p:stCondLst>
                                            <p:cond delay="0"/>
                                          </p:stCondLst>
                                        </p:cTn>
                                        <p:tgtEl>
                                          <p:spTgt spid="170"/>
                                        </p:tgtEl>
                                        <p:attrNameLst>
                                          <p:attrName>style.visibility</p:attrName>
                                        </p:attrNameLst>
                                      </p:cBhvr>
                                      <p:to>
                                        <p:strVal val="visible"/>
                                      </p:to>
                                    </p:set>
                                    <p:animEffect transition="in" filter="slide(fromTop)">
                                      <p:cBhvr>
                                        <p:cTn id="40" dur="500"/>
                                        <p:tgtEl>
                                          <p:spTgt spid="170"/>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nodeType="clickEffect">
                                  <p:stCondLst>
                                    <p:cond delay="0"/>
                                  </p:stCondLst>
                                  <p:childTnLst>
                                    <p:set>
                                      <p:cBhvr>
                                        <p:cTn id="44" dur="1" fill="hold">
                                          <p:stCondLst>
                                            <p:cond delay="0"/>
                                          </p:stCondLst>
                                        </p:cTn>
                                        <p:tgtEl>
                                          <p:spTgt spid="178"/>
                                        </p:tgtEl>
                                        <p:attrNameLst>
                                          <p:attrName>style.visibility</p:attrName>
                                        </p:attrNameLst>
                                      </p:cBhvr>
                                      <p:to>
                                        <p:strVal val="visible"/>
                                      </p:to>
                                    </p:set>
                                    <p:animEffect transition="in" filter="slide(fromTop)">
                                      <p:cBhvr>
                                        <p:cTn id="45" dur="500"/>
                                        <p:tgtEl>
                                          <p:spTgt spid="178"/>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1" fill="hold" nodeType="clickEffect">
                                  <p:stCondLst>
                                    <p:cond delay="0"/>
                                  </p:stCondLst>
                                  <p:childTnLst>
                                    <p:set>
                                      <p:cBhvr>
                                        <p:cTn id="49" dur="1" fill="hold">
                                          <p:stCondLst>
                                            <p:cond delay="0"/>
                                          </p:stCondLst>
                                        </p:cTn>
                                        <p:tgtEl>
                                          <p:spTgt spid="187"/>
                                        </p:tgtEl>
                                        <p:attrNameLst>
                                          <p:attrName>style.visibility</p:attrName>
                                        </p:attrNameLst>
                                      </p:cBhvr>
                                      <p:to>
                                        <p:strVal val="visible"/>
                                      </p:to>
                                    </p:set>
                                    <p:animEffect transition="in" filter="slide(fromTop)">
                                      <p:cBhvr>
                                        <p:cTn id="50" dur="500"/>
                                        <p:tgtEl>
                                          <p:spTgt spid="18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196"/>
                                        </p:tgtEl>
                                        <p:attrNameLst>
                                          <p:attrName>style.visibility</p:attrName>
                                        </p:attrNameLst>
                                      </p:cBhvr>
                                      <p:to>
                                        <p:strVal val="visible"/>
                                      </p:to>
                                    </p:set>
                                    <p:animEffect transition="in" filter="slide(fromTop)">
                                      <p:cBhvr>
                                        <p:cTn id="55" dur="500"/>
                                        <p:tgtEl>
                                          <p:spTgt spid="196"/>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49"/>
                                        </p:tgtEl>
                                        <p:attrNameLst>
                                          <p:attrName>style.visibility</p:attrName>
                                        </p:attrNameLst>
                                      </p:cBhvr>
                                      <p:to>
                                        <p:strVal val="visible"/>
                                      </p:to>
                                    </p:set>
                                    <p:animEffect transition="in" filter="blinds(horizontal)">
                                      <p:cBhvr>
                                        <p:cTn id="60" dur="500"/>
                                        <p:tgtEl>
                                          <p:spTgt spid="24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05"/>
                                        </p:tgtEl>
                                        <p:attrNameLst>
                                          <p:attrName>style.visibility</p:attrName>
                                        </p:attrNameLst>
                                      </p:cBhvr>
                                      <p:to>
                                        <p:strVal val="visible"/>
                                      </p:to>
                                    </p:set>
                                    <p:animEffect transition="in" filter="blinds(horizontal)">
                                      <p:cBhvr>
                                        <p:cTn id="65" dur="500"/>
                                        <p:tgtEl>
                                          <p:spTgt spid="205"/>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12" fill="hold" nodeType="click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strips(downLeft)">
                                      <p:cBhvr>
                                        <p:cTn id="70" dur="500"/>
                                        <p:tgtEl>
                                          <p:spTgt spid="128"/>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46"/>
                                        </p:tgtEl>
                                        <p:attrNameLst>
                                          <p:attrName>style.visibility</p:attrName>
                                        </p:attrNameLst>
                                      </p:cBhvr>
                                      <p:to>
                                        <p:strVal val="visible"/>
                                      </p:to>
                                    </p:set>
                                    <p:animEffect transition="in" filter="blinds(horizontal)">
                                      <p:cBhvr>
                                        <p:cTn id="75" dur="500"/>
                                        <p:tgtEl>
                                          <p:spTgt spid="246"/>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ntr" presetSubtype="12" fill="hold" nodeType="clickEffect">
                                  <p:stCondLst>
                                    <p:cond delay="0"/>
                                  </p:stCondLst>
                                  <p:childTnLst>
                                    <p:set>
                                      <p:cBhvr>
                                        <p:cTn id="79" dur="1" fill="hold">
                                          <p:stCondLst>
                                            <p:cond delay="0"/>
                                          </p:stCondLst>
                                        </p:cTn>
                                        <p:tgtEl>
                                          <p:spTgt spid="206"/>
                                        </p:tgtEl>
                                        <p:attrNameLst>
                                          <p:attrName>style.visibility</p:attrName>
                                        </p:attrNameLst>
                                      </p:cBhvr>
                                      <p:to>
                                        <p:strVal val="visible"/>
                                      </p:to>
                                    </p:set>
                                    <p:animEffect transition="in" filter="strips(downLeft)">
                                      <p:cBhvr>
                                        <p:cTn id="80" dur="500"/>
                                        <p:tgtEl>
                                          <p:spTgt spid="206"/>
                                        </p:tgtEl>
                                      </p:cBhvr>
                                    </p:animEffect>
                                  </p:childTnLst>
                                </p:cTn>
                              </p:par>
                            </p:childTnLst>
                          </p:cTn>
                        </p:par>
                        <p:par>
                          <p:cTn id="81" fill="hold">
                            <p:stCondLst>
                              <p:cond delay="500"/>
                            </p:stCondLst>
                            <p:childTnLst>
                              <p:par>
                                <p:cTn id="82" presetID="18" presetClass="entr" presetSubtype="12" fill="hold" nodeType="afterEffect">
                                  <p:stCondLst>
                                    <p:cond delay="0"/>
                                  </p:stCondLst>
                                  <p:childTnLst>
                                    <p:set>
                                      <p:cBhvr>
                                        <p:cTn id="83" dur="1" fill="hold">
                                          <p:stCondLst>
                                            <p:cond delay="0"/>
                                          </p:stCondLst>
                                        </p:cTn>
                                        <p:tgtEl>
                                          <p:spTgt spid="216"/>
                                        </p:tgtEl>
                                        <p:attrNameLst>
                                          <p:attrName>style.visibility</p:attrName>
                                        </p:attrNameLst>
                                      </p:cBhvr>
                                      <p:to>
                                        <p:strVal val="visible"/>
                                      </p:to>
                                    </p:set>
                                    <p:animEffect transition="in" filter="strips(downLeft)">
                                      <p:cBhvr>
                                        <p:cTn id="84" dur="500"/>
                                        <p:tgtEl>
                                          <p:spTgt spid="216"/>
                                        </p:tgtEl>
                                      </p:cBhvr>
                                    </p:animEffect>
                                  </p:childTnLst>
                                </p:cTn>
                              </p:par>
                            </p:childTnLst>
                          </p:cTn>
                        </p:par>
                        <p:par>
                          <p:cTn id="85" fill="hold">
                            <p:stCondLst>
                              <p:cond delay="1000"/>
                            </p:stCondLst>
                            <p:childTnLst>
                              <p:par>
                                <p:cTn id="86" presetID="18" presetClass="entr" presetSubtype="12" fill="hold" nodeType="afterEffect">
                                  <p:stCondLst>
                                    <p:cond delay="0"/>
                                  </p:stCondLst>
                                  <p:childTnLst>
                                    <p:set>
                                      <p:cBhvr>
                                        <p:cTn id="87" dur="1" fill="hold">
                                          <p:stCondLst>
                                            <p:cond delay="0"/>
                                          </p:stCondLst>
                                        </p:cTn>
                                        <p:tgtEl>
                                          <p:spTgt spid="226"/>
                                        </p:tgtEl>
                                        <p:attrNameLst>
                                          <p:attrName>style.visibility</p:attrName>
                                        </p:attrNameLst>
                                      </p:cBhvr>
                                      <p:to>
                                        <p:strVal val="visible"/>
                                      </p:to>
                                    </p:set>
                                    <p:animEffect transition="in" filter="strips(downLeft)">
                                      <p:cBhvr>
                                        <p:cTn id="88" dur="500"/>
                                        <p:tgtEl>
                                          <p:spTgt spid="226"/>
                                        </p:tgtEl>
                                      </p:cBhvr>
                                    </p:animEffect>
                                  </p:childTnLst>
                                </p:cTn>
                              </p:par>
                            </p:childTnLst>
                          </p:cTn>
                        </p:par>
                        <p:par>
                          <p:cTn id="89" fill="hold">
                            <p:stCondLst>
                              <p:cond delay="1500"/>
                            </p:stCondLst>
                            <p:childTnLst>
                              <p:par>
                                <p:cTn id="90" presetID="18" presetClass="entr" presetSubtype="12" fill="hold" nodeType="afterEffect">
                                  <p:stCondLst>
                                    <p:cond delay="0"/>
                                  </p:stCondLst>
                                  <p:childTnLst>
                                    <p:set>
                                      <p:cBhvr>
                                        <p:cTn id="91" dur="1" fill="hold">
                                          <p:stCondLst>
                                            <p:cond delay="0"/>
                                          </p:stCondLst>
                                        </p:cTn>
                                        <p:tgtEl>
                                          <p:spTgt spid="236"/>
                                        </p:tgtEl>
                                        <p:attrNameLst>
                                          <p:attrName>style.visibility</p:attrName>
                                        </p:attrNameLst>
                                      </p:cBhvr>
                                      <p:to>
                                        <p:strVal val="visible"/>
                                      </p:to>
                                    </p:set>
                                    <p:animEffect transition="in" filter="strips(downLeft)">
                                      <p:cBhvr>
                                        <p:cTn id="9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utoUpdateAnimBg="0"/>
      <p:bldP spid="170" grpId="0" animBg="1"/>
      <p:bldP spid="171" grpId="0" animBg="1"/>
      <p:bldP spid="172" grpId="0" animBg="1"/>
      <p:bldP spid="173" grpId="0" animBg="1"/>
      <p:bldP spid="174" grpId="0" animBg="1"/>
      <p:bldP spid="175" grpId="0" animBg="1"/>
      <p:bldP spid="176" grpId="0" animBg="1" autoUpdateAnimBg="0"/>
      <p:bldP spid="177" grpId="0" animBg="1" autoUpdateAnimBg="0"/>
      <p:bldP spid="205" grpId="0" animBg="1"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 1 0</a:t>
            </a:r>
            <a:endParaRPr lang="zh-CN" altLang="en-US" dirty="0"/>
          </a:p>
        </p:txBody>
      </p:sp>
      <p:sp>
        <p:nvSpPr>
          <p:cNvPr id="6" name="内容占位符 5"/>
          <p:cNvSpPr>
            <a:spLocks noGrp="1"/>
          </p:cNvSpPr>
          <p:nvPr>
            <p:ph idx="1"/>
          </p:nvPr>
        </p:nvSpPr>
        <p:spPr/>
        <p:txBody>
          <a:bodyPr/>
          <a:lstStyle/>
          <a:p>
            <a:pPr marL="0" indent="0">
              <a:buNone/>
            </a:pPr>
            <a:r>
              <a:rPr lang="en-US" altLang="zh-CN" b="1" dirty="0">
                <a:latin typeface="Times New Roman" panose="02020603050405020304" pitchFamily="18" charset="0"/>
                <a:sym typeface="+mn-ea"/>
              </a:rPr>
              <a:t>RAID 1 0 </a:t>
            </a:r>
          </a:p>
          <a:p>
            <a:pPr marL="914400" lvl="2" indent="0">
              <a:buNone/>
            </a:pPr>
            <a:r>
              <a:rPr lang="zh-CN" altLang="en-US" sz="3200" b="1" dirty="0">
                <a:latin typeface="Times New Roman" panose="02020603050405020304" pitchFamily="18" charset="0"/>
                <a:sym typeface="+mn-ea"/>
              </a:rPr>
              <a:t>结合</a:t>
            </a:r>
            <a:r>
              <a:rPr lang="en-US" altLang="zh-CN" sz="3200" b="1" dirty="0">
                <a:latin typeface="Times New Roman" panose="02020603050405020304" pitchFamily="18" charset="0"/>
                <a:sym typeface="+mn-ea"/>
              </a:rPr>
              <a:t>RAID 1</a:t>
            </a:r>
            <a:r>
              <a:rPr lang="zh-CN" altLang="en-US" sz="3200" b="1" dirty="0">
                <a:latin typeface="Times New Roman" panose="02020603050405020304" pitchFamily="18" charset="0"/>
                <a:sym typeface="+mn-ea"/>
              </a:rPr>
              <a:t>和 </a:t>
            </a:r>
            <a:r>
              <a:rPr lang="en-US" altLang="zh-CN" sz="3200" b="1" dirty="0">
                <a:latin typeface="Times New Roman" panose="02020603050405020304" pitchFamily="18" charset="0"/>
                <a:sym typeface="+mn-ea"/>
              </a:rPr>
              <a:t>RAID 0 ,</a:t>
            </a:r>
            <a:r>
              <a:rPr lang="zh-CN" altLang="en-US" sz="3200" b="1" dirty="0">
                <a:latin typeface="Times New Roman" panose="02020603050405020304" pitchFamily="18" charset="0"/>
                <a:sym typeface="+mn-ea"/>
              </a:rPr>
              <a:t>先镜像，再条带化</a:t>
            </a:r>
            <a:endParaRPr lang="en-US" altLang="zh-CN" sz="3200" b="1" baseline="-25000" dirty="0"/>
          </a:p>
          <a:p>
            <a:pPr marL="1885950" lvl="3" indent="-514350">
              <a:buFont typeface="+mj-lt"/>
              <a:buAutoNum type="romanUcPeriod"/>
            </a:pPr>
            <a:endParaRPr lang="en-US" altLang="zh-CN" sz="3200" b="1" baseline="-25000" dirty="0">
              <a:latin typeface="Times New Roman" panose="02020603050405020304" pitchFamily="18" charset="0"/>
              <a:sym typeface="+mn-ea"/>
            </a:endParaRPr>
          </a:p>
        </p:txBody>
      </p:sp>
      <p:sp>
        <p:nvSpPr>
          <p:cNvPr id="3" name="灯片编号占位符 2"/>
          <p:cNvSpPr>
            <a:spLocks noGrp="1"/>
          </p:cNvSpPr>
          <p:nvPr>
            <p:ph type="sldNum" sz="quarter" idx="12"/>
          </p:nvPr>
        </p:nvSpPr>
        <p:spPr>
          <a:xfrm>
            <a:off x="7962762" y="6339438"/>
            <a:ext cx="3391038" cy="382038"/>
          </a:xfrm>
        </p:spPr>
        <p:txBody>
          <a:bodyPr/>
          <a:lstStyle/>
          <a:p>
            <a:fld id="{8EE8E787-E6FE-45D8-9039-788B45E44EE7}" type="slidenum">
              <a:rPr lang="zh-CN" altLang="en-US" smtClean="0"/>
              <a:t>180</a:t>
            </a:fld>
            <a:endParaRPr lang="zh-CN" altLang="en-US" dirty="0"/>
          </a:p>
        </p:txBody>
      </p:sp>
      <p:pic>
        <p:nvPicPr>
          <p:cNvPr id="5" name="图片 4"/>
          <p:cNvPicPr>
            <a:picLocks noChangeAspect="1"/>
          </p:cNvPicPr>
          <p:nvPr/>
        </p:nvPicPr>
        <p:blipFill>
          <a:blip r:embed="rId3"/>
          <a:stretch>
            <a:fillRect/>
          </a:stretch>
        </p:blipFill>
        <p:spPr>
          <a:xfrm>
            <a:off x="320732" y="2598921"/>
            <a:ext cx="737892" cy="3409952"/>
          </a:xfrm>
          <a:prstGeom prst="rect">
            <a:avLst/>
          </a:prstGeom>
        </p:spPr>
      </p:pic>
      <p:sp>
        <p:nvSpPr>
          <p:cNvPr id="12" name="箭头: 右 11"/>
          <p:cNvSpPr/>
          <p:nvPr/>
        </p:nvSpPr>
        <p:spPr>
          <a:xfrm>
            <a:off x="1092258" y="4064707"/>
            <a:ext cx="700750" cy="412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1793008" y="3163800"/>
            <a:ext cx="4763047" cy="2208035"/>
          </a:xfrm>
          <a:prstGeom prst="rect">
            <a:avLst/>
          </a:prstGeom>
        </p:spPr>
      </p:pic>
      <p:pic>
        <p:nvPicPr>
          <p:cNvPr id="14" name="图片 13"/>
          <p:cNvPicPr>
            <a:picLocks noChangeAspect="1"/>
          </p:cNvPicPr>
          <p:nvPr/>
        </p:nvPicPr>
        <p:blipFill>
          <a:blip r:embed="rId5"/>
          <a:stretch>
            <a:fillRect/>
          </a:stretch>
        </p:blipFill>
        <p:spPr>
          <a:xfrm>
            <a:off x="6556055" y="2766677"/>
            <a:ext cx="5431820" cy="3312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——RAID0 1</a:t>
            </a:r>
            <a:endParaRPr lang="zh-CN" altLang="en-US" dirty="0"/>
          </a:p>
        </p:txBody>
      </p:sp>
      <p:sp>
        <p:nvSpPr>
          <p:cNvPr id="6" name="内容占位符 5"/>
          <p:cNvSpPr>
            <a:spLocks noGrp="1"/>
          </p:cNvSpPr>
          <p:nvPr>
            <p:ph idx="1"/>
          </p:nvPr>
        </p:nvSpPr>
        <p:spPr/>
        <p:txBody>
          <a:bodyPr/>
          <a:lstStyle/>
          <a:p>
            <a:r>
              <a:rPr lang="en-US" altLang="zh-CN" b="1" dirty="0">
                <a:latin typeface="Times New Roman" panose="02020603050405020304" pitchFamily="18" charset="0"/>
                <a:sym typeface="+mn-ea"/>
              </a:rPr>
              <a:t>RAID 0 1 </a:t>
            </a:r>
          </a:p>
          <a:p>
            <a:pPr marL="0" indent="0">
              <a:lnSpc>
                <a:spcPct val="100000"/>
              </a:lnSpc>
              <a:spcBef>
                <a:spcPts val="0"/>
              </a:spcBef>
              <a:buNone/>
            </a:pPr>
            <a:r>
              <a:rPr lang="en-US" altLang="zh-CN" sz="2800" b="1" dirty="0">
                <a:latin typeface="Times New Roman" panose="02020603050405020304" pitchFamily="18" charset="0"/>
                <a:sym typeface="+mn-ea"/>
              </a:rPr>
              <a:t>      </a:t>
            </a:r>
            <a:r>
              <a:rPr lang="zh-CN" altLang="en-US" b="1" dirty="0">
                <a:latin typeface="Times New Roman" panose="02020603050405020304" pitchFamily="18" charset="0"/>
                <a:sym typeface="+mn-ea"/>
              </a:rPr>
              <a:t>结合</a:t>
            </a:r>
            <a:r>
              <a:rPr lang="en-US" altLang="zh-CN" b="1" dirty="0">
                <a:latin typeface="Times New Roman" panose="02020603050405020304" pitchFamily="18" charset="0"/>
                <a:sym typeface="+mn-ea"/>
              </a:rPr>
              <a:t>RAID 0</a:t>
            </a:r>
            <a:r>
              <a:rPr lang="zh-CN" altLang="en-US" b="1" dirty="0">
                <a:latin typeface="Times New Roman" panose="02020603050405020304" pitchFamily="18" charset="0"/>
                <a:sym typeface="+mn-ea"/>
              </a:rPr>
              <a:t>和 </a:t>
            </a:r>
            <a:r>
              <a:rPr lang="en-US" altLang="zh-CN" b="1" dirty="0">
                <a:latin typeface="Times New Roman" panose="02020603050405020304" pitchFamily="18" charset="0"/>
                <a:sym typeface="+mn-ea"/>
              </a:rPr>
              <a:t>RAID 1 ,</a:t>
            </a:r>
            <a:r>
              <a:rPr lang="zh-CN" altLang="en-US" b="1" dirty="0">
                <a:latin typeface="Times New Roman" panose="02020603050405020304" pitchFamily="18" charset="0"/>
                <a:sym typeface="+mn-ea"/>
              </a:rPr>
              <a:t>先条带化，再镜像</a:t>
            </a:r>
            <a:endParaRPr lang="en-US" altLang="zh-CN" sz="2800" b="1" baseline="-25000" dirty="0"/>
          </a:p>
          <a:p>
            <a:pPr marL="1885950" lvl="3" indent="-514350">
              <a:buFont typeface="+mj-lt"/>
              <a:buAutoNum type="romanUcPeriod"/>
            </a:pPr>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181</a:t>
            </a:fld>
            <a:endParaRPr lang="zh-CN" altLang="en-US" dirty="0"/>
          </a:p>
        </p:txBody>
      </p:sp>
      <p:pic>
        <p:nvPicPr>
          <p:cNvPr id="7" name="图片 6"/>
          <p:cNvPicPr>
            <a:picLocks noChangeAspect="1"/>
          </p:cNvPicPr>
          <p:nvPr/>
        </p:nvPicPr>
        <p:blipFill>
          <a:blip r:embed="rId3"/>
          <a:stretch>
            <a:fillRect/>
          </a:stretch>
        </p:blipFill>
        <p:spPr>
          <a:xfrm>
            <a:off x="2095500" y="2466975"/>
            <a:ext cx="805657" cy="4393536"/>
          </a:xfrm>
          <a:prstGeom prst="rect">
            <a:avLst/>
          </a:prstGeom>
        </p:spPr>
      </p:pic>
      <p:sp>
        <p:nvSpPr>
          <p:cNvPr id="11" name="箭头: 右 10"/>
          <p:cNvSpPr/>
          <p:nvPr/>
        </p:nvSpPr>
        <p:spPr>
          <a:xfrm>
            <a:off x="2966372" y="4307388"/>
            <a:ext cx="538828" cy="3149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4"/>
          <a:stretch>
            <a:fillRect/>
          </a:stretch>
        </p:blipFill>
        <p:spPr>
          <a:xfrm>
            <a:off x="3579932" y="3078258"/>
            <a:ext cx="5645696" cy="25919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par>
                                <p:cTn id="23" presetID="3"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latin typeface="Times New Roman" panose="02020603050405020304" pitchFamily="18" charset="0"/>
                <a:cs typeface="Times New Roman" panose="02020603050405020304" pitchFamily="18" charset="0"/>
                <a:sym typeface="+mn-ea"/>
              </a:rPr>
              <a:t>6.5</a:t>
            </a:r>
            <a:r>
              <a:rPr lang="zh-CN" altLang="en-US" dirty="0">
                <a:latin typeface="Times New Roman" panose="02020603050405020304" pitchFamily="18" charset="0"/>
                <a:cs typeface="Times New Roman" panose="02020603050405020304" pitchFamily="18" charset="0"/>
                <a:sym typeface="+mn-ea"/>
              </a:rPr>
              <a:t>辅助存储器</a:t>
            </a:r>
            <a:r>
              <a:rPr lang="en-US" altLang="zh-CN" dirty="0">
                <a:latin typeface="Times New Roman" panose="02020603050405020304" pitchFamily="18" charset="0"/>
                <a:cs typeface="Times New Roman" panose="02020603050405020304" pitchFamily="18" charset="0"/>
                <a:sym typeface="+mn-ea"/>
              </a:rPr>
              <a:t>——RAID</a:t>
            </a:r>
            <a:r>
              <a:rPr lang="zh-CN" altLang="en-US" dirty="0">
                <a:latin typeface="Times New Roman" panose="02020603050405020304" pitchFamily="18" charset="0"/>
                <a:cs typeface="Times New Roman" panose="02020603050405020304" pitchFamily="18" charset="0"/>
                <a:sym typeface="+mn-ea"/>
              </a:rPr>
              <a:t>的实现方式</a:t>
            </a:r>
          </a:p>
        </p:txBody>
      </p:sp>
      <p:sp>
        <p:nvSpPr>
          <p:cNvPr id="6" name="内容占位符 5"/>
          <p:cNvSpPr>
            <a:spLocks noGrp="1"/>
          </p:cNvSpPr>
          <p:nvPr>
            <p:ph idx="1"/>
          </p:nvPr>
        </p:nvSpPr>
        <p:spPr>
          <a:xfrm>
            <a:off x="838199" y="1065730"/>
            <a:ext cx="11001375" cy="5525570"/>
          </a:xfrm>
        </p:spPr>
        <p:txBody>
          <a:bodyPr>
            <a:normAutofit/>
          </a:bodyPr>
          <a:lstStyle/>
          <a:p>
            <a:r>
              <a:rPr lang="zh-CN" altLang="en-US" dirty="0">
                <a:solidFill>
                  <a:srgbClr val="FF0000"/>
                </a:solidFill>
                <a:latin typeface="Times New Roman" panose="02020603050405020304" pitchFamily="18" charset="0"/>
                <a:cs typeface="Times New Roman" panose="02020603050405020304" pitchFamily="18" charset="0"/>
                <a:sym typeface="+mn-ea"/>
              </a:rPr>
              <a:t>软件</a:t>
            </a:r>
            <a:r>
              <a:rPr lang="en-US" altLang="zh-CN" dirty="0">
                <a:solidFill>
                  <a:srgbClr val="FF0000"/>
                </a:solidFill>
                <a:latin typeface="Times New Roman" panose="02020603050405020304" pitchFamily="18" charset="0"/>
                <a:cs typeface="Times New Roman" panose="02020603050405020304" pitchFamily="18" charset="0"/>
                <a:sym typeface="+mn-ea"/>
              </a:rPr>
              <a:t>RAID</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rPr>
              <a:t>依赖于主机</a:t>
            </a: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完成，没有第三方的控制处理器和</a:t>
            </a: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芯片</a:t>
            </a:r>
          </a:p>
          <a:p>
            <a:pPr marL="0" indent="0">
              <a:buNone/>
            </a:pPr>
            <a:endParaRPr lang="en-US" altLang="zh-CN" dirty="0">
              <a:latin typeface="Times New Roman" panose="02020603050405020304" pitchFamily="18" charset="0"/>
              <a:cs typeface="Times New Roman" panose="02020603050405020304" pitchFamily="18" charset="0"/>
            </a:endParaRPr>
          </a:p>
          <a:p>
            <a:r>
              <a:rPr lang="zh-CN" altLang="en-US" dirty="0">
                <a:solidFill>
                  <a:srgbClr val="FF0000"/>
                </a:solidFill>
                <a:latin typeface="Times New Roman" panose="02020603050405020304" pitchFamily="18" charset="0"/>
                <a:cs typeface="Times New Roman" panose="02020603050405020304" pitchFamily="18" charset="0"/>
                <a:sym typeface="+mn-ea"/>
              </a:rPr>
              <a:t>硬件</a:t>
            </a:r>
            <a:r>
              <a:rPr lang="en-US" altLang="zh-CN" dirty="0">
                <a:solidFill>
                  <a:srgbClr val="FF0000"/>
                </a:solidFill>
                <a:latin typeface="Times New Roman" panose="02020603050405020304" pitchFamily="18" charset="0"/>
                <a:cs typeface="Times New Roman" panose="02020603050405020304" pitchFamily="18" charset="0"/>
                <a:sym typeface="+mn-ea"/>
              </a:rPr>
              <a:t>RAID</a:t>
            </a:r>
          </a:p>
          <a:p>
            <a:pPr marL="0" indent="0">
              <a:buNone/>
            </a:pPr>
            <a:r>
              <a:rPr lang="en-US" altLang="zh-CN" dirty="0">
                <a:solidFill>
                  <a:srgbClr val="FF0000"/>
                </a:solidFill>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rPr>
              <a:t>专用</a:t>
            </a:r>
            <a:r>
              <a:rPr lang="en-US" altLang="zh-CN" dirty="0">
                <a:latin typeface="Times New Roman" panose="02020603050405020304" pitchFamily="18" charset="0"/>
                <a:cs typeface="Times New Roman" panose="02020603050405020304" pitchFamily="18" charset="0"/>
              </a:rPr>
              <a:t>RAID</a:t>
            </a:r>
            <a:r>
              <a:rPr lang="zh-CN" altLang="en-US" dirty="0">
                <a:latin typeface="Times New Roman" panose="02020603050405020304" pitchFamily="18" charset="0"/>
                <a:cs typeface="Times New Roman" panose="02020603050405020304" pitchFamily="18" charset="0"/>
              </a:rPr>
              <a:t>控制处理器和</a:t>
            </a:r>
            <a:r>
              <a:rPr lang="en-US" altLang="zh-CN" dirty="0">
                <a:latin typeface="Times New Roman" panose="02020603050405020304" pitchFamily="18" charset="0"/>
                <a:cs typeface="Times New Roman" panose="02020603050405020304" pitchFamily="18" charset="0"/>
              </a:rPr>
              <a:t>I/O</a:t>
            </a:r>
            <a:r>
              <a:rPr lang="zh-CN" altLang="en-US" dirty="0">
                <a:latin typeface="Times New Roman" panose="02020603050405020304" pitchFamily="18" charset="0"/>
                <a:cs typeface="Times New Roman" panose="02020603050405020304" pitchFamily="18" charset="0"/>
              </a:rPr>
              <a:t>芯片处理</a:t>
            </a:r>
            <a:r>
              <a:rPr lang="en-US" altLang="zh-CN" dirty="0">
                <a:latin typeface="Times New Roman" panose="02020603050405020304" pitchFamily="18" charset="0"/>
                <a:cs typeface="Times New Roman" panose="02020603050405020304" pitchFamily="18" charset="0"/>
              </a:rPr>
              <a:t>RAID</a:t>
            </a:r>
            <a:r>
              <a:rPr lang="zh-CN" altLang="en-US" dirty="0">
                <a:latin typeface="Times New Roman" panose="02020603050405020304" pitchFamily="18" charset="0"/>
                <a:cs typeface="Times New Roman" panose="02020603050405020304" pitchFamily="18" charset="0"/>
              </a:rPr>
              <a:t>任务，不占</a:t>
            </a:r>
            <a:r>
              <a:rPr lang="en-US" altLang="zh-CN" dirty="0">
                <a:latin typeface="Times New Roman" panose="02020603050405020304" pitchFamily="18" charset="0"/>
                <a:cs typeface="Times New Roman" panose="02020603050405020304" pitchFamily="18" charset="0"/>
              </a:rPr>
              <a:t>CPU</a:t>
            </a:r>
            <a:endParaRPr lang="en-US" altLang="zh-CN" dirty="0">
              <a:latin typeface="Times New Roman" panose="02020603050405020304" pitchFamily="18" charset="0"/>
              <a:cs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182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blinds(horizontal)">
                                      <p:cBhvr>
                                        <p:cTn id="7" dur="500"/>
                                        <p:tgtEl>
                                          <p:spTgt spid="6">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
                                            <p:txEl>
                                              <p:pRg st="4" end="4"/>
                                            </p:txEl>
                                          </p:spTgt>
                                        </p:tgtEl>
                                        <p:attrNameLst>
                                          <p:attrName>style.visibility</p:attrName>
                                        </p:attrNameLst>
                                      </p:cBhvr>
                                      <p:to>
                                        <p:strVal val="visible"/>
                                      </p:to>
                                    </p:set>
                                    <p:animEffect transition="in" filter="blinds(horizontal)">
                                      <p:cBhvr>
                                        <p:cTn id="1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b="1" dirty="0">
                <a:sym typeface="+mn-ea"/>
              </a:rPr>
              <a:t>RAID</a:t>
            </a:r>
            <a:r>
              <a:rPr lang="zh-CN" altLang="en-US" b="1" dirty="0">
                <a:sym typeface="+mn-ea"/>
              </a:rPr>
              <a:t>技术小结</a:t>
            </a:r>
            <a:endParaRPr lang="zh-CN" altLang="en-US"/>
          </a:p>
        </p:txBody>
      </p:sp>
      <p:sp>
        <p:nvSpPr>
          <p:cNvPr id="6" name="内容占位符 5"/>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fld id="{8EE8E787-E6FE-45D8-9039-788B45E44EE7}" type="slidenum">
              <a:rPr lang="zh-CN" altLang="en-US" smtClean="0"/>
              <a:t>183</a:t>
            </a:fld>
            <a:endParaRPr lang="zh-CN" altLang="en-US" dirty="0"/>
          </a:p>
        </p:txBody>
      </p:sp>
      <p:graphicFrame>
        <p:nvGraphicFramePr>
          <p:cNvPr id="7" name="表格 6"/>
          <p:cNvGraphicFramePr/>
          <p:nvPr>
            <p:custDataLst>
              <p:tags r:id="rId1"/>
            </p:custDataLst>
          </p:nvPr>
        </p:nvGraphicFramePr>
        <p:xfrm>
          <a:off x="1049020" y="1565275"/>
          <a:ext cx="10093960" cy="3727450"/>
        </p:xfrm>
        <a:graphic>
          <a:graphicData uri="http://schemas.openxmlformats.org/drawingml/2006/table">
            <a:tbl>
              <a:tblPr firstRow="1" bandRow="1">
                <a:tableStyleId>{5C22544A-7EE6-4342-B048-85BDC9FD1C3A}</a:tableStyleId>
              </a:tblPr>
              <a:tblGrid>
                <a:gridCol w="1560195">
                  <a:extLst>
                    <a:ext uri="{9D8B030D-6E8A-4147-A177-3AD203B41FA5}">
                      <a16:colId xmlns:a16="http://schemas.microsoft.com/office/drawing/2014/main" val="20000"/>
                    </a:ext>
                  </a:extLst>
                </a:gridCol>
                <a:gridCol w="1697355">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1449705">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gridCol w="2065655">
                  <a:extLst>
                    <a:ext uri="{9D8B030D-6E8A-4147-A177-3AD203B41FA5}">
                      <a16:colId xmlns:a16="http://schemas.microsoft.com/office/drawing/2014/main" val="20005"/>
                    </a:ext>
                  </a:extLst>
                </a:gridCol>
              </a:tblGrid>
              <a:tr h="382905">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a:t>
                      </a:r>
                      <a:r>
                        <a:rPr lang="en-US" sz="2000" b="0">
                          <a:solidFill>
                            <a:srgbClr val="FFFFFF"/>
                          </a:solidFill>
                          <a:latin typeface="Times New Roman" panose="02020603050405020304" pitchFamily="18" charset="0"/>
                          <a:ea typeface="宋体" panose="02010600030101010101" pitchFamily="2" charset="-122"/>
                          <a:cs typeface="Times New Roman" panose="02020603050405020304" pitchFamily="18" charset="0"/>
                        </a:rPr>
                        <a:t>级别</a:t>
                      </a:r>
                      <a:endParaRPr lang="en-US" altLang="en-US" sz="2000" b="0">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19050" cap="rnd">
                      <a:solidFill>
                        <a:srgbClr val="144D73"/>
                      </a:solidFill>
                      <a:prstDash val="solid"/>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RAID0</a:t>
                      </a:r>
                      <a:endParaRPr lang="en-US" alt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RAID1</a:t>
                      </a:r>
                      <a:endParaRPr lang="en-US" alt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RAID3</a:t>
                      </a:r>
                      <a:endParaRPr lang="en-US" alt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RAID5</a:t>
                      </a:r>
                      <a:endParaRPr lang="en-US" alt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FFFFFF"/>
                      </a:solidFill>
                      <a:prstDash val="dot"/>
                    </a:lnL>
                    <a:lnR w="3175">
                      <a:solidFill>
                        <a:srgbClr val="FFFFFF"/>
                      </a:solidFill>
                      <a:prstDash val="dot"/>
                    </a:lnR>
                    <a:lnT w="19050" cap="rnd">
                      <a:solidFill>
                        <a:srgbClr val="144D73"/>
                      </a:solidFill>
                      <a:prstDash val="solid"/>
                    </a:lnT>
                    <a:lnB w="19050">
                      <a:solidFill>
                        <a:srgbClr val="144D73"/>
                      </a:solidFill>
                      <a:prstDash val="solid"/>
                    </a:lnB>
                    <a:lnTlToBr>
                      <a:noFill/>
                    </a:lnTlToBr>
                    <a:lnBlToTr>
                      <a:noFill/>
                    </a:lnBlToTr>
                    <a:solidFill>
                      <a:srgbClr val="144D73"/>
                    </a:solidFill>
                  </a:tcPr>
                </a:tc>
                <a:tc>
                  <a:txBody>
                    <a:bodyPr/>
                    <a:lstStyle/>
                    <a:p>
                      <a:pPr indent="0" algn="ctr">
                        <a:buNone/>
                      </a:pPr>
                      <a:r>
                        <a:rPr 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rPr>
                        <a:t>RAID1 0</a:t>
                      </a:r>
                      <a:endParaRPr lang="en-US" altLang="en-US" sz="2000" b="1">
                        <a:solidFill>
                          <a:srgbClr val="FFFFFF"/>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FFFFFF"/>
                      </a:solidFill>
                      <a:prstDash val="dot"/>
                    </a:lnL>
                    <a:lnR w="19050" cap="rnd">
                      <a:solidFill>
                        <a:srgbClr val="144D73"/>
                      </a:solidFill>
                      <a:prstDash val="solid"/>
                    </a:lnR>
                    <a:lnT w="19050" cap="rnd">
                      <a:solidFill>
                        <a:srgbClr val="144D73"/>
                      </a:solidFill>
                      <a:prstDash val="solid"/>
                    </a:lnT>
                    <a:lnB w="19050">
                      <a:solidFill>
                        <a:srgbClr val="144D73"/>
                      </a:solidFill>
                      <a:prstDash val="solid"/>
                    </a:lnB>
                    <a:lnTlToBr>
                      <a:noFill/>
                    </a:lnTlToBr>
                    <a:lnBlToTr>
                      <a:noFill/>
                    </a:lnBlToTr>
                    <a:solidFill>
                      <a:srgbClr val="144D73"/>
                    </a:solidFill>
                  </a:tcPr>
                </a:tc>
                <a:extLst>
                  <a:ext uri="{0D108BD9-81ED-4DB2-BD59-A6C34878D82A}">
                    <a16:rowId xmlns:a16="http://schemas.microsoft.com/office/drawing/2014/main" val="10000"/>
                  </a:ext>
                </a:extLst>
              </a:tr>
              <a:tr h="381635">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容错性</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无</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19050">
                      <a:solidFill>
                        <a:srgbClr val="144D73"/>
                      </a:solidFill>
                      <a:prstDash val="solid"/>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19050">
                      <a:solidFill>
                        <a:srgbClr val="144D73"/>
                      </a:solidFill>
                      <a:prstDash val="solid"/>
                    </a:lnT>
                    <a:lnB w="3175">
                      <a:solidFill>
                        <a:srgbClr val="144D73"/>
                      </a:solidFill>
                      <a:prstDash val="dot"/>
                    </a:lnB>
                    <a:lnTlToBr>
                      <a:noFill/>
                    </a:lnTlToBr>
                    <a:lnBlToTr>
                      <a:noFill/>
                    </a:lnBlToTr>
                    <a:solidFill>
                      <a:srgbClr val="F2F2F2"/>
                    </a:solidFill>
                  </a:tcPr>
                </a:tc>
                <a:extLst>
                  <a:ext uri="{0D108BD9-81ED-4DB2-BD59-A6C34878D82A}">
                    <a16:rowId xmlns:a16="http://schemas.microsoft.com/office/drawing/2014/main" val="10001"/>
                  </a:ext>
                </a:extLst>
              </a:tr>
              <a:tr h="382905">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冗余类型</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无</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镜像</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奇偶校验</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奇偶校验</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镜像</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extLst>
                  <a:ext uri="{0D108BD9-81ED-4DB2-BD59-A6C34878D82A}">
                    <a16:rowId xmlns:a16="http://schemas.microsoft.com/office/drawing/2014/main" val="10002"/>
                  </a:ext>
                </a:extLst>
              </a:tr>
              <a:tr h="382270">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备盘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无</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有</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extLst>
                  <a:ext uri="{0D108BD9-81ED-4DB2-BD59-A6C34878D82A}">
                    <a16:rowId xmlns:a16="http://schemas.microsoft.com/office/drawing/2014/main" val="10003"/>
                  </a:ext>
                </a:extLst>
              </a:tr>
              <a:tr h="382270">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读性能</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中间</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extLst>
                  <a:ext uri="{0D108BD9-81ED-4DB2-BD59-A6C34878D82A}">
                    <a16:rowId xmlns:a16="http://schemas.microsoft.com/office/drawing/2014/main" val="10004"/>
                  </a:ext>
                </a:extLst>
              </a:tr>
              <a:tr h="382905">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随机写性能</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最低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中间</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extLst>
                  <a:ext uri="{0D108BD9-81ED-4DB2-BD59-A6C34878D82A}">
                    <a16:rowId xmlns:a16="http://schemas.microsoft.com/office/drawing/2014/main" val="10005"/>
                  </a:ext>
                </a:extLst>
              </a:tr>
              <a:tr h="382270">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连续写性能</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高</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低</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中间</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FFFFF"/>
                    </a:solidFill>
                  </a:tcPr>
                </a:tc>
                <a:extLst>
                  <a:ext uri="{0D108BD9-81ED-4DB2-BD59-A6C34878D82A}">
                    <a16:rowId xmlns:a16="http://schemas.microsoft.com/office/drawing/2014/main" val="10006"/>
                  </a:ext>
                </a:extLst>
              </a:tr>
              <a:tr h="382270">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需要的磁盘数</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b">
                    <a:lnL w="19050" cap="rnd">
                      <a:solidFill>
                        <a:srgbClr val="144D73"/>
                      </a:solidFill>
                      <a:prstDash val="solid"/>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2</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个或更多</a:t>
                      </a:r>
                      <a:endParaRPr lang="en-US" alt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2</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个或</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2N</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a:t>
                      </a:r>
                      <a:endParaRPr lang="en-US" alt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3</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个或更多</a:t>
                      </a:r>
                      <a:endParaRPr lang="en-US" alt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3</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个或更多</a:t>
                      </a:r>
                      <a:endParaRPr lang="en-US" alt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b">
                    <a:lnL w="3175">
                      <a:solidFill>
                        <a:srgbClr val="144D73"/>
                      </a:solidFill>
                      <a:prstDash val="dot"/>
                    </a:lnL>
                    <a:lnR w="3175">
                      <a:solidFill>
                        <a:srgbClr val="144D73"/>
                      </a:solidFill>
                      <a:prstDash val="dot"/>
                    </a:lnR>
                    <a:lnT w="3175">
                      <a:solidFill>
                        <a:srgbClr val="144D73"/>
                      </a:solidFill>
                      <a:prstDash val="dot"/>
                    </a:lnT>
                    <a:lnB w="3175">
                      <a:solidFill>
                        <a:srgbClr val="144D73"/>
                      </a:solidFill>
                      <a:prstDash val="dot"/>
                    </a:lnB>
                    <a:lnTlToBr>
                      <a:noFill/>
                    </a:lnTlToBr>
                    <a:lnBlToTr>
                      <a:noFill/>
                    </a:lnBlToTr>
                    <a:solidFill>
                      <a:srgbClr val="F2F2F2"/>
                    </a:solidFill>
                  </a:tcPr>
                </a:tc>
                <a:tc>
                  <a:txBody>
                    <a:bodyPr/>
                    <a:lstStyle/>
                    <a:p>
                      <a:pPr indent="0" algn="ctr">
                        <a:buNone/>
                      </a:pP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4</a:t>
                      </a: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个或</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2N (N&gt;2)</a:t>
                      </a:r>
                      <a:endParaRPr lang="en-US" alt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b">
                    <a:lnL w="3175">
                      <a:solidFill>
                        <a:srgbClr val="144D73"/>
                      </a:solidFill>
                      <a:prstDash val="dot"/>
                    </a:lnL>
                    <a:lnR w="19050" cap="rnd">
                      <a:solidFill>
                        <a:srgbClr val="144D73"/>
                      </a:solidFill>
                      <a:prstDash val="solid"/>
                    </a:lnR>
                    <a:lnT w="3175">
                      <a:solidFill>
                        <a:srgbClr val="144D73"/>
                      </a:solidFill>
                      <a:prstDash val="dot"/>
                    </a:lnT>
                    <a:lnB w="3175">
                      <a:solidFill>
                        <a:srgbClr val="144D73"/>
                      </a:solidFill>
                      <a:prstDash val="dot"/>
                    </a:lnB>
                    <a:lnTlToBr>
                      <a:noFill/>
                    </a:lnTlToBr>
                    <a:lnBlToTr>
                      <a:noFill/>
                    </a:lnBlToTr>
                    <a:solidFill>
                      <a:srgbClr val="F2F2F2"/>
                    </a:solidFill>
                  </a:tcPr>
                </a:tc>
                <a:extLst>
                  <a:ext uri="{0D108BD9-81ED-4DB2-BD59-A6C34878D82A}">
                    <a16:rowId xmlns:a16="http://schemas.microsoft.com/office/drawing/2014/main" val="10007"/>
                  </a:ext>
                </a:extLst>
              </a:tr>
              <a:tr h="622300">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可用容量</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ctr">
                    <a:lnL w="19050" cap="rnd">
                      <a:solidFill>
                        <a:srgbClr val="144D73"/>
                      </a:solidFill>
                      <a:prstDash val="solid"/>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rPr>
                        <a:t>总的磁盘容量</a:t>
                      </a:r>
                      <a:endParaRPr lang="en-US" altLang="en-US" sz="2000" b="0">
                        <a:solidFill>
                          <a:srgbClr val="404040"/>
                        </a:solidFill>
                        <a:latin typeface="Times New Roman" panose="02020603050405020304" pitchFamily="18" charset="0"/>
                        <a:ea typeface="宋体" panose="02010600030101010101" pitchFamily="2" charset="-122"/>
                      </a:endParaRPr>
                    </a:p>
                  </a:txBody>
                  <a:tcPr marL="12700" marR="12700" marT="12700" anchor="ctr">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磁盘容量的</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50%</a:t>
                      </a:r>
                      <a:endParaRPr lang="en-US" alt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磁盘容量的</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(N-1) /N</a:t>
                      </a:r>
                      <a:endParaRPr lang="en-US" alt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磁盘容量的</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(N-1) /N</a:t>
                      </a:r>
                      <a:endParaRPr lang="en-US" alt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lnL w="3175">
                      <a:solidFill>
                        <a:srgbClr val="144D73"/>
                      </a:solidFill>
                      <a:prstDash val="dot"/>
                    </a:lnL>
                    <a:lnR w="3175">
                      <a:solidFill>
                        <a:srgbClr val="144D73"/>
                      </a:solidFill>
                      <a:prstDash val="dot"/>
                    </a:lnR>
                    <a:lnT w="3175">
                      <a:solidFill>
                        <a:srgbClr val="144D73"/>
                      </a:solidFill>
                      <a:prstDash val="dot"/>
                    </a:lnT>
                    <a:lnB w="19050" cap="rnd">
                      <a:solidFill>
                        <a:srgbClr val="144D73"/>
                      </a:solidFill>
                      <a:prstDash val="solid"/>
                    </a:lnB>
                    <a:lnTlToBr>
                      <a:noFill/>
                    </a:lnTlToBr>
                    <a:lnBlToTr>
                      <a:noFill/>
                    </a:lnBlToTr>
                    <a:solidFill>
                      <a:srgbClr val="FFFFFF"/>
                    </a:solidFill>
                  </a:tcPr>
                </a:tc>
                <a:tc>
                  <a:txBody>
                    <a:bodyPr/>
                    <a:lstStyle/>
                    <a:p>
                      <a:pPr indent="0" algn="ctr">
                        <a:buNone/>
                      </a:pPr>
                      <a:r>
                        <a:rPr lang="en-US" sz="2000" b="0">
                          <a:solidFill>
                            <a:srgbClr val="404040"/>
                          </a:solidFill>
                          <a:latin typeface="Times New Roman" panose="02020603050405020304" pitchFamily="18" charset="0"/>
                          <a:ea typeface="宋体" panose="02010600030101010101" pitchFamily="2" charset="-122"/>
                          <a:cs typeface="Times New Roman" panose="02020603050405020304" pitchFamily="18" charset="0"/>
                        </a:rPr>
                        <a:t>磁盘容量的</a:t>
                      </a:r>
                      <a:r>
                        <a:rPr 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rPr>
                        <a:t>50%</a:t>
                      </a:r>
                      <a:endParaRPr lang="en-US" altLang="en-US" sz="2000" b="1">
                        <a:solidFill>
                          <a:srgbClr val="404040"/>
                        </a:solidFill>
                        <a:latin typeface="Times New Roman" panose="02020603050405020304" pitchFamily="18" charset="0"/>
                        <a:ea typeface="宋体" panose="02010600030101010101" pitchFamily="2" charset="-122"/>
                        <a:cs typeface="Times New Roman" panose="02020603050405020304" pitchFamily="18" charset="0"/>
                      </a:endParaRPr>
                    </a:p>
                  </a:txBody>
                  <a:tcPr marL="12700" marR="12700" marT="12700" anchor="ctr">
                    <a:lnL w="3175">
                      <a:solidFill>
                        <a:srgbClr val="144D73"/>
                      </a:solidFill>
                      <a:prstDash val="dot"/>
                    </a:lnL>
                    <a:lnR w="19050" cap="rnd">
                      <a:solidFill>
                        <a:srgbClr val="144D73"/>
                      </a:solidFill>
                      <a:prstDash val="solid"/>
                    </a:lnR>
                    <a:lnT w="3175">
                      <a:solidFill>
                        <a:srgbClr val="144D73"/>
                      </a:solidFill>
                      <a:prstDash val="dot"/>
                    </a:lnT>
                    <a:lnB w="19050" cap="rnd">
                      <a:solidFill>
                        <a:srgbClr val="144D73"/>
                      </a:solidFill>
                      <a:prstDash val="soli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60000"/>
              </a:lnSpc>
              <a:spcBef>
                <a:spcPct val="0"/>
              </a:spcBef>
              <a:buNone/>
            </a:pPr>
            <a:r>
              <a:rPr lang="en-US" altLang="zh-CN" dirty="0">
                <a:sym typeface="+mn-ea"/>
              </a:rPr>
              <a:t>6</a:t>
            </a:r>
            <a:r>
              <a:rPr lang="en-US" altLang="zh-CN" sz="3200" dirty="0">
                <a:sym typeface="+mn-ea"/>
              </a:rPr>
              <a:t>.1 </a:t>
            </a:r>
            <a:r>
              <a:rPr lang="zh-CN" altLang="en-US" sz="3200" dirty="0">
                <a:sym typeface="+mn-ea"/>
              </a:rPr>
              <a:t>存储器概述</a:t>
            </a:r>
            <a:endParaRPr lang="en-US" altLang="zh-CN" sz="3200" dirty="0"/>
          </a:p>
          <a:p>
            <a:pPr marL="0" indent="0">
              <a:lnSpc>
                <a:spcPct val="160000"/>
              </a:lnSpc>
              <a:spcBef>
                <a:spcPct val="0"/>
              </a:spcBef>
              <a:buNone/>
            </a:pPr>
            <a:r>
              <a:rPr lang="en-US" altLang="zh-CN" dirty="0">
                <a:sym typeface="+mn-ea"/>
              </a:rPr>
              <a:t>6</a:t>
            </a:r>
            <a:r>
              <a:rPr lang="en-US" altLang="zh-CN" sz="3200" dirty="0">
                <a:sym typeface="+mn-ea"/>
              </a:rPr>
              <a:t>.2 </a:t>
            </a:r>
            <a:r>
              <a:rPr lang="zh-CN" altLang="en-US" sz="3200" dirty="0">
                <a:sym typeface="+mn-ea"/>
              </a:rPr>
              <a:t>主存储器</a:t>
            </a:r>
            <a:endParaRPr lang="en-US" altLang="zh-CN" sz="3200" dirty="0"/>
          </a:p>
          <a:p>
            <a:pPr marL="0" indent="0">
              <a:lnSpc>
                <a:spcPct val="160000"/>
              </a:lnSpc>
              <a:spcBef>
                <a:spcPct val="0"/>
              </a:spcBef>
              <a:buNone/>
            </a:pPr>
            <a:r>
              <a:rPr lang="en-US" altLang="zh-CN" dirty="0">
                <a:sym typeface="+mn-ea"/>
              </a:rPr>
              <a:t>6</a:t>
            </a:r>
            <a:r>
              <a:rPr lang="en-US" altLang="zh-CN" sz="3200" dirty="0">
                <a:sym typeface="+mn-ea"/>
              </a:rPr>
              <a:t>.3 </a:t>
            </a:r>
            <a:r>
              <a:rPr lang="zh-CN" altLang="en-US" sz="3200" dirty="0">
                <a:latin typeface="Times New Roman" panose="02020603050405020304" pitchFamily="18" charset="0"/>
                <a:sym typeface="+mn-ea"/>
              </a:rPr>
              <a:t>高速缓冲存储器</a:t>
            </a:r>
          </a:p>
          <a:p>
            <a:pPr marL="0" indent="0">
              <a:lnSpc>
                <a:spcPct val="160000"/>
              </a:lnSpc>
              <a:spcBef>
                <a:spcPct val="0"/>
              </a:spcBef>
              <a:buNone/>
            </a:pPr>
            <a:r>
              <a:rPr lang="en-US" altLang="zh-CN" dirty="0">
                <a:sym typeface="+mn-ea"/>
              </a:rPr>
              <a:t>6</a:t>
            </a:r>
            <a:r>
              <a:rPr lang="en-US" altLang="zh-CN" sz="3200" dirty="0">
                <a:sym typeface="+mn-ea"/>
              </a:rPr>
              <a:t>.4 </a:t>
            </a:r>
            <a:r>
              <a:rPr lang="zh-CN" altLang="en-US" sz="3200" dirty="0">
                <a:latin typeface="Times New Roman" panose="02020603050405020304" pitchFamily="18" charset="0"/>
                <a:sym typeface="+mn-ea"/>
              </a:rPr>
              <a:t>虚拟存储器</a:t>
            </a:r>
            <a:endParaRPr lang="en-US" altLang="zh-CN" sz="3200" dirty="0"/>
          </a:p>
          <a:p>
            <a:pPr marL="0" indent="0">
              <a:lnSpc>
                <a:spcPct val="160000"/>
              </a:lnSpc>
              <a:spcBef>
                <a:spcPct val="0"/>
              </a:spcBef>
              <a:buNone/>
            </a:pPr>
            <a:r>
              <a:rPr lang="en-US" altLang="zh-CN" dirty="0"/>
              <a:t>6</a:t>
            </a:r>
            <a:r>
              <a:rPr lang="en-US" altLang="zh-CN" sz="3200" dirty="0"/>
              <a:t>.5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184</a:t>
            </a:fld>
            <a:endParaRPr lang="en-US" altLang="zh-CN" dirty="0">
              <a:solidFill>
                <a:schemeClr val="tx1"/>
              </a:solidFill>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4" name="内容占位符 3"/>
          <p:cNvSpPr>
            <a:spLocks noGrp="1"/>
          </p:cNvSpPr>
          <p:nvPr>
            <p:ph idx="1"/>
          </p:nvPr>
        </p:nvSpPr>
        <p:spPr>
          <a:xfrm>
            <a:off x="880209" y="943649"/>
            <a:ext cx="10515600" cy="4873029"/>
          </a:xfrm>
        </p:spPr>
        <p:txBody>
          <a:bodyPr/>
          <a:lstStyle/>
          <a:p>
            <a:pPr marL="0" indent="0">
              <a:buNone/>
            </a:pPr>
            <a:r>
              <a:rPr lang="zh-CN" altLang="en-US" sz="3200" b="1" dirty="0">
                <a:latin typeface="Times New Roman" panose="02020603050405020304" pitchFamily="18" charset="0"/>
                <a:sym typeface="+mn-ea"/>
              </a:rPr>
              <a:t>2. 半导体存储芯片的译码驱动方式（两种）</a:t>
            </a:r>
          </a:p>
        </p:txBody>
      </p:sp>
      <p:grpSp>
        <p:nvGrpSpPr>
          <p:cNvPr id="283" name="Group 2"/>
          <p:cNvGrpSpPr/>
          <p:nvPr/>
        </p:nvGrpSpPr>
        <p:grpSpPr bwMode="auto">
          <a:xfrm>
            <a:off x="2926497" y="1868566"/>
            <a:ext cx="6567487" cy="4862512"/>
            <a:chOff x="505" y="1201"/>
            <a:chExt cx="4137" cy="3063"/>
          </a:xfrm>
        </p:grpSpPr>
        <p:grpSp>
          <p:nvGrpSpPr>
            <p:cNvPr id="284" name="Group 3"/>
            <p:cNvGrpSpPr/>
            <p:nvPr/>
          </p:nvGrpSpPr>
          <p:grpSpPr bwMode="auto">
            <a:xfrm>
              <a:off x="505" y="1201"/>
              <a:ext cx="4137" cy="3063"/>
              <a:chOff x="505" y="1201"/>
              <a:chExt cx="4137" cy="3063"/>
            </a:xfrm>
          </p:grpSpPr>
          <p:sp>
            <p:nvSpPr>
              <p:cNvPr id="287" name="Rectangle 4"/>
              <p:cNvSpPr>
                <a:spLocks noChangeArrowheads="1"/>
              </p:cNvSpPr>
              <p:nvPr/>
            </p:nvSpPr>
            <p:spPr bwMode="auto">
              <a:xfrm>
                <a:off x="2445" y="1392"/>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0,0</a:t>
                </a:r>
              </a:p>
            </p:txBody>
          </p:sp>
          <p:sp>
            <p:nvSpPr>
              <p:cNvPr id="288" name="Rectangle 5"/>
              <p:cNvSpPr>
                <a:spLocks noChangeArrowheads="1"/>
              </p:cNvSpPr>
              <p:nvPr/>
            </p:nvSpPr>
            <p:spPr bwMode="auto">
              <a:xfrm>
                <a:off x="2445" y="2585"/>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15,0</a:t>
                </a:r>
              </a:p>
            </p:txBody>
          </p:sp>
          <p:sp>
            <p:nvSpPr>
              <p:cNvPr id="289" name="Rectangle 6"/>
              <p:cNvSpPr>
                <a:spLocks noChangeArrowheads="1"/>
              </p:cNvSpPr>
              <p:nvPr/>
            </p:nvSpPr>
            <p:spPr bwMode="auto">
              <a:xfrm>
                <a:off x="3776" y="2585"/>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15,7</a:t>
                </a:r>
              </a:p>
            </p:txBody>
          </p:sp>
          <p:sp>
            <p:nvSpPr>
              <p:cNvPr id="290" name="Rectangle 7"/>
              <p:cNvSpPr>
                <a:spLocks noChangeArrowheads="1"/>
              </p:cNvSpPr>
              <p:nvPr/>
            </p:nvSpPr>
            <p:spPr bwMode="auto">
              <a:xfrm>
                <a:off x="3776" y="1392"/>
                <a:ext cx="585"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0,7</a:t>
                </a:r>
              </a:p>
            </p:txBody>
          </p:sp>
          <p:grpSp>
            <p:nvGrpSpPr>
              <p:cNvPr id="291" name="Group 8"/>
              <p:cNvGrpSpPr/>
              <p:nvPr/>
            </p:nvGrpSpPr>
            <p:grpSpPr bwMode="auto">
              <a:xfrm>
                <a:off x="2267" y="3523"/>
                <a:ext cx="2226" cy="404"/>
                <a:chOff x="2267" y="3523"/>
                <a:chExt cx="2226" cy="404"/>
              </a:xfrm>
            </p:grpSpPr>
            <p:sp>
              <p:nvSpPr>
                <p:cNvPr id="337" name="Rectangle 9"/>
                <p:cNvSpPr>
                  <a:spLocks noChangeArrowheads="1"/>
                </p:cNvSpPr>
                <p:nvPr/>
              </p:nvSpPr>
              <p:spPr bwMode="auto">
                <a:xfrm rot="5400000">
                  <a:off x="3188" y="2622"/>
                  <a:ext cx="384" cy="222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Text Box 10"/>
                <p:cNvSpPr txBox="1">
                  <a:spLocks noChangeArrowheads="1"/>
                </p:cNvSpPr>
                <p:nvPr/>
              </p:nvSpPr>
              <p:spPr bwMode="auto">
                <a:xfrm>
                  <a:off x="2449" y="3523"/>
                  <a:ext cx="177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zh-CN" altLang="en-US" b="1"/>
                    <a:t>读/写控制电路</a:t>
                  </a:r>
                  <a:r>
                    <a:rPr lang="zh-CN" altLang="en-US" sz="3200" b="1"/>
                    <a:t>   </a:t>
                  </a:r>
                </a:p>
              </p:txBody>
            </p:sp>
          </p:grpSp>
          <p:sp>
            <p:nvSpPr>
              <p:cNvPr id="292" name="Rectangle 11"/>
              <p:cNvSpPr>
                <a:spLocks noChangeArrowheads="1"/>
              </p:cNvSpPr>
              <p:nvPr/>
            </p:nvSpPr>
            <p:spPr bwMode="auto">
              <a:xfrm>
                <a:off x="1236" y="1203"/>
                <a:ext cx="384" cy="2227"/>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3" name="Rectangle 12"/>
              <p:cNvSpPr>
                <a:spLocks noChangeArrowheads="1"/>
              </p:cNvSpPr>
              <p:nvPr/>
            </p:nvSpPr>
            <p:spPr bwMode="auto">
              <a:xfrm>
                <a:off x="2160" y="1201"/>
                <a:ext cx="2482" cy="2058"/>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4" name="Text Box 13"/>
              <p:cNvSpPr txBox="1">
                <a:spLocks noChangeArrowheads="1"/>
              </p:cNvSpPr>
              <p:nvPr/>
            </p:nvSpPr>
            <p:spPr bwMode="auto">
              <a:xfrm>
                <a:off x="1275" y="1680"/>
                <a:ext cx="309"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a:t>
                </a:r>
              </a:p>
              <a:p>
                <a:pPr eaLnBrk="1" hangingPunct="1"/>
                <a:r>
                  <a:rPr lang="zh-CN" altLang="en-US" b="1"/>
                  <a:t>址</a:t>
                </a:r>
              </a:p>
              <a:p>
                <a:pPr eaLnBrk="1" hangingPunct="1"/>
                <a:r>
                  <a:rPr lang="zh-CN" altLang="en-US" b="1"/>
                  <a:t>译</a:t>
                </a:r>
              </a:p>
              <a:p>
                <a:pPr eaLnBrk="1" hangingPunct="1"/>
                <a:r>
                  <a:rPr lang="zh-CN" altLang="en-US" b="1"/>
                  <a:t>码</a:t>
                </a:r>
              </a:p>
              <a:p>
                <a:pPr eaLnBrk="1" hangingPunct="1"/>
                <a:r>
                  <a:rPr lang="zh-CN" altLang="en-US" b="1"/>
                  <a:t>器</a:t>
                </a:r>
              </a:p>
            </p:txBody>
          </p:sp>
          <p:sp>
            <p:nvSpPr>
              <p:cNvPr id="295" name="Freeform 14"/>
              <p:cNvSpPr/>
              <p:nvPr/>
            </p:nvSpPr>
            <p:spPr bwMode="auto">
              <a:xfrm>
                <a:off x="1626" y="1715"/>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6" name="Freeform 15"/>
              <p:cNvSpPr/>
              <p:nvPr/>
            </p:nvSpPr>
            <p:spPr bwMode="auto">
              <a:xfrm>
                <a:off x="2748" y="1728"/>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38100">
                <a:solidFill>
                  <a:schemeClr val="tx1"/>
                </a:solidFill>
                <a:round/>
                <a:tailEnd type="oval"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Freeform 16"/>
              <p:cNvSpPr/>
              <p:nvPr/>
            </p:nvSpPr>
            <p:spPr bwMode="auto">
              <a:xfrm>
                <a:off x="1631" y="2916"/>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8" name="Freeform 17"/>
              <p:cNvSpPr/>
              <p:nvPr/>
            </p:nvSpPr>
            <p:spPr bwMode="auto">
              <a:xfrm>
                <a:off x="2748" y="2929"/>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38100">
                <a:solidFill>
                  <a:schemeClr val="tx1"/>
                </a:solidFill>
                <a:round/>
                <a:tailEnd type="oval"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9" name="Text Box 18"/>
              <p:cNvSpPr txBox="1">
                <a:spLocks noChangeArrowheads="1"/>
              </p:cNvSpPr>
              <p:nvPr/>
            </p:nvSpPr>
            <p:spPr bwMode="auto">
              <a:xfrm>
                <a:off x="1599" y="1472"/>
                <a:ext cx="5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200" b="1"/>
                  <a:t>字线</a:t>
                </a:r>
              </a:p>
            </p:txBody>
          </p:sp>
          <p:sp>
            <p:nvSpPr>
              <p:cNvPr id="300" name="Text Box 19"/>
              <p:cNvSpPr txBox="1">
                <a:spLocks noChangeArrowheads="1"/>
              </p:cNvSpPr>
              <p:nvPr/>
            </p:nvSpPr>
            <p:spPr bwMode="auto">
              <a:xfrm>
                <a:off x="1779" y="17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301" name="Text Box 20"/>
              <p:cNvSpPr txBox="1">
                <a:spLocks noChangeArrowheads="1"/>
              </p:cNvSpPr>
              <p:nvPr/>
            </p:nvSpPr>
            <p:spPr bwMode="auto">
              <a:xfrm>
                <a:off x="1743" y="28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15</a:t>
                </a:r>
              </a:p>
            </p:txBody>
          </p:sp>
          <p:sp>
            <p:nvSpPr>
              <p:cNvPr id="302" name="Freeform 21"/>
              <p:cNvSpPr/>
              <p:nvPr/>
            </p:nvSpPr>
            <p:spPr bwMode="auto">
              <a:xfrm>
                <a:off x="2740" y="3248"/>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Freeform 22"/>
              <p:cNvSpPr/>
              <p:nvPr/>
            </p:nvSpPr>
            <p:spPr bwMode="auto">
              <a:xfrm>
                <a:off x="4032" y="3254"/>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4" name="Text Box 23"/>
              <p:cNvSpPr txBox="1">
                <a:spLocks noChangeArrowheads="1"/>
              </p:cNvSpPr>
              <p:nvPr/>
            </p:nvSpPr>
            <p:spPr bwMode="auto">
              <a:xfrm>
                <a:off x="3080" y="316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05" name="Text Box 24"/>
              <p:cNvSpPr txBox="1">
                <a:spLocks noChangeArrowheads="1"/>
              </p:cNvSpPr>
              <p:nvPr/>
            </p:nvSpPr>
            <p:spPr bwMode="auto">
              <a:xfrm rot="5400000">
                <a:off x="1747" y="226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06" name="Freeform 25"/>
              <p:cNvSpPr/>
              <p:nvPr/>
            </p:nvSpPr>
            <p:spPr bwMode="auto">
              <a:xfrm>
                <a:off x="2740"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7" name="Freeform 26"/>
              <p:cNvSpPr/>
              <p:nvPr/>
            </p:nvSpPr>
            <p:spPr bwMode="auto">
              <a:xfrm>
                <a:off x="4032"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8" name="Text Box 27"/>
              <p:cNvSpPr txBox="1">
                <a:spLocks noChangeArrowheads="1"/>
              </p:cNvSpPr>
              <p:nvPr/>
            </p:nvSpPr>
            <p:spPr bwMode="auto">
              <a:xfrm>
                <a:off x="2960" y="1996"/>
                <a:ext cx="91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16×8矩阵</a:t>
                </a:r>
              </a:p>
            </p:txBody>
          </p:sp>
          <p:sp>
            <p:nvSpPr>
              <p:cNvPr id="309" name="Text Box 28"/>
              <p:cNvSpPr txBox="1">
                <a:spLocks noChangeArrowheads="1"/>
              </p:cNvSpPr>
              <p:nvPr/>
            </p:nvSpPr>
            <p:spPr bwMode="auto">
              <a:xfrm rot="5400000">
                <a:off x="2637" y="207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0" name="Text Box 29"/>
              <p:cNvSpPr txBox="1">
                <a:spLocks noChangeArrowheads="1"/>
              </p:cNvSpPr>
              <p:nvPr/>
            </p:nvSpPr>
            <p:spPr bwMode="auto">
              <a:xfrm rot="5400000">
                <a:off x="3932" y="207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1" name="Text Box 30"/>
              <p:cNvSpPr txBox="1">
                <a:spLocks noChangeArrowheads="1"/>
              </p:cNvSpPr>
              <p:nvPr/>
            </p:nvSpPr>
            <p:spPr bwMode="auto">
              <a:xfrm>
                <a:off x="3080" y="381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312" name="Text Box 31"/>
              <p:cNvSpPr txBox="1">
                <a:spLocks noChangeArrowheads="1"/>
              </p:cNvSpPr>
              <p:nvPr/>
            </p:nvSpPr>
            <p:spPr bwMode="auto">
              <a:xfrm>
                <a:off x="2501" y="325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313" name="Text Box 32"/>
              <p:cNvSpPr txBox="1">
                <a:spLocks noChangeArrowheads="1"/>
              </p:cNvSpPr>
              <p:nvPr/>
            </p:nvSpPr>
            <p:spPr bwMode="auto">
              <a:xfrm>
                <a:off x="3797" y="326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14" name="Text Box 33"/>
              <p:cNvSpPr txBox="1">
                <a:spLocks noChangeArrowheads="1"/>
              </p:cNvSpPr>
              <p:nvPr/>
            </p:nvSpPr>
            <p:spPr bwMode="auto">
              <a:xfrm>
                <a:off x="2369"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15" name="Text Box 34"/>
              <p:cNvSpPr txBox="1">
                <a:spLocks noChangeArrowheads="1"/>
              </p:cNvSpPr>
              <p:nvPr/>
            </p:nvSpPr>
            <p:spPr bwMode="auto">
              <a:xfrm>
                <a:off x="2528" y="40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sp>
            <p:nvSpPr>
              <p:cNvPr id="316" name="Text Box 35"/>
              <p:cNvSpPr txBox="1">
                <a:spLocks noChangeArrowheads="1"/>
              </p:cNvSpPr>
              <p:nvPr/>
            </p:nvSpPr>
            <p:spPr bwMode="auto">
              <a:xfrm>
                <a:off x="3837" y="40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sp>
            <p:nvSpPr>
              <p:cNvPr id="317" name="Text Box 36"/>
              <p:cNvSpPr txBox="1">
                <a:spLocks noChangeArrowheads="1"/>
              </p:cNvSpPr>
              <p:nvPr/>
            </p:nvSpPr>
            <p:spPr bwMode="auto">
              <a:xfrm>
                <a:off x="3665"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18" name="Text Box 37"/>
              <p:cNvSpPr txBox="1">
                <a:spLocks noChangeArrowheads="1"/>
              </p:cNvSpPr>
              <p:nvPr/>
            </p:nvSpPr>
            <p:spPr bwMode="auto">
              <a:xfrm>
                <a:off x="4075" y="3293"/>
                <a:ext cx="51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 位线</a:t>
                </a:r>
              </a:p>
            </p:txBody>
          </p:sp>
          <p:sp>
            <p:nvSpPr>
              <p:cNvPr id="319" name="Line 38"/>
              <p:cNvSpPr>
                <a:spLocks noChangeShapeType="1"/>
              </p:cNvSpPr>
              <p:nvPr/>
            </p:nvSpPr>
            <p:spPr bwMode="auto">
              <a:xfrm>
                <a:off x="1740" y="3727"/>
                <a:ext cx="52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0" name="Text Box 39"/>
              <p:cNvSpPr txBox="1">
                <a:spLocks noChangeArrowheads="1"/>
              </p:cNvSpPr>
              <p:nvPr/>
            </p:nvSpPr>
            <p:spPr bwMode="auto">
              <a:xfrm>
                <a:off x="673" y="3625"/>
                <a:ext cx="1093"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t>   读 / 写选通</a:t>
                </a:r>
              </a:p>
            </p:txBody>
          </p:sp>
          <p:sp>
            <p:nvSpPr>
              <p:cNvPr id="321" name="Line 40"/>
              <p:cNvSpPr>
                <a:spLocks noChangeShapeType="1"/>
              </p:cNvSpPr>
              <p:nvPr/>
            </p:nvSpPr>
            <p:spPr bwMode="auto">
              <a:xfrm>
                <a:off x="835" y="15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2" name="Line 41"/>
              <p:cNvSpPr>
                <a:spLocks noChangeShapeType="1"/>
              </p:cNvSpPr>
              <p:nvPr/>
            </p:nvSpPr>
            <p:spPr bwMode="auto">
              <a:xfrm>
                <a:off x="833" y="20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3" name="Line 42"/>
              <p:cNvSpPr>
                <a:spLocks noChangeShapeType="1"/>
              </p:cNvSpPr>
              <p:nvPr/>
            </p:nvSpPr>
            <p:spPr bwMode="auto">
              <a:xfrm>
                <a:off x="831" y="2593"/>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4" name="Line 43"/>
              <p:cNvSpPr>
                <a:spLocks noChangeShapeType="1"/>
              </p:cNvSpPr>
              <p:nvPr/>
            </p:nvSpPr>
            <p:spPr bwMode="auto">
              <a:xfrm>
                <a:off x="842" y="3094"/>
                <a:ext cx="39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25" name="Group 44"/>
              <p:cNvGrpSpPr/>
              <p:nvPr/>
            </p:nvGrpSpPr>
            <p:grpSpPr bwMode="auto">
              <a:xfrm>
                <a:off x="505" y="1440"/>
                <a:ext cx="356" cy="295"/>
                <a:chOff x="457" y="1440"/>
                <a:chExt cx="356" cy="295"/>
              </a:xfrm>
            </p:grpSpPr>
            <p:sp>
              <p:nvSpPr>
                <p:cNvPr id="335" name="Text Box 45"/>
                <p:cNvSpPr txBox="1">
                  <a:spLocks noChangeArrowheads="1"/>
                </p:cNvSpPr>
                <p:nvPr/>
              </p:nvSpPr>
              <p:spPr bwMode="auto">
                <a:xfrm>
                  <a:off x="457" y="144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6" name="Text Box 46"/>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a:t>
                  </a:r>
                </a:p>
              </p:txBody>
            </p:sp>
          </p:grpSp>
          <p:grpSp>
            <p:nvGrpSpPr>
              <p:cNvPr id="326" name="Group 47"/>
              <p:cNvGrpSpPr/>
              <p:nvPr/>
            </p:nvGrpSpPr>
            <p:grpSpPr bwMode="auto">
              <a:xfrm>
                <a:off x="505" y="1936"/>
                <a:ext cx="356" cy="295"/>
                <a:chOff x="445" y="1968"/>
                <a:chExt cx="356" cy="295"/>
              </a:xfrm>
            </p:grpSpPr>
            <p:sp>
              <p:nvSpPr>
                <p:cNvPr id="333" name="Text Box 48"/>
                <p:cNvSpPr txBox="1">
                  <a:spLocks noChangeArrowheads="1"/>
                </p:cNvSpPr>
                <p:nvPr/>
              </p:nvSpPr>
              <p:spPr bwMode="auto">
                <a:xfrm>
                  <a:off x="445" y="196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4" name="Text Box 49"/>
                <p:cNvSpPr txBox="1">
                  <a:spLocks noChangeArrowheads="1"/>
                </p:cNvSpPr>
                <p:nvPr/>
              </p:nvSpPr>
              <p:spPr bwMode="auto">
                <a:xfrm>
                  <a:off x="629" y="207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2</a:t>
                  </a:r>
                </a:p>
              </p:txBody>
            </p:sp>
          </p:grpSp>
          <p:grpSp>
            <p:nvGrpSpPr>
              <p:cNvPr id="327" name="Group 50"/>
              <p:cNvGrpSpPr/>
              <p:nvPr/>
            </p:nvGrpSpPr>
            <p:grpSpPr bwMode="auto">
              <a:xfrm>
                <a:off x="505" y="2432"/>
                <a:ext cx="356" cy="295"/>
                <a:chOff x="481" y="2460"/>
                <a:chExt cx="356" cy="295"/>
              </a:xfrm>
            </p:grpSpPr>
            <p:sp>
              <p:nvSpPr>
                <p:cNvPr id="331" name="Text Box 51"/>
                <p:cNvSpPr txBox="1">
                  <a:spLocks noChangeArrowheads="1"/>
                </p:cNvSpPr>
                <p:nvPr/>
              </p:nvSpPr>
              <p:spPr bwMode="auto">
                <a:xfrm>
                  <a:off x="481" y="246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2" name="Text Box 52"/>
                <p:cNvSpPr txBox="1">
                  <a:spLocks noChangeArrowheads="1"/>
                </p:cNvSpPr>
                <p:nvPr/>
              </p:nvSpPr>
              <p:spPr bwMode="auto">
                <a:xfrm>
                  <a:off x="665" y="256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1</a:t>
                  </a:r>
                </a:p>
              </p:txBody>
            </p:sp>
          </p:grpSp>
          <p:grpSp>
            <p:nvGrpSpPr>
              <p:cNvPr id="328" name="Group 53"/>
              <p:cNvGrpSpPr/>
              <p:nvPr/>
            </p:nvGrpSpPr>
            <p:grpSpPr bwMode="auto">
              <a:xfrm>
                <a:off x="505" y="2928"/>
                <a:ext cx="356" cy="295"/>
                <a:chOff x="409" y="2928"/>
                <a:chExt cx="356" cy="295"/>
              </a:xfrm>
            </p:grpSpPr>
            <p:sp>
              <p:nvSpPr>
                <p:cNvPr id="329" name="Text Box 54"/>
                <p:cNvSpPr txBox="1">
                  <a:spLocks noChangeArrowheads="1"/>
                </p:cNvSpPr>
                <p:nvPr/>
              </p:nvSpPr>
              <p:spPr bwMode="auto">
                <a:xfrm>
                  <a:off x="409" y="2928"/>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330" name="Text Box 55"/>
                <p:cNvSpPr txBox="1">
                  <a:spLocks noChangeArrowheads="1"/>
                </p:cNvSpPr>
                <p:nvPr/>
              </p:nvSpPr>
              <p:spPr bwMode="auto">
                <a:xfrm>
                  <a:off x="593" y="303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sp>
          <p:nvSpPr>
            <p:cNvPr id="285" name="Text Box 56"/>
            <p:cNvSpPr txBox="1">
              <a:spLocks noChangeArrowheads="1"/>
            </p:cNvSpPr>
            <p:nvPr/>
          </p:nvSpPr>
          <p:spPr bwMode="auto">
            <a:xfrm>
              <a:off x="3216" y="1392"/>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286" name="Text Box 57"/>
            <p:cNvSpPr txBox="1">
              <a:spLocks noChangeArrowheads="1"/>
            </p:cNvSpPr>
            <p:nvPr/>
          </p:nvSpPr>
          <p:spPr bwMode="auto">
            <a:xfrm>
              <a:off x="3216" y="254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sp>
        <p:nvSpPr>
          <p:cNvPr id="339" name="Text Box 59"/>
          <p:cNvSpPr txBox="1">
            <a:spLocks noChangeArrowheads="1"/>
          </p:cNvSpPr>
          <p:nvPr/>
        </p:nvSpPr>
        <p:spPr bwMode="auto">
          <a:xfrm>
            <a:off x="830997" y="1819353"/>
            <a:ext cx="198278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线选法</a:t>
            </a:r>
          </a:p>
        </p:txBody>
      </p:sp>
      <p:grpSp>
        <p:nvGrpSpPr>
          <p:cNvPr id="340" name="Group 61"/>
          <p:cNvGrpSpPr/>
          <p:nvPr/>
        </p:nvGrpSpPr>
        <p:grpSpPr bwMode="auto">
          <a:xfrm>
            <a:off x="3717072" y="2116216"/>
            <a:ext cx="336550" cy="2832100"/>
            <a:chOff x="367" y="1429"/>
            <a:chExt cx="212" cy="1784"/>
          </a:xfrm>
        </p:grpSpPr>
        <p:sp>
          <p:nvSpPr>
            <p:cNvPr id="341" name="Text Box 62"/>
            <p:cNvSpPr txBox="1">
              <a:spLocks noChangeArrowheads="1"/>
            </p:cNvSpPr>
            <p:nvPr/>
          </p:nvSpPr>
          <p:spPr bwMode="auto">
            <a:xfrm>
              <a:off x="367" y="142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2" name="Text Box 63"/>
            <p:cNvSpPr txBox="1">
              <a:spLocks noChangeArrowheads="1"/>
            </p:cNvSpPr>
            <p:nvPr/>
          </p:nvSpPr>
          <p:spPr bwMode="auto">
            <a:xfrm>
              <a:off x="367" y="192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3" name="Text Box 64"/>
            <p:cNvSpPr txBox="1">
              <a:spLocks noChangeArrowheads="1"/>
            </p:cNvSpPr>
            <p:nvPr/>
          </p:nvSpPr>
          <p:spPr bwMode="auto">
            <a:xfrm>
              <a:off x="367" y="242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44" name="Text Box 65"/>
            <p:cNvSpPr txBox="1">
              <a:spLocks noChangeArrowheads="1"/>
            </p:cNvSpPr>
            <p:nvPr/>
          </p:nvSpPr>
          <p:spPr bwMode="auto">
            <a:xfrm>
              <a:off x="367" y="292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345" name="Group 66"/>
          <p:cNvGrpSpPr/>
          <p:nvPr/>
        </p:nvGrpSpPr>
        <p:grpSpPr bwMode="auto">
          <a:xfrm>
            <a:off x="6006247" y="2170191"/>
            <a:ext cx="3041650" cy="528637"/>
            <a:chOff x="2445" y="1391"/>
            <a:chExt cx="1916" cy="333"/>
          </a:xfrm>
        </p:grpSpPr>
        <p:grpSp>
          <p:nvGrpSpPr>
            <p:cNvPr id="346" name="Group 67"/>
            <p:cNvGrpSpPr/>
            <p:nvPr/>
          </p:nvGrpSpPr>
          <p:grpSpPr bwMode="auto">
            <a:xfrm>
              <a:off x="2445" y="1392"/>
              <a:ext cx="1916" cy="332"/>
              <a:chOff x="2445" y="1392"/>
              <a:chExt cx="1916" cy="332"/>
            </a:xfrm>
          </p:grpSpPr>
          <p:sp>
            <p:nvSpPr>
              <p:cNvPr id="348" name="Rectangle 68"/>
              <p:cNvSpPr>
                <a:spLocks noChangeArrowheads="1"/>
              </p:cNvSpPr>
              <p:nvPr/>
            </p:nvSpPr>
            <p:spPr bwMode="auto">
              <a:xfrm>
                <a:off x="2445" y="1392"/>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0,0</a:t>
                </a:r>
              </a:p>
            </p:txBody>
          </p:sp>
          <p:sp>
            <p:nvSpPr>
              <p:cNvPr id="349" name="Rectangle 69"/>
              <p:cNvSpPr>
                <a:spLocks noChangeArrowheads="1"/>
              </p:cNvSpPr>
              <p:nvPr/>
            </p:nvSpPr>
            <p:spPr bwMode="auto">
              <a:xfrm>
                <a:off x="3776" y="1392"/>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0,7</a:t>
                </a:r>
              </a:p>
            </p:txBody>
          </p:sp>
        </p:grpSp>
        <p:sp>
          <p:nvSpPr>
            <p:cNvPr id="347" name="Text Box 70"/>
            <p:cNvSpPr txBox="1">
              <a:spLocks noChangeArrowheads="1"/>
            </p:cNvSpPr>
            <p:nvPr/>
          </p:nvSpPr>
          <p:spPr bwMode="auto">
            <a:xfrm>
              <a:off x="3216" y="139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a:t>
              </a:r>
            </a:p>
          </p:txBody>
        </p:sp>
      </p:grpSp>
      <p:grpSp>
        <p:nvGrpSpPr>
          <p:cNvPr id="350" name="Group 71"/>
          <p:cNvGrpSpPr/>
          <p:nvPr/>
        </p:nvGrpSpPr>
        <p:grpSpPr bwMode="auto">
          <a:xfrm>
            <a:off x="4706084" y="2684541"/>
            <a:ext cx="3819525" cy="466725"/>
            <a:chOff x="1626" y="1715"/>
            <a:chExt cx="2406" cy="294"/>
          </a:xfrm>
        </p:grpSpPr>
        <p:grpSp>
          <p:nvGrpSpPr>
            <p:cNvPr id="351" name="Group 72"/>
            <p:cNvGrpSpPr/>
            <p:nvPr/>
          </p:nvGrpSpPr>
          <p:grpSpPr bwMode="auto">
            <a:xfrm>
              <a:off x="1626" y="1715"/>
              <a:ext cx="2406" cy="243"/>
              <a:chOff x="1626" y="1715"/>
              <a:chExt cx="2406" cy="243"/>
            </a:xfrm>
          </p:grpSpPr>
          <p:sp>
            <p:nvSpPr>
              <p:cNvPr id="353" name="Freeform 73"/>
              <p:cNvSpPr/>
              <p:nvPr/>
            </p:nvSpPr>
            <p:spPr bwMode="auto">
              <a:xfrm>
                <a:off x="1626" y="1715"/>
                <a:ext cx="2406" cy="243"/>
              </a:xfrm>
              <a:custGeom>
                <a:avLst/>
                <a:gdLst>
                  <a:gd name="T0" fmla="*/ 0 w 2406"/>
                  <a:gd name="T1" fmla="*/ 243 h 243"/>
                  <a:gd name="T2" fmla="*/ 2406 w 2406"/>
                  <a:gd name="T3" fmla="*/ 243 h 243"/>
                  <a:gd name="T4" fmla="*/ 2406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4" name="Freeform 74"/>
              <p:cNvSpPr/>
              <p:nvPr/>
            </p:nvSpPr>
            <p:spPr bwMode="auto">
              <a:xfrm>
                <a:off x="2748" y="1728"/>
                <a:ext cx="1" cy="221"/>
              </a:xfrm>
              <a:custGeom>
                <a:avLst/>
                <a:gdLst>
                  <a:gd name="T0" fmla="*/ 0 w 1"/>
                  <a:gd name="T1" fmla="*/ 0 h 221"/>
                  <a:gd name="T2" fmla="*/ 0 w 1"/>
                  <a:gd name="T3" fmla="*/ 221 h 221"/>
                  <a:gd name="T4" fmla="*/ 0 60000 65536"/>
                  <a:gd name="T5" fmla="*/ 0 60000 65536"/>
                  <a:gd name="T6" fmla="*/ 0 w 1"/>
                  <a:gd name="T7" fmla="*/ 0 h 221"/>
                  <a:gd name="T8" fmla="*/ 1 w 1"/>
                  <a:gd name="T9" fmla="*/ 221 h 221"/>
                </a:gdLst>
                <a:ahLst/>
                <a:cxnLst>
                  <a:cxn ang="T4">
                    <a:pos x="T0" y="T1"/>
                  </a:cxn>
                  <a:cxn ang="T5">
                    <a:pos x="T2" y="T3"/>
                  </a:cxn>
                </a:cxnLst>
                <a:rect l="T6" t="T7" r="T8" b="T9"/>
                <a:pathLst>
                  <a:path w="1" h="221">
                    <a:moveTo>
                      <a:pt x="0" y="0"/>
                    </a:moveTo>
                    <a:lnTo>
                      <a:pt x="0" y="221"/>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2" name="Text Box 75"/>
            <p:cNvSpPr txBox="1">
              <a:spLocks noChangeArrowheads="1"/>
            </p:cNvSpPr>
            <p:nvPr/>
          </p:nvSpPr>
          <p:spPr bwMode="auto">
            <a:xfrm>
              <a:off x="1779" y="172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355" name="Group 76"/>
          <p:cNvGrpSpPr/>
          <p:nvPr/>
        </p:nvGrpSpPr>
        <p:grpSpPr bwMode="auto">
          <a:xfrm>
            <a:off x="6095147" y="4980066"/>
            <a:ext cx="2432050" cy="623887"/>
            <a:chOff x="2501" y="3161"/>
            <a:chExt cx="1532" cy="393"/>
          </a:xfrm>
        </p:grpSpPr>
        <p:sp>
          <p:nvSpPr>
            <p:cNvPr id="356" name="Freeform 77"/>
            <p:cNvSpPr/>
            <p:nvPr/>
          </p:nvSpPr>
          <p:spPr bwMode="auto">
            <a:xfrm>
              <a:off x="2740" y="3248"/>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7" name="Freeform 78"/>
            <p:cNvSpPr/>
            <p:nvPr/>
          </p:nvSpPr>
          <p:spPr bwMode="auto">
            <a:xfrm>
              <a:off x="4032" y="3254"/>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 name="Text Box 79"/>
            <p:cNvSpPr txBox="1">
              <a:spLocks noChangeArrowheads="1"/>
            </p:cNvSpPr>
            <p:nvPr/>
          </p:nvSpPr>
          <p:spPr bwMode="auto">
            <a:xfrm>
              <a:off x="3080" y="316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sp>
          <p:nvSpPr>
            <p:cNvPr id="359" name="Text Box 80"/>
            <p:cNvSpPr txBox="1">
              <a:spLocks noChangeArrowheads="1"/>
            </p:cNvSpPr>
            <p:nvPr/>
          </p:nvSpPr>
          <p:spPr bwMode="auto">
            <a:xfrm>
              <a:off x="2501" y="325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360" name="Text Box 81"/>
            <p:cNvSpPr txBox="1">
              <a:spLocks noChangeArrowheads="1"/>
            </p:cNvSpPr>
            <p:nvPr/>
          </p:nvSpPr>
          <p:spPr bwMode="auto">
            <a:xfrm>
              <a:off x="3797" y="326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7</a:t>
              </a:r>
            </a:p>
          </p:txBody>
        </p:sp>
      </p:grpSp>
      <p:grpSp>
        <p:nvGrpSpPr>
          <p:cNvPr id="361" name="Group 82"/>
          <p:cNvGrpSpPr/>
          <p:nvPr/>
        </p:nvGrpSpPr>
        <p:grpSpPr bwMode="auto">
          <a:xfrm>
            <a:off x="5885597" y="6024641"/>
            <a:ext cx="2641600" cy="706437"/>
            <a:chOff x="2369" y="3819"/>
            <a:chExt cx="1664" cy="445"/>
          </a:xfrm>
        </p:grpSpPr>
        <p:sp>
          <p:nvSpPr>
            <p:cNvPr id="362" name="Freeform 83"/>
            <p:cNvSpPr/>
            <p:nvPr/>
          </p:nvSpPr>
          <p:spPr bwMode="auto">
            <a:xfrm>
              <a:off x="2740"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3" name="Freeform 84"/>
            <p:cNvSpPr/>
            <p:nvPr/>
          </p:nvSpPr>
          <p:spPr bwMode="auto">
            <a:xfrm>
              <a:off x="4032" y="3917"/>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57150">
              <a:solidFill>
                <a:schemeClr val="folHlink"/>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4" name="Text Box 85"/>
            <p:cNvSpPr txBox="1">
              <a:spLocks noChangeArrowheads="1"/>
            </p:cNvSpPr>
            <p:nvPr/>
          </p:nvSpPr>
          <p:spPr bwMode="auto">
            <a:xfrm>
              <a:off x="3080" y="381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sp>
          <p:nvSpPr>
            <p:cNvPr id="365" name="Text Box 86"/>
            <p:cNvSpPr txBox="1">
              <a:spLocks noChangeArrowheads="1"/>
            </p:cNvSpPr>
            <p:nvPr/>
          </p:nvSpPr>
          <p:spPr bwMode="auto">
            <a:xfrm>
              <a:off x="2369"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sp>
          <p:nvSpPr>
            <p:cNvPr id="366" name="Text Box 87"/>
            <p:cNvSpPr txBox="1">
              <a:spLocks noChangeArrowheads="1"/>
            </p:cNvSpPr>
            <p:nvPr/>
          </p:nvSpPr>
          <p:spPr bwMode="auto">
            <a:xfrm>
              <a:off x="2528" y="4072"/>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chemeClr val="folHlink"/>
                  </a:solidFill>
                </a:rPr>
                <a:t>0</a:t>
              </a:r>
            </a:p>
          </p:txBody>
        </p:sp>
        <p:sp>
          <p:nvSpPr>
            <p:cNvPr id="367" name="Text Box 88"/>
            <p:cNvSpPr txBox="1">
              <a:spLocks noChangeArrowheads="1"/>
            </p:cNvSpPr>
            <p:nvPr/>
          </p:nvSpPr>
          <p:spPr bwMode="auto">
            <a:xfrm>
              <a:off x="3837" y="406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solidFill>
                    <a:schemeClr val="folHlink"/>
                  </a:solidFill>
                </a:rPr>
                <a:t>7</a:t>
              </a:r>
            </a:p>
          </p:txBody>
        </p:sp>
        <p:sp>
          <p:nvSpPr>
            <p:cNvPr id="368" name="Text Box 89"/>
            <p:cNvSpPr txBox="1">
              <a:spLocks noChangeArrowheads="1"/>
            </p:cNvSpPr>
            <p:nvPr/>
          </p:nvSpPr>
          <p:spPr bwMode="auto">
            <a:xfrm>
              <a:off x="3665" y="395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grpSp>
      <p:grpSp>
        <p:nvGrpSpPr>
          <p:cNvPr id="369" name="Group 90"/>
          <p:cNvGrpSpPr/>
          <p:nvPr/>
        </p:nvGrpSpPr>
        <p:grpSpPr bwMode="auto">
          <a:xfrm>
            <a:off x="3193197" y="5716666"/>
            <a:ext cx="2530475" cy="427037"/>
            <a:chOff x="673" y="3625"/>
            <a:chExt cx="1594" cy="269"/>
          </a:xfrm>
        </p:grpSpPr>
        <p:sp>
          <p:nvSpPr>
            <p:cNvPr id="370" name="Line 91"/>
            <p:cNvSpPr>
              <a:spLocks noChangeShapeType="1"/>
            </p:cNvSpPr>
            <p:nvPr/>
          </p:nvSpPr>
          <p:spPr bwMode="auto">
            <a:xfrm>
              <a:off x="1740" y="3727"/>
              <a:ext cx="527"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1" name="Text Box 92"/>
            <p:cNvSpPr txBox="1">
              <a:spLocks noChangeArrowheads="1"/>
            </p:cNvSpPr>
            <p:nvPr/>
          </p:nvSpPr>
          <p:spPr bwMode="auto">
            <a:xfrm>
              <a:off x="673" y="3625"/>
              <a:ext cx="139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folHlink"/>
                  </a:solidFill>
                </a:rPr>
                <a:t>   读 / </a:t>
              </a:r>
              <a:r>
                <a:rPr lang="zh-CN" altLang="en-US" sz="2200" b="1"/>
                <a:t>写</a:t>
              </a:r>
              <a:r>
                <a:rPr lang="zh-CN" altLang="en-US" sz="2200" b="1">
                  <a:solidFill>
                    <a:schemeClr val="folHlink"/>
                  </a:solidFill>
                </a:rPr>
                <a:t>选通</a:t>
              </a:r>
            </a:p>
          </p:txBody>
        </p:sp>
      </p:grpSp>
      <p:grpSp>
        <p:nvGrpSpPr>
          <p:cNvPr id="372" name="Group 93"/>
          <p:cNvGrpSpPr/>
          <p:nvPr/>
        </p:nvGrpSpPr>
        <p:grpSpPr bwMode="auto">
          <a:xfrm>
            <a:off x="5723672" y="5551566"/>
            <a:ext cx="3533775" cy="641350"/>
            <a:chOff x="2267" y="3706"/>
            <a:chExt cx="2226" cy="404"/>
          </a:xfrm>
        </p:grpSpPr>
        <p:sp>
          <p:nvSpPr>
            <p:cNvPr id="373" name="Rectangle 94"/>
            <p:cNvSpPr>
              <a:spLocks noChangeArrowheads="1"/>
            </p:cNvSpPr>
            <p:nvPr/>
          </p:nvSpPr>
          <p:spPr bwMode="auto">
            <a:xfrm rot="5400000">
              <a:off x="3188" y="2805"/>
              <a:ext cx="384" cy="2226"/>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4" name="Text Box 95"/>
            <p:cNvSpPr txBox="1">
              <a:spLocks noChangeArrowheads="1"/>
            </p:cNvSpPr>
            <p:nvPr/>
          </p:nvSpPr>
          <p:spPr bwMode="auto">
            <a:xfrm>
              <a:off x="2449" y="3706"/>
              <a:ext cx="176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    </a:t>
              </a:r>
              <a:r>
                <a:rPr lang="zh-CN" altLang="en-US" b="1">
                  <a:solidFill>
                    <a:schemeClr val="bg2"/>
                  </a:solidFill>
                </a:rPr>
                <a:t>读/写控制电路</a:t>
              </a:r>
              <a:r>
                <a:rPr lang="zh-CN" altLang="en-US" sz="3200" b="1"/>
                <a:t>   </a:t>
              </a:r>
            </a:p>
          </p:txBody>
        </p:sp>
      </p:grpSp>
      <p:sp>
        <p:nvSpPr>
          <p:cNvPr id="37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19</a:t>
            </a:fld>
            <a:endParaRPr lang="zh-CN" altLang="en-US" dirty="0"/>
          </a:p>
        </p:txBody>
      </p:sp>
      <p:sp>
        <p:nvSpPr>
          <p:cNvPr id="3" name="Text Box 18"/>
          <p:cNvSpPr txBox="1">
            <a:spLocks noChangeArrowheads="1"/>
          </p:cNvSpPr>
          <p:nvPr/>
        </p:nvSpPr>
        <p:spPr bwMode="auto">
          <a:xfrm>
            <a:off x="4641632" y="1897458"/>
            <a:ext cx="13817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200" b="1"/>
              <a:t>字选择线</a:t>
            </a:r>
          </a:p>
        </p:txBody>
      </p:sp>
      <p:sp>
        <p:nvSpPr>
          <p:cNvPr id="5" name="文本框 4"/>
          <p:cNvSpPr txBox="1"/>
          <p:nvPr/>
        </p:nvSpPr>
        <p:spPr>
          <a:xfrm>
            <a:off x="187325" y="2935605"/>
            <a:ext cx="2471420" cy="1938020"/>
          </a:xfrm>
          <a:prstGeom prst="rect">
            <a:avLst/>
          </a:prstGeom>
          <a:noFill/>
        </p:spPr>
        <p:txBody>
          <a:bodyPr wrap="square" rtlCol="0" anchor="t">
            <a:spAutoFit/>
          </a:bodyPr>
          <a:lstStyle/>
          <a:p>
            <a:r>
              <a:rPr lang="zh-CN" altLang="en-US" sz="2400">
                <a:sym typeface="+mn-ea"/>
              </a:rPr>
              <a:t>主要思想是用一根字选择线（字线），直接同时选中一个存储单元中的</a:t>
            </a:r>
            <a:r>
              <a:rPr lang="en-US" altLang="zh-CN" sz="2400">
                <a:sym typeface="+mn-ea"/>
              </a:rPr>
              <a:t>8</a:t>
            </a:r>
            <a:r>
              <a:rPr lang="zh-CN" altLang="en-US" sz="2400">
                <a:sym typeface="+mn-ea"/>
              </a:rPr>
              <a:t>位数据</a:t>
            </a:r>
          </a:p>
        </p:txBody>
      </p:sp>
      <p:sp>
        <p:nvSpPr>
          <p:cNvPr id="6" name="文本框 5"/>
          <p:cNvSpPr txBox="1"/>
          <p:nvPr/>
        </p:nvSpPr>
        <p:spPr>
          <a:xfrm>
            <a:off x="9788525" y="3454400"/>
            <a:ext cx="2403475" cy="829945"/>
          </a:xfrm>
          <a:prstGeom prst="rect">
            <a:avLst/>
          </a:prstGeom>
          <a:noFill/>
        </p:spPr>
        <p:txBody>
          <a:bodyPr wrap="square" rtlCol="0" anchor="t">
            <a:spAutoFit/>
          </a:bodyPr>
          <a:lstStyle/>
          <a:p>
            <a:r>
              <a:rPr lang="zh-CN" altLang="en-US" sz="2400">
                <a:sym typeface="+mn-ea"/>
              </a:rPr>
              <a:t>只适用于容量不大的存储芯片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9"/>
                                        </p:tgtEl>
                                        <p:attrNameLst>
                                          <p:attrName>style.visibility</p:attrName>
                                        </p:attrNameLst>
                                      </p:cBhvr>
                                      <p:to>
                                        <p:strVal val="visible"/>
                                      </p:to>
                                    </p:set>
                                    <p:animEffect transition="in" filter="blinds(horizontal)">
                                      <p:cBhvr>
                                        <p:cTn id="7" dur="500"/>
                                        <p:tgtEl>
                                          <p:spTgt spid="33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83"/>
                                        </p:tgtEl>
                                        <p:attrNameLst>
                                          <p:attrName>style.visibility</p:attrName>
                                        </p:attrNameLst>
                                      </p:cBhvr>
                                      <p:to>
                                        <p:strVal val="visible"/>
                                      </p:to>
                                    </p:set>
                                    <p:animEffect transition="in" filter="barn(outVertical)">
                                      <p:cBhvr>
                                        <p:cTn id="12" dur="500"/>
                                        <p:tgtEl>
                                          <p:spTgt spid="283"/>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40"/>
                                        </p:tgtEl>
                                        <p:attrNameLst>
                                          <p:attrName>style.visibility</p:attrName>
                                        </p:attrNameLst>
                                      </p:cBhvr>
                                      <p:to>
                                        <p:strVal val="visible"/>
                                      </p:to>
                                    </p:set>
                                    <p:animEffect transition="in" filter="slide(fromLeft)">
                                      <p:cBhvr>
                                        <p:cTn id="23" dur="500"/>
                                        <p:tgtEl>
                                          <p:spTgt spid="340"/>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3" fill="hold" nodeType="clickEffect">
                                  <p:stCondLst>
                                    <p:cond delay="0"/>
                                  </p:stCondLst>
                                  <p:childTnLst>
                                    <p:set>
                                      <p:cBhvr>
                                        <p:cTn id="27" dur="1" fill="hold">
                                          <p:stCondLst>
                                            <p:cond delay="0"/>
                                          </p:stCondLst>
                                        </p:cTn>
                                        <p:tgtEl>
                                          <p:spTgt spid="350"/>
                                        </p:tgtEl>
                                        <p:attrNameLst>
                                          <p:attrName>style.visibility</p:attrName>
                                        </p:attrNameLst>
                                      </p:cBhvr>
                                      <p:to>
                                        <p:strVal val="visible"/>
                                      </p:to>
                                    </p:set>
                                    <p:animEffect transition="in" filter="strips(upRight)">
                                      <p:cBhvr>
                                        <p:cTn id="28" dur="500"/>
                                        <p:tgtEl>
                                          <p:spTgt spid="350"/>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37" fill="hold" nodeType="clickEffect">
                                  <p:stCondLst>
                                    <p:cond delay="0"/>
                                  </p:stCondLst>
                                  <p:childTnLst>
                                    <p:set>
                                      <p:cBhvr>
                                        <p:cTn id="32" dur="1" fill="hold">
                                          <p:stCondLst>
                                            <p:cond delay="0"/>
                                          </p:stCondLst>
                                        </p:cTn>
                                        <p:tgtEl>
                                          <p:spTgt spid="345"/>
                                        </p:tgtEl>
                                        <p:attrNameLst>
                                          <p:attrName>style.visibility</p:attrName>
                                        </p:attrNameLst>
                                      </p:cBhvr>
                                      <p:to>
                                        <p:strVal val="visible"/>
                                      </p:to>
                                    </p:set>
                                    <p:animEffect transition="in" filter="barn(outVertical)">
                                      <p:cBhvr>
                                        <p:cTn id="33" dur="500"/>
                                        <p:tgtEl>
                                          <p:spTgt spid="345"/>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369"/>
                                        </p:tgtEl>
                                        <p:attrNameLst>
                                          <p:attrName>style.visibility</p:attrName>
                                        </p:attrNameLst>
                                      </p:cBhvr>
                                      <p:to>
                                        <p:strVal val="visible"/>
                                      </p:to>
                                    </p:set>
                                    <p:animEffect transition="in" filter="strips(downRight)">
                                      <p:cBhvr>
                                        <p:cTn id="38" dur="500"/>
                                        <p:tgtEl>
                                          <p:spTgt spid="36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355"/>
                                        </p:tgtEl>
                                        <p:attrNameLst>
                                          <p:attrName>style.visibility</p:attrName>
                                        </p:attrNameLst>
                                      </p:cBhvr>
                                      <p:to>
                                        <p:strVal val="visible"/>
                                      </p:to>
                                    </p:set>
                                    <p:animEffect transition="in" filter="wipe(up)">
                                      <p:cBhvr>
                                        <p:cTn id="43" dur="500"/>
                                        <p:tgtEl>
                                          <p:spTgt spid="355"/>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37" fill="hold" nodeType="clickEffect">
                                  <p:stCondLst>
                                    <p:cond delay="0"/>
                                  </p:stCondLst>
                                  <p:childTnLst>
                                    <p:set>
                                      <p:cBhvr>
                                        <p:cTn id="47" dur="1" fill="hold">
                                          <p:stCondLst>
                                            <p:cond delay="0"/>
                                          </p:stCondLst>
                                        </p:cTn>
                                        <p:tgtEl>
                                          <p:spTgt spid="372"/>
                                        </p:tgtEl>
                                        <p:attrNameLst>
                                          <p:attrName>style.visibility</p:attrName>
                                        </p:attrNameLst>
                                      </p:cBhvr>
                                      <p:to>
                                        <p:strVal val="visible"/>
                                      </p:to>
                                    </p:set>
                                    <p:animEffect transition="in" filter="barn(outVertical)">
                                      <p:cBhvr>
                                        <p:cTn id="48" dur="500"/>
                                        <p:tgtEl>
                                          <p:spTgt spid="37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61"/>
                                        </p:tgtEl>
                                        <p:attrNameLst>
                                          <p:attrName>style.visibility</p:attrName>
                                        </p:attrNameLst>
                                      </p:cBhvr>
                                      <p:to>
                                        <p:strVal val="visible"/>
                                      </p:to>
                                    </p:set>
                                    <p:animEffect transition="in" filter="wipe(up)">
                                      <p:cBhvr>
                                        <p:cTn id="53" dur="500"/>
                                        <p:tgtEl>
                                          <p:spTgt spid="36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 nodeType="clickEffect">
                                  <p:stCondLst>
                                    <p:cond delay="0"/>
                                  </p:stCondLst>
                                  <p:childTnLst>
                                    <p:set>
                                      <p:cBhvr>
                                        <p:cTn id="57" dur="1" fill="hold">
                                          <p:stCondLst>
                                            <p:cond delay="0"/>
                                          </p:stCondLst>
                                        </p:cTn>
                                        <p:tgtEl>
                                          <p:spTgt spid="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utoUpdateAnimBg="0"/>
      <p:bldP spid="3" grpId="0"/>
      <p:bldP spid="3" grpId="1"/>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b="1" dirty="0">
                <a:sym typeface="+mn-ea"/>
              </a:rPr>
              <a:t>6.1 </a:t>
            </a:r>
            <a:r>
              <a:rPr lang="zh-CN" altLang="en-US" sz="3200" b="1" dirty="0">
                <a:sym typeface="+mn-ea"/>
              </a:rPr>
              <a:t>存储器概述</a:t>
            </a:r>
            <a:endParaRPr lang="en-US" altLang="zh-CN" sz="3200" b="1" dirty="0"/>
          </a:p>
          <a:p>
            <a:pPr marL="0" indent="0">
              <a:lnSpc>
                <a:spcPct val="150000"/>
              </a:lnSpc>
              <a:spcBef>
                <a:spcPct val="0"/>
              </a:spcBef>
              <a:buNone/>
            </a:pPr>
            <a:r>
              <a:rPr lang="en-US" altLang="zh-CN" sz="3200" dirty="0">
                <a:sym typeface="+mn-ea"/>
              </a:rPr>
              <a:t>6.2 </a:t>
            </a:r>
            <a:r>
              <a:rPr lang="zh-CN" altLang="en-US" sz="3200" dirty="0">
                <a:sym typeface="+mn-ea"/>
              </a:rPr>
              <a:t>主存储器</a:t>
            </a:r>
            <a:endParaRPr lang="en-US" altLang="zh-CN" sz="3200" dirty="0"/>
          </a:p>
          <a:p>
            <a:pPr marL="0" indent="0">
              <a:lnSpc>
                <a:spcPct val="150000"/>
              </a:lnSpc>
              <a:spcBef>
                <a:spcPct val="0"/>
              </a:spcBef>
              <a:buNone/>
            </a:pPr>
            <a:r>
              <a:rPr lang="en-US" altLang="zh-CN" sz="3200" dirty="0">
                <a:sym typeface="+mn-ea"/>
              </a:rPr>
              <a:t>6.3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6.4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6.5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2</a:t>
            </a:fld>
            <a:endParaRPr lang="en-US" altLang="zh-CN" dirty="0">
              <a:solidFill>
                <a:schemeClr val="tx1"/>
              </a:solidFill>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16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20</a:t>
            </a:fld>
            <a:endParaRPr lang="zh-CN" altLang="en-US" dirty="0"/>
          </a:p>
        </p:txBody>
      </p:sp>
      <p:grpSp>
        <p:nvGrpSpPr>
          <p:cNvPr id="164" name="Group 2"/>
          <p:cNvGrpSpPr/>
          <p:nvPr/>
        </p:nvGrpSpPr>
        <p:grpSpPr bwMode="auto">
          <a:xfrm>
            <a:off x="2708031" y="1169987"/>
            <a:ext cx="9047163" cy="5451475"/>
            <a:chOff x="0" y="816"/>
            <a:chExt cx="5699" cy="3434"/>
          </a:xfrm>
        </p:grpSpPr>
        <p:grpSp>
          <p:nvGrpSpPr>
            <p:cNvPr id="165" name="Group 3"/>
            <p:cNvGrpSpPr/>
            <p:nvPr/>
          </p:nvGrpSpPr>
          <p:grpSpPr bwMode="auto">
            <a:xfrm>
              <a:off x="0" y="1513"/>
              <a:ext cx="729" cy="295"/>
              <a:chOff x="0" y="1513"/>
              <a:chExt cx="729" cy="295"/>
            </a:xfrm>
          </p:grpSpPr>
          <p:sp>
            <p:nvSpPr>
              <p:cNvPr id="271" name="Line 4"/>
              <p:cNvSpPr>
                <a:spLocks noChangeShapeType="1"/>
              </p:cNvSpPr>
              <p:nvPr/>
            </p:nvSpPr>
            <p:spPr bwMode="auto">
              <a:xfrm>
                <a:off x="331" y="1666"/>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72" name="Group 5"/>
              <p:cNvGrpSpPr/>
              <p:nvPr/>
            </p:nvGrpSpPr>
            <p:grpSpPr bwMode="auto">
              <a:xfrm>
                <a:off x="0" y="1513"/>
                <a:ext cx="357" cy="295"/>
                <a:chOff x="457" y="1440"/>
                <a:chExt cx="356" cy="295"/>
              </a:xfrm>
            </p:grpSpPr>
            <p:sp>
              <p:nvSpPr>
                <p:cNvPr id="273" name="Text Box 6"/>
                <p:cNvSpPr txBox="1">
                  <a:spLocks noChangeArrowheads="1"/>
                </p:cNvSpPr>
                <p:nvPr/>
              </p:nvSpPr>
              <p:spPr bwMode="auto">
                <a:xfrm>
                  <a:off x="457" y="1440"/>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74" name="Text Box 7"/>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a:t>
                  </a:r>
                </a:p>
              </p:txBody>
            </p:sp>
          </p:grpSp>
        </p:grpSp>
        <p:grpSp>
          <p:nvGrpSpPr>
            <p:cNvPr id="166" name="Group 8"/>
            <p:cNvGrpSpPr/>
            <p:nvPr/>
          </p:nvGrpSpPr>
          <p:grpSpPr bwMode="auto">
            <a:xfrm>
              <a:off x="0" y="1969"/>
              <a:ext cx="727" cy="295"/>
              <a:chOff x="0" y="1969"/>
              <a:chExt cx="727" cy="295"/>
            </a:xfrm>
          </p:grpSpPr>
          <p:sp>
            <p:nvSpPr>
              <p:cNvPr id="267" name="Line 9"/>
              <p:cNvSpPr>
                <a:spLocks noChangeShapeType="1"/>
              </p:cNvSpPr>
              <p:nvPr/>
            </p:nvSpPr>
            <p:spPr bwMode="auto">
              <a:xfrm>
                <a:off x="329" y="2126"/>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8" name="Group 10"/>
              <p:cNvGrpSpPr/>
              <p:nvPr/>
            </p:nvGrpSpPr>
            <p:grpSpPr bwMode="auto">
              <a:xfrm>
                <a:off x="0" y="1969"/>
                <a:ext cx="357" cy="295"/>
                <a:chOff x="445" y="1968"/>
                <a:chExt cx="356" cy="295"/>
              </a:xfrm>
            </p:grpSpPr>
            <p:sp>
              <p:nvSpPr>
                <p:cNvPr id="269" name="Text Box 11"/>
                <p:cNvSpPr txBox="1">
                  <a:spLocks noChangeArrowheads="1"/>
                </p:cNvSpPr>
                <p:nvPr/>
              </p:nvSpPr>
              <p:spPr bwMode="auto">
                <a:xfrm>
                  <a:off x="445" y="196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70" name="Text Box 12"/>
                <p:cNvSpPr txBox="1">
                  <a:spLocks noChangeArrowheads="1"/>
                </p:cNvSpPr>
                <p:nvPr/>
              </p:nvSpPr>
              <p:spPr bwMode="auto">
                <a:xfrm>
                  <a:off x="629" y="207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2</a:t>
                  </a:r>
                </a:p>
              </p:txBody>
            </p:sp>
          </p:grpSp>
        </p:grpSp>
        <p:grpSp>
          <p:nvGrpSpPr>
            <p:cNvPr id="167" name="Group 13"/>
            <p:cNvGrpSpPr/>
            <p:nvPr/>
          </p:nvGrpSpPr>
          <p:grpSpPr bwMode="auto">
            <a:xfrm>
              <a:off x="0" y="2425"/>
              <a:ext cx="725" cy="295"/>
              <a:chOff x="0" y="2425"/>
              <a:chExt cx="725" cy="295"/>
            </a:xfrm>
          </p:grpSpPr>
          <p:sp>
            <p:nvSpPr>
              <p:cNvPr id="263" name="Line 14"/>
              <p:cNvSpPr>
                <a:spLocks noChangeShapeType="1"/>
              </p:cNvSpPr>
              <p:nvPr/>
            </p:nvSpPr>
            <p:spPr bwMode="auto">
              <a:xfrm>
                <a:off x="327" y="2587"/>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4" name="Group 15"/>
              <p:cNvGrpSpPr/>
              <p:nvPr/>
            </p:nvGrpSpPr>
            <p:grpSpPr bwMode="auto">
              <a:xfrm>
                <a:off x="0" y="2425"/>
                <a:ext cx="357" cy="295"/>
                <a:chOff x="481" y="2460"/>
                <a:chExt cx="356" cy="294"/>
              </a:xfrm>
            </p:grpSpPr>
            <p:sp>
              <p:nvSpPr>
                <p:cNvPr id="265" name="Text Box 16"/>
                <p:cNvSpPr txBox="1">
                  <a:spLocks noChangeArrowheads="1"/>
                </p:cNvSpPr>
                <p:nvPr/>
              </p:nvSpPr>
              <p:spPr bwMode="auto">
                <a:xfrm>
                  <a:off x="481" y="2460"/>
                  <a:ext cx="254"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66" name="Text Box 17"/>
                <p:cNvSpPr txBox="1">
                  <a:spLocks noChangeArrowheads="1"/>
                </p:cNvSpPr>
                <p:nvPr/>
              </p:nvSpPr>
              <p:spPr bwMode="auto">
                <a:xfrm>
                  <a:off x="665" y="2563"/>
                  <a:ext cx="172"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1</a:t>
                  </a:r>
                </a:p>
              </p:txBody>
            </p:sp>
          </p:grpSp>
        </p:grpSp>
        <p:grpSp>
          <p:nvGrpSpPr>
            <p:cNvPr id="168" name="Group 18"/>
            <p:cNvGrpSpPr/>
            <p:nvPr/>
          </p:nvGrpSpPr>
          <p:grpSpPr bwMode="auto">
            <a:xfrm>
              <a:off x="0" y="2882"/>
              <a:ext cx="736" cy="295"/>
              <a:chOff x="0" y="2882"/>
              <a:chExt cx="736" cy="295"/>
            </a:xfrm>
          </p:grpSpPr>
          <p:sp>
            <p:nvSpPr>
              <p:cNvPr id="259" name="Line 19"/>
              <p:cNvSpPr>
                <a:spLocks noChangeShapeType="1"/>
              </p:cNvSpPr>
              <p:nvPr/>
            </p:nvSpPr>
            <p:spPr bwMode="auto">
              <a:xfrm>
                <a:off x="338" y="3048"/>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60" name="Group 20"/>
              <p:cNvGrpSpPr/>
              <p:nvPr/>
            </p:nvGrpSpPr>
            <p:grpSpPr bwMode="auto">
              <a:xfrm>
                <a:off x="0" y="2882"/>
                <a:ext cx="357" cy="295"/>
                <a:chOff x="409" y="2928"/>
                <a:chExt cx="356" cy="295"/>
              </a:xfrm>
            </p:grpSpPr>
            <p:sp>
              <p:nvSpPr>
                <p:cNvPr id="261" name="Text Box 21"/>
                <p:cNvSpPr txBox="1">
                  <a:spLocks noChangeArrowheads="1"/>
                </p:cNvSpPr>
                <p:nvPr/>
              </p:nvSpPr>
              <p:spPr bwMode="auto">
                <a:xfrm>
                  <a:off x="409" y="2928"/>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62" name="Text Box 22"/>
                <p:cNvSpPr txBox="1">
                  <a:spLocks noChangeArrowheads="1"/>
                </p:cNvSpPr>
                <p:nvPr/>
              </p:nvSpPr>
              <p:spPr bwMode="auto">
                <a:xfrm>
                  <a:off x="593" y="3031"/>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grpSp>
          <p:nvGrpSpPr>
            <p:cNvPr id="169" name="Group 23"/>
            <p:cNvGrpSpPr/>
            <p:nvPr/>
          </p:nvGrpSpPr>
          <p:grpSpPr bwMode="auto">
            <a:xfrm>
              <a:off x="24" y="1057"/>
              <a:ext cx="714" cy="295"/>
              <a:chOff x="24" y="1057"/>
              <a:chExt cx="714" cy="295"/>
            </a:xfrm>
          </p:grpSpPr>
          <p:sp>
            <p:nvSpPr>
              <p:cNvPr id="255" name="Line 24"/>
              <p:cNvSpPr>
                <a:spLocks noChangeShapeType="1"/>
              </p:cNvSpPr>
              <p:nvPr/>
            </p:nvSpPr>
            <p:spPr bwMode="auto">
              <a:xfrm>
                <a:off x="340" y="1210"/>
                <a:ext cx="39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56" name="Group 25"/>
              <p:cNvGrpSpPr/>
              <p:nvPr/>
            </p:nvGrpSpPr>
            <p:grpSpPr bwMode="auto">
              <a:xfrm>
                <a:off x="24" y="1057"/>
                <a:ext cx="357" cy="295"/>
                <a:chOff x="457" y="1440"/>
                <a:chExt cx="356" cy="295"/>
              </a:xfrm>
            </p:grpSpPr>
            <p:sp>
              <p:nvSpPr>
                <p:cNvPr id="257" name="Text Box 26"/>
                <p:cNvSpPr txBox="1">
                  <a:spLocks noChangeArrowheads="1"/>
                </p:cNvSpPr>
                <p:nvPr/>
              </p:nvSpPr>
              <p:spPr bwMode="auto">
                <a:xfrm>
                  <a:off x="457" y="1440"/>
                  <a:ext cx="2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58" name="Text Box 27"/>
                <p:cNvSpPr txBox="1">
                  <a:spLocks noChangeArrowheads="1"/>
                </p:cNvSpPr>
                <p:nvPr/>
              </p:nvSpPr>
              <p:spPr bwMode="auto">
                <a:xfrm>
                  <a:off x="641" y="1543"/>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4</a:t>
                  </a:r>
                </a:p>
              </p:txBody>
            </p:sp>
          </p:grpSp>
        </p:grpSp>
        <p:grpSp>
          <p:nvGrpSpPr>
            <p:cNvPr id="170" name="Group 28"/>
            <p:cNvGrpSpPr/>
            <p:nvPr/>
          </p:nvGrpSpPr>
          <p:grpSpPr bwMode="auto">
            <a:xfrm>
              <a:off x="733" y="816"/>
              <a:ext cx="4966" cy="3434"/>
              <a:chOff x="733" y="816"/>
              <a:chExt cx="4966" cy="3434"/>
            </a:xfrm>
          </p:grpSpPr>
          <p:sp>
            <p:nvSpPr>
              <p:cNvPr id="171" name="Rectangle 29"/>
              <p:cNvSpPr>
                <a:spLocks noChangeArrowheads="1"/>
              </p:cNvSpPr>
              <p:nvPr/>
            </p:nvSpPr>
            <p:spPr bwMode="auto">
              <a:xfrm>
                <a:off x="3732" y="1019"/>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0,31</a:t>
                </a:r>
              </a:p>
            </p:txBody>
          </p:sp>
          <p:sp>
            <p:nvSpPr>
              <p:cNvPr id="172" name="Rectangle 30"/>
              <p:cNvSpPr>
                <a:spLocks noChangeArrowheads="1"/>
              </p:cNvSpPr>
              <p:nvPr/>
            </p:nvSpPr>
            <p:spPr bwMode="auto">
              <a:xfrm>
                <a:off x="1944" y="1007"/>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0,0</a:t>
                </a:r>
              </a:p>
            </p:txBody>
          </p:sp>
          <p:sp>
            <p:nvSpPr>
              <p:cNvPr id="173" name="Rectangle 31"/>
              <p:cNvSpPr>
                <a:spLocks noChangeArrowheads="1"/>
              </p:cNvSpPr>
              <p:nvPr/>
            </p:nvSpPr>
            <p:spPr bwMode="auto">
              <a:xfrm>
                <a:off x="1944" y="2200"/>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31,0</a:t>
                </a:r>
              </a:p>
            </p:txBody>
          </p:sp>
          <p:sp>
            <p:nvSpPr>
              <p:cNvPr id="174" name="Rectangle 32"/>
              <p:cNvSpPr>
                <a:spLocks noChangeArrowheads="1"/>
              </p:cNvSpPr>
              <p:nvPr/>
            </p:nvSpPr>
            <p:spPr bwMode="auto">
              <a:xfrm>
                <a:off x="1769" y="816"/>
                <a:ext cx="3077" cy="2059"/>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Freeform 33"/>
              <p:cNvSpPr/>
              <p:nvPr/>
            </p:nvSpPr>
            <p:spPr bwMode="auto">
              <a:xfrm rot="10800000">
                <a:off x="2539" y="2368"/>
                <a:ext cx="334" cy="1"/>
              </a:xfrm>
              <a:custGeom>
                <a:avLst/>
                <a:gdLst>
                  <a:gd name="T0" fmla="*/ 339 w 333"/>
                  <a:gd name="T1" fmla="*/ 0 h 1"/>
                  <a:gd name="T2" fmla="*/ 0 w 333"/>
                  <a:gd name="T3" fmla="*/ 1 h 1"/>
                  <a:gd name="T4" fmla="*/ 0 60000 65536"/>
                  <a:gd name="T5" fmla="*/ 0 60000 65536"/>
                  <a:gd name="T6" fmla="*/ 0 w 333"/>
                  <a:gd name="T7" fmla="*/ 0 h 1"/>
                  <a:gd name="T8" fmla="*/ 333 w 333"/>
                  <a:gd name="T9" fmla="*/ 1 h 1"/>
                </a:gdLst>
                <a:ahLst/>
                <a:cxnLst>
                  <a:cxn ang="T4">
                    <a:pos x="T0" y="T1"/>
                  </a:cxn>
                  <a:cxn ang="T5">
                    <a:pos x="T2" y="T3"/>
                  </a:cxn>
                </a:cxnLst>
                <a:rect l="T6" t="T7" r="T8" b="T9"/>
                <a:pathLst>
                  <a:path w="333" h="1">
                    <a:moveTo>
                      <a:pt x="333" y="0"/>
                    </a:moveTo>
                    <a:lnTo>
                      <a:pt x="0" y="1"/>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Rectangle 34"/>
              <p:cNvSpPr>
                <a:spLocks noChangeArrowheads="1"/>
              </p:cNvSpPr>
              <p:nvPr/>
            </p:nvSpPr>
            <p:spPr bwMode="auto">
              <a:xfrm>
                <a:off x="3732" y="2200"/>
                <a:ext cx="587" cy="33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t>31,31</a:t>
                </a:r>
              </a:p>
            </p:txBody>
          </p:sp>
          <p:sp>
            <p:nvSpPr>
              <p:cNvPr id="177" name="Rectangle 35"/>
              <p:cNvSpPr>
                <a:spLocks noChangeArrowheads="1"/>
              </p:cNvSpPr>
              <p:nvPr/>
            </p:nvSpPr>
            <p:spPr bwMode="auto">
              <a:xfrm rot="5400000">
                <a:off x="2868" y="2293"/>
                <a:ext cx="384" cy="293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Text Box 36"/>
              <p:cNvSpPr txBox="1">
                <a:spLocks noChangeArrowheads="1"/>
              </p:cNvSpPr>
              <p:nvPr/>
            </p:nvSpPr>
            <p:spPr bwMode="auto">
              <a:xfrm>
                <a:off x="1836" y="3559"/>
                <a:ext cx="190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b="1"/>
                  <a:t>Y </a:t>
                </a:r>
                <a:r>
                  <a:rPr lang="zh-CN" altLang="en-US" b="1"/>
                  <a:t>地址译码器</a:t>
                </a:r>
              </a:p>
            </p:txBody>
          </p:sp>
          <p:sp>
            <p:nvSpPr>
              <p:cNvPr id="179" name="Rectangle 37"/>
              <p:cNvSpPr>
                <a:spLocks noChangeArrowheads="1"/>
              </p:cNvSpPr>
              <p:nvPr/>
            </p:nvSpPr>
            <p:spPr bwMode="auto">
              <a:xfrm>
                <a:off x="733" y="1036"/>
                <a:ext cx="385" cy="222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Text Box 38"/>
              <p:cNvSpPr txBox="1">
                <a:spLocks noChangeArrowheads="1"/>
              </p:cNvSpPr>
              <p:nvPr/>
            </p:nvSpPr>
            <p:spPr bwMode="auto">
              <a:xfrm>
                <a:off x="768" y="1394"/>
                <a:ext cx="309" cy="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b="1"/>
                  <a:t>X</a:t>
                </a:r>
              </a:p>
              <a:p>
                <a:pPr eaLnBrk="1" hangingPunct="1"/>
                <a:r>
                  <a:rPr lang="zh-CN" altLang="en-US" b="1"/>
                  <a:t>地</a:t>
                </a:r>
              </a:p>
              <a:p>
                <a:pPr eaLnBrk="1" hangingPunct="1"/>
                <a:r>
                  <a:rPr lang="zh-CN" altLang="en-US" b="1"/>
                  <a:t>址</a:t>
                </a:r>
              </a:p>
              <a:p>
                <a:pPr eaLnBrk="1" hangingPunct="1"/>
                <a:r>
                  <a:rPr lang="zh-CN" altLang="en-US" b="1"/>
                  <a:t>译</a:t>
                </a:r>
              </a:p>
              <a:p>
                <a:pPr eaLnBrk="1" hangingPunct="1"/>
                <a:r>
                  <a:rPr lang="zh-CN" altLang="en-US" b="1"/>
                  <a:t>码</a:t>
                </a:r>
              </a:p>
              <a:p>
                <a:pPr eaLnBrk="1" hangingPunct="1"/>
                <a:r>
                  <a:rPr lang="zh-CN" altLang="en-US" b="1"/>
                  <a:t>器</a:t>
                </a:r>
              </a:p>
            </p:txBody>
          </p:sp>
          <p:sp>
            <p:nvSpPr>
              <p:cNvPr id="181" name="Freeform 39"/>
              <p:cNvSpPr/>
              <p:nvPr/>
            </p:nvSpPr>
            <p:spPr bwMode="auto">
              <a:xfrm>
                <a:off x="1125" y="1347"/>
                <a:ext cx="2907" cy="237"/>
              </a:xfrm>
              <a:custGeom>
                <a:avLst/>
                <a:gdLst>
                  <a:gd name="T0" fmla="*/ 0 w 2907"/>
                  <a:gd name="T1" fmla="*/ 237 h 237"/>
                  <a:gd name="T2" fmla="*/ 2904 w 2907"/>
                  <a:gd name="T3" fmla="*/ 237 h 237"/>
                  <a:gd name="T4" fmla="*/ 2907 w 2907"/>
                  <a:gd name="T5" fmla="*/ 0 h 237"/>
                  <a:gd name="T6" fmla="*/ 0 60000 65536"/>
                  <a:gd name="T7" fmla="*/ 0 60000 65536"/>
                  <a:gd name="T8" fmla="*/ 0 60000 65536"/>
                  <a:gd name="T9" fmla="*/ 0 w 2907"/>
                  <a:gd name="T10" fmla="*/ 0 h 237"/>
                  <a:gd name="T11" fmla="*/ 2907 w 2907"/>
                  <a:gd name="T12" fmla="*/ 237 h 237"/>
                </a:gdLst>
                <a:ahLst/>
                <a:cxnLst>
                  <a:cxn ang="T6">
                    <a:pos x="T0" y="T1"/>
                  </a:cxn>
                  <a:cxn ang="T7">
                    <a:pos x="T2" y="T3"/>
                  </a:cxn>
                  <a:cxn ang="T8">
                    <a:pos x="T4" y="T5"/>
                  </a:cxn>
                </a:cxnLst>
                <a:rect l="T9" t="T10" r="T11" b="T12"/>
                <a:pathLst>
                  <a:path w="2907" h="237">
                    <a:moveTo>
                      <a:pt x="0" y="237"/>
                    </a:moveTo>
                    <a:lnTo>
                      <a:pt x="2904" y="237"/>
                    </a:lnTo>
                    <a:lnTo>
                      <a:pt x="2907"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40"/>
              <p:cNvSpPr/>
              <p:nvPr/>
            </p:nvSpPr>
            <p:spPr bwMode="auto">
              <a:xfrm>
                <a:off x="2229" y="1344"/>
                <a:ext cx="1" cy="243"/>
              </a:xfrm>
              <a:custGeom>
                <a:avLst/>
                <a:gdLst>
                  <a:gd name="T0" fmla="*/ 0 w 1"/>
                  <a:gd name="T1" fmla="*/ 0 h 243"/>
                  <a:gd name="T2" fmla="*/ 0 w 1"/>
                  <a:gd name="T3" fmla="*/ 243 h 243"/>
                  <a:gd name="T4" fmla="*/ 0 60000 65536"/>
                  <a:gd name="T5" fmla="*/ 0 60000 65536"/>
                  <a:gd name="T6" fmla="*/ 0 w 1"/>
                  <a:gd name="T7" fmla="*/ 0 h 243"/>
                  <a:gd name="T8" fmla="*/ 1 w 1"/>
                  <a:gd name="T9" fmla="*/ 243 h 243"/>
                </a:gdLst>
                <a:ahLst/>
                <a:cxnLst>
                  <a:cxn ang="T4">
                    <a:pos x="T0" y="T1"/>
                  </a:cxn>
                  <a:cxn ang="T5">
                    <a:pos x="T2" y="T3"/>
                  </a:cxn>
                </a:cxnLst>
                <a:rect l="T6" t="T7" r="T8" b="T9"/>
                <a:pathLst>
                  <a:path w="1" h="243">
                    <a:moveTo>
                      <a:pt x="0" y="0"/>
                    </a:moveTo>
                    <a:lnTo>
                      <a:pt x="0" y="24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Freeform 41"/>
              <p:cNvSpPr/>
              <p:nvPr/>
            </p:nvSpPr>
            <p:spPr bwMode="auto">
              <a:xfrm>
                <a:off x="1129" y="2531"/>
                <a:ext cx="2963" cy="256"/>
              </a:xfrm>
              <a:custGeom>
                <a:avLst/>
                <a:gdLst>
                  <a:gd name="T0" fmla="*/ 0 w 2406"/>
                  <a:gd name="T1" fmla="*/ 332 h 243"/>
                  <a:gd name="T2" fmla="*/ 8393 w 2406"/>
                  <a:gd name="T3" fmla="*/ 332 h 243"/>
                  <a:gd name="T4" fmla="*/ 8393 w 2406"/>
                  <a:gd name="T5" fmla="*/ 0 h 243"/>
                  <a:gd name="T6" fmla="*/ 0 60000 65536"/>
                  <a:gd name="T7" fmla="*/ 0 60000 65536"/>
                  <a:gd name="T8" fmla="*/ 0 60000 65536"/>
                  <a:gd name="T9" fmla="*/ 0 w 2406"/>
                  <a:gd name="T10" fmla="*/ 0 h 243"/>
                  <a:gd name="T11" fmla="*/ 2406 w 2406"/>
                  <a:gd name="T12" fmla="*/ 243 h 243"/>
                </a:gdLst>
                <a:ahLst/>
                <a:cxnLst>
                  <a:cxn ang="T6">
                    <a:pos x="T0" y="T1"/>
                  </a:cxn>
                  <a:cxn ang="T7">
                    <a:pos x="T2" y="T3"/>
                  </a:cxn>
                  <a:cxn ang="T8">
                    <a:pos x="T4" y="T5"/>
                  </a:cxn>
                </a:cxnLst>
                <a:rect l="T9" t="T10" r="T11" b="T12"/>
                <a:pathLst>
                  <a:path w="2406" h="243">
                    <a:moveTo>
                      <a:pt x="0" y="243"/>
                    </a:moveTo>
                    <a:lnTo>
                      <a:pt x="2406" y="243"/>
                    </a:lnTo>
                    <a:lnTo>
                      <a:pt x="240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Freeform 42"/>
              <p:cNvSpPr/>
              <p:nvPr/>
            </p:nvSpPr>
            <p:spPr bwMode="auto">
              <a:xfrm>
                <a:off x="2248" y="2545"/>
                <a:ext cx="1" cy="239"/>
              </a:xfrm>
              <a:custGeom>
                <a:avLst/>
                <a:gdLst>
                  <a:gd name="T0" fmla="*/ 0 w 1"/>
                  <a:gd name="T1" fmla="*/ 0 h 239"/>
                  <a:gd name="T2" fmla="*/ 0 w 1"/>
                  <a:gd name="T3" fmla="*/ 239 h 239"/>
                  <a:gd name="T4" fmla="*/ 0 60000 65536"/>
                  <a:gd name="T5" fmla="*/ 0 60000 65536"/>
                  <a:gd name="T6" fmla="*/ 0 w 1"/>
                  <a:gd name="T7" fmla="*/ 0 h 239"/>
                  <a:gd name="T8" fmla="*/ 1 w 1"/>
                  <a:gd name="T9" fmla="*/ 239 h 239"/>
                </a:gdLst>
                <a:ahLst/>
                <a:cxnLst>
                  <a:cxn ang="T4">
                    <a:pos x="T0" y="T1"/>
                  </a:cxn>
                  <a:cxn ang="T5">
                    <a:pos x="T2" y="T3"/>
                  </a:cxn>
                </a:cxnLst>
                <a:rect l="T6" t="T7" r="T8" b="T9"/>
                <a:pathLst>
                  <a:path w="1" h="239">
                    <a:moveTo>
                      <a:pt x="0" y="0"/>
                    </a:moveTo>
                    <a:lnTo>
                      <a:pt x="0" y="239"/>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Freeform 43"/>
              <p:cNvSpPr/>
              <p:nvPr/>
            </p:nvSpPr>
            <p:spPr bwMode="auto">
              <a:xfrm>
                <a:off x="2132"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Freeform 44"/>
              <p:cNvSpPr/>
              <p:nvPr/>
            </p:nvSpPr>
            <p:spPr bwMode="auto">
              <a:xfrm>
                <a:off x="4088"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Text Box 45"/>
              <p:cNvSpPr txBox="1">
                <a:spLocks noChangeArrowheads="1"/>
              </p:cNvSpPr>
              <p:nvPr/>
            </p:nvSpPr>
            <p:spPr bwMode="auto">
              <a:xfrm>
                <a:off x="2461" y="1564"/>
                <a:ext cx="1068"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a:t>
                </a:r>
                <a:r>
                  <a:rPr lang="zh-CN" altLang="en-US" sz="2000" b="1"/>
                  <a:t>32×32  </a:t>
                </a:r>
              </a:p>
              <a:p>
                <a:pPr eaLnBrk="1" hangingPunct="1"/>
                <a:r>
                  <a:rPr lang="zh-CN" altLang="en-US" sz="2000" b="1"/>
                  <a:t>           矩阵</a:t>
                </a:r>
              </a:p>
            </p:txBody>
          </p:sp>
          <p:sp>
            <p:nvSpPr>
              <p:cNvPr id="188" name="Text Box 46"/>
              <p:cNvSpPr txBox="1">
                <a:spLocks noChangeArrowheads="1"/>
              </p:cNvSpPr>
              <p:nvPr/>
            </p:nvSpPr>
            <p:spPr bwMode="auto">
              <a:xfrm rot="5400000">
                <a:off x="2137" y="1692"/>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89" name="Text Box 47"/>
              <p:cNvSpPr txBox="1">
                <a:spLocks noChangeArrowheads="1"/>
              </p:cNvSpPr>
              <p:nvPr/>
            </p:nvSpPr>
            <p:spPr bwMode="auto">
              <a:xfrm rot="5400000">
                <a:off x="3928" y="1704"/>
                <a:ext cx="37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nvGrpSpPr>
              <p:cNvPr id="190" name="Group 48"/>
              <p:cNvGrpSpPr/>
              <p:nvPr/>
            </p:nvGrpSpPr>
            <p:grpSpPr bwMode="auto">
              <a:xfrm>
                <a:off x="1808" y="3939"/>
                <a:ext cx="356" cy="311"/>
                <a:chOff x="1808" y="3939"/>
                <a:chExt cx="356" cy="311"/>
              </a:xfrm>
            </p:grpSpPr>
            <p:sp>
              <p:nvSpPr>
                <p:cNvPr id="253" name="Text Box 49"/>
                <p:cNvSpPr txBox="1">
                  <a:spLocks noChangeArrowheads="1"/>
                </p:cNvSpPr>
                <p:nvPr/>
              </p:nvSpPr>
              <p:spPr bwMode="auto">
                <a:xfrm>
                  <a:off x="1808"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54" name="Text Box 50"/>
                <p:cNvSpPr txBox="1">
                  <a:spLocks noChangeArrowheads="1"/>
                </p:cNvSpPr>
                <p:nvPr/>
              </p:nvSpPr>
              <p:spPr bwMode="auto">
                <a:xfrm>
                  <a:off x="1992"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9</a:t>
                  </a:r>
                </a:p>
              </p:txBody>
            </p:sp>
          </p:grpSp>
          <p:grpSp>
            <p:nvGrpSpPr>
              <p:cNvPr id="191" name="Group 51"/>
              <p:cNvGrpSpPr/>
              <p:nvPr/>
            </p:nvGrpSpPr>
            <p:grpSpPr bwMode="auto">
              <a:xfrm>
                <a:off x="2031" y="2949"/>
                <a:ext cx="48" cy="243"/>
                <a:chOff x="2031" y="2949"/>
                <a:chExt cx="48" cy="243"/>
              </a:xfrm>
            </p:grpSpPr>
            <p:sp>
              <p:nvSpPr>
                <p:cNvPr id="251" name="Line 52"/>
                <p:cNvSpPr>
                  <a:spLocks noChangeShapeType="1"/>
                </p:cNvSpPr>
                <p:nvPr/>
              </p:nvSpPr>
              <p:spPr bwMode="auto">
                <a:xfrm rot="-5400000">
                  <a:off x="1909" y="3071"/>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2" name="Line 53"/>
                <p:cNvSpPr>
                  <a:spLocks noChangeShapeType="1"/>
                </p:cNvSpPr>
                <p:nvPr/>
              </p:nvSpPr>
              <p:spPr bwMode="auto">
                <a:xfrm rot="-5400000">
                  <a:off x="2005" y="307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2" name="Group 54"/>
              <p:cNvGrpSpPr/>
              <p:nvPr/>
            </p:nvGrpSpPr>
            <p:grpSpPr bwMode="auto">
              <a:xfrm>
                <a:off x="2416" y="2949"/>
                <a:ext cx="49" cy="243"/>
                <a:chOff x="2416" y="2949"/>
                <a:chExt cx="49" cy="243"/>
              </a:xfrm>
            </p:grpSpPr>
            <p:sp>
              <p:nvSpPr>
                <p:cNvPr id="249" name="Line 55"/>
                <p:cNvSpPr>
                  <a:spLocks noChangeShapeType="1"/>
                </p:cNvSpPr>
                <p:nvPr/>
              </p:nvSpPr>
              <p:spPr bwMode="auto">
                <a:xfrm rot="5400000">
                  <a:off x="2343" y="3071"/>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0" name="Line 56"/>
                <p:cNvSpPr>
                  <a:spLocks noChangeShapeType="1"/>
                </p:cNvSpPr>
                <p:nvPr/>
              </p:nvSpPr>
              <p:spPr bwMode="auto">
                <a:xfrm rot="5400000">
                  <a:off x="2342" y="3068"/>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3" name="Group 57"/>
              <p:cNvGrpSpPr/>
              <p:nvPr/>
            </p:nvGrpSpPr>
            <p:grpSpPr bwMode="auto">
              <a:xfrm>
                <a:off x="3832" y="2961"/>
                <a:ext cx="48" cy="243"/>
                <a:chOff x="3832" y="2961"/>
                <a:chExt cx="48" cy="243"/>
              </a:xfrm>
            </p:grpSpPr>
            <p:sp>
              <p:nvSpPr>
                <p:cNvPr id="247" name="Line 58"/>
                <p:cNvSpPr>
                  <a:spLocks noChangeShapeType="1"/>
                </p:cNvSpPr>
                <p:nvPr/>
              </p:nvSpPr>
              <p:spPr bwMode="auto">
                <a:xfrm rot="-5400000">
                  <a:off x="3710" y="3083"/>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59"/>
                <p:cNvSpPr>
                  <a:spLocks noChangeShapeType="1"/>
                </p:cNvSpPr>
                <p:nvPr/>
              </p:nvSpPr>
              <p:spPr bwMode="auto">
                <a:xfrm rot="-5400000">
                  <a:off x="3806" y="3086"/>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4" name="Group 60"/>
              <p:cNvGrpSpPr/>
              <p:nvPr/>
            </p:nvGrpSpPr>
            <p:grpSpPr bwMode="auto">
              <a:xfrm>
                <a:off x="4217" y="2961"/>
                <a:ext cx="48" cy="243"/>
                <a:chOff x="4217" y="2961"/>
                <a:chExt cx="48" cy="243"/>
              </a:xfrm>
            </p:grpSpPr>
            <p:sp>
              <p:nvSpPr>
                <p:cNvPr id="245" name="Line 61"/>
                <p:cNvSpPr>
                  <a:spLocks noChangeShapeType="1"/>
                </p:cNvSpPr>
                <p:nvPr/>
              </p:nvSpPr>
              <p:spPr bwMode="auto">
                <a:xfrm rot="5400000">
                  <a:off x="4143" y="3083"/>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6" name="Line 62"/>
                <p:cNvSpPr>
                  <a:spLocks noChangeShapeType="1"/>
                </p:cNvSpPr>
                <p:nvPr/>
              </p:nvSpPr>
              <p:spPr bwMode="auto">
                <a:xfrm rot="5400000">
                  <a:off x="4143" y="3080"/>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95" name="Rectangle 63"/>
              <p:cNvSpPr>
                <a:spLocks noChangeArrowheads="1"/>
              </p:cNvSpPr>
              <p:nvPr/>
            </p:nvSpPr>
            <p:spPr bwMode="auto">
              <a:xfrm>
                <a:off x="4834" y="3088"/>
                <a:ext cx="589" cy="36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t>I/O</a:t>
                </a:r>
              </a:p>
            </p:txBody>
          </p:sp>
          <p:sp>
            <p:nvSpPr>
              <p:cNvPr id="196" name="Freeform 64"/>
              <p:cNvSpPr/>
              <p:nvPr/>
            </p:nvSpPr>
            <p:spPr bwMode="auto">
              <a:xfrm>
                <a:off x="2465" y="3120"/>
                <a:ext cx="2366" cy="168"/>
              </a:xfrm>
              <a:custGeom>
                <a:avLst/>
                <a:gdLst>
                  <a:gd name="T0" fmla="*/ 0 w 2361"/>
                  <a:gd name="T1" fmla="*/ 0 h 168"/>
                  <a:gd name="T2" fmla="*/ 422 w 2361"/>
                  <a:gd name="T3" fmla="*/ 0 h 168"/>
                  <a:gd name="T4" fmla="*/ 423 w 2361"/>
                  <a:gd name="T5" fmla="*/ 168 h 168"/>
                  <a:gd name="T6" fmla="*/ 2391 w 2361"/>
                  <a:gd name="T7" fmla="*/ 167 h 168"/>
                  <a:gd name="T8" fmla="*/ 0 60000 65536"/>
                  <a:gd name="T9" fmla="*/ 0 60000 65536"/>
                  <a:gd name="T10" fmla="*/ 0 60000 65536"/>
                  <a:gd name="T11" fmla="*/ 0 60000 65536"/>
                  <a:gd name="T12" fmla="*/ 0 w 2361"/>
                  <a:gd name="T13" fmla="*/ 0 h 168"/>
                  <a:gd name="T14" fmla="*/ 2361 w 2361"/>
                  <a:gd name="T15" fmla="*/ 168 h 168"/>
                </a:gdLst>
                <a:ahLst/>
                <a:cxnLst>
                  <a:cxn ang="T8">
                    <a:pos x="T0" y="T1"/>
                  </a:cxn>
                  <a:cxn ang="T9">
                    <a:pos x="T2" y="T3"/>
                  </a:cxn>
                  <a:cxn ang="T10">
                    <a:pos x="T4" y="T5"/>
                  </a:cxn>
                  <a:cxn ang="T11">
                    <a:pos x="T6" y="T7"/>
                  </a:cxn>
                </a:cxnLst>
                <a:rect l="T12" t="T13" r="T14" b="T15"/>
                <a:pathLst>
                  <a:path w="2361" h="168">
                    <a:moveTo>
                      <a:pt x="0" y="0"/>
                    </a:moveTo>
                    <a:lnTo>
                      <a:pt x="416" y="0"/>
                    </a:lnTo>
                    <a:lnTo>
                      <a:pt x="417" y="168"/>
                    </a:lnTo>
                    <a:lnTo>
                      <a:pt x="2361" y="16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Freeform 65"/>
              <p:cNvSpPr/>
              <p:nvPr/>
            </p:nvSpPr>
            <p:spPr bwMode="auto">
              <a:xfrm>
                <a:off x="1625" y="3123"/>
                <a:ext cx="3207" cy="284"/>
              </a:xfrm>
              <a:custGeom>
                <a:avLst/>
                <a:gdLst>
                  <a:gd name="T0" fmla="*/ 409 w 3200"/>
                  <a:gd name="T1" fmla="*/ 0 h 284"/>
                  <a:gd name="T2" fmla="*/ 0 w 3200"/>
                  <a:gd name="T3" fmla="*/ 0 h 284"/>
                  <a:gd name="T4" fmla="*/ 1 w 3200"/>
                  <a:gd name="T5" fmla="*/ 284 h 284"/>
                  <a:gd name="T6" fmla="*/ 3242 w 3200"/>
                  <a:gd name="T7" fmla="*/ 284 h 284"/>
                  <a:gd name="T8" fmla="*/ 0 60000 65536"/>
                  <a:gd name="T9" fmla="*/ 0 60000 65536"/>
                  <a:gd name="T10" fmla="*/ 0 60000 65536"/>
                  <a:gd name="T11" fmla="*/ 0 60000 65536"/>
                  <a:gd name="T12" fmla="*/ 0 w 3200"/>
                  <a:gd name="T13" fmla="*/ 0 h 284"/>
                  <a:gd name="T14" fmla="*/ 3200 w 3200"/>
                  <a:gd name="T15" fmla="*/ 284 h 284"/>
                </a:gdLst>
                <a:ahLst/>
                <a:cxnLst>
                  <a:cxn ang="T8">
                    <a:pos x="T0" y="T1"/>
                  </a:cxn>
                  <a:cxn ang="T9">
                    <a:pos x="T2" y="T3"/>
                  </a:cxn>
                  <a:cxn ang="T10">
                    <a:pos x="T4" y="T5"/>
                  </a:cxn>
                  <a:cxn ang="T11">
                    <a:pos x="T6" y="T7"/>
                  </a:cxn>
                </a:cxnLst>
                <a:rect l="T12" t="T13" r="T14" b="T15"/>
                <a:pathLst>
                  <a:path w="3200" h="284">
                    <a:moveTo>
                      <a:pt x="403" y="0"/>
                    </a:moveTo>
                    <a:lnTo>
                      <a:pt x="0" y="0"/>
                    </a:lnTo>
                    <a:lnTo>
                      <a:pt x="1" y="284"/>
                    </a:lnTo>
                    <a:lnTo>
                      <a:pt x="3200" y="28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6"/>
              <p:cNvSpPr/>
              <p:nvPr/>
            </p:nvSpPr>
            <p:spPr bwMode="auto">
              <a:xfrm>
                <a:off x="1584" y="1172"/>
                <a:ext cx="445" cy="1852"/>
              </a:xfrm>
              <a:custGeom>
                <a:avLst/>
                <a:gdLst>
                  <a:gd name="T0" fmla="*/ 445 w 445"/>
                  <a:gd name="T1" fmla="*/ 1852 h 1852"/>
                  <a:gd name="T2" fmla="*/ 1 w 445"/>
                  <a:gd name="T3" fmla="*/ 1852 h 1852"/>
                  <a:gd name="T4" fmla="*/ 0 w 445"/>
                  <a:gd name="T5" fmla="*/ 0 h 1852"/>
                  <a:gd name="T6" fmla="*/ 357 w 445"/>
                  <a:gd name="T7" fmla="*/ 1 h 1852"/>
                  <a:gd name="T8" fmla="*/ 0 60000 65536"/>
                  <a:gd name="T9" fmla="*/ 0 60000 65536"/>
                  <a:gd name="T10" fmla="*/ 0 60000 65536"/>
                  <a:gd name="T11" fmla="*/ 0 60000 65536"/>
                  <a:gd name="T12" fmla="*/ 0 w 445"/>
                  <a:gd name="T13" fmla="*/ 0 h 1852"/>
                  <a:gd name="T14" fmla="*/ 445 w 445"/>
                  <a:gd name="T15" fmla="*/ 1852 h 1852"/>
                </a:gdLst>
                <a:ahLst/>
                <a:cxnLst>
                  <a:cxn ang="T8">
                    <a:pos x="T0" y="T1"/>
                  </a:cxn>
                  <a:cxn ang="T9">
                    <a:pos x="T2" y="T3"/>
                  </a:cxn>
                  <a:cxn ang="T10">
                    <a:pos x="T4" y="T5"/>
                  </a:cxn>
                  <a:cxn ang="T11">
                    <a:pos x="T6" y="T7"/>
                  </a:cxn>
                </a:cxnLst>
                <a:rect l="T12" t="T13" r="T14" b="T15"/>
                <a:pathLst>
                  <a:path w="445" h="1852">
                    <a:moveTo>
                      <a:pt x="445" y="1852"/>
                    </a:moveTo>
                    <a:lnTo>
                      <a:pt x="1" y="1852"/>
                    </a:lnTo>
                    <a:lnTo>
                      <a:pt x="0" y="0"/>
                    </a:lnTo>
                    <a:lnTo>
                      <a:pt x="35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7"/>
              <p:cNvSpPr/>
              <p:nvPr/>
            </p:nvSpPr>
            <p:spPr bwMode="auto">
              <a:xfrm>
                <a:off x="2465" y="1178"/>
                <a:ext cx="417" cy="1849"/>
              </a:xfrm>
              <a:custGeom>
                <a:avLst/>
                <a:gdLst>
                  <a:gd name="T0" fmla="*/ 66 w 416"/>
                  <a:gd name="T1" fmla="*/ 0 h 1848"/>
                  <a:gd name="T2" fmla="*/ 420 w 416"/>
                  <a:gd name="T3" fmla="*/ 0 h 1848"/>
                  <a:gd name="T4" fmla="*/ 422 w 416"/>
                  <a:gd name="T5" fmla="*/ 1853 h 1848"/>
                  <a:gd name="T6" fmla="*/ 0 w 416"/>
                  <a:gd name="T7" fmla="*/ 1854 h 1848"/>
                  <a:gd name="T8" fmla="*/ 0 60000 65536"/>
                  <a:gd name="T9" fmla="*/ 0 60000 65536"/>
                  <a:gd name="T10" fmla="*/ 0 60000 65536"/>
                  <a:gd name="T11" fmla="*/ 0 60000 65536"/>
                  <a:gd name="T12" fmla="*/ 0 w 416"/>
                  <a:gd name="T13" fmla="*/ 0 h 1848"/>
                  <a:gd name="T14" fmla="*/ 416 w 416"/>
                  <a:gd name="T15" fmla="*/ 1848 h 1848"/>
                </a:gdLst>
                <a:ahLst/>
                <a:cxnLst>
                  <a:cxn ang="T8">
                    <a:pos x="T0" y="T1"/>
                  </a:cxn>
                  <a:cxn ang="T9">
                    <a:pos x="T2" y="T3"/>
                  </a:cxn>
                  <a:cxn ang="T10">
                    <a:pos x="T4" y="T5"/>
                  </a:cxn>
                  <a:cxn ang="T11">
                    <a:pos x="T6" y="T7"/>
                  </a:cxn>
                </a:cxnLst>
                <a:rect l="T12" t="T13" r="T14" b="T15"/>
                <a:pathLst>
                  <a:path w="416" h="1848">
                    <a:moveTo>
                      <a:pt x="66" y="0"/>
                    </a:moveTo>
                    <a:lnTo>
                      <a:pt x="414" y="0"/>
                    </a:lnTo>
                    <a:lnTo>
                      <a:pt x="416" y="1847"/>
                    </a:lnTo>
                    <a:lnTo>
                      <a:pt x="0" y="184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Freeform 68"/>
              <p:cNvSpPr/>
              <p:nvPr/>
            </p:nvSpPr>
            <p:spPr bwMode="auto">
              <a:xfrm>
                <a:off x="2081" y="3073"/>
                <a:ext cx="329" cy="1"/>
              </a:xfrm>
              <a:custGeom>
                <a:avLst/>
                <a:gdLst>
                  <a:gd name="T0" fmla="*/ 0 w 329"/>
                  <a:gd name="T1" fmla="*/ 0 h 1"/>
                  <a:gd name="T2" fmla="*/ 329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Freeform 69"/>
              <p:cNvSpPr/>
              <p:nvPr/>
            </p:nvSpPr>
            <p:spPr bwMode="auto">
              <a:xfrm>
                <a:off x="4263" y="1172"/>
                <a:ext cx="412" cy="1855"/>
              </a:xfrm>
              <a:custGeom>
                <a:avLst/>
                <a:gdLst>
                  <a:gd name="T0" fmla="*/ 63 w 412"/>
                  <a:gd name="T1" fmla="*/ 3 h 1855"/>
                  <a:gd name="T2" fmla="*/ 412 w 412"/>
                  <a:gd name="T3" fmla="*/ 0 h 1855"/>
                  <a:gd name="T4" fmla="*/ 411 w 412"/>
                  <a:gd name="T5" fmla="*/ 1852 h 1855"/>
                  <a:gd name="T6" fmla="*/ 0 w 412"/>
                  <a:gd name="T7" fmla="*/ 1855 h 1855"/>
                  <a:gd name="T8" fmla="*/ 0 60000 65536"/>
                  <a:gd name="T9" fmla="*/ 0 60000 65536"/>
                  <a:gd name="T10" fmla="*/ 0 60000 65536"/>
                  <a:gd name="T11" fmla="*/ 0 60000 65536"/>
                  <a:gd name="T12" fmla="*/ 0 w 412"/>
                  <a:gd name="T13" fmla="*/ 0 h 1855"/>
                  <a:gd name="T14" fmla="*/ 412 w 412"/>
                  <a:gd name="T15" fmla="*/ 1855 h 1855"/>
                </a:gdLst>
                <a:ahLst/>
                <a:cxnLst>
                  <a:cxn ang="T8">
                    <a:pos x="T0" y="T1"/>
                  </a:cxn>
                  <a:cxn ang="T9">
                    <a:pos x="T2" y="T3"/>
                  </a:cxn>
                  <a:cxn ang="T10">
                    <a:pos x="T4" y="T5"/>
                  </a:cxn>
                  <a:cxn ang="T11">
                    <a:pos x="T6" y="T7"/>
                  </a:cxn>
                </a:cxnLst>
                <a:rect l="T12" t="T13" r="T14" b="T15"/>
                <a:pathLst>
                  <a:path w="412" h="1855">
                    <a:moveTo>
                      <a:pt x="63" y="3"/>
                    </a:moveTo>
                    <a:lnTo>
                      <a:pt x="412" y="0"/>
                    </a:lnTo>
                    <a:lnTo>
                      <a:pt x="411" y="1852"/>
                    </a:lnTo>
                    <a:lnTo>
                      <a:pt x="0" y="185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70"/>
              <p:cNvSpPr/>
              <p:nvPr/>
            </p:nvSpPr>
            <p:spPr bwMode="auto">
              <a:xfrm>
                <a:off x="3406" y="1172"/>
                <a:ext cx="415" cy="1852"/>
              </a:xfrm>
              <a:custGeom>
                <a:avLst/>
                <a:gdLst>
                  <a:gd name="T0" fmla="*/ 420 w 414"/>
                  <a:gd name="T1" fmla="*/ 1857 h 1851"/>
                  <a:gd name="T2" fmla="*/ 3 w 414"/>
                  <a:gd name="T3" fmla="*/ 1857 h 1851"/>
                  <a:gd name="T4" fmla="*/ 0 w 414"/>
                  <a:gd name="T5" fmla="*/ 3 h 1851"/>
                  <a:gd name="T6" fmla="*/ 324 w 414"/>
                  <a:gd name="T7" fmla="*/ 0 h 1851"/>
                  <a:gd name="T8" fmla="*/ 0 60000 65536"/>
                  <a:gd name="T9" fmla="*/ 0 60000 65536"/>
                  <a:gd name="T10" fmla="*/ 0 60000 65536"/>
                  <a:gd name="T11" fmla="*/ 0 60000 65536"/>
                  <a:gd name="T12" fmla="*/ 0 w 414"/>
                  <a:gd name="T13" fmla="*/ 0 h 1851"/>
                  <a:gd name="T14" fmla="*/ 414 w 414"/>
                  <a:gd name="T15" fmla="*/ 1851 h 1851"/>
                </a:gdLst>
                <a:ahLst/>
                <a:cxnLst>
                  <a:cxn ang="T8">
                    <a:pos x="T0" y="T1"/>
                  </a:cxn>
                  <a:cxn ang="T9">
                    <a:pos x="T2" y="T3"/>
                  </a:cxn>
                  <a:cxn ang="T10">
                    <a:pos x="T4" y="T5"/>
                  </a:cxn>
                  <a:cxn ang="T11">
                    <a:pos x="T6" y="T7"/>
                  </a:cxn>
                </a:cxnLst>
                <a:rect l="T12" t="T13" r="T14" b="T15"/>
                <a:pathLst>
                  <a:path w="414" h="1851">
                    <a:moveTo>
                      <a:pt x="414" y="1851"/>
                    </a:moveTo>
                    <a:lnTo>
                      <a:pt x="3" y="1851"/>
                    </a:lnTo>
                    <a:lnTo>
                      <a:pt x="0" y="3"/>
                    </a:lnTo>
                    <a:lnTo>
                      <a:pt x="31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71"/>
              <p:cNvSpPr/>
              <p:nvPr/>
            </p:nvSpPr>
            <p:spPr bwMode="auto">
              <a:xfrm>
                <a:off x="2253" y="3069"/>
                <a:ext cx="3" cy="489"/>
              </a:xfrm>
              <a:custGeom>
                <a:avLst/>
                <a:gdLst>
                  <a:gd name="T0" fmla="*/ 3 w 3"/>
                  <a:gd name="T1" fmla="*/ 0 h 489"/>
                  <a:gd name="T2" fmla="*/ 0 w 3"/>
                  <a:gd name="T3" fmla="*/ 489 h 489"/>
                  <a:gd name="T4" fmla="*/ 0 60000 65536"/>
                  <a:gd name="T5" fmla="*/ 0 60000 65536"/>
                  <a:gd name="T6" fmla="*/ 0 w 3"/>
                  <a:gd name="T7" fmla="*/ 0 h 489"/>
                  <a:gd name="T8" fmla="*/ 3 w 3"/>
                  <a:gd name="T9" fmla="*/ 489 h 489"/>
                </a:gdLst>
                <a:ahLst/>
                <a:cxnLst>
                  <a:cxn ang="T4">
                    <a:pos x="T0" y="T1"/>
                  </a:cxn>
                  <a:cxn ang="T5">
                    <a:pos x="T2" y="T3"/>
                  </a:cxn>
                </a:cxnLst>
                <a:rect l="T6" t="T7" r="T8" b="T9"/>
                <a:pathLst>
                  <a:path w="3" h="489">
                    <a:moveTo>
                      <a:pt x="3" y="0"/>
                    </a:moveTo>
                    <a:lnTo>
                      <a:pt x="0" y="48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72"/>
              <p:cNvSpPr/>
              <p:nvPr/>
            </p:nvSpPr>
            <p:spPr bwMode="auto">
              <a:xfrm>
                <a:off x="4043" y="3071"/>
                <a:ext cx="2" cy="490"/>
              </a:xfrm>
              <a:custGeom>
                <a:avLst/>
                <a:gdLst>
                  <a:gd name="T0" fmla="*/ 0 w 2"/>
                  <a:gd name="T1" fmla="*/ 0 h 490"/>
                  <a:gd name="T2" fmla="*/ 2 w 2"/>
                  <a:gd name="T3" fmla="*/ 490 h 490"/>
                  <a:gd name="T4" fmla="*/ 0 60000 65536"/>
                  <a:gd name="T5" fmla="*/ 0 60000 65536"/>
                  <a:gd name="T6" fmla="*/ 0 w 2"/>
                  <a:gd name="T7" fmla="*/ 0 h 490"/>
                  <a:gd name="T8" fmla="*/ 2 w 2"/>
                  <a:gd name="T9" fmla="*/ 490 h 490"/>
                </a:gdLst>
                <a:ahLst/>
                <a:cxnLst>
                  <a:cxn ang="T4">
                    <a:pos x="T0" y="T1"/>
                  </a:cxn>
                  <a:cxn ang="T5">
                    <a:pos x="T2" y="T3"/>
                  </a:cxn>
                </a:cxnLst>
                <a:rect l="T6" t="T7" r="T8" b="T9"/>
                <a:pathLst>
                  <a:path w="2" h="490">
                    <a:moveTo>
                      <a:pt x="0" y="0"/>
                    </a:moveTo>
                    <a:lnTo>
                      <a:pt x="2" y="49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3"/>
              <p:cNvSpPr/>
              <p:nvPr/>
            </p:nvSpPr>
            <p:spPr bwMode="auto">
              <a:xfrm>
                <a:off x="3885" y="3073"/>
                <a:ext cx="330" cy="1"/>
              </a:xfrm>
              <a:custGeom>
                <a:avLst/>
                <a:gdLst>
                  <a:gd name="T0" fmla="*/ 0 w 329"/>
                  <a:gd name="T1" fmla="*/ 0 h 1"/>
                  <a:gd name="T2" fmla="*/ 335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4"/>
              <p:cNvSpPr/>
              <p:nvPr/>
            </p:nvSpPr>
            <p:spPr bwMode="auto">
              <a:xfrm>
                <a:off x="3395" y="3125"/>
                <a:ext cx="430" cy="283"/>
              </a:xfrm>
              <a:custGeom>
                <a:avLst/>
                <a:gdLst>
                  <a:gd name="T0" fmla="*/ 430 w 430"/>
                  <a:gd name="T1" fmla="*/ 0 h 283"/>
                  <a:gd name="T2" fmla="*/ 0 w 430"/>
                  <a:gd name="T3" fmla="*/ 0 h 283"/>
                  <a:gd name="T4" fmla="*/ 4 w 430"/>
                  <a:gd name="T5" fmla="*/ 283 h 283"/>
                  <a:gd name="T6" fmla="*/ 0 60000 65536"/>
                  <a:gd name="T7" fmla="*/ 0 60000 65536"/>
                  <a:gd name="T8" fmla="*/ 0 60000 65536"/>
                  <a:gd name="T9" fmla="*/ 0 w 430"/>
                  <a:gd name="T10" fmla="*/ 0 h 283"/>
                  <a:gd name="T11" fmla="*/ 430 w 430"/>
                  <a:gd name="T12" fmla="*/ 283 h 283"/>
                </a:gdLst>
                <a:ahLst/>
                <a:cxnLst>
                  <a:cxn ang="T6">
                    <a:pos x="T0" y="T1"/>
                  </a:cxn>
                  <a:cxn ang="T7">
                    <a:pos x="T2" y="T3"/>
                  </a:cxn>
                  <a:cxn ang="T8">
                    <a:pos x="T4" y="T5"/>
                  </a:cxn>
                </a:cxnLst>
                <a:rect l="T9" t="T10" r="T11" b="T12"/>
                <a:pathLst>
                  <a:path w="430" h="283">
                    <a:moveTo>
                      <a:pt x="430" y="0"/>
                    </a:moveTo>
                    <a:lnTo>
                      <a:pt x="0" y="0"/>
                    </a:lnTo>
                    <a:lnTo>
                      <a:pt x="4" y="28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5"/>
              <p:cNvSpPr/>
              <p:nvPr/>
            </p:nvSpPr>
            <p:spPr bwMode="auto">
              <a:xfrm>
                <a:off x="4266" y="3122"/>
                <a:ext cx="418" cy="163"/>
              </a:xfrm>
              <a:custGeom>
                <a:avLst/>
                <a:gdLst>
                  <a:gd name="T0" fmla="*/ 0 w 417"/>
                  <a:gd name="T1" fmla="*/ 1 h 163"/>
                  <a:gd name="T2" fmla="*/ 423 w 417"/>
                  <a:gd name="T3" fmla="*/ 0 h 163"/>
                  <a:gd name="T4" fmla="*/ 423 w 417"/>
                  <a:gd name="T5" fmla="*/ 163 h 163"/>
                  <a:gd name="T6" fmla="*/ 0 60000 65536"/>
                  <a:gd name="T7" fmla="*/ 0 60000 65536"/>
                  <a:gd name="T8" fmla="*/ 0 60000 65536"/>
                  <a:gd name="T9" fmla="*/ 0 w 417"/>
                  <a:gd name="T10" fmla="*/ 0 h 163"/>
                  <a:gd name="T11" fmla="*/ 417 w 417"/>
                  <a:gd name="T12" fmla="*/ 163 h 163"/>
                </a:gdLst>
                <a:ahLst/>
                <a:cxnLst>
                  <a:cxn ang="T6">
                    <a:pos x="T0" y="T1"/>
                  </a:cxn>
                  <a:cxn ang="T7">
                    <a:pos x="T2" y="T3"/>
                  </a:cxn>
                  <a:cxn ang="T8">
                    <a:pos x="T4" y="T5"/>
                  </a:cxn>
                </a:cxnLst>
                <a:rect l="T9" t="T10" r="T11" b="T12"/>
                <a:pathLst>
                  <a:path w="417" h="163">
                    <a:moveTo>
                      <a:pt x="0" y="1"/>
                    </a:moveTo>
                    <a:lnTo>
                      <a:pt x="417" y="0"/>
                    </a:lnTo>
                    <a:lnTo>
                      <a:pt x="417" y="16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6"/>
              <p:cNvSpPr/>
              <p:nvPr/>
            </p:nvSpPr>
            <p:spPr bwMode="auto">
              <a:xfrm>
                <a:off x="2621"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7"/>
              <p:cNvSpPr/>
              <p:nvPr/>
            </p:nvSpPr>
            <p:spPr bwMode="auto">
              <a:xfrm>
                <a:off x="3110"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8"/>
              <p:cNvSpPr/>
              <p:nvPr/>
            </p:nvSpPr>
            <p:spPr bwMode="auto">
              <a:xfrm>
                <a:off x="3599" y="3941"/>
                <a:ext cx="1" cy="295"/>
              </a:xfrm>
              <a:custGeom>
                <a:avLst/>
                <a:gdLst>
                  <a:gd name="T0" fmla="*/ 0 w 1"/>
                  <a:gd name="T1" fmla="*/ 0 h 295"/>
                  <a:gd name="T2" fmla="*/ 0 w 1"/>
                  <a:gd name="T3" fmla="*/ 295 h 295"/>
                  <a:gd name="T4" fmla="*/ 0 60000 65536"/>
                  <a:gd name="T5" fmla="*/ 0 60000 65536"/>
                  <a:gd name="T6" fmla="*/ 0 w 1"/>
                  <a:gd name="T7" fmla="*/ 0 h 295"/>
                  <a:gd name="T8" fmla="*/ 1 w 1"/>
                  <a:gd name="T9" fmla="*/ 295 h 295"/>
                </a:gdLst>
                <a:ahLst/>
                <a:cxnLst>
                  <a:cxn ang="T4">
                    <a:pos x="T0" y="T1"/>
                  </a:cxn>
                  <a:cxn ang="T5">
                    <a:pos x="T2" y="T3"/>
                  </a:cxn>
                </a:cxnLst>
                <a:rect l="T6" t="T7" r="T8" b="T9"/>
                <a:pathLst>
                  <a:path w="1" h="295">
                    <a:moveTo>
                      <a:pt x="0" y="0"/>
                    </a:moveTo>
                    <a:lnTo>
                      <a:pt x="0" y="295"/>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1" name="Group 79"/>
              <p:cNvGrpSpPr/>
              <p:nvPr/>
            </p:nvGrpSpPr>
            <p:grpSpPr bwMode="auto">
              <a:xfrm>
                <a:off x="2289" y="3939"/>
                <a:ext cx="356" cy="311"/>
                <a:chOff x="2289" y="3939"/>
                <a:chExt cx="356" cy="311"/>
              </a:xfrm>
            </p:grpSpPr>
            <p:sp>
              <p:nvSpPr>
                <p:cNvPr id="243" name="Text Box 80"/>
                <p:cNvSpPr txBox="1">
                  <a:spLocks noChangeArrowheads="1"/>
                </p:cNvSpPr>
                <p:nvPr/>
              </p:nvSpPr>
              <p:spPr bwMode="auto">
                <a:xfrm>
                  <a:off x="2289"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4" name="Text Box 81"/>
                <p:cNvSpPr txBox="1">
                  <a:spLocks noChangeArrowheads="1"/>
                </p:cNvSpPr>
                <p:nvPr/>
              </p:nvSpPr>
              <p:spPr bwMode="auto">
                <a:xfrm>
                  <a:off x="2473"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8</a:t>
                  </a:r>
                </a:p>
              </p:txBody>
            </p:sp>
          </p:grpSp>
          <p:grpSp>
            <p:nvGrpSpPr>
              <p:cNvPr id="212" name="Group 82"/>
              <p:cNvGrpSpPr/>
              <p:nvPr/>
            </p:nvGrpSpPr>
            <p:grpSpPr bwMode="auto">
              <a:xfrm>
                <a:off x="2782" y="3939"/>
                <a:ext cx="356" cy="311"/>
                <a:chOff x="2782" y="3939"/>
                <a:chExt cx="356" cy="311"/>
              </a:xfrm>
            </p:grpSpPr>
            <p:sp>
              <p:nvSpPr>
                <p:cNvPr id="241" name="Text Box 83"/>
                <p:cNvSpPr txBox="1">
                  <a:spLocks noChangeArrowheads="1"/>
                </p:cNvSpPr>
                <p:nvPr/>
              </p:nvSpPr>
              <p:spPr bwMode="auto">
                <a:xfrm>
                  <a:off x="2782"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2" name="Text Box 84"/>
                <p:cNvSpPr txBox="1">
                  <a:spLocks noChangeArrowheads="1"/>
                </p:cNvSpPr>
                <p:nvPr/>
              </p:nvSpPr>
              <p:spPr bwMode="auto">
                <a:xfrm>
                  <a:off x="2966"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grpSp>
          <p:grpSp>
            <p:nvGrpSpPr>
              <p:cNvPr id="213" name="Group 85"/>
              <p:cNvGrpSpPr/>
              <p:nvPr/>
            </p:nvGrpSpPr>
            <p:grpSpPr bwMode="auto">
              <a:xfrm>
                <a:off x="3757" y="3939"/>
                <a:ext cx="355" cy="311"/>
                <a:chOff x="3757" y="3939"/>
                <a:chExt cx="355" cy="311"/>
              </a:xfrm>
            </p:grpSpPr>
            <p:sp>
              <p:nvSpPr>
                <p:cNvPr id="239" name="Text Box 86"/>
                <p:cNvSpPr txBox="1">
                  <a:spLocks noChangeArrowheads="1"/>
                </p:cNvSpPr>
                <p:nvPr/>
              </p:nvSpPr>
              <p:spPr bwMode="auto">
                <a:xfrm>
                  <a:off x="3757"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sp>
              <p:nvSpPr>
                <p:cNvPr id="240" name="Text Box 87"/>
                <p:cNvSpPr txBox="1">
                  <a:spLocks noChangeArrowheads="1"/>
                </p:cNvSpPr>
                <p:nvPr/>
              </p:nvSpPr>
              <p:spPr bwMode="auto">
                <a:xfrm>
                  <a:off x="3940" y="4058"/>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5</a:t>
                  </a:r>
                </a:p>
              </p:txBody>
            </p:sp>
          </p:grpSp>
          <p:grpSp>
            <p:nvGrpSpPr>
              <p:cNvPr id="214" name="Group 88"/>
              <p:cNvGrpSpPr/>
              <p:nvPr/>
            </p:nvGrpSpPr>
            <p:grpSpPr bwMode="auto">
              <a:xfrm>
                <a:off x="3275" y="3939"/>
                <a:ext cx="344" cy="303"/>
                <a:chOff x="3275" y="3939"/>
                <a:chExt cx="344" cy="303"/>
              </a:xfrm>
            </p:grpSpPr>
            <p:sp>
              <p:nvSpPr>
                <p:cNvPr id="237" name="Text Box 89"/>
                <p:cNvSpPr txBox="1">
                  <a:spLocks noChangeArrowheads="1"/>
                </p:cNvSpPr>
                <p:nvPr/>
              </p:nvSpPr>
              <p:spPr bwMode="auto">
                <a:xfrm>
                  <a:off x="3447" y="405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6</a:t>
                  </a:r>
                </a:p>
              </p:txBody>
            </p:sp>
            <p:sp>
              <p:nvSpPr>
                <p:cNvPr id="238" name="Text Box 90"/>
                <p:cNvSpPr txBox="1">
                  <a:spLocks noChangeArrowheads="1"/>
                </p:cNvSpPr>
                <p:nvPr/>
              </p:nvSpPr>
              <p:spPr bwMode="auto">
                <a:xfrm>
                  <a:off x="3275" y="3939"/>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p>
              </p:txBody>
            </p:sp>
          </p:grpSp>
          <p:grpSp>
            <p:nvGrpSpPr>
              <p:cNvPr id="215" name="Group 91"/>
              <p:cNvGrpSpPr/>
              <p:nvPr/>
            </p:nvGrpSpPr>
            <p:grpSpPr bwMode="auto">
              <a:xfrm>
                <a:off x="2025" y="3531"/>
                <a:ext cx="307" cy="311"/>
                <a:chOff x="2025" y="3531"/>
                <a:chExt cx="307" cy="311"/>
              </a:xfrm>
            </p:grpSpPr>
            <p:sp>
              <p:nvSpPr>
                <p:cNvPr id="235" name="Text Box 92"/>
                <p:cNvSpPr txBox="1">
                  <a:spLocks noChangeArrowheads="1"/>
                </p:cNvSpPr>
                <p:nvPr/>
              </p:nvSpPr>
              <p:spPr bwMode="auto">
                <a:xfrm>
                  <a:off x="2025" y="353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sp>
              <p:nvSpPr>
                <p:cNvPr id="236" name="Text Box 93"/>
                <p:cNvSpPr txBox="1">
                  <a:spLocks noChangeArrowheads="1"/>
                </p:cNvSpPr>
                <p:nvPr/>
              </p:nvSpPr>
              <p:spPr bwMode="auto">
                <a:xfrm>
                  <a:off x="2160" y="3650"/>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grpSp>
            <p:nvGrpSpPr>
              <p:cNvPr id="216" name="Group 94"/>
              <p:cNvGrpSpPr/>
              <p:nvPr/>
            </p:nvGrpSpPr>
            <p:grpSpPr bwMode="auto">
              <a:xfrm>
                <a:off x="3853" y="3531"/>
                <a:ext cx="359" cy="311"/>
                <a:chOff x="3853" y="3531"/>
                <a:chExt cx="359" cy="311"/>
              </a:xfrm>
            </p:grpSpPr>
            <p:sp>
              <p:nvSpPr>
                <p:cNvPr id="233" name="Text Box 95"/>
                <p:cNvSpPr txBox="1">
                  <a:spLocks noChangeArrowheads="1"/>
                </p:cNvSpPr>
                <p:nvPr/>
              </p:nvSpPr>
              <p:spPr bwMode="auto">
                <a:xfrm>
                  <a:off x="3853" y="353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Y</a:t>
                  </a:r>
                </a:p>
              </p:txBody>
            </p:sp>
            <p:sp>
              <p:nvSpPr>
                <p:cNvPr id="234" name="Text Box 96"/>
                <p:cNvSpPr txBox="1">
                  <a:spLocks noChangeArrowheads="1"/>
                </p:cNvSpPr>
                <p:nvPr/>
              </p:nvSpPr>
              <p:spPr bwMode="auto">
                <a:xfrm>
                  <a:off x="3984" y="3650"/>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31</a:t>
                  </a:r>
                </a:p>
              </p:txBody>
            </p:sp>
          </p:grpSp>
          <p:grpSp>
            <p:nvGrpSpPr>
              <p:cNvPr id="217" name="Group 97"/>
              <p:cNvGrpSpPr/>
              <p:nvPr/>
            </p:nvGrpSpPr>
            <p:grpSpPr bwMode="auto">
              <a:xfrm>
                <a:off x="1203" y="1296"/>
                <a:ext cx="365" cy="299"/>
                <a:chOff x="1203" y="1296"/>
                <a:chExt cx="365" cy="299"/>
              </a:xfrm>
            </p:grpSpPr>
            <p:sp>
              <p:nvSpPr>
                <p:cNvPr id="231" name="Text Box 98"/>
                <p:cNvSpPr txBox="1">
                  <a:spLocks noChangeArrowheads="1"/>
                </p:cNvSpPr>
                <p:nvPr/>
              </p:nvSpPr>
              <p:spPr bwMode="auto">
                <a:xfrm>
                  <a:off x="1203" y="12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X</a:t>
                  </a:r>
                </a:p>
              </p:txBody>
            </p:sp>
            <p:sp>
              <p:nvSpPr>
                <p:cNvPr id="232" name="Text Box 99"/>
                <p:cNvSpPr txBox="1">
                  <a:spLocks noChangeArrowheads="1"/>
                </p:cNvSpPr>
                <p:nvPr/>
              </p:nvSpPr>
              <p:spPr bwMode="auto">
                <a:xfrm>
                  <a:off x="1388" y="1383"/>
                  <a:ext cx="18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p>
              </p:txBody>
            </p:sp>
          </p:grpSp>
          <p:grpSp>
            <p:nvGrpSpPr>
              <p:cNvPr id="218" name="Group 100"/>
              <p:cNvGrpSpPr/>
              <p:nvPr/>
            </p:nvGrpSpPr>
            <p:grpSpPr bwMode="auto">
              <a:xfrm>
                <a:off x="1203" y="2496"/>
                <a:ext cx="412" cy="295"/>
                <a:chOff x="1203" y="2496"/>
                <a:chExt cx="412" cy="295"/>
              </a:xfrm>
            </p:grpSpPr>
            <p:sp>
              <p:nvSpPr>
                <p:cNvPr id="229" name="Text Box 101"/>
                <p:cNvSpPr txBox="1">
                  <a:spLocks noChangeArrowheads="1"/>
                </p:cNvSpPr>
                <p:nvPr/>
              </p:nvSpPr>
              <p:spPr bwMode="auto">
                <a:xfrm>
                  <a:off x="1203" y="249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X</a:t>
                  </a:r>
                </a:p>
              </p:txBody>
            </p:sp>
            <p:sp>
              <p:nvSpPr>
                <p:cNvPr id="230" name="Text Box 102"/>
                <p:cNvSpPr txBox="1">
                  <a:spLocks noChangeArrowheads="1"/>
                </p:cNvSpPr>
                <p:nvPr/>
              </p:nvSpPr>
              <p:spPr bwMode="auto">
                <a:xfrm>
                  <a:off x="1387" y="2599"/>
                  <a:ext cx="2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31</a:t>
                  </a:r>
                </a:p>
              </p:txBody>
            </p:sp>
          </p:grpSp>
          <p:sp>
            <p:nvSpPr>
              <p:cNvPr id="219" name="Text Box 103"/>
              <p:cNvSpPr txBox="1">
                <a:spLocks noChangeArrowheads="1"/>
              </p:cNvSpPr>
              <p:nvPr/>
            </p:nvSpPr>
            <p:spPr bwMode="auto">
              <a:xfrm>
                <a:off x="1388" y="1392"/>
                <a:ext cx="1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1400" b="1"/>
              </a:p>
            </p:txBody>
          </p:sp>
          <p:sp>
            <p:nvSpPr>
              <p:cNvPr id="220" name="Text Box 104"/>
              <p:cNvSpPr txBox="1">
                <a:spLocks noChangeArrowheads="1"/>
              </p:cNvSpPr>
              <p:nvPr/>
            </p:nvSpPr>
            <p:spPr bwMode="auto">
              <a:xfrm>
                <a:off x="5444" y="299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221" name="Freeform 105"/>
              <p:cNvSpPr/>
              <p:nvPr/>
            </p:nvSpPr>
            <p:spPr bwMode="auto">
              <a:xfrm>
                <a:off x="1581" y="2367"/>
                <a:ext cx="365" cy="1"/>
              </a:xfrm>
              <a:custGeom>
                <a:avLst/>
                <a:gdLst>
                  <a:gd name="T0" fmla="*/ 365 w 365"/>
                  <a:gd name="T1" fmla="*/ 1 h 1"/>
                  <a:gd name="T2" fmla="*/ 0 w 365"/>
                  <a:gd name="T3" fmla="*/ 0 h 1"/>
                  <a:gd name="T4" fmla="*/ 0 60000 65536"/>
                  <a:gd name="T5" fmla="*/ 0 60000 65536"/>
                  <a:gd name="T6" fmla="*/ 0 w 365"/>
                  <a:gd name="T7" fmla="*/ 0 h 1"/>
                  <a:gd name="T8" fmla="*/ 365 w 365"/>
                  <a:gd name="T9" fmla="*/ 1 h 1"/>
                </a:gdLst>
                <a:ahLst/>
                <a:cxnLst>
                  <a:cxn ang="T4">
                    <a:pos x="T0" y="T1"/>
                  </a:cxn>
                  <a:cxn ang="T5">
                    <a:pos x="T2" y="T3"/>
                  </a:cxn>
                </a:cxnLst>
                <a:rect l="T6" t="T7" r="T8" b="T9"/>
                <a:pathLst>
                  <a:path w="365" h="1">
                    <a:moveTo>
                      <a:pt x="365" y="1"/>
                    </a:moveTo>
                    <a:lnTo>
                      <a:pt x="0" y="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106"/>
              <p:cNvSpPr/>
              <p:nvPr/>
            </p:nvSpPr>
            <p:spPr bwMode="auto">
              <a:xfrm>
                <a:off x="5440" y="3306"/>
                <a:ext cx="259" cy="1"/>
              </a:xfrm>
              <a:custGeom>
                <a:avLst/>
                <a:gdLst>
                  <a:gd name="T0" fmla="*/ 0 w 258"/>
                  <a:gd name="T1" fmla="*/ 1 h 1"/>
                  <a:gd name="T2" fmla="*/ 264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0" y="1"/>
                    </a:moveTo>
                    <a:lnTo>
                      <a:pt x="258" y="0"/>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Freeform 107"/>
              <p:cNvSpPr/>
              <p:nvPr/>
            </p:nvSpPr>
            <p:spPr bwMode="auto">
              <a:xfrm rot="10800000">
                <a:off x="4331" y="2368"/>
                <a:ext cx="334" cy="1"/>
              </a:xfrm>
              <a:custGeom>
                <a:avLst/>
                <a:gdLst>
                  <a:gd name="T0" fmla="*/ 339 w 333"/>
                  <a:gd name="T1" fmla="*/ 0 h 1"/>
                  <a:gd name="T2" fmla="*/ 0 w 333"/>
                  <a:gd name="T3" fmla="*/ 1 h 1"/>
                  <a:gd name="T4" fmla="*/ 0 60000 65536"/>
                  <a:gd name="T5" fmla="*/ 0 60000 65536"/>
                  <a:gd name="T6" fmla="*/ 0 w 333"/>
                  <a:gd name="T7" fmla="*/ 0 h 1"/>
                  <a:gd name="T8" fmla="*/ 333 w 333"/>
                  <a:gd name="T9" fmla="*/ 1 h 1"/>
                </a:gdLst>
                <a:ahLst/>
                <a:cxnLst>
                  <a:cxn ang="T4">
                    <a:pos x="T0" y="T1"/>
                  </a:cxn>
                  <a:cxn ang="T5">
                    <a:pos x="T2" y="T3"/>
                  </a:cxn>
                </a:cxnLst>
                <a:rect l="T6" t="T7" r="T8" b="T9"/>
                <a:pathLst>
                  <a:path w="333" h="1">
                    <a:moveTo>
                      <a:pt x="333" y="0"/>
                    </a:moveTo>
                    <a:lnTo>
                      <a:pt x="0" y="1"/>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Freeform 108"/>
              <p:cNvSpPr/>
              <p:nvPr/>
            </p:nvSpPr>
            <p:spPr bwMode="auto">
              <a:xfrm>
                <a:off x="3405" y="2367"/>
                <a:ext cx="321" cy="1"/>
              </a:xfrm>
              <a:custGeom>
                <a:avLst/>
                <a:gdLst>
                  <a:gd name="T0" fmla="*/ 321 w 321"/>
                  <a:gd name="T1" fmla="*/ 0 h 1"/>
                  <a:gd name="T2" fmla="*/ 0 w 321"/>
                  <a:gd name="T3" fmla="*/ 0 h 1"/>
                  <a:gd name="T4" fmla="*/ 0 60000 65536"/>
                  <a:gd name="T5" fmla="*/ 0 60000 65536"/>
                  <a:gd name="T6" fmla="*/ 0 w 321"/>
                  <a:gd name="T7" fmla="*/ 0 h 1"/>
                  <a:gd name="T8" fmla="*/ 321 w 321"/>
                  <a:gd name="T9" fmla="*/ 1 h 1"/>
                </a:gdLst>
                <a:ahLst/>
                <a:cxnLst>
                  <a:cxn ang="T4">
                    <a:pos x="T0" y="T1"/>
                  </a:cxn>
                  <a:cxn ang="T5">
                    <a:pos x="T2" y="T3"/>
                  </a:cxn>
                </a:cxnLst>
                <a:rect l="T6" t="T7" r="T8" b="T9"/>
                <a:pathLst>
                  <a:path w="321" h="1">
                    <a:moveTo>
                      <a:pt x="321" y="0"/>
                    </a:moveTo>
                    <a:lnTo>
                      <a:pt x="0" y="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Line 109"/>
              <p:cNvSpPr>
                <a:spLocks noChangeShapeType="1"/>
              </p:cNvSpPr>
              <p:nvPr/>
            </p:nvSpPr>
            <p:spPr bwMode="auto">
              <a:xfrm flipV="1">
                <a:off x="5109" y="3444"/>
                <a:ext cx="0" cy="33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6" name="Text Box 110"/>
              <p:cNvSpPr txBox="1">
                <a:spLocks noChangeArrowheads="1"/>
              </p:cNvSpPr>
              <p:nvPr/>
            </p:nvSpPr>
            <p:spPr bwMode="auto">
              <a:xfrm>
                <a:off x="4821" y="3772"/>
                <a:ext cx="7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读/写</a:t>
                </a:r>
              </a:p>
            </p:txBody>
          </p:sp>
          <p:sp>
            <p:nvSpPr>
              <p:cNvPr id="227" name="Text Box 111"/>
              <p:cNvSpPr txBox="1">
                <a:spLocks noChangeArrowheads="1"/>
              </p:cNvSpPr>
              <p:nvPr/>
            </p:nvSpPr>
            <p:spPr bwMode="auto">
              <a:xfrm>
                <a:off x="3024" y="103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228" name="Text Box 112"/>
              <p:cNvSpPr txBox="1">
                <a:spLocks noChangeArrowheads="1"/>
              </p:cNvSpPr>
              <p:nvPr/>
            </p:nvSpPr>
            <p:spPr bwMode="auto">
              <a:xfrm>
                <a:off x="3024" y="216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grpSp>
      <p:sp>
        <p:nvSpPr>
          <p:cNvPr id="275" name="Text Box 113"/>
          <p:cNvSpPr txBox="1">
            <a:spLocks noChangeArrowheads="1"/>
          </p:cNvSpPr>
          <p:nvPr/>
        </p:nvSpPr>
        <p:spPr bwMode="auto">
          <a:xfrm>
            <a:off x="701998" y="977201"/>
            <a:ext cx="22082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(2) 重合法</a:t>
            </a:r>
          </a:p>
        </p:txBody>
      </p:sp>
      <p:grpSp>
        <p:nvGrpSpPr>
          <p:cNvPr id="276" name="Group 115"/>
          <p:cNvGrpSpPr/>
          <p:nvPr/>
        </p:nvGrpSpPr>
        <p:grpSpPr bwMode="auto">
          <a:xfrm>
            <a:off x="3404944" y="1344612"/>
            <a:ext cx="6229350" cy="5376863"/>
            <a:chOff x="439" y="945"/>
            <a:chExt cx="3924" cy="3387"/>
          </a:xfrm>
        </p:grpSpPr>
        <p:grpSp>
          <p:nvGrpSpPr>
            <p:cNvPr id="277" name="Group 116"/>
            <p:cNvGrpSpPr/>
            <p:nvPr/>
          </p:nvGrpSpPr>
          <p:grpSpPr bwMode="auto">
            <a:xfrm>
              <a:off x="2195" y="4044"/>
              <a:ext cx="2168" cy="288"/>
              <a:chOff x="2147" y="3989"/>
              <a:chExt cx="2168" cy="288"/>
            </a:xfrm>
          </p:grpSpPr>
          <p:sp>
            <p:nvSpPr>
              <p:cNvPr id="285" name="Text Box 117"/>
              <p:cNvSpPr txBox="1">
                <a:spLocks noChangeArrowheads="1"/>
              </p:cNvSpPr>
              <p:nvPr/>
            </p:nvSpPr>
            <p:spPr bwMode="auto">
              <a:xfrm>
                <a:off x="2147"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6" name="Text Box 118"/>
              <p:cNvSpPr txBox="1">
                <a:spLocks noChangeArrowheads="1"/>
              </p:cNvSpPr>
              <p:nvPr/>
            </p:nvSpPr>
            <p:spPr bwMode="auto">
              <a:xfrm>
                <a:off x="2642"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7" name="Text Box 119"/>
              <p:cNvSpPr txBox="1">
                <a:spLocks noChangeArrowheads="1"/>
              </p:cNvSpPr>
              <p:nvPr/>
            </p:nvSpPr>
            <p:spPr bwMode="auto">
              <a:xfrm>
                <a:off x="3125"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8" name="Text Box 120"/>
              <p:cNvSpPr txBox="1">
                <a:spLocks noChangeArrowheads="1"/>
              </p:cNvSpPr>
              <p:nvPr/>
            </p:nvSpPr>
            <p:spPr bwMode="auto">
              <a:xfrm>
                <a:off x="3620"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9" name="Text Box 121"/>
              <p:cNvSpPr txBox="1">
                <a:spLocks noChangeArrowheads="1"/>
              </p:cNvSpPr>
              <p:nvPr/>
            </p:nvSpPr>
            <p:spPr bwMode="auto">
              <a:xfrm>
                <a:off x="4103" y="39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nvGrpSpPr>
            <p:cNvPr id="278" name="Group 122"/>
            <p:cNvGrpSpPr/>
            <p:nvPr/>
          </p:nvGrpSpPr>
          <p:grpSpPr bwMode="auto">
            <a:xfrm>
              <a:off x="439" y="945"/>
              <a:ext cx="224" cy="2120"/>
              <a:chOff x="439" y="757"/>
              <a:chExt cx="224" cy="2120"/>
            </a:xfrm>
          </p:grpSpPr>
          <p:grpSp>
            <p:nvGrpSpPr>
              <p:cNvPr id="279" name="Group 123"/>
              <p:cNvGrpSpPr/>
              <p:nvPr/>
            </p:nvGrpSpPr>
            <p:grpSpPr bwMode="auto">
              <a:xfrm>
                <a:off x="439" y="1203"/>
                <a:ext cx="212" cy="1674"/>
                <a:chOff x="439" y="1203"/>
                <a:chExt cx="212" cy="1674"/>
              </a:xfrm>
            </p:grpSpPr>
            <p:sp>
              <p:nvSpPr>
                <p:cNvPr id="281" name="Text Box 124"/>
                <p:cNvSpPr txBox="1">
                  <a:spLocks noChangeArrowheads="1"/>
                </p:cNvSpPr>
                <p:nvPr/>
              </p:nvSpPr>
              <p:spPr bwMode="auto">
                <a:xfrm>
                  <a:off x="439" y="120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2" name="Text Box 125"/>
                <p:cNvSpPr txBox="1">
                  <a:spLocks noChangeArrowheads="1"/>
                </p:cNvSpPr>
                <p:nvPr/>
              </p:nvSpPr>
              <p:spPr bwMode="auto">
                <a:xfrm>
                  <a:off x="439" y="167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3" name="Text Box 126"/>
                <p:cNvSpPr txBox="1">
                  <a:spLocks noChangeArrowheads="1"/>
                </p:cNvSpPr>
                <p:nvPr/>
              </p:nvSpPr>
              <p:spPr bwMode="auto">
                <a:xfrm>
                  <a:off x="439" y="211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sp>
              <p:nvSpPr>
                <p:cNvPr id="284" name="Text Box 127"/>
                <p:cNvSpPr txBox="1">
                  <a:spLocks noChangeArrowheads="1"/>
                </p:cNvSpPr>
                <p:nvPr/>
              </p:nvSpPr>
              <p:spPr bwMode="auto">
                <a:xfrm>
                  <a:off x="439" y="2589"/>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sp>
            <p:nvSpPr>
              <p:cNvPr id="280" name="Text Box 128"/>
              <p:cNvSpPr txBox="1">
                <a:spLocks noChangeArrowheads="1"/>
              </p:cNvSpPr>
              <p:nvPr/>
            </p:nvSpPr>
            <p:spPr bwMode="auto">
              <a:xfrm>
                <a:off x="451" y="75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0</a:t>
                </a:r>
              </a:p>
            </p:txBody>
          </p:sp>
        </p:grpSp>
      </p:grpSp>
      <p:sp>
        <p:nvSpPr>
          <p:cNvPr id="290" name="Freeform 129"/>
          <p:cNvSpPr/>
          <p:nvPr/>
        </p:nvSpPr>
        <p:spPr bwMode="auto">
          <a:xfrm>
            <a:off x="6632331" y="1736725"/>
            <a:ext cx="660400" cy="2935287"/>
          </a:xfrm>
          <a:custGeom>
            <a:avLst/>
            <a:gdLst>
              <a:gd name="T0" fmla="*/ 2147483647 w 416"/>
              <a:gd name="T1" fmla="*/ 0 h 1849"/>
              <a:gd name="T2" fmla="*/ 2147483647 w 416"/>
              <a:gd name="T3" fmla="*/ 2147483647 h 1849"/>
              <a:gd name="T4" fmla="*/ 2147483647 w 416"/>
              <a:gd name="T5" fmla="*/ 2147483647 h 1849"/>
              <a:gd name="T6" fmla="*/ 0 w 416"/>
              <a:gd name="T7" fmla="*/ 2147483647 h 1849"/>
              <a:gd name="T8" fmla="*/ 0 60000 65536"/>
              <a:gd name="T9" fmla="*/ 0 60000 65536"/>
              <a:gd name="T10" fmla="*/ 0 60000 65536"/>
              <a:gd name="T11" fmla="*/ 0 60000 65536"/>
              <a:gd name="T12" fmla="*/ 0 w 416"/>
              <a:gd name="T13" fmla="*/ 0 h 1849"/>
              <a:gd name="T14" fmla="*/ 416 w 416"/>
              <a:gd name="T15" fmla="*/ 1849 h 1849"/>
            </a:gdLst>
            <a:ahLst/>
            <a:cxnLst>
              <a:cxn ang="T8">
                <a:pos x="T0" y="T1"/>
              </a:cxn>
              <a:cxn ang="T9">
                <a:pos x="T2" y="T3"/>
              </a:cxn>
              <a:cxn ang="T10">
                <a:pos x="T4" y="T5"/>
              </a:cxn>
              <a:cxn ang="T11">
                <a:pos x="T6" y="T7"/>
              </a:cxn>
            </a:cxnLst>
            <a:rect l="T12" t="T13" r="T14" b="T15"/>
            <a:pathLst>
              <a:path w="416" h="1849">
                <a:moveTo>
                  <a:pt x="414" y="0"/>
                </a:moveTo>
                <a:lnTo>
                  <a:pt x="414" y="1"/>
                </a:lnTo>
                <a:lnTo>
                  <a:pt x="416" y="1848"/>
                </a:lnTo>
                <a:lnTo>
                  <a:pt x="0" y="1849"/>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1" name="Group 130"/>
          <p:cNvGrpSpPr/>
          <p:nvPr/>
        </p:nvGrpSpPr>
        <p:grpSpPr bwMode="auto">
          <a:xfrm>
            <a:off x="5798894" y="1474787"/>
            <a:ext cx="3760787" cy="2420938"/>
            <a:chOff x="1947" y="1008"/>
            <a:chExt cx="2369" cy="1525"/>
          </a:xfrm>
        </p:grpSpPr>
        <p:grpSp>
          <p:nvGrpSpPr>
            <p:cNvPr id="292" name="Group 131"/>
            <p:cNvGrpSpPr/>
            <p:nvPr/>
          </p:nvGrpSpPr>
          <p:grpSpPr bwMode="auto">
            <a:xfrm>
              <a:off x="1947" y="1008"/>
              <a:ext cx="2369" cy="1525"/>
              <a:chOff x="1953" y="1008"/>
              <a:chExt cx="2369" cy="1525"/>
            </a:xfrm>
          </p:grpSpPr>
          <p:grpSp>
            <p:nvGrpSpPr>
              <p:cNvPr id="294" name="Group 132"/>
              <p:cNvGrpSpPr/>
              <p:nvPr/>
            </p:nvGrpSpPr>
            <p:grpSpPr bwMode="auto">
              <a:xfrm>
                <a:off x="1953" y="1008"/>
                <a:ext cx="2369" cy="1525"/>
                <a:chOff x="1953" y="1008"/>
                <a:chExt cx="2369" cy="1525"/>
              </a:xfrm>
            </p:grpSpPr>
            <p:sp>
              <p:nvSpPr>
                <p:cNvPr id="296" name="Rectangle 133"/>
                <p:cNvSpPr>
                  <a:spLocks noChangeArrowheads="1"/>
                </p:cNvSpPr>
                <p:nvPr/>
              </p:nvSpPr>
              <p:spPr bwMode="auto">
                <a:xfrm>
                  <a:off x="1953" y="1008"/>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b="1">
                      <a:solidFill>
                        <a:schemeClr val="bg2"/>
                      </a:solidFill>
                    </a:rPr>
                    <a:t>0,0</a:t>
                  </a:r>
                </a:p>
              </p:txBody>
            </p:sp>
            <p:sp>
              <p:nvSpPr>
                <p:cNvPr id="297" name="Rectangle 134"/>
                <p:cNvSpPr>
                  <a:spLocks noChangeArrowheads="1"/>
                </p:cNvSpPr>
                <p:nvPr/>
              </p:nvSpPr>
              <p:spPr bwMode="auto">
                <a:xfrm>
                  <a:off x="1953" y="2201"/>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31,0</a:t>
                  </a:r>
                </a:p>
              </p:txBody>
            </p:sp>
            <p:sp>
              <p:nvSpPr>
                <p:cNvPr id="298" name="Rectangle 135"/>
                <p:cNvSpPr>
                  <a:spLocks noChangeArrowheads="1"/>
                </p:cNvSpPr>
                <p:nvPr/>
              </p:nvSpPr>
              <p:spPr bwMode="auto">
                <a:xfrm>
                  <a:off x="3737" y="1020"/>
                  <a:ext cx="585" cy="332"/>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0,31</a:t>
                  </a:r>
                </a:p>
              </p:txBody>
            </p:sp>
          </p:grpSp>
          <p:sp>
            <p:nvSpPr>
              <p:cNvPr id="295" name="Text Box 136"/>
              <p:cNvSpPr txBox="1">
                <a:spLocks noChangeArrowheads="1"/>
              </p:cNvSpPr>
              <p:nvPr/>
            </p:nvSpPr>
            <p:spPr bwMode="auto">
              <a:xfrm rot="5400000">
                <a:off x="2145" y="1693"/>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sp>
          <p:nvSpPr>
            <p:cNvPr id="293" name="Text Box 137"/>
            <p:cNvSpPr txBox="1">
              <a:spLocks noChangeArrowheads="1"/>
            </p:cNvSpPr>
            <p:nvPr/>
          </p:nvSpPr>
          <p:spPr bwMode="auto">
            <a:xfrm>
              <a:off x="3024" y="1033"/>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a:t>
              </a:r>
            </a:p>
          </p:txBody>
        </p:sp>
      </p:grpSp>
      <p:grpSp>
        <p:nvGrpSpPr>
          <p:cNvPr id="299" name="Group 138"/>
          <p:cNvGrpSpPr/>
          <p:nvPr/>
        </p:nvGrpSpPr>
        <p:grpSpPr bwMode="auto">
          <a:xfrm>
            <a:off x="10385181" y="4624387"/>
            <a:ext cx="1371600" cy="728663"/>
            <a:chOff x="4836" y="2997"/>
            <a:chExt cx="864" cy="459"/>
          </a:xfrm>
        </p:grpSpPr>
        <p:sp>
          <p:nvSpPr>
            <p:cNvPr id="300" name="Rectangle 139"/>
            <p:cNvSpPr>
              <a:spLocks noChangeArrowheads="1"/>
            </p:cNvSpPr>
            <p:nvPr/>
          </p:nvSpPr>
          <p:spPr bwMode="auto">
            <a:xfrm>
              <a:off x="4836" y="3088"/>
              <a:ext cx="588" cy="368"/>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b="1">
                  <a:solidFill>
                    <a:schemeClr val="bg2"/>
                  </a:solidFill>
                </a:rPr>
                <a:t>I/O</a:t>
              </a:r>
            </a:p>
          </p:txBody>
        </p:sp>
        <p:grpSp>
          <p:nvGrpSpPr>
            <p:cNvPr id="301" name="Group 140"/>
            <p:cNvGrpSpPr/>
            <p:nvPr/>
          </p:nvGrpSpPr>
          <p:grpSpPr bwMode="auto">
            <a:xfrm>
              <a:off x="5441" y="2997"/>
              <a:ext cx="259" cy="315"/>
              <a:chOff x="5441" y="2983"/>
              <a:chExt cx="259" cy="315"/>
            </a:xfrm>
          </p:grpSpPr>
          <p:sp>
            <p:nvSpPr>
              <p:cNvPr id="302" name="Freeform 141"/>
              <p:cNvSpPr/>
              <p:nvPr/>
            </p:nvSpPr>
            <p:spPr bwMode="auto">
              <a:xfrm>
                <a:off x="5441" y="3297"/>
                <a:ext cx="258" cy="1"/>
              </a:xfrm>
              <a:custGeom>
                <a:avLst/>
                <a:gdLst>
                  <a:gd name="T0" fmla="*/ 0 w 258"/>
                  <a:gd name="T1" fmla="*/ 1 h 1"/>
                  <a:gd name="T2" fmla="*/ 258 w 258"/>
                  <a:gd name="T3" fmla="*/ 0 h 1"/>
                  <a:gd name="T4" fmla="*/ 0 60000 65536"/>
                  <a:gd name="T5" fmla="*/ 0 60000 65536"/>
                  <a:gd name="T6" fmla="*/ 0 w 258"/>
                  <a:gd name="T7" fmla="*/ 0 h 1"/>
                  <a:gd name="T8" fmla="*/ 258 w 258"/>
                  <a:gd name="T9" fmla="*/ 1 h 1"/>
                </a:gdLst>
                <a:ahLst/>
                <a:cxnLst>
                  <a:cxn ang="T4">
                    <a:pos x="T0" y="T1"/>
                  </a:cxn>
                  <a:cxn ang="T5">
                    <a:pos x="T2" y="T3"/>
                  </a:cxn>
                </a:cxnLst>
                <a:rect l="T6" t="T7" r="T8" b="T9"/>
                <a:pathLst>
                  <a:path w="258" h="1">
                    <a:moveTo>
                      <a:pt x="0" y="1"/>
                    </a:moveTo>
                    <a:lnTo>
                      <a:pt x="258" y="0"/>
                    </a:lnTo>
                  </a:path>
                </a:pathLst>
              </a:custGeom>
              <a:solidFill>
                <a:schemeClr val="folHlink"/>
              </a:solidFill>
              <a:ln w="38100">
                <a:solidFill>
                  <a:schemeClr val="folHlink"/>
                </a:solidFill>
                <a:round/>
                <a:headEnd type="triangle" w="med" len="med"/>
                <a:tailEnd type="triangle" w="med" len="me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Text Box 142"/>
              <p:cNvSpPr txBox="1">
                <a:spLocks noChangeArrowheads="1"/>
              </p:cNvSpPr>
              <p:nvPr/>
            </p:nvSpPr>
            <p:spPr bwMode="auto">
              <a:xfrm>
                <a:off x="5445" y="2983"/>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D</a:t>
                </a:r>
              </a:p>
            </p:txBody>
          </p:sp>
        </p:grpSp>
      </p:grpSp>
      <p:sp>
        <p:nvSpPr>
          <p:cNvPr id="304" name="Freeform 143"/>
          <p:cNvSpPr/>
          <p:nvPr/>
        </p:nvSpPr>
        <p:spPr bwMode="auto">
          <a:xfrm>
            <a:off x="6632331" y="4819650"/>
            <a:ext cx="3746500" cy="268287"/>
          </a:xfrm>
          <a:custGeom>
            <a:avLst/>
            <a:gdLst>
              <a:gd name="T0" fmla="*/ 0 w 2360"/>
              <a:gd name="T1" fmla="*/ 0 h 169"/>
              <a:gd name="T2" fmla="*/ 2147483647 w 2360"/>
              <a:gd name="T3" fmla="*/ 2147483647 h 169"/>
              <a:gd name="T4" fmla="*/ 2147483647 w 2360"/>
              <a:gd name="T5" fmla="*/ 2147483647 h 169"/>
              <a:gd name="T6" fmla="*/ 2147483647 w 2360"/>
              <a:gd name="T7" fmla="*/ 2147483647 h 169"/>
              <a:gd name="T8" fmla="*/ 0 60000 65536"/>
              <a:gd name="T9" fmla="*/ 0 60000 65536"/>
              <a:gd name="T10" fmla="*/ 0 60000 65536"/>
              <a:gd name="T11" fmla="*/ 0 60000 65536"/>
              <a:gd name="T12" fmla="*/ 0 w 2360"/>
              <a:gd name="T13" fmla="*/ 0 h 169"/>
              <a:gd name="T14" fmla="*/ 2360 w 2360"/>
              <a:gd name="T15" fmla="*/ 169 h 169"/>
            </a:gdLst>
            <a:ahLst/>
            <a:cxnLst>
              <a:cxn ang="T8">
                <a:pos x="T0" y="T1"/>
              </a:cxn>
              <a:cxn ang="T9">
                <a:pos x="T2" y="T3"/>
              </a:cxn>
              <a:cxn ang="T10">
                <a:pos x="T4" y="T5"/>
              </a:cxn>
              <a:cxn ang="T11">
                <a:pos x="T6" y="T7"/>
              </a:cxn>
            </a:cxnLst>
            <a:rect l="T12" t="T13" r="T14" b="T15"/>
            <a:pathLst>
              <a:path w="2360" h="169">
                <a:moveTo>
                  <a:pt x="0" y="0"/>
                </a:moveTo>
                <a:lnTo>
                  <a:pt x="419" y="2"/>
                </a:lnTo>
                <a:lnTo>
                  <a:pt x="417" y="168"/>
                </a:lnTo>
                <a:lnTo>
                  <a:pt x="2360" y="169"/>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5" name="Group 144"/>
          <p:cNvGrpSpPr/>
          <p:nvPr/>
        </p:nvGrpSpPr>
        <p:grpSpPr bwMode="auto">
          <a:xfrm>
            <a:off x="4473331" y="2000250"/>
            <a:ext cx="4635500" cy="3522662"/>
            <a:chOff x="1112" y="1339"/>
            <a:chExt cx="2920" cy="2219"/>
          </a:xfrm>
        </p:grpSpPr>
        <p:grpSp>
          <p:nvGrpSpPr>
            <p:cNvPr id="306" name="Group 145"/>
            <p:cNvGrpSpPr/>
            <p:nvPr/>
          </p:nvGrpSpPr>
          <p:grpSpPr bwMode="auto">
            <a:xfrm>
              <a:off x="1112" y="1339"/>
              <a:ext cx="2920" cy="2219"/>
              <a:chOff x="1112" y="1339"/>
              <a:chExt cx="2920" cy="2219"/>
            </a:xfrm>
          </p:grpSpPr>
          <p:sp>
            <p:nvSpPr>
              <p:cNvPr id="310" name="Freeform 146"/>
              <p:cNvSpPr/>
              <p:nvPr/>
            </p:nvSpPr>
            <p:spPr bwMode="auto">
              <a:xfrm>
                <a:off x="1112" y="1348"/>
                <a:ext cx="2920" cy="232"/>
              </a:xfrm>
              <a:custGeom>
                <a:avLst/>
                <a:gdLst>
                  <a:gd name="T0" fmla="*/ 0 w 2920"/>
                  <a:gd name="T1" fmla="*/ 232 h 232"/>
                  <a:gd name="T2" fmla="*/ 2920 w 2920"/>
                  <a:gd name="T3" fmla="*/ 232 h 232"/>
                  <a:gd name="T4" fmla="*/ 2920 w 2920"/>
                  <a:gd name="T5" fmla="*/ 0 h 232"/>
                  <a:gd name="T6" fmla="*/ 0 60000 65536"/>
                  <a:gd name="T7" fmla="*/ 0 60000 65536"/>
                  <a:gd name="T8" fmla="*/ 0 60000 65536"/>
                  <a:gd name="T9" fmla="*/ 0 w 2920"/>
                  <a:gd name="T10" fmla="*/ 0 h 232"/>
                  <a:gd name="T11" fmla="*/ 2920 w 2920"/>
                  <a:gd name="T12" fmla="*/ 232 h 232"/>
                </a:gdLst>
                <a:ahLst/>
                <a:cxnLst>
                  <a:cxn ang="T6">
                    <a:pos x="T0" y="T1"/>
                  </a:cxn>
                  <a:cxn ang="T7">
                    <a:pos x="T2" y="T3"/>
                  </a:cxn>
                  <a:cxn ang="T8">
                    <a:pos x="T4" y="T5"/>
                  </a:cxn>
                </a:cxnLst>
                <a:rect l="T9" t="T10" r="T11" b="T12"/>
                <a:pathLst>
                  <a:path w="2920" h="232">
                    <a:moveTo>
                      <a:pt x="0" y="232"/>
                    </a:moveTo>
                    <a:lnTo>
                      <a:pt x="2920" y="232"/>
                    </a:lnTo>
                    <a:lnTo>
                      <a:pt x="292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1" name="Freeform 147"/>
              <p:cNvSpPr/>
              <p:nvPr/>
            </p:nvSpPr>
            <p:spPr bwMode="auto">
              <a:xfrm>
                <a:off x="2233" y="1339"/>
                <a:ext cx="1" cy="243"/>
              </a:xfrm>
              <a:custGeom>
                <a:avLst/>
                <a:gdLst>
                  <a:gd name="T0" fmla="*/ 0 w 1"/>
                  <a:gd name="T1" fmla="*/ 0 h 243"/>
                  <a:gd name="T2" fmla="*/ 0 w 1"/>
                  <a:gd name="T3" fmla="*/ 243 h 243"/>
                  <a:gd name="T4" fmla="*/ 0 60000 65536"/>
                  <a:gd name="T5" fmla="*/ 0 60000 65536"/>
                  <a:gd name="T6" fmla="*/ 0 w 1"/>
                  <a:gd name="T7" fmla="*/ 0 h 243"/>
                  <a:gd name="T8" fmla="*/ 1 w 1"/>
                  <a:gd name="T9" fmla="*/ 243 h 243"/>
                </a:gdLst>
                <a:ahLst/>
                <a:cxnLst>
                  <a:cxn ang="T4">
                    <a:pos x="T0" y="T1"/>
                  </a:cxn>
                  <a:cxn ang="T5">
                    <a:pos x="T2" y="T3"/>
                  </a:cxn>
                </a:cxnLst>
                <a:rect l="T6" t="T7" r="T8" b="T9"/>
                <a:pathLst>
                  <a:path w="1" h="243">
                    <a:moveTo>
                      <a:pt x="0" y="0"/>
                    </a:moveTo>
                    <a:lnTo>
                      <a:pt x="0" y="243"/>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12" name="Group 148"/>
              <p:cNvGrpSpPr/>
              <p:nvPr/>
            </p:nvGrpSpPr>
            <p:grpSpPr bwMode="auto">
              <a:xfrm>
                <a:off x="2025" y="2943"/>
                <a:ext cx="49" cy="252"/>
                <a:chOff x="2025" y="2943"/>
                <a:chExt cx="49" cy="252"/>
              </a:xfrm>
            </p:grpSpPr>
            <p:sp>
              <p:nvSpPr>
                <p:cNvPr id="315" name="Freeform 149"/>
                <p:cNvSpPr/>
                <p:nvPr/>
              </p:nvSpPr>
              <p:spPr bwMode="auto">
                <a:xfrm>
                  <a:off x="2025" y="2943"/>
                  <a:ext cx="1" cy="252"/>
                </a:xfrm>
                <a:custGeom>
                  <a:avLst/>
                  <a:gdLst>
                    <a:gd name="T0" fmla="*/ 0 w 1"/>
                    <a:gd name="T1" fmla="*/ 252 h 252"/>
                    <a:gd name="T2" fmla="*/ 0 w 1"/>
                    <a:gd name="T3" fmla="*/ 0 h 252"/>
                    <a:gd name="T4" fmla="*/ 0 60000 65536"/>
                    <a:gd name="T5" fmla="*/ 0 60000 65536"/>
                    <a:gd name="T6" fmla="*/ 0 w 1"/>
                    <a:gd name="T7" fmla="*/ 0 h 252"/>
                    <a:gd name="T8" fmla="*/ 1 w 1"/>
                    <a:gd name="T9" fmla="*/ 252 h 252"/>
                  </a:gdLst>
                  <a:ahLst/>
                  <a:cxnLst>
                    <a:cxn ang="T4">
                      <a:pos x="T0" y="T1"/>
                    </a:cxn>
                    <a:cxn ang="T5">
                      <a:pos x="T2" y="T3"/>
                    </a:cxn>
                  </a:cxnLst>
                  <a:rect l="T6" t="T7" r="T8" b="T9"/>
                  <a:pathLst>
                    <a:path w="1" h="252">
                      <a:moveTo>
                        <a:pt x="0" y="252"/>
                      </a:moveTo>
                      <a:lnTo>
                        <a:pt x="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6" name="Freeform 150"/>
                <p:cNvSpPr/>
                <p:nvPr/>
              </p:nvSpPr>
              <p:spPr bwMode="auto">
                <a:xfrm>
                  <a:off x="2073" y="2985"/>
                  <a:ext cx="1" cy="162"/>
                </a:xfrm>
                <a:custGeom>
                  <a:avLst/>
                  <a:gdLst>
                    <a:gd name="T0" fmla="*/ 0 w 1"/>
                    <a:gd name="T1" fmla="*/ 162 h 162"/>
                    <a:gd name="T2" fmla="*/ 0 w 1"/>
                    <a:gd name="T3" fmla="*/ 0 h 162"/>
                    <a:gd name="T4" fmla="*/ 0 60000 65536"/>
                    <a:gd name="T5" fmla="*/ 0 60000 65536"/>
                    <a:gd name="T6" fmla="*/ 0 w 1"/>
                    <a:gd name="T7" fmla="*/ 0 h 162"/>
                    <a:gd name="T8" fmla="*/ 1 w 1"/>
                    <a:gd name="T9" fmla="*/ 162 h 162"/>
                  </a:gdLst>
                  <a:ahLst/>
                  <a:cxnLst>
                    <a:cxn ang="T4">
                      <a:pos x="T0" y="T1"/>
                    </a:cxn>
                    <a:cxn ang="T5">
                      <a:pos x="T2" y="T3"/>
                    </a:cxn>
                  </a:cxnLst>
                  <a:rect l="T6" t="T7" r="T8" b="T9"/>
                  <a:pathLst>
                    <a:path w="1" h="162">
                      <a:moveTo>
                        <a:pt x="0" y="162"/>
                      </a:moveTo>
                      <a:lnTo>
                        <a:pt x="0"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13" name="Freeform 151"/>
              <p:cNvSpPr/>
              <p:nvPr/>
            </p:nvSpPr>
            <p:spPr bwMode="auto">
              <a:xfrm>
                <a:off x="2066" y="3068"/>
                <a:ext cx="329" cy="1"/>
              </a:xfrm>
              <a:custGeom>
                <a:avLst/>
                <a:gdLst>
                  <a:gd name="T0" fmla="*/ 0 w 329"/>
                  <a:gd name="T1" fmla="*/ 0 h 1"/>
                  <a:gd name="T2" fmla="*/ 329 w 329"/>
                  <a:gd name="T3" fmla="*/ 1 h 1"/>
                  <a:gd name="T4" fmla="*/ 0 60000 65536"/>
                  <a:gd name="T5" fmla="*/ 0 60000 65536"/>
                  <a:gd name="T6" fmla="*/ 0 w 329"/>
                  <a:gd name="T7" fmla="*/ 0 h 1"/>
                  <a:gd name="T8" fmla="*/ 329 w 329"/>
                  <a:gd name="T9" fmla="*/ 1 h 1"/>
                </a:gdLst>
                <a:ahLst/>
                <a:cxnLst>
                  <a:cxn ang="T4">
                    <a:pos x="T0" y="T1"/>
                  </a:cxn>
                  <a:cxn ang="T5">
                    <a:pos x="T2" y="T3"/>
                  </a:cxn>
                </a:cxnLst>
                <a:rect l="T6" t="T7" r="T8" b="T9"/>
                <a:pathLst>
                  <a:path w="329" h="1">
                    <a:moveTo>
                      <a:pt x="0" y="0"/>
                    </a:moveTo>
                    <a:lnTo>
                      <a:pt x="329" y="1"/>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4" name="Freeform 152"/>
              <p:cNvSpPr/>
              <p:nvPr/>
            </p:nvSpPr>
            <p:spPr bwMode="auto">
              <a:xfrm>
                <a:off x="2255" y="3063"/>
                <a:ext cx="1" cy="495"/>
              </a:xfrm>
              <a:custGeom>
                <a:avLst/>
                <a:gdLst>
                  <a:gd name="T0" fmla="*/ 0 w 1"/>
                  <a:gd name="T1" fmla="*/ 0 h 495"/>
                  <a:gd name="T2" fmla="*/ 0 w 1"/>
                  <a:gd name="T3" fmla="*/ 495 h 495"/>
                  <a:gd name="T4" fmla="*/ 0 60000 65536"/>
                  <a:gd name="T5" fmla="*/ 0 60000 65536"/>
                  <a:gd name="T6" fmla="*/ 0 w 1"/>
                  <a:gd name="T7" fmla="*/ 0 h 495"/>
                  <a:gd name="T8" fmla="*/ 1 w 1"/>
                  <a:gd name="T9" fmla="*/ 495 h 495"/>
                </a:gdLst>
                <a:ahLst/>
                <a:cxnLst>
                  <a:cxn ang="T4">
                    <a:pos x="T0" y="T1"/>
                  </a:cxn>
                  <a:cxn ang="T5">
                    <a:pos x="T2" y="T3"/>
                  </a:cxn>
                </a:cxnLst>
                <a:rect l="T6" t="T7" r="T8" b="T9"/>
                <a:pathLst>
                  <a:path w="1" h="495">
                    <a:moveTo>
                      <a:pt x="0" y="0"/>
                    </a:moveTo>
                    <a:lnTo>
                      <a:pt x="0" y="495"/>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07" name="Group 153"/>
            <p:cNvGrpSpPr/>
            <p:nvPr/>
          </p:nvGrpSpPr>
          <p:grpSpPr bwMode="auto">
            <a:xfrm>
              <a:off x="2412" y="2946"/>
              <a:ext cx="49" cy="246"/>
              <a:chOff x="2412" y="2946"/>
              <a:chExt cx="49" cy="246"/>
            </a:xfrm>
          </p:grpSpPr>
          <p:sp>
            <p:nvSpPr>
              <p:cNvPr id="308" name="Freeform 154"/>
              <p:cNvSpPr/>
              <p:nvPr/>
            </p:nvSpPr>
            <p:spPr bwMode="auto">
              <a:xfrm>
                <a:off x="2460" y="2946"/>
                <a:ext cx="1" cy="246"/>
              </a:xfrm>
              <a:custGeom>
                <a:avLst/>
                <a:gdLst>
                  <a:gd name="T0" fmla="*/ 0 w 1"/>
                  <a:gd name="T1" fmla="*/ 0 h 246"/>
                  <a:gd name="T2" fmla="*/ 0 w 1"/>
                  <a:gd name="T3" fmla="*/ 246 h 246"/>
                  <a:gd name="T4" fmla="*/ 0 60000 65536"/>
                  <a:gd name="T5" fmla="*/ 0 60000 65536"/>
                  <a:gd name="T6" fmla="*/ 0 w 1"/>
                  <a:gd name="T7" fmla="*/ 0 h 246"/>
                  <a:gd name="T8" fmla="*/ 1 w 1"/>
                  <a:gd name="T9" fmla="*/ 246 h 246"/>
                </a:gdLst>
                <a:ahLst/>
                <a:cxnLst>
                  <a:cxn ang="T4">
                    <a:pos x="T0" y="T1"/>
                  </a:cxn>
                  <a:cxn ang="T5">
                    <a:pos x="T2" y="T3"/>
                  </a:cxn>
                </a:cxnLst>
                <a:rect l="T6" t="T7" r="T8" b="T9"/>
                <a:pathLst>
                  <a:path w="1" h="246">
                    <a:moveTo>
                      <a:pt x="0" y="0"/>
                    </a:moveTo>
                    <a:lnTo>
                      <a:pt x="0" y="246"/>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9" name="Freeform 155"/>
              <p:cNvSpPr/>
              <p:nvPr/>
            </p:nvSpPr>
            <p:spPr bwMode="auto">
              <a:xfrm>
                <a:off x="2412" y="2988"/>
                <a:ext cx="1" cy="156"/>
              </a:xfrm>
              <a:custGeom>
                <a:avLst/>
                <a:gdLst>
                  <a:gd name="T0" fmla="*/ 0 w 1"/>
                  <a:gd name="T1" fmla="*/ 0 h 156"/>
                  <a:gd name="T2" fmla="*/ 0 w 1"/>
                  <a:gd name="T3" fmla="*/ 156 h 156"/>
                  <a:gd name="T4" fmla="*/ 0 60000 65536"/>
                  <a:gd name="T5" fmla="*/ 0 60000 65536"/>
                  <a:gd name="T6" fmla="*/ 0 w 1"/>
                  <a:gd name="T7" fmla="*/ 0 h 156"/>
                  <a:gd name="T8" fmla="*/ 1 w 1"/>
                  <a:gd name="T9" fmla="*/ 156 h 156"/>
                </a:gdLst>
                <a:ahLst/>
                <a:cxnLst>
                  <a:cxn ang="T4">
                    <a:pos x="T0" y="T1"/>
                  </a:cxn>
                  <a:cxn ang="T5">
                    <a:pos x="T2" y="T3"/>
                  </a:cxn>
                </a:cxnLst>
                <a:rect l="T6" t="T7" r="T8" b="T9"/>
                <a:pathLst>
                  <a:path w="1" h="156">
                    <a:moveTo>
                      <a:pt x="0" y="0"/>
                    </a:moveTo>
                    <a:lnTo>
                      <a:pt x="0" y="156"/>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317" name="Freeform 156"/>
          <p:cNvSpPr/>
          <p:nvPr/>
        </p:nvSpPr>
        <p:spPr bwMode="auto">
          <a:xfrm>
            <a:off x="6738694" y="1735137"/>
            <a:ext cx="593725" cy="1588"/>
          </a:xfrm>
          <a:custGeom>
            <a:avLst/>
            <a:gdLst>
              <a:gd name="T0" fmla="*/ 0 w 367"/>
              <a:gd name="T1" fmla="*/ 0 h 1"/>
              <a:gd name="T2" fmla="*/ 2147483647 w 367"/>
              <a:gd name="T3" fmla="*/ 0 h 1"/>
              <a:gd name="T4" fmla="*/ 0 60000 65536"/>
              <a:gd name="T5" fmla="*/ 0 60000 65536"/>
              <a:gd name="T6" fmla="*/ 0 w 367"/>
              <a:gd name="T7" fmla="*/ 0 h 1"/>
              <a:gd name="T8" fmla="*/ 367 w 367"/>
              <a:gd name="T9" fmla="*/ 1 h 1"/>
            </a:gdLst>
            <a:ahLst/>
            <a:cxnLst>
              <a:cxn ang="T4">
                <a:pos x="T0" y="T1"/>
              </a:cxn>
              <a:cxn ang="T5">
                <a:pos x="T2" y="T3"/>
              </a:cxn>
            </a:cxnLst>
            <a:rect l="T6" t="T7" r="T8" b="T9"/>
            <a:pathLst>
              <a:path w="367" h="1">
                <a:moveTo>
                  <a:pt x="0" y="0"/>
                </a:moveTo>
                <a:lnTo>
                  <a:pt x="367"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8" name="Rectangle 157"/>
          <p:cNvSpPr>
            <a:spLocks noChangeArrowheads="1"/>
          </p:cNvSpPr>
          <p:nvPr/>
        </p:nvSpPr>
        <p:spPr bwMode="auto">
          <a:xfrm>
            <a:off x="5794131" y="1474787"/>
            <a:ext cx="931863" cy="527050"/>
          </a:xfrm>
          <a:prstGeom prst="rect">
            <a:avLst/>
          </a:prstGeom>
          <a:solidFill>
            <a:srgbClr val="AA7D00"/>
          </a:solidFill>
          <a:ln w="38100">
            <a:solidFill>
              <a:srgbClr val="AA7D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b="1">
                <a:solidFill>
                  <a:schemeClr val="bg2"/>
                </a:solidFill>
              </a:rPr>
              <a:t>0,0</a:t>
            </a:r>
          </a:p>
        </p:txBody>
      </p:sp>
      <p:grpSp>
        <p:nvGrpSpPr>
          <p:cNvPr id="319" name="Group 158"/>
          <p:cNvGrpSpPr/>
          <p:nvPr/>
        </p:nvGrpSpPr>
        <p:grpSpPr bwMode="auto">
          <a:xfrm>
            <a:off x="10361369" y="5341946"/>
            <a:ext cx="1185862" cy="976314"/>
            <a:chOff x="4821" y="3444"/>
            <a:chExt cx="747" cy="615"/>
          </a:xfrm>
        </p:grpSpPr>
        <p:sp>
          <p:nvSpPr>
            <p:cNvPr id="320" name="Text Box 159"/>
            <p:cNvSpPr txBox="1">
              <a:spLocks noChangeArrowheads="1"/>
            </p:cNvSpPr>
            <p:nvPr/>
          </p:nvSpPr>
          <p:spPr bwMode="auto">
            <a:xfrm>
              <a:off x="4821" y="3771"/>
              <a:ext cx="7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solidFill>
                    <a:schemeClr val="folHlink"/>
                  </a:solidFill>
                </a:rPr>
                <a:t>读</a:t>
              </a:r>
              <a:endParaRPr lang="zh-CN" altLang="en-US" b="1" dirty="0"/>
            </a:p>
          </p:txBody>
        </p:sp>
        <p:sp>
          <p:nvSpPr>
            <p:cNvPr id="321" name="Line 160"/>
            <p:cNvSpPr>
              <a:spLocks noChangeShapeType="1"/>
            </p:cNvSpPr>
            <p:nvPr/>
          </p:nvSpPr>
          <p:spPr bwMode="auto">
            <a:xfrm flipV="1">
              <a:off x="5109" y="3444"/>
              <a:ext cx="0" cy="331"/>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 name="文本框 2"/>
          <p:cNvSpPr txBox="1"/>
          <p:nvPr/>
        </p:nvSpPr>
        <p:spPr>
          <a:xfrm>
            <a:off x="226060" y="2045335"/>
            <a:ext cx="2482215" cy="347662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a:sym typeface="+mn-ea"/>
              </a:rPr>
              <a:t>主要思想是使用</a:t>
            </a:r>
            <a:r>
              <a:rPr lang="en-US" altLang="zh-CN" sz="2000">
                <a:sym typeface="+mn-ea"/>
              </a:rPr>
              <a:t>64</a:t>
            </a:r>
            <a:r>
              <a:rPr lang="zh-CN" altLang="en-US" sz="2000">
                <a:sym typeface="+mn-ea"/>
              </a:rPr>
              <a:t>根选择线，</a:t>
            </a:r>
            <a:r>
              <a:rPr lang="en-US" altLang="zh-CN" sz="2000">
                <a:sym typeface="+mn-ea"/>
              </a:rPr>
              <a:t>X</a:t>
            </a:r>
            <a:r>
              <a:rPr lang="zh-CN" altLang="en-US" sz="2000">
                <a:sym typeface="+mn-ea"/>
              </a:rPr>
              <a:t>方向和</a:t>
            </a:r>
            <a:r>
              <a:rPr lang="en-US" altLang="zh-CN" sz="2000">
                <a:sym typeface="+mn-ea"/>
              </a:rPr>
              <a:t>Y</a:t>
            </a:r>
            <a:r>
              <a:rPr lang="zh-CN" altLang="en-US" sz="2000">
                <a:sym typeface="+mn-ea"/>
              </a:rPr>
              <a:t>方向各</a:t>
            </a:r>
            <a:r>
              <a:rPr lang="en-US" altLang="zh-CN" sz="2000">
                <a:sym typeface="+mn-ea"/>
              </a:rPr>
              <a:t>32</a:t>
            </a:r>
            <a:r>
              <a:rPr lang="zh-CN" altLang="en-US" sz="2000">
                <a:sym typeface="+mn-ea"/>
              </a:rPr>
              <a:t>根。当</a:t>
            </a:r>
            <a:r>
              <a:rPr lang="en-US" altLang="zh-CN" sz="2000">
                <a:sym typeface="+mn-ea"/>
              </a:rPr>
              <a:t>X</a:t>
            </a:r>
            <a:r>
              <a:rPr lang="zh-CN" altLang="en-US" sz="2000">
                <a:sym typeface="+mn-ea"/>
              </a:rPr>
              <a:t>方向的选择线有效时，表明某一行被选中，当</a:t>
            </a:r>
            <a:r>
              <a:rPr lang="en-US" altLang="zh-CN" sz="2000">
                <a:sym typeface="+mn-ea"/>
              </a:rPr>
              <a:t>Y</a:t>
            </a:r>
            <a:r>
              <a:rPr lang="zh-CN" altLang="en-US" sz="2000">
                <a:sym typeface="+mn-ea"/>
              </a:rPr>
              <a:t>方向的选择线有效时，表明某一列被选中，同时被</a:t>
            </a:r>
            <a:r>
              <a:rPr lang="en-US" altLang="zh-CN" sz="2000">
                <a:sym typeface="+mn-ea"/>
              </a:rPr>
              <a:t>X</a:t>
            </a:r>
            <a:r>
              <a:rPr lang="zh-CN" altLang="en-US" sz="2000">
                <a:sym typeface="+mn-ea"/>
              </a:rPr>
              <a:t>行和</a:t>
            </a:r>
            <a:r>
              <a:rPr lang="en-US" altLang="zh-CN" sz="2000">
                <a:sym typeface="+mn-ea"/>
              </a:rPr>
              <a:t>Y</a:t>
            </a:r>
            <a:r>
              <a:rPr lang="zh-CN" altLang="en-US" sz="2000">
                <a:sym typeface="+mn-ea"/>
              </a:rPr>
              <a:t>列选中的这一位就是我们需要读取或写入的位。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arn(outVertical)">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nodeType="clickEffect">
                                  <p:stCondLst>
                                    <p:cond delay="0"/>
                                  </p:stCondLst>
                                  <p:childTnLst>
                                    <p:set>
                                      <p:cBhvr>
                                        <p:cTn id="15" dur="1" fill="hold">
                                          <p:stCondLst>
                                            <p:cond delay="0"/>
                                          </p:stCondLst>
                                        </p:cTn>
                                        <p:tgtEl>
                                          <p:spTgt spid="276"/>
                                        </p:tgtEl>
                                        <p:attrNameLst>
                                          <p:attrName>style.visibility</p:attrName>
                                        </p:attrNameLst>
                                      </p:cBhvr>
                                      <p:to>
                                        <p:strVal val="visible"/>
                                      </p:to>
                                    </p:set>
                                    <p:animEffect transition="in" filter="strips(upRight)">
                                      <p:cBhvr>
                                        <p:cTn id="16" dur="500"/>
                                        <p:tgtEl>
                                          <p:spTgt spid="276"/>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305"/>
                                        </p:tgtEl>
                                        <p:attrNameLst>
                                          <p:attrName>style.visibility</p:attrName>
                                        </p:attrNameLst>
                                      </p:cBhvr>
                                      <p:to>
                                        <p:strVal val="visible"/>
                                      </p:to>
                                    </p:set>
                                    <p:animEffect transition="in" filter="strips(upRight)">
                                      <p:cBhvr>
                                        <p:cTn id="21" dur="500"/>
                                        <p:tgtEl>
                                          <p:spTgt spid="30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91"/>
                                        </p:tgtEl>
                                        <p:attrNameLst>
                                          <p:attrName>style.visibility</p:attrName>
                                        </p:attrNameLst>
                                      </p:cBhvr>
                                      <p:to>
                                        <p:strVal val="visible"/>
                                      </p:to>
                                    </p:set>
                                    <p:animEffect transition="in" filter="blinds(horizontal)">
                                      <p:cBhvr>
                                        <p:cTn id="26" dur="500"/>
                                        <p:tgtEl>
                                          <p:spTgt spid="29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18"/>
                                        </p:tgtEl>
                                        <p:attrNameLst>
                                          <p:attrName>style.visibility</p:attrName>
                                        </p:attrNameLst>
                                      </p:cBhvr>
                                      <p:to>
                                        <p:strVal val="visible"/>
                                      </p:to>
                                    </p:set>
                                    <p:animEffect transition="in" filter="blinds(horizontal)">
                                      <p:cBhvr>
                                        <p:cTn id="31" dur="500"/>
                                        <p:tgtEl>
                                          <p:spTgt spid="31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3" fill="hold" nodeType="clickEffect">
                                  <p:stCondLst>
                                    <p:cond delay="0"/>
                                  </p:stCondLst>
                                  <p:childTnLst>
                                    <p:set>
                                      <p:cBhvr>
                                        <p:cTn id="35" dur="1" fill="hold">
                                          <p:stCondLst>
                                            <p:cond delay="0"/>
                                          </p:stCondLst>
                                        </p:cTn>
                                        <p:tgtEl>
                                          <p:spTgt spid="319"/>
                                        </p:tgtEl>
                                        <p:attrNameLst>
                                          <p:attrName>style.visibility</p:attrName>
                                        </p:attrNameLst>
                                      </p:cBhvr>
                                      <p:to>
                                        <p:strVal val="visible"/>
                                      </p:to>
                                    </p:set>
                                    <p:animEffect transition="in" filter="strips(upRight)">
                                      <p:cBhvr>
                                        <p:cTn id="36" dur="500"/>
                                        <p:tgtEl>
                                          <p:spTgt spid="31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317"/>
                                        </p:tgtEl>
                                        <p:attrNameLst>
                                          <p:attrName>style.visibility</p:attrName>
                                        </p:attrNameLst>
                                      </p:cBhvr>
                                      <p:to>
                                        <p:strVal val="visible"/>
                                      </p:to>
                                    </p:set>
                                    <p:animEffect transition="in" filter="strips(downRight)">
                                      <p:cBhvr>
                                        <p:cTn id="41" dur="500"/>
                                        <p:tgtEl>
                                          <p:spTgt spid="317"/>
                                        </p:tgtEl>
                                      </p:cBhvr>
                                    </p:animEffect>
                                  </p:childTnLst>
                                </p:cTn>
                              </p:par>
                            </p:childTnLst>
                          </p:cTn>
                        </p:par>
                        <p:par>
                          <p:cTn id="42" fill="hold">
                            <p:stCondLst>
                              <p:cond delay="500"/>
                            </p:stCondLst>
                            <p:childTnLst>
                              <p:par>
                                <p:cTn id="43" presetID="18" presetClass="entr" presetSubtype="12" fill="hold" grpId="0" nodeType="afterEffect">
                                  <p:stCondLst>
                                    <p:cond delay="0"/>
                                  </p:stCondLst>
                                  <p:childTnLst>
                                    <p:set>
                                      <p:cBhvr>
                                        <p:cTn id="44" dur="1" fill="hold">
                                          <p:stCondLst>
                                            <p:cond delay="0"/>
                                          </p:stCondLst>
                                        </p:cTn>
                                        <p:tgtEl>
                                          <p:spTgt spid="290"/>
                                        </p:tgtEl>
                                        <p:attrNameLst>
                                          <p:attrName>style.visibility</p:attrName>
                                        </p:attrNameLst>
                                      </p:cBhvr>
                                      <p:to>
                                        <p:strVal val="visible"/>
                                      </p:to>
                                    </p:set>
                                    <p:animEffect transition="in" filter="strips(downLeft)">
                                      <p:cBhvr>
                                        <p:cTn id="45" dur="500"/>
                                        <p:tgtEl>
                                          <p:spTgt spid="290"/>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304"/>
                                        </p:tgtEl>
                                        <p:attrNameLst>
                                          <p:attrName>style.visibility</p:attrName>
                                        </p:attrNameLst>
                                      </p:cBhvr>
                                      <p:to>
                                        <p:strVal val="visible"/>
                                      </p:to>
                                    </p:set>
                                    <p:animEffect transition="in" filter="strips(downRight)">
                                      <p:cBhvr>
                                        <p:cTn id="50" dur="500"/>
                                        <p:tgtEl>
                                          <p:spTgt spid="304"/>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299"/>
                                        </p:tgtEl>
                                        <p:attrNameLst>
                                          <p:attrName>style.visibility</p:attrName>
                                        </p:attrNameLst>
                                      </p:cBhvr>
                                      <p:to>
                                        <p:strVal val="visible"/>
                                      </p:to>
                                    </p:set>
                                    <p:animEffect transition="in" filter="strips(downRight)">
                                      <p:cBhvr>
                                        <p:cTn id="55"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304" grpId="0" animBg="1"/>
      <p:bldP spid="317" grpId="0" animBg="1"/>
      <p:bldP spid="318" grpId="0" animBg="1" autoUpdateAnimBg="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ym typeface="+mn-ea"/>
              </a:rPr>
              <a:t>一、概述</a:t>
            </a:r>
            <a:endParaRPr lang="en-US" altLang="zh-CN" sz="2500" b="1" dirty="0">
              <a:sym typeface="+mn-ea"/>
            </a:endParaRPr>
          </a:p>
          <a:p>
            <a:pPr marL="0" indent="0">
              <a:spcBef>
                <a:spcPct val="0"/>
              </a:spcBef>
              <a:buNone/>
            </a:pPr>
            <a:r>
              <a:rPr lang="zh-CN" altLang="en-US" sz="2500" b="1" dirty="0">
                <a:sym typeface="+mn-ea"/>
              </a:rPr>
              <a:t>二、半导体存储芯片简介</a:t>
            </a:r>
            <a:endParaRPr lang="en-US" altLang="zh-CN" sz="2500" b="1" dirty="0">
              <a:sym typeface="+mn-ea"/>
            </a:endParaRPr>
          </a:p>
          <a:p>
            <a:pPr marL="0" indent="0">
              <a:lnSpc>
                <a:spcPct val="150000"/>
              </a:lnSpc>
              <a:spcBef>
                <a:spcPct val="0"/>
              </a:spcBef>
              <a:buNone/>
            </a:pPr>
            <a:r>
              <a:rPr lang="zh-CN" altLang="en-US" sz="2500" b="1" dirty="0">
                <a:solidFill>
                  <a:srgbClr val="0000FF"/>
                </a:solidFill>
                <a:sym typeface="+mn-ea"/>
              </a:rPr>
              <a:t>三、随机存取存储器（</a:t>
            </a:r>
            <a:r>
              <a:rPr lang="en-US" altLang="zh-CN" sz="2500" b="1" dirty="0">
                <a:solidFill>
                  <a:srgbClr val="0000FF"/>
                </a:solidFill>
                <a:sym typeface="+mn-ea"/>
              </a:rPr>
              <a:t>RAM</a:t>
            </a:r>
            <a:r>
              <a:rPr lang="zh-CN" altLang="en-US" sz="2500" b="1" dirty="0">
                <a:solidFill>
                  <a:srgbClr val="0000FF"/>
                </a:solidFill>
                <a:sym typeface="+mn-ea"/>
              </a:rPr>
              <a:t>）</a:t>
            </a:r>
            <a:endParaRPr lang="en-US" altLang="zh-CN" sz="2500" b="1" dirty="0">
              <a:solidFill>
                <a:srgbClr val="0000FF"/>
              </a:solidFill>
              <a:sym typeface="+mn-ea"/>
            </a:endParaRPr>
          </a:p>
          <a:p>
            <a:pPr marL="0" indent="0">
              <a:lnSpc>
                <a:spcPct val="150000"/>
              </a:lnSpc>
              <a:spcBef>
                <a:spcPct val="0"/>
              </a:spcBef>
              <a:buNone/>
            </a:pPr>
            <a:r>
              <a:rPr lang="zh-CN" altLang="en-US" sz="2500" b="1" dirty="0">
                <a:sym typeface="+mn-ea"/>
              </a:rPr>
              <a:t>四、只读存储器（</a:t>
            </a:r>
            <a:r>
              <a:rPr lang="en-US" altLang="zh-CN" sz="2500" b="1" dirty="0">
                <a:sym typeface="+mn-ea"/>
              </a:rPr>
              <a:t>ROM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t>五、存储器与</a:t>
            </a:r>
            <a:r>
              <a:rPr lang="en-US" altLang="zh-CN" sz="2500" b="1" dirty="0"/>
              <a:t>CPU</a:t>
            </a:r>
            <a:r>
              <a:rPr lang="zh-CN" altLang="en-US" sz="2500" b="1" dirty="0"/>
              <a:t>的连接</a:t>
            </a:r>
            <a:endParaRPr lang="en-US" altLang="zh-CN" sz="2500" b="1" dirty="0"/>
          </a:p>
          <a:p>
            <a:pPr marL="0" indent="0">
              <a:lnSpc>
                <a:spcPct val="150000"/>
              </a:lnSpc>
              <a:spcBef>
                <a:spcPct val="0"/>
              </a:spcBef>
              <a:buNone/>
            </a:pPr>
            <a:r>
              <a:rPr lang="zh-CN" altLang="en-US" sz="2500" b="1" dirty="0"/>
              <a:t>六、存储器的校验</a:t>
            </a:r>
            <a:endParaRPr lang="en-US" altLang="zh-CN" sz="2500" b="1" dirty="0"/>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21</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2651179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latin typeface="Times New Roman" panose="02020603050405020304" pitchFamily="18" charset="0"/>
                <a:cs typeface="Times New Roman" panose="02020603050405020304" pitchFamily="18" charset="0"/>
                <a:sym typeface="+mn-ea"/>
              </a:rPr>
              <a:t> 三、随机存取存储器(</a:t>
            </a:r>
            <a:r>
              <a:rPr lang="en-US" altLang="zh-CN" b="1" dirty="0">
                <a:latin typeface="Times New Roman" panose="02020603050405020304" pitchFamily="18" charset="0"/>
                <a:cs typeface="Times New Roman" panose="02020603050405020304" pitchFamily="18" charset="0"/>
                <a:sym typeface="+mn-ea"/>
              </a:rPr>
              <a:t>Random Access Memory)</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sp>
        <p:nvSpPr>
          <p:cNvPr id="345" name="Text Box 3"/>
          <p:cNvSpPr txBox="1">
            <a:spLocks noChangeArrowheads="1"/>
          </p:cNvSpPr>
          <p:nvPr/>
        </p:nvSpPr>
        <p:spPr bwMode="auto">
          <a:xfrm>
            <a:off x="1923849" y="1019175"/>
            <a:ext cx="45783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1. 静态 </a:t>
            </a:r>
            <a:r>
              <a:rPr lang="en-US" altLang="zh-CN" sz="3200" b="1"/>
              <a:t>RAM (SRAM) </a:t>
            </a:r>
          </a:p>
        </p:txBody>
      </p:sp>
      <p:sp>
        <p:nvSpPr>
          <p:cNvPr id="346" name="Text Box 4"/>
          <p:cNvSpPr txBox="1">
            <a:spLocks noChangeArrowheads="1"/>
          </p:cNvSpPr>
          <p:nvPr/>
        </p:nvSpPr>
        <p:spPr bwMode="auto">
          <a:xfrm>
            <a:off x="2387600" y="1704975"/>
            <a:ext cx="7376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ClrTx/>
              <a:buSzTx/>
              <a:buFontTx/>
            </a:pPr>
            <a:r>
              <a:rPr lang="zh-CN" altLang="en-US" sz="2800" b="1"/>
              <a:t> (1) 静态 </a:t>
            </a:r>
            <a:r>
              <a:rPr lang="en-US" altLang="zh-CN" sz="2800" b="1"/>
              <a:t>RAM </a:t>
            </a:r>
            <a:r>
              <a:rPr lang="zh-CN" altLang="en-US" sz="2800" b="1"/>
              <a:t>基本电路：</a:t>
            </a:r>
            <a:r>
              <a:rPr lang="zh-CN" altLang="en-US" sz="2800" b="1">
                <a:sym typeface="+mn-ea"/>
              </a:rPr>
              <a:t>存取1位二进制数据</a:t>
            </a:r>
            <a:endParaRPr lang="zh-CN" altLang="en-US" sz="2800" b="1"/>
          </a:p>
        </p:txBody>
      </p:sp>
      <p:sp>
        <p:nvSpPr>
          <p:cNvPr id="347" name="Text Box 5"/>
          <p:cNvSpPr txBox="1">
            <a:spLocks noChangeArrowheads="1"/>
          </p:cNvSpPr>
          <p:nvPr/>
        </p:nvSpPr>
        <p:spPr bwMode="auto">
          <a:xfrm>
            <a:off x="9648624" y="5256213"/>
            <a:ext cx="21634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zh-CN" altLang="en-US" b="1">
                <a:cs typeface="Times New Roman" panose="02020603050405020304" pitchFamily="18" charset="0"/>
              </a:rPr>
              <a:t>´ </a:t>
            </a:r>
            <a:r>
              <a:rPr lang="zh-CN" altLang="en-US" b="1"/>
              <a:t>触发器非端</a:t>
            </a:r>
          </a:p>
        </p:txBody>
      </p:sp>
      <p:grpSp>
        <p:nvGrpSpPr>
          <p:cNvPr id="348" name="Group 6"/>
          <p:cNvGrpSpPr/>
          <p:nvPr/>
        </p:nvGrpSpPr>
        <p:grpSpPr bwMode="auto">
          <a:xfrm>
            <a:off x="9512101" y="1379528"/>
            <a:ext cx="2311401" cy="606421"/>
            <a:chOff x="4070" y="1034"/>
            <a:chExt cx="1456" cy="382"/>
          </a:xfrm>
        </p:grpSpPr>
        <p:grpSp>
          <p:nvGrpSpPr>
            <p:cNvPr id="349" name="Group 7"/>
            <p:cNvGrpSpPr/>
            <p:nvPr/>
          </p:nvGrpSpPr>
          <p:grpSpPr bwMode="auto">
            <a:xfrm>
              <a:off x="4070" y="1034"/>
              <a:ext cx="371" cy="376"/>
              <a:chOff x="4070" y="1034"/>
              <a:chExt cx="371" cy="376"/>
            </a:xfrm>
          </p:grpSpPr>
          <p:sp>
            <p:nvSpPr>
              <p:cNvPr id="355" name="Rectangle 8"/>
              <p:cNvSpPr>
                <a:spLocks noChangeArrowheads="1"/>
              </p:cNvSpPr>
              <p:nvPr/>
            </p:nvSpPr>
            <p:spPr bwMode="auto">
              <a:xfrm>
                <a:off x="4228" y="1119"/>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356" name="Text Box 9"/>
              <p:cNvSpPr txBox="1">
                <a:spLocks noChangeArrowheads="1"/>
              </p:cNvSpPr>
              <p:nvPr/>
            </p:nvSpPr>
            <p:spPr bwMode="auto">
              <a:xfrm>
                <a:off x="4070" y="1034"/>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50" name="Group 10"/>
            <p:cNvGrpSpPr/>
            <p:nvPr/>
          </p:nvGrpSpPr>
          <p:grpSpPr bwMode="auto">
            <a:xfrm>
              <a:off x="4502" y="1040"/>
              <a:ext cx="371" cy="376"/>
              <a:chOff x="4070" y="1034"/>
              <a:chExt cx="371" cy="376"/>
            </a:xfrm>
          </p:grpSpPr>
          <p:sp>
            <p:nvSpPr>
              <p:cNvPr id="353" name="Rectangle 11"/>
              <p:cNvSpPr>
                <a:spLocks noChangeArrowheads="1"/>
              </p:cNvSpPr>
              <p:nvPr/>
            </p:nvSpPr>
            <p:spPr bwMode="auto">
              <a:xfrm>
                <a:off x="4228" y="1119"/>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4</a:t>
                </a:r>
              </a:p>
            </p:txBody>
          </p:sp>
          <p:sp>
            <p:nvSpPr>
              <p:cNvPr id="354" name="Text Box 12"/>
              <p:cNvSpPr txBox="1">
                <a:spLocks noChangeArrowheads="1"/>
              </p:cNvSpPr>
              <p:nvPr/>
            </p:nvSpPr>
            <p:spPr bwMode="auto">
              <a:xfrm>
                <a:off x="4070" y="1034"/>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sp>
          <p:nvSpPr>
            <p:cNvPr id="351" name="Text Box 13"/>
            <p:cNvSpPr txBox="1">
              <a:spLocks noChangeArrowheads="1"/>
            </p:cNvSpPr>
            <p:nvPr/>
          </p:nvSpPr>
          <p:spPr bwMode="auto">
            <a:xfrm>
              <a:off x="4358" y="1034"/>
              <a:ext cx="22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52" name="Text Box 14"/>
            <p:cNvSpPr txBox="1">
              <a:spLocks noChangeArrowheads="1"/>
            </p:cNvSpPr>
            <p:nvPr/>
          </p:nvSpPr>
          <p:spPr bwMode="auto">
            <a:xfrm>
              <a:off x="4825" y="1041"/>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触发器</a:t>
              </a:r>
            </a:p>
          </p:txBody>
        </p:sp>
      </p:grpSp>
      <p:grpSp>
        <p:nvGrpSpPr>
          <p:cNvPr id="357" name="Group 15"/>
          <p:cNvGrpSpPr/>
          <p:nvPr/>
        </p:nvGrpSpPr>
        <p:grpSpPr bwMode="auto">
          <a:xfrm>
            <a:off x="9512103" y="2124082"/>
            <a:ext cx="2332039" cy="600077"/>
            <a:chOff x="5881" y="1761"/>
            <a:chExt cx="1469" cy="378"/>
          </a:xfrm>
        </p:grpSpPr>
        <p:grpSp>
          <p:nvGrpSpPr>
            <p:cNvPr id="358" name="Group 16"/>
            <p:cNvGrpSpPr/>
            <p:nvPr/>
          </p:nvGrpSpPr>
          <p:grpSpPr bwMode="auto">
            <a:xfrm>
              <a:off x="5881" y="1769"/>
              <a:ext cx="371" cy="367"/>
              <a:chOff x="4032" y="1337"/>
              <a:chExt cx="371" cy="367"/>
            </a:xfrm>
          </p:grpSpPr>
          <p:sp>
            <p:nvSpPr>
              <p:cNvPr id="364" name="Rectangle 17"/>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5</a:t>
                </a:r>
              </a:p>
            </p:txBody>
          </p:sp>
          <p:sp>
            <p:nvSpPr>
              <p:cNvPr id="365" name="Text Box 18"/>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59" name="Group 19"/>
            <p:cNvGrpSpPr/>
            <p:nvPr/>
          </p:nvGrpSpPr>
          <p:grpSpPr bwMode="auto">
            <a:xfrm>
              <a:off x="6323" y="1769"/>
              <a:ext cx="371" cy="370"/>
              <a:chOff x="4464" y="1337"/>
              <a:chExt cx="371" cy="370"/>
            </a:xfrm>
          </p:grpSpPr>
          <p:sp>
            <p:nvSpPr>
              <p:cNvPr id="362" name="Text Box 20"/>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63" name="Rectangle 21"/>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6</a:t>
                </a:r>
              </a:p>
            </p:txBody>
          </p:sp>
        </p:grpSp>
        <p:sp>
          <p:nvSpPr>
            <p:cNvPr id="360" name="Text Box 22"/>
            <p:cNvSpPr txBox="1">
              <a:spLocks noChangeArrowheads="1"/>
            </p:cNvSpPr>
            <p:nvPr/>
          </p:nvSpPr>
          <p:spPr bwMode="auto">
            <a:xfrm>
              <a:off x="6169" y="1770"/>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61" name="Text Box 23"/>
            <p:cNvSpPr txBox="1">
              <a:spLocks noChangeArrowheads="1"/>
            </p:cNvSpPr>
            <p:nvPr/>
          </p:nvSpPr>
          <p:spPr bwMode="auto">
            <a:xfrm>
              <a:off x="6649" y="1761"/>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行开关</a:t>
              </a:r>
            </a:p>
          </p:txBody>
        </p:sp>
      </p:grpSp>
      <p:grpSp>
        <p:nvGrpSpPr>
          <p:cNvPr id="366" name="Group 24"/>
          <p:cNvGrpSpPr/>
          <p:nvPr/>
        </p:nvGrpSpPr>
        <p:grpSpPr bwMode="auto">
          <a:xfrm>
            <a:off x="9512102" y="2838457"/>
            <a:ext cx="2332039" cy="600077"/>
            <a:chOff x="4201" y="1857"/>
            <a:chExt cx="1469" cy="378"/>
          </a:xfrm>
        </p:grpSpPr>
        <p:grpSp>
          <p:nvGrpSpPr>
            <p:cNvPr id="367" name="Group 25"/>
            <p:cNvGrpSpPr/>
            <p:nvPr/>
          </p:nvGrpSpPr>
          <p:grpSpPr bwMode="auto">
            <a:xfrm>
              <a:off x="4201" y="1865"/>
              <a:ext cx="371" cy="367"/>
              <a:chOff x="4032" y="1337"/>
              <a:chExt cx="371" cy="367"/>
            </a:xfrm>
          </p:grpSpPr>
          <p:sp>
            <p:nvSpPr>
              <p:cNvPr id="373" name="Rectangle 26"/>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74" name="Text Box 27"/>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68" name="Group 28"/>
            <p:cNvGrpSpPr/>
            <p:nvPr/>
          </p:nvGrpSpPr>
          <p:grpSpPr bwMode="auto">
            <a:xfrm>
              <a:off x="4643" y="1865"/>
              <a:ext cx="371" cy="370"/>
              <a:chOff x="4464" y="1337"/>
              <a:chExt cx="371" cy="370"/>
            </a:xfrm>
          </p:grpSpPr>
          <p:sp>
            <p:nvSpPr>
              <p:cNvPr id="371" name="Text Box 29"/>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72" name="Rectangle 30"/>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grpSp>
        <p:sp>
          <p:nvSpPr>
            <p:cNvPr id="369" name="Text Box 31"/>
            <p:cNvSpPr txBox="1">
              <a:spLocks noChangeArrowheads="1"/>
            </p:cNvSpPr>
            <p:nvPr/>
          </p:nvSpPr>
          <p:spPr bwMode="auto">
            <a:xfrm>
              <a:off x="4489" y="1866"/>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70" name="Text Box 32"/>
            <p:cNvSpPr txBox="1">
              <a:spLocks noChangeArrowheads="1"/>
            </p:cNvSpPr>
            <p:nvPr/>
          </p:nvSpPr>
          <p:spPr bwMode="auto">
            <a:xfrm>
              <a:off x="4969" y="1857"/>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列开关</a:t>
              </a:r>
            </a:p>
          </p:txBody>
        </p:sp>
      </p:grpSp>
      <p:grpSp>
        <p:nvGrpSpPr>
          <p:cNvPr id="375" name="Group 33"/>
          <p:cNvGrpSpPr/>
          <p:nvPr/>
        </p:nvGrpSpPr>
        <p:grpSpPr bwMode="auto">
          <a:xfrm>
            <a:off x="9512101" y="3552834"/>
            <a:ext cx="2641601" cy="600077"/>
            <a:chOff x="4176" y="2193"/>
            <a:chExt cx="1664" cy="378"/>
          </a:xfrm>
        </p:grpSpPr>
        <p:grpSp>
          <p:nvGrpSpPr>
            <p:cNvPr id="376" name="Group 34"/>
            <p:cNvGrpSpPr/>
            <p:nvPr/>
          </p:nvGrpSpPr>
          <p:grpSpPr bwMode="auto">
            <a:xfrm>
              <a:off x="4176" y="2201"/>
              <a:ext cx="371" cy="367"/>
              <a:chOff x="4032" y="1337"/>
              <a:chExt cx="371" cy="367"/>
            </a:xfrm>
          </p:grpSpPr>
          <p:sp>
            <p:nvSpPr>
              <p:cNvPr id="382" name="Rectangle 35"/>
              <p:cNvSpPr>
                <a:spLocks noChangeArrowheads="1"/>
              </p:cNvSpPr>
              <p:nvPr/>
            </p:nvSpPr>
            <p:spPr bwMode="auto">
              <a:xfrm>
                <a:off x="4190" y="1413"/>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7</a:t>
                </a:r>
              </a:p>
            </p:txBody>
          </p:sp>
          <p:sp>
            <p:nvSpPr>
              <p:cNvPr id="383" name="Text Box 36"/>
              <p:cNvSpPr txBox="1">
                <a:spLocks noChangeArrowheads="1"/>
              </p:cNvSpPr>
              <p:nvPr/>
            </p:nvSpPr>
            <p:spPr bwMode="auto">
              <a:xfrm>
                <a:off x="4032"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grpSp>
        <p:grpSp>
          <p:nvGrpSpPr>
            <p:cNvPr id="377" name="Group 37"/>
            <p:cNvGrpSpPr/>
            <p:nvPr/>
          </p:nvGrpSpPr>
          <p:grpSpPr bwMode="auto">
            <a:xfrm>
              <a:off x="4618" y="2201"/>
              <a:ext cx="371" cy="370"/>
              <a:chOff x="4464" y="1337"/>
              <a:chExt cx="371" cy="370"/>
            </a:xfrm>
          </p:grpSpPr>
          <p:sp>
            <p:nvSpPr>
              <p:cNvPr id="380" name="Text Box 38"/>
              <p:cNvSpPr txBox="1">
                <a:spLocks noChangeArrowheads="1"/>
              </p:cNvSpPr>
              <p:nvPr/>
            </p:nvSpPr>
            <p:spPr bwMode="auto">
              <a:xfrm>
                <a:off x="4464" y="1337"/>
                <a:ext cx="2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endParaRPr lang="zh-CN" altLang="en-US" b="1"/>
              </a:p>
            </p:txBody>
          </p:sp>
          <p:sp>
            <p:nvSpPr>
              <p:cNvPr id="381" name="Rectangle 39"/>
              <p:cNvSpPr>
                <a:spLocks noChangeArrowheads="1"/>
              </p:cNvSpPr>
              <p:nvPr/>
            </p:nvSpPr>
            <p:spPr bwMode="auto">
              <a:xfrm>
                <a:off x="4622" y="141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8</a:t>
                </a:r>
              </a:p>
            </p:txBody>
          </p:sp>
        </p:grpSp>
        <p:sp>
          <p:nvSpPr>
            <p:cNvPr id="378" name="Text Box 40"/>
            <p:cNvSpPr txBox="1">
              <a:spLocks noChangeArrowheads="1"/>
            </p:cNvSpPr>
            <p:nvPr/>
          </p:nvSpPr>
          <p:spPr bwMode="auto">
            <a:xfrm>
              <a:off x="4464" y="2202"/>
              <a:ext cx="3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a:t>、</a:t>
              </a:r>
              <a:endParaRPr lang="zh-CN" altLang="en-US"/>
            </a:p>
          </p:txBody>
        </p:sp>
        <p:sp>
          <p:nvSpPr>
            <p:cNvPr id="379" name="Text Box 41"/>
            <p:cNvSpPr txBox="1">
              <a:spLocks noChangeArrowheads="1"/>
            </p:cNvSpPr>
            <p:nvPr/>
          </p:nvSpPr>
          <p:spPr bwMode="auto">
            <a:xfrm>
              <a:off x="4944" y="2193"/>
              <a:ext cx="89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一列共用</a:t>
              </a:r>
            </a:p>
          </p:txBody>
        </p:sp>
      </p:grpSp>
      <p:sp>
        <p:nvSpPr>
          <p:cNvPr id="384" name="Text Box 42"/>
          <p:cNvSpPr txBox="1">
            <a:spLocks noChangeArrowheads="1"/>
          </p:cNvSpPr>
          <p:nvPr/>
        </p:nvSpPr>
        <p:spPr bwMode="auto">
          <a:xfrm>
            <a:off x="9648624" y="4508500"/>
            <a:ext cx="2068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 </a:t>
            </a:r>
            <a:r>
              <a:rPr lang="en-US" altLang="zh-CN"/>
              <a:t> </a:t>
            </a:r>
            <a:r>
              <a:rPr lang="zh-CN" altLang="en-US" b="1"/>
              <a:t>触发器原端</a:t>
            </a:r>
            <a:endParaRPr lang="zh-CN" altLang="en-US"/>
          </a:p>
        </p:txBody>
      </p:sp>
      <p:grpSp>
        <p:nvGrpSpPr>
          <p:cNvPr id="385" name="Group 43"/>
          <p:cNvGrpSpPr/>
          <p:nvPr/>
        </p:nvGrpSpPr>
        <p:grpSpPr bwMode="auto">
          <a:xfrm>
            <a:off x="1214237" y="2409825"/>
            <a:ext cx="6805612" cy="4278313"/>
            <a:chOff x="29" y="1548"/>
            <a:chExt cx="4287" cy="2695"/>
          </a:xfrm>
        </p:grpSpPr>
        <p:sp>
          <p:nvSpPr>
            <p:cNvPr id="386" name="Rectangle 44"/>
            <p:cNvSpPr>
              <a:spLocks noChangeArrowheads="1"/>
            </p:cNvSpPr>
            <p:nvPr/>
          </p:nvSpPr>
          <p:spPr bwMode="auto">
            <a:xfrm>
              <a:off x="1431" y="1728"/>
              <a:ext cx="960"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7" name="Text Box 45"/>
            <p:cNvSpPr txBox="1">
              <a:spLocks noChangeArrowheads="1"/>
            </p:cNvSpPr>
            <p:nvPr/>
          </p:nvSpPr>
          <p:spPr bwMode="auto">
            <a:xfrm>
              <a:off x="1526" y="1776"/>
              <a:ext cx="7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1</a:t>
              </a:r>
              <a:r>
                <a:rPr lang="en-US" altLang="zh-CN"/>
                <a:t>   ~  </a:t>
              </a:r>
              <a:r>
                <a:rPr lang="en-US" altLang="zh-CN" sz="2000" b="1"/>
                <a:t>T</a:t>
              </a:r>
              <a:r>
                <a:rPr lang="en-US" altLang="zh-CN" sz="2000" b="1" baseline="-25000"/>
                <a:t>4</a:t>
              </a:r>
              <a:endParaRPr lang="zh-CN" altLang="en-US" sz="2000" b="1" baseline="-25000"/>
            </a:p>
          </p:txBody>
        </p:sp>
        <p:sp>
          <p:nvSpPr>
            <p:cNvPr id="388" name="Freeform 46"/>
            <p:cNvSpPr/>
            <p:nvPr/>
          </p:nvSpPr>
          <p:spPr bwMode="auto">
            <a:xfrm>
              <a:off x="2391" y="1920"/>
              <a:ext cx="318" cy="141"/>
            </a:xfrm>
            <a:custGeom>
              <a:avLst/>
              <a:gdLst>
                <a:gd name="T0" fmla="*/ 0 w 318"/>
                <a:gd name="T1" fmla="*/ 0 h 141"/>
                <a:gd name="T2" fmla="*/ 315 w 318"/>
                <a:gd name="T3" fmla="*/ 0 h 141"/>
                <a:gd name="T4" fmla="*/ 318 w 318"/>
                <a:gd name="T5" fmla="*/ 141 h 141"/>
                <a:gd name="T6" fmla="*/ 0 60000 65536"/>
                <a:gd name="T7" fmla="*/ 0 60000 65536"/>
                <a:gd name="T8" fmla="*/ 0 60000 65536"/>
                <a:gd name="T9" fmla="*/ 0 w 318"/>
                <a:gd name="T10" fmla="*/ 0 h 141"/>
                <a:gd name="T11" fmla="*/ 318 w 318"/>
                <a:gd name="T12" fmla="*/ 141 h 141"/>
              </a:gdLst>
              <a:ahLst/>
              <a:cxnLst>
                <a:cxn ang="T6">
                  <a:pos x="T0" y="T1"/>
                </a:cxn>
                <a:cxn ang="T7">
                  <a:pos x="T2" y="T3"/>
                </a:cxn>
                <a:cxn ang="T8">
                  <a:pos x="T4" y="T5"/>
                </a:cxn>
              </a:cxnLst>
              <a:rect l="T9" t="T10" r="T11" b="T12"/>
              <a:pathLst>
                <a:path w="318" h="141">
                  <a:moveTo>
                    <a:pt x="0" y="0"/>
                  </a:moveTo>
                  <a:lnTo>
                    <a:pt x="315" y="0"/>
                  </a:lnTo>
                  <a:lnTo>
                    <a:pt x="318" y="14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9" name="Freeform 47"/>
            <p:cNvSpPr/>
            <p:nvPr/>
          </p:nvSpPr>
          <p:spPr bwMode="auto">
            <a:xfrm>
              <a:off x="1104" y="1920"/>
              <a:ext cx="327" cy="144"/>
            </a:xfrm>
            <a:custGeom>
              <a:avLst/>
              <a:gdLst>
                <a:gd name="T0" fmla="*/ 327 w 327"/>
                <a:gd name="T1" fmla="*/ 0 h 144"/>
                <a:gd name="T2" fmla="*/ 0 w 327"/>
                <a:gd name="T3" fmla="*/ 0 h 144"/>
                <a:gd name="T4" fmla="*/ 0 w 327"/>
                <a:gd name="T5" fmla="*/ 144 h 144"/>
                <a:gd name="T6" fmla="*/ 0 60000 65536"/>
                <a:gd name="T7" fmla="*/ 0 60000 65536"/>
                <a:gd name="T8" fmla="*/ 0 60000 65536"/>
                <a:gd name="T9" fmla="*/ 0 w 327"/>
                <a:gd name="T10" fmla="*/ 0 h 144"/>
                <a:gd name="T11" fmla="*/ 327 w 327"/>
                <a:gd name="T12" fmla="*/ 144 h 144"/>
              </a:gdLst>
              <a:ahLst/>
              <a:cxnLst>
                <a:cxn ang="T6">
                  <a:pos x="T0" y="T1"/>
                </a:cxn>
                <a:cxn ang="T7">
                  <a:pos x="T2" y="T3"/>
                </a:cxn>
                <a:cxn ang="T8">
                  <a:pos x="T4" y="T5"/>
                </a:cxn>
              </a:cxnLst>
              <a:rect l="T9" t="T10" r="T11" b="T12"/>
              <a:pathLst>
                <a:path w="327" h="144">
                  <a:moveTo>
                    <a:pt x="327" y="0"/>
                  </a:moveTo>
                  <a:lnTo>
                    <a:pt x="0" y="0"/>
                  </a:lnTo>
                  <a:lnTo>
                    <a:pt x="0" y="14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0" name="Group 48"/>
            <p:cNvGrpSpPr/>
            <p:nvPr/>
          </p:nvGrpSpPr>
          <p:grpSpPr bwMode="auto">
            <a:xfrm>
              <a:off x="2634" y="2064"/>
              <a:ext cx="243" cy="48"/>
              <a:chOff x="3459" y="1296"/>
              <a:chExt cx="243" cy="48"/>
            </a:xfrm>
          </p:grpSpPr>
          <p:sp>
            <p:nvSpPr>
              <p:cNvPr id="443" name="Line 49"/>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4" name="Line 50"/>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1" name="Group 51"/>
            <p:cNvGrpSpPr/>
            <p:nvPr/>
          </p:nvGrpSpPr>
          <p:grpSpPr bwMode="auto">
            <a:xfrm>
              <a:off x="948" y="2064"/>
              <a:ext cx="243" cy="48"/>
              <a:chOff x="3459" y="1296"/>
              <a:chExt cx="243" cy="48"/>
            </a:xfrm>
          </p:grpSpPr>
          <p:sp>
            <p:nvSpPr>
              <p:cNvPr id="441" name="Line 52"/>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2" name="Line 53"/>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2" name="Group 54"/>
            <p:cNvGrpSpPr/>
            <p:nvPr/>
          </p:nvGrpSpPr>
          <p:grpSpPr bwMode="auto">
            <a:xfrm rot="5400000">
              <a:off x="2917" y="2772"/>
              <a:ext cx="243" cy="48"/>
              <a:chOff x="3459" y="1296"/>
              <a:chExt cx="243" cy="48"/>
            </a:xfrm>
          </p:grpSpPr>
          <p:sp>
            <p:nvSpPr>
              <p:cNvPr id="439" name="Line 55"/>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0" name="Line 56"/>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93" name="Group 57"/>
            <p:cNvGrpSpPr/>
            <p:nvPr/>
          </p:nvGrpSpPr>
          <p:grpSpPr bwMode="auto">
            <a:xfrm rot="-5400000">
              <a:off x="709" y="2772"/>
              <a:ext cx="243" cy="48"/>
              <a:chOff x="3459" y="1296"/>
              <a:chExt cx="243" cy="48"/>
            </a:xfrm>
          </p:grpSpPr>
          <p:sp>
            <p:nvSpPr>
              <p:cNvPr id="437" name="Line 58"/>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8" name="Line 59"/>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94" name="Line 60"/>
            <p:cNvSpPr>
              <a:spLocks noChangeShapeType="1"/>
            </p:cNvSpPr>
            <p:nvPr/>
          </p:nvSpPr>
          <p:spPr bwMode="auto">
            <a:xfrm>
              <a:off x="855" y="2784"/>
              <a:ext cx="2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5" name="Freeform 61"/>
            <p:cNvSpPr/>
            <p:nvPr/>
          </p:nvSpPr>
          <p:spPr bwMode="auto">
            <a:xfrm>
              <a:off x="3063" y="2832"/>
              <a:ext cx="192" cy="672"/>
            </a:xfrm>
            <a:custGeom>
              <a:avLst/>
              <a:gdLst>
                <a:gd name="T0" fmla="*/ 0 w 192"/>
                <a:gd name="T1" fmla="*/ 0 h 672"/>
                <a:gd name="T2" fmla="*/ 192 w 192"/>
                <a:gd name="T3" fmla="*/ 0 h 672"/>
                <a:gd name="T4" fmla="*/ 192 w 192"/>
                <a:gd name="T5" fmla="*/ 672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6" name="AutoShape 62"/>
            <p:cNvSpPr>
              <a:spLocks noChangeArrowheads="1"/>
            </p:cNvSpPr>
            <p:nvPr/>
          </p:nvSpPr>
          <p:spPr bwMode="auto">
            <a:xfrm rot="5400000">
              <a:off x="2055" y="3360"/>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97" name="Group 63"/>
            <p:cNvGrpSpPr/>
            <p:nvPr/>
          </p:nvGrpSpPr>
          <p:grpSpPr bwMode="auto">
            <a:xfrm rot="10800000">
              <a:off x="1335" y="3360"/>
              <a:ext cx="384" cy="288"/>
              <a:chOff x="1248" y="3648"/>
              <a:chExt cx="384" cy="288"/>
            </a:xfrm>
          </p:grpSpPr>
          <p:sp>
            <p:nvSpPr>
              <p:cNvPr id="435" name="AutoShape 64"/>
              <p:cNvSpPr>
                <a:spLocks noChangeArrowheads="1"/>
              </p:cNvSpPr>
              <p:nvPr/>
            </p:nvSpPr>
            <p:spPr bwMode="auto">
              <a:xfrm rot="5400000">
                <a:off x="1248" y="3648"/>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6" name="Oval 65"/>
              <p:cNvSpPr>
                <a:spLocks noChangeArrowheads="1"/>
              </p:cNvSpPr>
              <p:nvPr/>
            </p:nvSpPr>
            <p:spPr bwMode="auto">
              <a:xfrm>
                <a:off x="1536" y="3744"/>
                <a:ext cx="96" cy="96"/>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98" name="Line 66"/>
            <p:cNvSpPr>
              <a:spLocks noChangeShapeType="1"/>
            </p:cNvSpPr>
            <p:nvPr/>
          </p:nvSpPr>
          <p:spPr bwMode="auto">
            <a:xfrm>
              <a:off x="2343" y="3504"/>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9" name="AutoShape 67"/>
            <p:cNvSpPr>
              <a:spLocks noChangeArrowheads="1"/>
            </p:cNvSpPr>
            <p:nvPr/>
          </p:nvSpPr>
          <p:spPr bwMode="auto">
            <a:xfrm rot="5400000">
              <a:off x="3447" y="3360"/>
              <a:ext cx="288" cy="288"/>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 name="Line 68"/>
            <p:cNvSpPr>
              <a:spLocks noChangeShapeType="1"/>
            </p:cNvSpPr>
            <p:nvPr/>
          </p:nvSpPr>
          <p:spPr bwMode="auto">
            <a:xfrm>
              <a:off x="3735" y="3504"/>
              <a:ext cx="336"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1" name="Line 69"/>
            <p:cNvSpPr>
              <a:spLocks noChangeShapeType="1"/>
            </p:cNvSpPr>
            <p:nvPr/>
          </p:nvSpPr>
          <p:spPr bwMode="auto">
            <a:xfrm>
              <a:off x="1719" y="3504"/>
              <a:ext cx="33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2" name="Line 70"/>
            <p:cNvSpPr>
              <a:spLocks noChangeShapeType="1"/>
            </p:cNvSpPr>
            <p:nvPr/>
          </p:nvSpPr>
          <p:spPr bwMode="auto">
            <a:xfrm>
              <a:off x="1888" y="3504"/>
              <a:ext cx="0" cy="528"/>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403" name="Line 71"/>
            <p:cNvSpPr>
              <a:spLocks noChangeShapeType="1"/>
            </p:cNvSpPr>
            <p:nvPr/>
          </p:nvSpPr>
          <p:spPr bwMode="auto">
            <a:xfrm flipV="1">
              <a:off x="2199" y="3576"/>
              <a:ext cx="0" cy="48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4" name="Freeform 72"/>
            <p:cNvSpPr/>
            <p:nvPr/>
          </p:nvSpPr>
          <p:spPr bwMode="auto">
            <a:xfrm>
              <a:off x="1575" y="3586"/>
              <a:ext cx="624" cy="314"/>
            </a:xfrm>
            <a:custGeom>
              <a:avLst/>
              <a:gdLst>
                <a:gd name="T0" fmla="*/ 2 w 576"/>
                <a:gd name="T1" fmla="*/ 0 h 314"/>
                <a:gd name="T2" fmla="*/ 0 w 576"/>
                <a:gd name="T3" fmla="*/ 314 h 314"/>
                <a:gd name="T4" fmla="*/ 931 w 576"/>
                <a:gd name="T5" fmla="*/ 314 h 314"/>
                <a:gd name="T6" fmla="*/ 0 60000 65536"/>
                <a:gd name="T7" fmla="*/ 0 60000 65536"/>
                <a:gd name="T8" fmla="*/ 0 60000 65536"/>
                <a:gd name="T9" fmla="*/ 0 w 576"/>
                <a:gd name="T10" fmla="*/ 0 h 314"/>
                <a:gd name="T11" fmla="*/ 576 w 576"/>
                <a:gd name="T12" fmla="*/ 314 h 314"/>
              </a:gdLst>
              <a:ahLst/>
              <a:cxnLst>
                <a:cxn ang="T6">
                  <a:pos x="T0" y="T1"/>
                </a:cxn>
                <a:cxn ang="T7">
                  <a:pos x="T2" y="T3"/>
                </a:cxn>
                <a:cxn ang="T8">
                  <a:pos x="T4" y="T5"/>
                </a:cxn>
              </a:cxnLst>
              <a:rect l="T9" t="T10" r="T11" b="T12"/>
              <a:pathLst>
                <a:path w="576" h="314">
                  <a:moveTo>
                    <a:pt x="2" y="0"/>
                  </a:moveTo>
                  <a:lnTo>
                    <a:pt x="0" y="314"/>
                  </a:lnTo>
                  <a:lnTo>
                    <a:pt x="576" y="314"/>
                  </a:lnTo>
                </a:path>
              </a:pathLst>
            </a:custGeom>
            <a:noFill/>
            <a:ln w="38100">
              <a:solidFill>
                <a:schemeClr val="tx1"/>
              </a:solidFill>
              <a:round/>
              <a:headEnd type="stealth" w="med" len="me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5" name="Freeform 73"/>
            <p:cNvSpPr/>
            <p:nvPr/>
          </p:nvSpPr>
          <p:spPr bwMode="auto">
            <a:xfrm>
              <a:off x="567" y="2832"/>
              <a:ext cx="768" cy="672"/>
            </a:xfrm>
            <a:custGeom>
              <a:avLst/>
              <a:gdLst>
                <a:gd name="T0" fmla="*/ 240 w 768"/>
                <a:gd name="T1" fmla="*/ 0 h 720"/>
                <a:gd name="T2" fmla="*/ 0 w 768"/>
                <a:gd name="T3" fmla="*/ 0 h 720"/>
                <a:gd name="T4" fmla="*/ 0 w 768"/>
                <a:gd name="T5" fmla="*/ 476 h 720"/>
                <a:gd name="T6" fmla="*/ 768 w 768"/>
                <a:gd name="T7" fmla="*/ 476 h 720"/>
                <a:gd name="T8" fmla="*/ 0 60000 65536"/>
                <a:gd name="T9" fmla="*/ 0 60000 65536"/>
                <a:gd name="T10" fmla="*/ 0 60000 65536"/>
                <a:gd name="T11" fmla="*/ 0 60000 65536"/>
                <a:gd name="T12" fmla="*/ 0 w 768"/>
                <a:gd name="T13" fmla="*/ 0 h 720"/>
                <a:gd name="T14" fmla="*/ 768 w 768"/>
                <a:gd name="T15" fmla="*/ 720 h 720"/>
              </a:gdLst>
              <a:ahLst/>
              <a:cxnLst>
                <a:cxn ang="T8">
                  <a:pos x="T0" y="T1"/>
                </a:cxn>
                <a:cxn ang="T9">
                  <a:pos x="T2" y="T3"/>
                </a:cxn>
                <a:cxn ang="T10">
                  <a:pos x="T4" y="T5"/>
                </a:cxn>
                <a:cxn ang="T11">
                  <a:pos x="T6" y="T7"/>
                </a:cxn>
              </a:cxnLst>
              <a:rect l="T12" t="T13" r="T14" b="T15"/>
              <a:pathLst>
                <a:path w="768" h="720">
                  <a:moveTo>
                    <a:pt x="240" y="0"/>
                  </a:moveTo>
                  <a:lnTo>
                    <a:pt x="0" y="0"/>
                  </a:lnTo>
                  <a:lnTo>
                    <a:pt x="0" y="720"/>
                  </a:lnTo>
                  <a:lnTo>
                    <a:pt x="768" y="7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6" name="Freeform 74"/>
            <p:cNvSpPr/>
            <p:nvPr/>
          </p:nvSpPr>
          <p:spPr bwMode="auto">
            <a:xfrm>
              <a:off x="327" y="2112"/>
              <a:ext cx="2425" cy="384"/>
            </a:xfrm>
            <a:custGeom>
              <a:avLst/>
              <a:gdLst>
                <a:gd name="T0" fmla="*/ 1326 w 2736"/>
                <a:gd name="T1" fmla="*/ 0 h 240"/>
                <a:gd name="T2" fmla="*/ 1326 w 2736"/>
                <a:gd name="T3" fmla="*/ 4022 h 240"/>
                <a:gd name="T4" fmla="*/ 0 w 2736"/>
                <a:gd name="T5" fmla="*/ 4022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7" name="Freeform 75"/>
            <p:cNvSpPr/>
            <p:nvPr/>
          </p:nvSpPr>
          <p:spPr bwMode="auto">
            <a:xfrm>
              <a:off x="1059" y="2112"/>
              <a:ext cx="2" cy="383"/>
            </a:xfrm>
            <a:custGeom>
              <a:avLst/>
              <a:gdLst>
                <a:gd name="T0" fmla="*/ 0 w 2"/>
                <a:gd name="T1" fmla="*/ 0 h 383"/>
                <a:gd name="T2" fmla="*/ 2 w 2"/>
                <a:gd name="T3" fmla="*/ 383 h 383"/>
                <a:gd name="T4" fmla="*/ 0 60000 65536"/>
                <a:gd name="T5" fmla="*/ 0 60000 65536"/>
                <a:gd name="T6" fmla="*/ 0 w 2"/>
                <a:gd name="T7" fmla="*/ 0 h 383"/>
                <a:gd name="T8" fmla="*/ 2 w 2"/>
                <a:gd name="T9" fmla="*/ 383 h 383"/>
              </a:gdLst>
              <a:ahLst/>
              <a:cxnLst>
                <a:cxn ang="T4">
                  <a:pos x="T0" y="T1"/>
                </a:cxn>
                <a:cxn ang="T5">
                  <a:pos x="T2" y="T3"/>
                </a:cxn>
              </a:cxnLst>
              <a:rect l="T6" t="T7" r="T8" b="T9"/>
              <a:pathLst>
                <a:path w="2" h="383">
                  <a:moveTo>
                    <a:pt x="0" y="0"/>
                  </a:moveTo>
                  <a:lnTo>
                    <a:pt x="2" y="383"/>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8" name="Freeform 76"/>
            <p:cNvSpPr/>
            <p:nvPr/>
          </p:nvSpPr>
          <p:spPr bwMode="auto">
            <a:xfrm>
              <a:off x="375" y="2784"/>
              <a:ext cx="1536" cy="384"/>
            </a:xfrm>
            <a:custGeom>
              <a:avLst/>
              <a:gdLst>
                <a:gd name="T0" fmla="*/ 571 w 1872"/>
                <a:gd name="T1" fmla="*/ 0 h 384"/>
                <a:gd name="T2" fmla="*/ 571 w 1872"/>
                <a:gd name="T3" fmla="*/ 384 h 384"/>
                <a:gd name="T4" fmla="*/ 0 w 1872"/>
                <a:gd name="T5" fmla="*/ 384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9" name="Line 77"/>
            <p:cNvSpPr>
              <a:spLocks noChangeShapeType="1"/>
            </p:cNvSpPr>
            <p:nvPr/>
          </p:nvSpPr>
          <p:spPr bwMode="auto">
            <a:xfrm flipV="1">
              <a:off x="3591" y="3588"/>
              <a:ext cx="0" cy="48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0" name="Freeform 78"/>
            <p:cNvSpPr/>
            <p:nvPr/>
          </p:nvSpPr>
          <p:spPr bwMode="auto">
            <a:xfrm>
              <a:off x="567" y="1920"/>
              <a:ext cx="459" cy="816"/>
            </a:xfrm>
            <a:custGeom>
              <a:avLst/>
              <a:gdLst>
                <a:gd name="T0" fmla="*/ 459 w 459"/>
                <a:gd name="T1" fmla="*/ 144 h 816"/>
                <a:gd name="T2" fmla="*/ 459 w 459"/>
                <a:gd name="T3" fmla="*/ 0 h 816"/>
                <a:gd name="T4" fmla="*/ 0 w 459"/>
                <a:gd name="T5" fmla="*/ 0 h 816"/>
                <a:gd name="T6" fmla="*/ 0 w 459"/>
                <a:gd name="T7" fmla="*/ 816 h 816"/>
                <a:gd name="T8" fmla="*/ 240 w 459"/>
                <a:gd name="T9" fmla="*/ 816 h 816"/>
                <a:gd name="T10" fmla="*/ 0 60000 65536"/>
                <a:gd name="T11" fmla="*/ 0 60000 65536"/>
                <a:gd name="T12" fmla="*/ 0 60000 65536"/>
                <a:gd name="T13" fmla="*/ 0 60000 65536"/>
                <a:gd name="T14" fmla="*/ 0 60000 65536"/>
                <a:gd name="T15" fmla="*/ 0 w 459"/>
                <a:gd name="T16" fmla="*/ 0 h 816"/>
                <a:gd name="T17" fmla="*/ 459 w 459"/>
                <a:gd name="T18" fmla="*/ 816 h 816"/>
              </a:gdLst>
              <a:ahLst/>
              <a:cxnLst>
                <a:cxn ang="T10">
                  <a:pos x="T0" y="T1"/>
                </a:cxn>
                <a:cxn ang="T11">
                  <a:pos x="T2" y="T3"/>
                </a:cxn>
                <a:cxn ang="T12">
                  <a:pos x="T4" y="T5"/>
                </a:cxn>
                <a:cxn ang="T13">
                  <a:pos x="T6" y="T7"/>
                </a:cxn>
                <a:cxn ang="T14">
                  <a:pos x="T8" y="T9"/>
                </a:cxn>
              </a:cxnLst>
              <a:rect l="T15" t="T16" r="T17" b="T18"/>
              <a:pathLst>
                <a:path w="459" h="816">
                  <a:moveTo>
                    <a:pt x="459" y="144"/>
                  </a:moveTo>
                  <a:lnTo>
                    <a:pt x="459" y="0"/>
                  </a:lnTo>
                  <a:lnTo>
                    <a:pt x="0" y="0"/>
                  </a:lnTo>
                  <a:lnTo>
                    <a:pt x="0" y="816"/>
                  </a:lnTo>
                  <a:lnTo>
                    <a:pt x="240" y="81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1" name="Freeform 79"/>
            <p:cNvSpPr/>
            <p:nvPr/>
          </p:nvSpPr>
          <p:spPr bwMode="auto">
            <a:xfrm>
              <a:off x="2793" y="1920"/>
              <a:ext cx="462" cy="818"/>
            </a:xfrm>
            <a:custGeom>
              <a:avLst/>
              <a:gdLst>
                <a:gd name="T0" fmla="*/ 3 w 462"/>
                <a:gd name="T1" fmla="*/ 144 h 818"/>
                <a:gd name="T2" fmla="*/ 0 w 462"/>
                <a:gd name="T3" fmla="*/ 0 h 818"/>
                <a:gd name="T4" fmla="*/ 462 w 462"/>
                <a:gd name="T5" fmla="*/ 0 h 818"/>
                <a:gd name="T6" fmla="*/ 462 w 462"/>
                <a:gd name="T7" fmla="*/ 816 h 818"/>
                <a:gd name="T8" fmla="*/ 272 w 462"/>
                <a:gd name="T9" fmla="*/ 818 h 818"/>
                <a:gd name="T10" fmla="*/ 0 60000 65536"/>
                <a:gd name="T11" fmla="*/ 0 60000 65536"/>
                <a:gd name="T12" fmla="*/ 0 60000 65536"/>
                <a:gd name="T13" fmla="*/ 0 60000 65536"/>
                <a:gd name="T14" fmla="*/ 0 60000 65536"/>
                <a:gd name="T15" fmla="*/ 0 w 462"/>
                <a:gd name="T16" fmla="*/ 0 h 818"/>
                <a:gd name="T17" fmla="*/ 462 w 462"/>
                <a:gd name="T18" fmla="*/ 818 h 818"/>
              </a:gdLst>
              <a:ahLst/>
              <a:cxnLst>
                <a:cxn ang="T10">
                  <a:pos x="T0" y="T1"/>
                </a:cxn>
                <a:cxn ang="T11">
                  <a:pos x="T2" y="T3"/>
                </a:cxn>
                <a:cxn ang="T12">
                  <a:pos x="T4" y="T5"/>
                </a:cxn>
                <a:cxn ang="T13">
                  <a:pos x="T6" y="T7"/>
                </a:cxn>
                <a:cxn ang="T14">
                  <a:pos x="T8" y="T9"/>
                </a:cxn>
              </a:cxnLst>
              <a:rect l="T15" t="T16" r="T17" b="T18"/>
              <a:pathLst>
                <a:path w="462" h="818">
                  <a:moveTo>
                    <a:pt x="3" y="144"/>
                  </a:moveTo>
                  <a:lnTo>
                    <a:pt x="0" y="0"/>
                  </a:lnTo>
                  <a:lnTo>
                    <a:pt x="462" y="0"/>
                  </a:lnTo>
                  <a:lnTo>
                    <a:pt x="462" y="816"/>
                  </a:lnTo>
                  <a:lnTo>
                    <a:pt x="272" y="81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2" name="Text Box 80"/>
            <p:cNvSpPr txBox="1">
              <a:spLocks noChangeArrowheads="1"/>
            </p:cNvSpPr>
            <p:nvPr/>
          </p:nvSpPr>
          <p:spPr bwMode="auto">
            <a:xfrm>
              <a:off x="733" y="191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15000"/>
                <a:t>5</a:t>
              </a:r>
              <a:endParaRPr lang="zh-CN" altLang="en-US" sz="2000" b="1" baseline="-15000"/>
            </a:p>
          </p:txBody>
        </p:sp>
        <p:sp>
          <p:nvSpPr>
            <p:cNvPr id="413" name="Text Box 81"/>
            <p:cNvSpPr txBox="1">
              <a:spLocks noChangeArrowheads="1"/>
            </p:cNvSpPr>
            <p:nvPr/>
          </p:nvSpPr>
          <p:spPr bwMode="auto">
            <a:xfrm>
              <a:off x="2825" y="191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15000"/>
                <a:t>6</a:t>
              </a:r>
              <a:endParaRPr lang="zh-CN" altLang="en-US" sz="2000" b="1" baseline="-15000"/>
            </a:p>
          </p:txBody>
        </p:sp>
        <p:sp>
          <p:nvSpPr>
            <p:cNvPr id="414" name="Text Box 82"/>
            <p:cNvSpPr txBox="1">
              <a:spLocks noChangeArrowheads="1"/>
            </p:cNvSpPr>
            <p:nvPr/>
          </p:nvSpPr>
          <p:spPr bwMode="auto">
            <a:xfrm>
              <a:off x="816" y="2544"/>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endParaRPr lang="zh-CN" altLang="en-US" sz="2000" b="1"/>
            </a:p>
          </p:txBody>
        </p:sp>
        <p:sp>
          <p:nvSpPr>
            <p:cNvPr id="415" name="Text Box 83"/>
            <p:cNvSpPr txBox="1">
              <a:spLocks noChangeArrowheads="1"/>
            </p:cNvSpPr>
            <p:nvPr/>
          </p:nvSpPr>
          <p:spPr bwMode="auto">
            <a:xfrm>
              <a:off x="912" y="262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sp>
          <p:nvSpPr>
            <p:cNvPr id="416" name="Text Box 84"/>
            <p:cNvSpPr txBox="1">
              <a:spLocks noChangeArrowheads="1"/>
            </p:cNvSpPr>
            <p:nvPr/>
          </p:nvSpPr>
          <p:spPr bwMode="auto">
            <a:xfrm>
              <a:off x="2753" y="2544"/>
              <a:ext cx="22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endParaRPr lang="zh-CN" altLang="en-US" sz="2000" b="1"/>
            </a:p>
          </p:txBody>
        </p:sp>
        <p:sp>
          <p:nvSpPr>
            <p:cNvPr id="417" name="Text Box 85"/>
            <p:cNvSpPr txBox="1">
              <a:spLocks noChangeArrowheads="1"/>
            </p:cNvSpPr>
            <p:nvPr/>
          </p:nvSpPr>
          <p:spPr bwMode="auto">
            <a:xfrm>
              <a:off x="2875" y="2624"/>
              <a:ext cx="1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8</a:t>
              </a:r>
            </a:p>
          </p:txBody>
        </p:sp>
        <p:sp>
          <p:nvSpPr>
            <p:cNvPr id="418" name="Text Box 86"/>
            <p:cNvSpPr txBox="1">
              <a:spLocks noChangeArrowheads="1"/>
            </p:cNvSpPr>
            <p:nvPr/>
          </p:nvSpPr>
          <p:spPr bwMode="auto">
            <a:xfrm>
              <a:off x="1200" y="1680"/>
              <a:ext cx="31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zh-CN" altLang="en-US" sz="2000" b="1">
                  <a:cs typeface="Times New Roman" panose="02020603050405020304" pitchFamily="18" charset="0"/>
                </a:rPr>
                <a:t>´</a:t>
              </a:r>
            </a:p>
          </p:txBody>
        </p:sp>
        <p:sp>
          <p:nvSpPr>
            <p:cNvPr id="419" name="Text Box 87"/>
            <p:cNvSpPr txBox="1">
              <a:spLocks noChangeArrowheads="1"/>
            </p:cNvSpPr>
            <p:nvPr/>
          </p:nvSpPr>
          <p:spPr bwMode="auto">
            <a:xfrm>
              <a:off x="2360" y="1680"/>
              <a:ext cx="2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endParaRPr lang="zh-CN" altLang="en-US" sz="2000" b="1"/>
            </a:p>
          </p:txBody>
        </p:sp>
        <p:sp>
          <p:nvSpPr>
            <p:cNvPr id="420" name="Text Box 88"/>
            <p:cNvSpPr txBox="1">
              <a:spLocks noChangeArrowheads="1"/>
            </p:cNvSpPr>
            <p:nvPr/>
          </p:nvSpPr>
          <p:spPr bwMode="auto">
            <a:xfrm>
              <a:off x="927"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421" name="Text Box 89"/>
            <p:cNvSpPr txBox="1">
              <a:spLocks noChangeArrowheads="1"/>
            </p:cNvSpPr>
            <p:nvPr/>
          </p:nvSpPr>
          <p:spPr bwMode="auto">
            <a:xfrm>
              <a:off x="2151"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422" name="Text Box 90"/>
            <p:cNvSpPr txBox="1">
              <a:spLocks noChangeArrowheads="1"/>
            </p:cNvSpPr>
            <p:nvPr/>
          </p:nvSpPr>
          <p:spPr bwMode="auto">
            <a:xfrm>
              <a:off x="1726" y="3993"/>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p>
          </p:txBody>
        </p:sp>
        <p:sp>
          <p:nvSpPr>
            <p:cNvPr id="423" name="Text Box 91"/>
            <p:cNvSpPr txBox="1">
              <a:spLocks noChangeArrowheads="1"/>
            </p:cNvSpPr>
            <p:nvPr/>
          </p:nvSpPr>
          <p:spPr bwMode="auto">
            <a:xfrm>
              <a:off x="2176" y="393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424" name="Text Box 92"/>
            <p:cNvSpPr txBox="1">
              <a:spLocks noChangeArrowheads="1"/>
            </p:cNvSpPr>
            <p:nvPr/>
          </p:nvSpPr>
          <p:spPr bwMode="auto">
            <a:xfrm>
              <a:off x="3040" y="3945"/>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sp>
          <p:nvSpPr>
            <p:cNvPr id="425" name="Text Box 93"/>
            <p:cNvSpPr txBox="1">
              <a:spLocks noChangeArrowheads="1"/>
            </p:cNvSpPr>
            <p:nvPr/>
          </p:nvSpPr>
          <p:spPr bwMode="auto">
            <a:xfrm>
              <a:off x="3859" y="3521"/>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OUT</a:t>
              </a:r>
            </a:p>
          </p:txBody>
        </p:sp>
        <p:sp>
          <p:nvSpPr>
            <p:cNvPr id="426" name="Text Box 94"/>
            <p:cNvSpPr txBox="1">
              <a:spLocks noChangeArrowheads="1"/>
            </p:cNvSpPr>
            <p:nvPr/>
          </p:nvSpPr>
          <p:spPr bwMode="auto">
            <a:xfrm>
              <a:off x="3377" y="3129"/>
              <a:ext cx="69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读放大器</a:t>
              </a:r>
            </a:p>
          </p:txBody>
        </p:sp>
        <p:sp>
          <p:nvSpPr>
            <p:cNvPr id="427" name="Text Box 95"/>
            <p:cNvSpPr txBox="1">
              <a:spLocks noChangeArrowheads="1"/>
            </p:cNvSpPr>
            <p:nvPr/>
          </p:nvSpPr>
          <p:spPr bwMode="auto">
            <a:xfrm>
              <a:off x="3351"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428" name="Freeform 96"/>
            <p:cNvSpPr/>
            <p:nvPr/>
          </p:nvSpPr>
          <p:spPr bwMode="auto">
            <a:xfrm>
              <a:off x="3284" y="1900"/>
              <a:ext cx="259" cy="260"/>
            </a:xfrm>
            <a:custGeom>
              <a:avLst/>
              <a:gdLst>
                <a:gd name="T0" fmla="*/ 259 w 259"/>
                <a:gd name="T1" fmla="*/ 0 h 260"/>
                <a:gd name="T2" fmla="*/ 0 w 259"/>
                <a:gd name="T3" fmla="*/ 260 h 260"/>
                <a:gd name="T4" fmla="*/ 0 60000 65536"/>
                <a:gd name="T5" fmla="*/ 0 60000 65536"/>
                <a:gd name="T6" fmla="*/ 0 w 259"/>
                <a:gd name="T7" fmla="*/ 0 h 260"/>
                <a:gd name="T8" fmla="*/ 259 w 259"/>
                <a:gd name="T9" fmla="*/ 260 h 260"/>
              </a:gdLst>
              <a:ahLst/>
              <a:cxnLst>
                <a:cxn ang="T4">
                  <a:pos x="T0" y="T1"/>
                </a:cxn>
                <a:cxn ang="T5">
                  <a:pos x="T2" y="T3"/>
                </a:cxn>
              </a:cxnLst>
              <a:rect l="T6" t="T7" r="T8" b="T9"/>
              <a:pathLst>
                <a:path w="259" h="260">
                  <a:moveTo>
                    <a:pt x="259" y="0"/>
                  </a:moveTo>
                  <a:lnTo>
                    <a:pt x="0" y="26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9" name="Text Box 97"/>
            <p:cNvSpPr txBox="1">
              <a:spLocks noChangeArrowheads="1"/>
            </p:cNvSpPr>
            <p:nvPr/>
          </p:nvSpPr>
          <p:spPr bwMode="auto">
            <a:xfrm>
              <a:off x="29"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endParaRPr lang="zh-CN" altLang="en-US" sz="1800" b="1"/>
            </a:p>
          </p:txBody>
        </p:sp>
        <p:sp>
          <p:nvSpPr>
            <p:cNvPr id="430" name="Text Box 98"/>
            <p:cNvSpPr txBox="1">
              <a:spLocks noChangeArrowheads="1"/>
            </p:cNvSpPr>
            <p:nvPr/>
          </p:nvSpPr>
          <p:spPr bwMode="auto">
            <a:xfrm>
              <a:off x="413" y="160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cs typeface="Times New Roman" panose="02020603050405020304" pitchFamily="18" charset="0"/>
                </a:rPr>
                <a:t>´</a:t>
              </a:r>
            </a:p>
          </p:txBody>
        </p:sp>
        <p:sp>
          <p:nvSpPr>
            <p:cNvPr id="431" name="Line 99"/>
            <p:cNvSpPr>
              <a:spLocks noChangeShapeType="1"/>
            </p:cNvSpPr>
            <p:nvPr/>
          </p:nvSpPr>
          <p:spPr bwMode="auto">
            <a:xfrm>
              <a:off x="279" y="1920"/>
              <a:ext cx="240" cy="24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2" name="Text Box 100"/>
            <p:cNvSpPr txBox="1">
              <a:spLocks noChangeArrowheads="1"/>
            </p:cNvSpPr>
            <p:nvPr/>
          </p:nvSpPr>
          <p:spPr bwMode="auto">
            <a:xfrm>
              <a:off x="734" y="2937"/>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433" name="Text Box 101"/>
            <p:cNvSpPr txBox="1">
              <a:spLocks noChangeArrowheads="1"/>
            </p:cNvSpPr>
            <p:nvPr/>
          </p:nvSpPr>
          <p:spPr bwMode="auto">
            <a:xfrm>
              <a:off x="1325" y="2256"/>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行地址选择</a:t>
              </a:r>
            </a:p>
          </p:txBody>
        </p:sp>
        <p:sp>
          <p:nvSpPr>
            <p:cNvPr id="434" name="Rectangle 102"/>
            <p:cNvSpPr>
              <a:spLocks noChangeArrowheads="1"/>
            </p:cNvSpPr>
            <p:nvPr/>
          </p:nvSpPr>
          <p:spPr bwMode="auto">
            <a:xfrm>
              <a:off x="708" y="1548"/>
              <a:ext cx="2400" cy="720"/>
            </a:xfrm>
            <a:prstGeom prst="rect">
              <a:avLst/>
            </a:prstGeom>
            <a:noFill/>
            <a:ln w="19050">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445" name="Text Box 104"/>
          <p:cNvSpPr txBox="1">
            <a:spLocks noChangeArrowheads="1"/>
          </p:cNvSpPr>
          <p:nvPr/>
        </p:nvSpPr>
        <p:spPr bwMode="auto">
          <a:xfrm>
            <a:off x="3590724" y="2771775"/>
            <a:ext cx="123317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T</a:t>
            </a:r>
            <a:r>
              <a:rPr lang="en-US" altLang="zh-CN" sz="2000" b="1" baseline="-25000">
                <a:solidFill>
                  <a:schemeClr val="folHlink"/>
                </a:solidFill>
              </a:rPr>
              <a:t>1</a:t>
            </a:r>
            <a:r>
              <a:rPr lang="en-US" altLang="zh-CN">
                <a:solidFill>
                  <a:schemeClr val="folHlink"/>
                </a:solidFill>
              </a:rPr>
              <a:t>   ~  </a:t>
            </a:r>
            <a:r>
              <a:rPr lang="en-US" altLang="zh-CN" sz="2000" b="1">
                <a:solidFill>
                  <a:schemeClr val="folHlink"/>
                </a:solidFill>
              </a:rPr>
              <a:t>T</a:t>
            </a:r>
            <a:r>
              <a:rPr lang="en-US" altLang="zh-CN" sz="2000" b="1" baseline="-25000">
                <a:solidFill>
                  <a:schemeClr val="folHlink"/>
                </a:solidFill>
              </a:rPr>
              <a:t>4</a:t>
            </a:r>
            <a:endParaRPr lang="zh-CN" altLang="en-US" sz="2000" b="1" baseline="-25000">
              <a:solidFill>
                <a:schemeClr val="folHlink"/>
              </a:solidFill>
            </a:endParaRPr>
          </a:p>
        </p:txBody>
      </p:sp>
      <p:sp>
        <p:nvSpPr>
          <p:cNvPr id="446" name="灯片编号占位符 2"/>
          <p:cNvSpPr>
            <a:spLocks noGrp="1"/>
          </p:cNvSpPr>
          <p:nvPr>
            <p:ph type="sldNum" sz="quarter" idx="12"/>
          </p:nvPr>
        </p:nvSpPr>
        <p:spPr/>
        <p:txBody>
          <a:bodyPr/>
          <a:lstStyle/>
          <a:p>
            <a:fld id="{8EE8E787-E6FE-45D8-9039-788B45E44EE7}" type="slidenum">
              <a:rPr lang="zh-CN" altLang="en-US" smtClean="0"/>
              <a:t>22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5"/>
                                        </p:tgtEl>
                                        <p:attrNameLst>
                                          <p:attrName>style.visibility</p:attrName>
                                        </p:attrNameLst>
                                      </p:cBhvr>
                                      <p:to>
                                        <p:strVal val="visible"/>
                                      </p:to>
                                    </p:set>
                                    <p:animEffect transition="in" filter="blinds(horizontal)">
                                      <p:cBhvr>
                                        <p:cTn id="7" dur="500"/>
                                        <p:tgtEl>
                                          <p:spTgt spid="3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blinds(horizontal)">
                                      <p:cBhvr>
                                        <p:cTn id="12" dur="500"/>
                                        <p:tgtEl>
                                          <p:spTgt spid="34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385"/>
                                        </p:tgtEl>
                                        <p:attrNameLst>
                                          <p:attrName>style.visibility</p:attrName>
                                        </p:attrNameLst>
                                      </p:cBhvr>
                                      <p:to>
                                        <p:strVal val="visible"/>
                                      </p:to>
                                    </p:set>
                                    <p:animEffect transition="in" filter="barn(outVertical)">
                                      <p:cBhvr>
                                        <p:cTn id="17" dur="500"/>
                                        <p:tgtEl>
                                          <p:spTgt spid="38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48"/>
                                        </p:tgtEl>
                                        <p:attrNameLst>
                                          <p:attrName>style.visibility</p:attrName>
                                        </p:attrNameLst>
                                      </p:cBhvr>
                                      <p:to>
                                        <p:strVal val="visible"/>
                                      </p:to>
                                    </p:set>
                                    <p:animEffect transition="in" filter="blinds(horizontal)">
                                      <p:cBhvr>
                                        <p:cTn id="22" dur="500"/>
                                        <p:tgtEl>
                                          <p:spTgt spid="3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45"/>
                                        </p:tgtEl>
                                        <p:attrNameLst>
                                          <p:attrName>style.visibility</p:attrName>
                                        </p:attrNameLst>
                                      </p:cBhvr>
                                      <p:to>
                                        <p:strVal val="visible"/>
                                      </p:to>
                                    </p:set>
                                    <p:animEffect transition="in" filter="blinds(horizontal)">
                                      <p:cBhvr>
                                        <p:cTn id="27" dur="500"/>
                                        <p:tgtEl>
                                          <p:spTgt spid="4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7"/>
                                        </p:tgtEl>
                                        <p:attrNameLst>
                                          <p:attrName>style.visibility</p:attrName>
                                        </p:attrNameLst>
                                      </p:cBhvr>
                                      <p:to>
                                        <p:strVal val="visible"/>
                                      </p:to>
                                    </p:set>
                                    <p:animEffect transition="in" filter="blinds(horizontal)">
                                      <p:cBhvr>
                                        <p:cTn id="32" dur="500"/>
                                        <p:tgtEl>
                                          <p:spTgt spid="3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66"/>
                                        </p:tgtEl>
                                        <p:attrNameLst>
                                          <p:attrName>style.visibility</p:attrName>
                                        </p:attrNameLst>
                                      </p:cBhvr>
                                      <p:to>
                                        <p:strVal val="visible"/>
                                      </p:to>
                                    </p:set>
                                    <p:animEffect transition="in" filter="blinds(horizontal)">
                                      <p:cBhvr>
                                        <p:cTn id="37" dur="500"/>
                                        <p:tgtEl>
                                          <p:spTgt spid="36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75"/>
                                        </p:tgtEl>
                                        <p:attrNameLst>
                                          <p:attrName>style.visibility</p:attrName>
                                        </p:attrNameLst>
                                      </p:cBhvr>
                                      <p:to>
                                        <p:strVal val="visible"/>
                                      </p:to>
                                    </p:set>
                                    <p:animEffect transition="in" filter="blinds(horizontal)">
                                      <p:cBhvr>
                                        <p:cTn id="42" dur="500"/>
                                        <p:tgtEl>
                                          <p:spTgt spid="37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84"/>
                                        </p:tgtEl>
                                        <p:attrNameLst>
                                          <p:attrName>style.visibility</p:attrName>
                                        </p:attrNameLst>
                                      </p:cBhvr>
                                      <p:to>
                                        <p:strVal val="visible"/>
                                      </p:to>
                                    </p:set>
                                    <p:animEffect transition="in" filter="blinds(horizontal)">
                                      <p:cBhvr>
                                        <p:cTn id="47" dur="500"/>
                                        <p:tgtEl>
                                          <p:spTgt spid="38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47"/>
                                        </p:tgtEl>
                                        <p:attrNameLst>
                                          <p:attrName>style.visibility</p:attrName>
                                        </p:attrNameLst>
                                      </p:cBhvr>
                                      <p:to>
                                        <p:strVal val="visible"/>
                                      </p:to>
                                    </p:set>
                                    <p:animEffect transition="in" filter="blinds(horizontal)">
                                      <p:cBhvr>
                                        <p:cTn id="52" dur="5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utoUpdateAnimBg="0"/>
      <p:bldP spid="346" grpId="0" autoUpdateAnimBg="0"/>
      <p:bldP spid="347" grpId="0" autoUpdateAnimBg="0"/>
      <p:bldP spid="384" grpId="0" autoUpdateAnimBg="0"/>
      <p:bldP spid="445"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 ① 静态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基本电路的</a:t>
            </a:r>
            <a:r>
              <a:rPr lang="zh-CN" altLang="en-US" b="1" dirty="0">
                <a:solidFill>
                  <a:srgbClr val="FF0000"/>
                </a:solidFill>
                <a:latin typeface="Times New Roman" panose="02020603050405020304" pitchFamily="18" charset="0"/>
                <a:cs typeface="Times New Roman" panose="02020603050405020304" pitchFamily="18" charset="0"/>
                <a:sym typeface="+mn-ea"/>
              </a:rPr>
              <a:t>读</a:t>
            </a:r>
            <a:r>
              <a:rPr lang="zh-CN" altLang="en-US" b="1" dirty="0">
                <a:latin typeface="Times New Roman" panose="02020603050405020304" pitchFamily="18" charset="0"/>
                <a:cs typeface="Times New Roman" panose="02020603050405020304" pitchFamily="18" charset="0"/>
                <a:sym typeface="+mn-ea"/>
              </a:rPr>
              <a:t>操作</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grpSp>
        <p:nvGrpSpPr>
          <p:cNvPr id="110" name="Group 2"/>
          <p:cNvGrpSpPr/>
          <p:nvPr/>
        </p:nvGrpSpPr>
        <p:grpSpPr bwMode="auto">
          <a:xfrm>
            <a:off x="913765" y="1017270"/>
            <a:ext cx="7388225" cy="5872163"/>
            <a:chOff x="0" y="672"/>
            <a:chExt cx="4654" cy="3699"/>
          </a:xfrm>
        </p:grpSpPr>
        <p:sp>
          <p:nvSpPr>
            <p:cNvPr id="111" name="Text Box 3"/>
            <p:cNvSpPr txBox="1">
              <a:spLocks noChangeArrowheads="1"/>
            </p:cNvSpPr>
            <p:nvPr/>
          </p:nvSpPr>
          <p:spPr bwMode="auto">
            <a:xfrm>
              <a:off x="1148" y="739"/>
              <a:ext cx="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zh-CN" altLang="en-US" sz="3200" b="1">
                  <a:cs typeface="Times New Roman" panose="02020603050405020304" pitchFamily="18" charset="0"/>
                </a:rPr>
                <a:t>´</a:t>
              </a:r>
            </a:p>
          </p:txBody>
        </p:sp>
        <p:sp>
          <p:nvSpPr>
            <p:cNvPr id="112" name="Rectangle 4"/>
            <p:cNvSpPr>
              <a:spLocks noChangeArrowheads="1"/>
            </p:cNvSpPr>
            <p:nvPr/>
          </p:nvSpPr>
          <p:spPr bwMode="auto">
            <a:xfrm>
              <a:off x="1452" y="866"/>
              <a:ext cx="1046" cy="43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3" name="Text Box 5"/>
            <p:cNvSpPr txBox="1">
              <a:spLocks noChangeArrowheads="1"/>
            </p:cNvSpPr>
            <p:nvPr/>
          </p:nvSpPr>
          <p:spPr bwMode="auto">
            <a:xfrm>
              <a:off x="1536" y="906"/>
              <a:ext cx="11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1</a:t>
              </a:r>
              <a:r>
                <a:rPr lang="en-US" altLang="zh-CN" sz="2800" baseline="-25000"/>
                <a:t> </a:t>
              </a:r>
              <a:r>
                <a:rPr lang="en-US" altLang="zh-CN" sz="2800"/>
                <a:t>  ~  </a:t>
              </a:r>
              <a:r>
                <a:rPr lang="en-US" altLang="zh-CN" b="1"/>
                <a:t>T</a:t>
              </a:r>
              <a:r>
                <a:rPr lang="en-US" altLang="zh-CN" b="1" baseline="-25000"/>
                <a:t>4</a:t>
              </a:r>
              <a:endParaRPr lang="zh-CN" altLang="en-US" b="1" baseline="-25000"/>
            </a:p>
          </p:txBody>
        </p:sp>
        <p:sp>
          <p:nvSpPr>
            <p:cNvPr id="114" name="Freeform 6"/>
            <p:cNvSpPr/>
            <p:nvPr/>
          </p:nvSpPr>
          <p:spPr bwMode="auto">
            <a:xfrm>
              <a:off x="2498" y="1109"/>
              <a:ext cx="343" cy="213"/>
            </a:xfrm>
            <a:custGeom>
              <a:avLst/>
              <a:gdLst>
                <a:gd name="T0" fmla="*/ 0 w 336"/>
                <a:gd name="T1" fmla="*/ 0 h 144"/>
                <a:gd name="T2" fmla="*/ 380 w 336"/>
                <a:gd name="T3" fmla="*/ 0 h 144"/>
                <a:gd name="T4" fmla="*/ 380 w 336"/>
                <a:gd name="T5" fmla="*/ 1507 h 144"/>
                <a:gd name="T6" fmla="*/ 0 60000 65536"/>
                <a:gd name="T7" fmla="*/ 0 60000 65536"/>
                <a:gd name="T8" fmla="*/ 0 60000 65536"/>
                <a:gd name="T9" fmla="*/ 0 w 336"/>
                <a:gd name="T10" fmla="*/ 0 h 144"/>
                <a:gd name="T11" fmla="*/ 336 w 336"/>
                <a:gd name="T12" fmla="*/ 144 h 144"/>
              </a:gdLst>
              <a:ahLst/>
              <a:cxnLst>
                <a:cxn ang="T6">
                  <a:pos x="T0" y="T1"/>
                </a:cxn>
                <a:cxn ang="T7">
                  <a:pos x="T2" y="T3"/>
                </a:cxn>
                <a:cxn ang="T8">
                  <a:pos x="T4" y="T5"/>
                </a:cxn>
              </a:cxnLst>
              <a:rect l="T9" t="T10" r="T11" b="T12"/>
              <a:pathLst>
                <a:path w="336" h="144">
                  <a:moveTo>
                    <a:pt x="0" y="0"/>
                  </a:moveTo>
                  <a:lnTo>
                    <a:pt x="336" y="0"/>
                  </a:lnTo>
                  <a:lnTo>
                    <a:pt x="336" y="14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Freeform 7"/>
            <p:cNvSpPr/>
            <p:nvPr/>
          </p:nvSpPr>
          <p:spPr bwMode="auto">
            <a:xfrm>
              <a:off x="1105" y="1102"/>
              <a:ext cx="331" cy="226"/>
            </a:xfrm>
            <a:custGeom>
              <a:avLst/>
              <a:gdLst>
                <a:gd name="T0" fmla="*/ 397 w 319"/>
                <a:gd name="T1" fmla="*/ 0 h 184"/>
                <a:gd name="T2" fmla="*/ 0 w 319"/>
                <a:gd name="T3" fmla="*/ 0 h 184"/>
                <a:gd name="T4" fmla="*/ 0 w 319"/>
                <a:gd name="T5" fmla="*/ 633 h 184"/>
                <a:gd name="T6" fmla="*/ 0 60000 65536"/>
                <a:gd name="T7" fmla="*/ 0 60000 65536"/>
                <a:gd name="T8" fmla="*/ 0 60000 65536"/>
                <a:gd name="T9" fmla="*/ 0 w 319"/>
                <a:gd name="T10" fmla="*/ 0 h 184"/>
                <a:gd name="T11" fmla="*/ 319 w 319"/>
                <a:gd name="T12" fmla="*/ 184 h 184"/>
              </a:gdLst>
              <a:ahLst/>
              <a:cxnLst>
                <a:cxn ang="T6">
                  <a:pos x="T0" y="T1"/>
                </a:cxn>
                <a:cxn ang="T7">
                  <a:pos x="T2" y="T3"/>
                </a:cxn>
                <a:cxn ang="T8">
                  <a:pos x="T4" y="T5"/>
                </a:cxn>
              </a:cxnLst>
              <a:rect l="T9" t="T10" r="T11" b="T12"/>
              <a:pathLst>
                <a:path w="319" h="184">
                  <a:moveTo>
                    <a:pt x="319" y="0"/>
                  </a:moveTo>
                  <a:lnTo>
                    <a:pt x="0" y="0"/>
                  </a:lnTo>
                  <a:lnTo>
                    <a:pt x="0" y="1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16" name="Group 8"/>
            <p:cNvGrpSpPr/>
            <p:nvPr/>
          </p:nvGrpSpPr>
          <p:grpSpPr bwMode="auto">
            <a:xfrm>
              <a:off x="2770" y="1328"/>
              <a:ext cx="265" cy="74"/>
              <a:chOff x="3459" y="1296"/>
              <a:chExt cx="243" cy="48"/>
            </a:xfrm>
          </p:grpSpPr>
          <p:sp>
            <p:nvSpPr>
              <p:cNvPr id="165" name="Line 9"/>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10"/>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7" name="Group 11"/>
            <p:cNvGrpSpPr/>
            <p:nvPr/>
          </p:nvGrpSpPr>
          <p:grpSpPr bwMode="auto">
            <a:xfrm>
              <a:off x="933" y="1328"/>
              <a:ext cx="264" cy="74"/>
              <a:chOff x="3459" y="1296"/>
              <a:chExt cx="243" cy="48"/>
            </a:xfrm>
          </p:grpSpPr>
          <p:sp>
            <p:nvSpPr>
              <p:cNvPr id="163" name="Line 12"/>
              <p:cNvSpPr>
                <a:spLocks noChangeShapeType="1"/>
              </p:cNvSpPr>
              <p:nvPr/>
            </p:nvSpPr>
            <p:spPr bwMode="auto">
              <a:xfrm>
                <a:off x="3459" y="1296"/>
                <a:ext cx="24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13"/>
              <p:cNvSpPr>
                <a:spLocks noChangeShapeType="1"/>
              </p:cNvSpPr>
              <p:nvPr/>
            </p:nvSpPr>
            <p:spPr bwMode="auto">
              <a:xfrm>
                <a:off x="3504" y="1344"/>
                <a:ext cx="14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8" name="Group 14"/>
            <p:cNvGrpSpPr/>
            <p:nvPr/>
          </p:nvGrpSpPr>
          <p:grpSpPr bwMode="auto">
            <a:xfrm>
              <a:off x="3143" y="2256"/>
              <a:ext cx="76" cy="369"/>
              <a:chOff x="3143" y="2256"/>
              <a:chExt cx="76" cy="369"/>
            </a:xfrm>
          </p:grpSpPr>
          <p:sp>
            <p:nvSpPr>
              <p:cNvPr id="161" name="Line 15"/>
              <p:cNvSpPr>
                <a:spLocks noChangeShapeType="1"/>
              </p:cNvSpPr>
              <p:nvPr/>
            </p:nvSpPr>
            <p:spPr bwMode="auto">
              <a:xfrm rot="5400000">
                <a:off x="3034" y="2441"/>
                <a:ext cx="36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16"/>
              <p:cNvSpPr>
                <a:spLocks noChangeShapeType="1"/>
              </p:cNvSpPr>
              <p:nvPr/>
            </p:nvSpPr>
            <p:spPr bwMode="auto">
              <a:xfrm rot="5400000">
                <a:off x="3031" y="2436"/>
                <a:ext cx="2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9" name="Group 17"/>
            <p:cNvGrpSpPr/>
            <p:nvPr/>
          </p:nvGrpSpPr>
          <p:grpSpPr bwMode="auto">
            <a:xfrm>
              <a:off x="771" y="2256"/>
              <a:ext cx="76" cy="369"/>
              <a:chOff x="771" y="2256"/>
              <a:chExt cx="76" cy="369"/>
            </a:xfrm>
          </p:grpSpPr>
          <p:sp>
            <p:nvSpPr>
              <p:cNvPr id="159" name="Line 18"/>
              <p:cNvSpPr>
                <a:spLocks noChangeShapeType="1"/>
              </p:cNvSpPr>
              <p:nvPr/>
            </p:nvSpPr>
            <p:spPr bwMode="auto">
              <a:xfrm rot="-5400000">
                <a:off x="586" y="2441"/>
                <a:ext cx="36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19"/>
              <p:cNvSpPr>
                <a:spLocks noChangeShapeType="1"/>
              </p:cNvSpPr>
              <p:nvPr/>
            </p:nvSpPr>
            <p:spPr bwMode="auto">
              <a:xfrm rot="-5400000">
                <a:off x="735" y="2446"/>
                <a:ext cx="22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20" name="Freeform 20"/>
            <p:cNvSpPr/>
            <p:nvPr/>
          </p:nvSpPr>
          <p:spPr bwMode="auto">
            <a:xfrm>
              <a:off x="860" y="2423"/>
              <a:ext cx="2272" cy="1"/>
            </a:xfrm>
            <a:custGeom>
              <a:avLst/>
              <a:gdLst>
                <a:gd name="T0" fmla="*/ 0 w 2272"/>
                <a:gd name="T1" fmla="*/ 0 h 1"/>
                <a:gd name="T2" fmla="*/ 2272 w 2272"/>
                <a:gd name="T3" fmla="*/ 1 h 1"/>
                <a:gd name="T4" fmla="*/ 0 60000 65536"/>
                <a:gd name="T5" fmla="*/ 0 60000 65536"/>
                <a:gd name="T6" fmla="*/ 0 w 2272"/>
                <a:gd name="T7" fmla="*/ 0 h 1"/>
                <a:gd name="T8" fmla="*/ 2272 w 2272"/>
                <a:gd name="T9" fmla="*/ 1 h 1"/>
              </a:gdLst>
              <a:ahLst/>
              <a:cxnLst>
                <a:cxn ang="T4">
                  <a:pos x="T0" y="T1"/>
                </a:cxn>
                <a:cxn ang="T5">
                  <a:pos x="T2" y="T3"/>
                </a:cxn>
              </a:cxnLst>
              <a:rect l="T6" t="T7" r="T8" b="T9"/>
              <a:pathLst>
                <a:path w="2272" h="1">
                  <a:moveTo>
                    <a:pt x="0" y="0"/>
                  </a:moveTo>
                  <a:lnTo>
                    <a:pt x="2272"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Freeform 21"/>
            <p:cNvSpPr/>
            <p:nvPr/>
          </p:nvSpPr>
          <p:spPr bwMode="auto">
            <a:xfrm>
              <a:off x="3230" y="2495"/>
              <a:ext cx="210" cy="1023"/>
            </a:xfrm>
            <a:custGeom>
              <a:avLst/>
              <a:gdLst>
                <a:gd name="T0" fmla="*/ 0 w 192"/>
                <a:gd name="T1" fmla="*/ 0 h 672"/>
                <a:gd name="T2" fmla="*/ 330 w 192"/>
                <a:gd name="T3" fmla="*/ 0 h 672"/>
                <a:gd name="T4" fmla="*/ 330 w 192"/>
                <a:gd name="T5" fmla="*/ 8362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 name="AutoShape 22"/>
            <p:cNvSpPr>
              <a:spLocks noChangeArrowheads="1"/>
            </p:cNvSpPr>
            <p:nvPr/>
          </p:nvSpPr>
          <p:spPr bwMode="auto">
            <a:xfrm rot="5400000">
              <a:off x="2070" y="3361"/>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 name="AutoShape 23"/>
            <p:cNvSpPr>
              <a:spLocks noChangeArrowheads="1"/>
            </p:cNvSpPr>
            <p:nvPr/>
          </p:nvSpPr>
          <p:spPr bwMode="auto">
            <a:xfrm rot="-5400000">
              <a:off x="1389" y="3360"/>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Oval 24"/>
            <p:cNvSpPr>
              <a:spLocks noChangeArrowheads="1"/>
            </p:cNvSpPr>
            <p:nvPr/>
          </p:nvSpPr>
          <p:spPr bwMode="auto">
            <a:xfrm rot="10800000">
              <a:off x="1380" y="3484"/>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Line 25"/>
            <p:cNvSpPr>
              <a:spLocks noChangeShapeType="1"/>
            </p:cNvSpPr>
            <p:nvPr/>
          </p:nvSpPr>
          <p:spPr bwMode="auto">
            <a:xfrm>
              <a:off x="2446" y="3518"/>
              <a:ext cx="120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6" name="AutoShape 26"/>
            <p:cNvSpPr>
              <a:spLocks noChangeArrowheads="1"/>
            </p:cNvSpPr>
            <p:nvPr/>
          </p:nvSpPr>
          <p:spPr bwMode="auto">
            <a:xfrm rot="5400000">
              <a:off x="3587" y="3361"/>
              <a:ext cx="437" cy="314"/>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Line 27"/>
            <p:cNvSpPr>
              <a:spLocks noChangeShapeType="1"/>
            </p:cNvSpPr>
            <p:nvPr/>
          </p:nvSpPr>
          <p:spPr bwMode="auto">
            <a:xfrm>
              <a:off x="3963" y="3518"/>
              <a:ext cx="366" cy="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8" name="Line 28"/>
            <p:cNvSpPr>
              <a:spLocks noChangeShapeType="1"/>
            </p:cNvSpPr>
            <p:nvPr/>
          </p:nvSpPr>
          <p:spPr bwMode="auto">
            <a:xfrm>
              <a:off x="1766" y="3518"/>
              <a:ext cx="36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Freeform 29"/>
            <p:cNvSpPr/>
            <p:nvPr/>
          </p:nvSpPr>
          <p:spPr bwMode="auto">
            <a:xfrm>
              <a:off x="1951" y="3518"/>
              <a:ext cx="1" cy="622"/>
            </a:xfrm>
            <a:custGeom>
              <a:avLst/>
              <a:gdLst>
                <a:gd name="T0" fmla="*/ 0 w 1"/>
                <a:gd name="T1" fmla="*/ 0 h 622"/>
                <a:gd name="T2" fmla="*/ 1 w 1"/>
                <a:gd name="T3" fmla="*/ 622 h 622"/>
                <a:gd name="T4" fmla="*/ 0 60000 65536"/>
                <a:gd name="T5" fmla="*/ 0 60000 65536"/>
                <a:gd name="T6" fmla="*/ 0 w 1"/>
                <a:gd name="T7" fmla="*/ 0 h 622"/>
                <a:gd name="T8" fmla="*/ 1 w 1"/>
                <a:gd name="T9" fmla="*/ 622 h 622"/>
              </a:gdLst>
              <a:ahLst/>
              <a:cxnLst>
                <a:cxn ang="T4">
                  <a:pos x="T0" y="T1"/>
                </a:cxn>
                <a:cxn ang="T5">
                  <a:pos x="T2" y="T3"/>
                </a:cxn>
              </a:cxnLst>
              <a:rect l="T6" t="T7" r="T8" b="T9"/>
              <a:pathLst>
                <a:path w="1" h="622">
                  <a:moveTo>
                    <a:pt x="0" y="0"/>
                  </a:moveTo>
                  <a:lnTo>
                    <a:pt x="1" y="62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Freeform 30"/>
            <p:cNvSpPr/>
            <p:nvPr/>
          </p:nvSpPr>
          <p:spPr bwMode="auto">
            <a:xfrm>
              <a:off x="2267" y="3639"/>
              <a:ext cx="6" cy="498"/>
            </a:xfrm>
            <a:custGeom>
              <a:avLst/>
              <a:gdLst>
                <a:gd name="T0" fmla="*/ 4 w 6"/>
                <a:gd name="T1" fmla="*/ 498 h 498"/>
                <a:gd name="T2" fmla="*/ 0 w 6"/>
                <a:gd name="T3" fmla="*/ 9 h 498"/>
                <a:gd name="T4" fmla="*/ 6 w 6"/>
                <a:gd name="T5" fmla="*/ 0 h 498"/>
                <a:gd name="T6" fmla="*/ 6 w 6"/>
                <a:gd name="T7" fmla="*/ 2 h 498"/>
                <a:gd name="T8" fmla="*/ 0 60000 65536"/>
                <a:gd name="T9" fmla="*/ 0 60000 65536"/>
                <a:gd name="T10" fmla="*/ 0 60000 65536"/>
                <a:gd name="T11" fmla="*/ 0 60000 65536"/>
                <a:gd name="T12" fmla="*/ 0 w 6"/>
                <a:gd name="T13" fmla="*/ 0 h 498"/>
                <a:gd name="T14" fmla="*/ 6 w 6"/>
                <a:gd name="T15" fmla="*/ 498 h 498"/>
              </a:gdLst>
              <a:ahLst/>
              <a:cxnLst>
                <a:cxn ang="T8">
                  <a:pos x="T0" y="T1"/>
                </a:cxn>
                <a:cxn ang="T9">
                  <a:pos x="T2" y="T3"/>
                </a:cxn>
                <a:cxn ang="T10">
                  <a:pos x="T4" y="T5"/>
                </a:cxn>
                <a:cxn ang="T11">
                  <a:pos x="T6" y="T7"/>
                </a:cxn>
              </a:cxnLst>
              <a:rect l="T12" t="T13" r="T14" b="T15"/>
              <a:pathLst>
                <a:path w="6" h="498">
                  <a:moveTo>
                    <a:pt x="4" y="498"/>
                  </a:moveTo>
                  <a:lnTo>
                    <a:pt x="0" y="9"/>
                  </a:lnTo>
                  <a:lnTo>
                    <a:pt x="6" y="0"/>
                  </a:lnTo>
                  <a:lnTo>
                    <a:pt x="6" y="2"/>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Freeform 31"/>
            <p:cNvSpPr/>
            <p:nvPr/>
          </p:nvSpPr>
          <p:spPr bwMode="auto">
            <a:xfrm>
              <a:off x="1596" y="3624"/>
              <a:ext cx="677" cy="312"/>
            </a:xfrm>
            <a:custGeom>
              <a:avLst/>
              <a:gdLst>
                <a:gd name="T0" fmla="*/ 0 w 677"/>
                <a:gd name="T1" fmla="*/ 0 h 312"/>
                <a:gd name="T2" fmla="*/ 0 w 677"/>
                <a:gd name="T3" fmla="*/ 306 h 312"/>
                <a:gd name="T4" fmla="*/ 677 w 677"/>
                <a:gd name="T5" fmla="*/ 312 h 312"/>
                <a:gd name="T6" fmla="*/ 0 60000 65536"/>
                <a:gd name="T7" fmla="*/ 0 60000 65536"/>
                <a:gd name="T8" fmla="*/ 0 60000 65536"/>
                <a:gd name="T9" fmla="*/ 0 w 677"/>
                <a:gd name="T10" fmla="*/ 0 h 312"/>
                <a:gd name="T11" fmla="*/ 677 w 677"/>
                <a:gd name="T12" fmla="*/ 312 h 312"/>
              </a:gdLst>
              <a:ahLst/>
              <a:cxnLst>
                <a:cxn ang="T6">
                  <a:pos x="T0" y="T1"/>
                </a:cxn>
                <a:cxn ang="T7">
                  <a:pos x="T2" y="T3"/>
                </a:cxn>
                <a:cxn ang="T8">
                  <a:pos x="T4" y="T5"/>
                </a:cxn>
              </a:cxnLst>
              <a:rect l="T9" t="T10" r="T11" b="T12"/>
              <a:pathLst>
                <a:path w="677" h="312">
                  <a:moveTo>
                    <a:pt x="0" y="0"/>
                  </a:moveTo>
                  <a:lnTo>
                    <a:pt x="0" y="306"/>
                  </a:lnTo>
                  <a:lnTo>
                    <a:pt x="677" y="312"/>
                  </a:lnTo>
                </a:path>
              </a:pathLst>
            </a:custGeom>
            <a:noFill/>
            <a:ln w="38100">
              <a:solidFill>
                <a:schemeClr val="tx1"/>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Freeform 32"/>
            <p:cNvSpPr/>
            <p:nvPr/>
          </p:nvSpPr>
          <p:spPr bwMode="auto">
            <a:xfrm>
              <a:off x="510" y="2495"/>
              <a:ext cx="862" cy="1023"/>
            </a:xfrm>
            <a:custGeom>
              <a:avLst/>
              <a:gdLst>
                <a:gd name="T0" fmla="*/ 262 w 862"/>
                <a:gd name="T1" fmla="*/ 0 h 1023"/>
                <a:gd name="T2" fmla="*/ 0 w 862"/>
                <a:gd name="T3" fmla="*/ 0 h 1023"/>
                <a:gd name="T4" fmla="*/ 0 w 862"/>
                <a:gd name="T5" fmla="*/ 1023 h 1023"/>
                <a:gd name="T6" fmla="*/ 862 w 862"/>
                <a:gd name="T7" fmla="*/ 1023 h 1023"/>
                <a:gd name="T8" fmla="*/ 838 w 862"/>
                <a:gd name="T9" fmla="*/ 1023 h 1023"/>
                <a:gd name="T10" fmla="*/ 0 60000 65536"/>
                <a:gd name="T11" fmla="*/ 0 60000 65536"/>
                <a:gd name="T12" fmla="*/ 0 60000 65536"/>
                <a:gd name="T13" fmla="*/ 0 60000 65536"/>
                <a:gd name="T14" fmla="*/ 0 60000 65536"/>
                <a:gd name="T15" fmla="*/ 0 w 862"/>
                <a:gd name="T16" fmla="*/ 0 h 1023"/>
                <a:gd name="T17" fmla="*/ 862 w 862"/>
                <a:gd name="T18" fmla="*/ 1023 h 1023"/>
              </a:gdLst>
              <a:ahLst/>
              <a:cxnLst>
                <a:cxn ang="T10">
                  <a:pos x="T0" y="T1"/>
                </a:cxn>
                <a:cxn ang="T11">
                  <a:pos x="T2" y="T3"/>
                </a:cxn>
                <a:cxn ang="T12">
                  <a:pos x="T4" y="T5"/>
                </a:cxn>
                <a:cxn ang="T13">
                  <a:pos x="T6" y="T7"/>
                </a:cxn>
                <a:cxn ang="T14">
                  <a:pos x="T8" y="T9"/>
                </a:cxn>
              </a:cxnLst>
              <a:rect l="T15" t="T16" r="T17" b="T18"/>
              <a:pathLst>
                <a:path w="862" h="1023">
                  <a:moveTo>
                    <a:pt x="262" y="0"/>
                  </a:moveTo>
                  <a:lnTo>
                    <a:pt x="0" y="0"/>
                  </a:lnTo>
                  <a:lnTo>
                    <a:pt x="0" y="1023"/>
                  </a:lnTo>
                  <a:lnTo>
                    <a:pt x="862" y="1023"/>
                  </a:lnTo>
                  <a:lnTo>
                    <a:pt x="838" y="1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Freeform 33"/>
            <p:cNvSpPr/>
            <p:nvPr/>
          </p:nvSpPr>
          <p:spPr bwMode="auto">
            <a:xfrm>
              <a:off x="301" y="2423"/>
              <a:ext cx="1674" cy="583"/>
            </a:xfrm>
            <a:custGeom>
              <a:avLst/>
              <a:gdLst>
                <a:gd name="T0" fmla="*/ 957 w 1872"/>
                <a:gd name="T1" fmla="*/ 0 h 384"/>
                <a:gd name="T2" fmla="*/ 957 w 1872"/>
                <a:gd name="T3" fmla="*/ 4705 h 384"/>
                <a:gd name="T4" fmla="*/ 0 w 1872"/>
                <a:gd name="T5" fmla="*/ 4705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Line 34"/>
            <p:cNvSpPr>
              <a:spLocks noChangeShapeType="1"/>
            </p:cNvSpPr>
            <p:nvPr/>
          </p:nvSpPr>
          <p:spPr bwMode="auto">
            <a:xfrm flipV="1">
              <a:off x="3806" y="3641"/>
              <a:ext cx="0" cy="73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35" name="Freeform 35"/>
            <p:cNvSpPr/>
            <p:nvPr/>
          </p:nvSpPr>
          <p:spPr bwMode="auto">
            <a:xfrm>
              <a:off x="510" y="1091"/>
              <a:ext cx="492" cy="1259"/>
            </a:xfrm>
            <a:custGeom>
              <a:avLst/>
              <a:gdLst>
                <a:gd name="T0" fmla="*/ 492 w 492"/>
                <a:gd name="T1" fmla="*/ 233 h 1259"/>
                <a:gd name="T2" fmla="*/ 492 w 492"/>
                <a:gd name="T3" fmla="*/ 0 h 1259"/>
                <a:gd name="T4" fmla="*/ 1 w 492"/>
                <a:gd name="T5" fmla="*/ 0 h 1259"/>
                <a:gd name="T6" fmla="*/ 0 w 492"/>
                <a:gd name="T7" fmla="*/ 1259 h 1259"/>
                <a:gd name="T8" fmla="*/ 262 w 492"/>
                <a:gd name="T9" fmla="*/ 1259 h 1259"/>
                <a:gd name="T10" fmla="*/ 0 60000 65536"/>
                <a:gd name="T11" fmla="*/ 0 60000 65536"/>
                <a:gd name="T12" fmla="*/ 0 60000 65536"/>
                <a:gd name="T13" fmla="*/ 0 60000 65536"/>
                <a:gd name="T14" fmla="*/ 0 60000 65536"/>
                <a:gd name="T15" fmla="*/ 0 w 492"/>
                <a:gd name="T16" fmla="*/ 0 h 1259"/>
                <a:gd name="T17" fmla="*/ 492 w 492"/>
                <a:gd name="T18" fmla="*/ 1259 h 1259"/>
              </a:gdLst>
              <a:ahLst/>
              <a:cxnLst>
                <a:cxn ang="T10">
                  <a:pos x="T0" y="T1"/>
                </a:cxn>
                <a:cxn ang="T11">
                  <a:pos x="T2" y="T3"/>
                </a:cxn>
                <a:cxn ang="T12">
                  <a:pos x="T4" y="T5"/>
                </a:cxn>
                <a:cxn ang="T13">
                  <a:pos x="T6" y="T7"/>
                </a:cxn>
                <a:cxn ang="T14">
                  <a:pos x="T8" y="T9"/>
                </a:cxn>
              </a:cxnLst>
              <a:rect l="T15" t="T16" r="T17" b="T18"/>
              <a:pathLst>
                <a:path w="492" h="1259">
                  <a:moveTo>
                    <a:pt x="492" y="233"/>
                  </a:moveTo>
                  <a:lnTo>
                    <a:pt x="492" y="0"/>
                  </a:lnTo>
                  <a:lnTo>
                    <a:pt x="1" y="0"/>
                  </a:lnTo>
                  <a:lnTo>
                    <a:pt x="0" y="1259"/>
                  </a:lnTo>
                  <a:lnTo>
                    <a:pt x="262" y="12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6" name="Freeform 36"/>
            <p:cNvSpPr/>
            <p:nvPr/>
          </p:nvSpPr>
          <p:spPr bwMode="auto">
            <a:xfrm>
              <a:off x="2942" y="1109"/>
              <a:ext cx="523" cy="1244"/>
            </a:xfrm>
            <a:custGeom>
              <a:avLst/>
              <a:gdLst>
                <a:gd name="T0" fmla="*/ 0 w 523"/>
                <a:gd name="T1" fmla="*/ 219 h 1244"/>
                <a:gd name="T2" fmla="*/ 0 w 523"/>
                <a:gd name="T3" fmla="*/ 0 h 1244"/>
                <a:gd name="T4" fmla="*/ 523 w 523"/>
                <a:gd name="T5" fmla="*/ 0 h 1244"/>
                <a:gd name="T6" fmla="*/ 523 w 523"/>
                <a:gd name="T7" fmla="*/ 1244 h 1244"/>
                <a:gd name="T8" fmla="*/ 278 w 523"/>
                <a:gd name="T9" fmla="*/ 1244 h 1244"/>
                <a:gd name="T10" fmla="*/ 0 60000 65536"/>
                <a:gd name="T11" fmla="*/ 0 60000 65536"/>
                <a:gd name="T12" fmla="*/ 0 60000 65536"/>
                <a:gd name="T13" fmla="*/ 0 60000 65536"/>
                <a:gd name="T14" fmla="*/ 0 60000 65536"/>
                <a:gd name="T15" fmla="*/ 0 w 523"/>
                <a:gd name="T16" fmla="*/ 0 h 1244"/>
                <a:gd name="T17" fmla="*/ 523 w 523"/>
                <a:gd name="T18" fmla="*/ 1244 h 1244"/>
              </a:gdLst>
              <a:ahLst/>
              <a:cxnLst>
                <a:cxn ang="T10">
                  <a:pos x="T0" y="T1"/>
                </a:cxn>
                <a:cxn ang="T11">
                  <a:pos x="T2" y="T3"/>
                </a:cxn>
                <a:cxn ang="T12">
                  <a:pos x="T4" y="T5"/>
                </a:cxn>
                <a:cxn ang="T13">
                  <a:pos x="T6" y="T7"/>
                </a:cxn>
                <a:cxn ang="T14">
                  <a:pos x="T8" y="T9"/>
                </a:cxn>
              </a:cxnLst>
              <a:rect l="T15" t="T16" r="T17" b="T18"/>
              <a:pathLst>
                <a:path w="523" h="1244">
                  <a:moveTo>
                    <a:pt x="0" y="219"/>
                  </a:moveTo>
                  <a:lnTo>
                    <a:pt x="0" y="0"/>
                  </a:lnTo>
                  <a:lnTo>
                    <a:pt x="523" y="0"/>
                  </a:lnTo>
                  <a:lnTo>
                    <a:pt x="523" y="1244"/>
                  </a:lnTo>
                  <a:lnTo>
                    <a:pt x="278" y="124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7" name="Text Box 37"/>
            <p:cNvSpPr txBox="1">
              <a:spLocks noChangeArrowheads="1"/>
            </p:cNvSpPr>
            <p:nvPr/>
          </p:nvSpPr>
          <p:spPr bwMode="auto">
            <a:xfrm>
              <a:off x="685"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5</a:t>
              </a:r>
              <a:endParaRPr lang="zh-CN" altLang="en-US" sz="2000" b="1" baseline="-25000"/>
            </a:p>
          </p:txBody>
        </p:sp>
        <p:sp>
          <p:nvSpPr>
            <p:cNvPr id="138" name="Text Box 38"/>
            <p:cNvSpPr txBox="1">
              <a:spLocks noChangeArrowheads="1"/>
            </p:cNvSpPr>
            <p:nvPr/>
          </p:nvSpPr>
          <p:spPr bwMode="auto">
            <a:xfrm>
              <a:off x="3037" y="1231"/>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6</a:t>
              </a:r>
              <a:endParaRPr lang="zh-CN" altLang="en-US" sz="2000" b="1" baseline="-25000"/>
            </a:p>
          </p:txBody>
        </p:sp>
        <p:sp>
          <p:nvSpPr>
            <p:cNvPr id="139" name="Text Box 39"/>
            <p:cNvSpPr txBox="1">
              <a:spLocks noChangeArrowheads="1"/>
            </p:cNvSpPr>
            <p:nvPr/>
          </p:nvSpPr>
          <p:spPr bwMode="auto">
            <a:xfrm>
              <a:off x="82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7</a:t>
              </a:r>
              <a:endParaRPr lang="zh-CN" altLang="en-US" sz="2000" b="1" baseline="-25000"/>
            </a:p>
          </p:txBody>
        </p:sp>
        <p:sp>
          <p:nvSpPr>
            <p:cNvPr id="140" name="Text Box 40"/>
            <p:cNvSpPr txBox="1">
              <a:spLocks noChangeArrowheads="1"/>
            </p:cNvSpPr>
            <p:nvPr/>
          </p:nvSpPr>
          <p:spPr bwMode="auto">
            <a:xfrm>
              <a:off x="2864" y="2150"/>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8</a:t>
              </a:r>
              <a:endParaRPr lang="zh-CN" altLang="en-US" sz="2000" b="1" baseline="-25000"/>
            </a:p>
          </p:txBody>
        </p:sp>
        <p:sp>
          <p:nvSpPr>
            <p:cNvPr id="141" name="Text Box 41"/>
            <p:cNvSpPr txBox="1">
              <a:spLocks noChangeArrowheads="1"/>
            </p:cNvSpPr>
            <p:nvPr/>
          </p:nvSpPr>
          <p:spPr bwMode="auto">
            <a:xfrm>
              <a:off x="2540" y="816"/>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endParaRPr lang="zh-CN" altLang="en-US" b="1"/>
            </a:p>
          </p:txBody>
        </p:sp>
        <p:sp>
          <p:nvSpPr>
            <p:cNvPr id="142" name="Freeform 42"/>
            <p:cNvSpPr/>
            <p:nvPr/>
          </p:nvSpPr>
          <p:spPr bwMode="auto">
            <a:xfrm>
              <a:off x="249" y="1402"/>
              <a:ext cx="2642" cy="365"/>
            </a:xfrm>
            <a:custGeom>
              <a:avLst/>
              <a:gdLst>
                <a:gd name="T0" fmla="*/ 2217 w 2736"/>
                <a:gd name="T1" fmla="*/ 0 h 240"/>
                <a:gd name="T2" fmla="*/ 2217 w 2736"/>
                <a:gd name="T3" fmla="*/ 2970 h 240"/>
                <a:gd name="T4" fmla="*/ 0 w 2736"/>
                <a:gd name="T5" fmla="*/ 2970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Line 43"/>
            <p:cNvSpPr>
              <a:spLocks noChangeShapeType="1"/>
            </p:cNvSpPr>
            <p:nvPr/>
          </p:nvSpPr>
          <p:spPr bwMode="auto">
            <a:xfrm>
              <a:off x="1045" y="1402"/>
              <a:ext cx="0" cy="36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44" name="Text Box 44"/>
            <p:cNvSpPr txBox="1">
              <a:spLocks noChangeArrowheads="1"/>
            </p:cNvSpPr>
            <p:nvPr/>
          </p:nvSpPr>
          <p:spPr bwMode="auto">
            <a:xfrm>
              <a:off x="907" y="323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145" name="Text Box 45"/>
            <p:cNvSpPr txBox="1">
              <a:spLocks noChangeArrowheads="1"/>
            </p:cNvSpPr>
            <p:nvPr/>
          </p:nvSpPr>
          <p:spPr bwMode="auto">
            <a:xfrm>
              <a:off x="2289" y="3225"/>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写放大器</a:t>
              </a:r>
            </a:p>
          </p:txBody>
        </p:sp>
        <p:sp>
          <p:nvSpPr>
            <p:cNvPr id="146" name="Text Box 46"/>
            <p:cNvSpPr txBox="1">
              <a:spLocks noChangeArrowheads="1"/>
            </p:cNvSpPr>
            <p:nvPr/>
          </p:nvSpPr>
          <p:spPr bwMode="auto">
            <a:xfrm>
              <a:off x="1449" y="3993"/>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p>
          </p:txBody>
        </p:sp>
        <p:sp>
          <p:nvSpPr>
            <p:cNvPr id="147" name="Text Box 47"/>
            <p:cNvSpPr txBox="1">
              <a:spLocks noChangeArrowheads="1"/>
            </p:cNvSpPr>
            <p:nvPr/>
          </p:nvSpPr>
          <p:spPr bwMode="auto">
            <a:xfrm>
              <a:off x="2290" y="3984"/>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148" name="Text Box 48"/>
            <p:cNvSpPr txBox="1">
              <a:spLocks noChangeArrowheads="1"/>
            </p:cNvSpPr>
            <p:nvPr/>
          </p:nvSpPr>
          <p:spPr bwMode="auto">
            <a:xfrm>
              <a:off x="3262" y="3993"/>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sp>
          <p:nvSpPr>
            <p:cNvPr id="149" name="Text Box 49"/>
            <p:cNvSpPr txBox="1">
              <a:spLocks noChangeArrowheads="1"/>
            </p:cNvSpPr>
            <p:nvPr/>
          </p:nvSpPr>
          <p:spPr bwMode="auto">
            <a:xfrm>
              <a:off x="3539" y="2976"/>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a:t>
              </a:r>
            </a:p>
          </p:txBody>
        </p:sp>
        <p:sp>
          <p:nvSpPr>
            <p:cNvPr id="150" name="Text Box 50"/>
            <p:cNvSpPr txBox="1">
              <a:spLocks noChangeArrowheads="1"/>
            </p:cNvSpPr>
            <p:nvPr/>
          </p:nvSpPr>
          <p:spPr bwMode="auto">
            <a:xfrm>
              <a:off x="3657" y="729"/>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151" name="Line 51"/>
            <p:cNvSpPr>
              <a:spLocks noChangeShapeType="1"/>
            </p:cNvSpPr>
            <p:nvPr/>
          </p:nvSpPr>
          <p:spPr bwMode="auto">
            <a:xfrm flipH="1">
              <a:off x="3513" y="912"/>
              <a:ext cx="288" cy="48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52" name="Group 52"/>
            <p:cNvGrpSpPr/>
            <p:nvPr/>
          </p:nvGrpSpPr>
          <p:grpSpPr bwMode="auto">
            <a:xfrm>
              <a:off x="0" y="672"/>
              <a:ext cx="628" cy="365"/>
              <a:chOff x="-58" y="1603"/>
              <a:chExt cx="628" cy="365"/>
            </a:xfrm>
          </p:grpSpPr>
          <p:sp>
            <p:nvSpPr>
              <p:cNvPr id="157" name="Text Box 53"/>
              <p:cNvSpPr txBox="1">
                <a:spLocks noChangeArrowheads="1"/>
              </p:cNvSpPr>
              <p:nvPr/>
            </p:nvSpPr>
            <p:spPr bwMode="auto">
              <a:xfrm>
                <a:off x="-58" y="1680"/>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endParaRPr lang="zh-CN" altLang="en-US" sz="1800" b="1"/>
              </a:p>
            </p:txBody>
          </p:sp>
          <p:sp>
            <p:nvSpPr>
              <p:cNvPr id="158" name="Text Box 54"/>
              <p:cNvSpPr txBox="1">
                <a:spLocks noChangeArrowheads="1"/>
              </p:cNvSpPr>
              <p:nvPr/>
            </p:nvSpPr>
            <p:spPr bwMode="auto">
              <a:xfrm>
                <a:off x="326" y="1603"/>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cs typeface="Times New Roman" panose="02020603050405020304" pitchFamily="18" charset="0"/>
                  </a:rPr>
                  <a:t>´</a:t>
                </a:r>
              </a:p>
            </p:txBody>
          </p:sp>
        </p:grpSp>
        <p:sp>
          <p:nvSpPr>
            <p:cNvPr id="153" name="Line 55"/>
            <p:cNvSpPr>
              <a:spLocks noChangeShapeType="1"/>
            </p:cNvSpPr>
            <p:nvPr/>
          </p:nvSpPr>
          <p:spPr bwMode="auto">
            <a:xfrm>
              <a:off x="249" y="960"/>
              <a:ext cx="240" cy="24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4" name="Text Box 56"/>
            <p:cNvSpPr txBox="1">
              <a:spLocks noChangeArrowheads="1"/>
            </p:cNvSpPr>
            <p:nvPr/>
          </p:nvSpPr>
          <p:spPr bwMode="auto">
            <a:xfrm>
              <a:off x="825" y="2736"/>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155" name="Text Box 57"/>
            <p:cNvSpPr txBox="1">
              <a:spLocks noChangeArrowheads="1"/>
            </p:cNvSpPr>
            <p:nvPr/>
          </p:nvSpPr>
          <p:spPr bwMode="auto">
            <a:xfrm>
              <a:off x="1497" y="1488"/>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dirty="0"/>
                <a:t>行地址选择</a:t>
              </a:r>
            </a:p>
          </p:txBody>
        </p:sp>
        <p:sp>
          <p:nvSpPr>
            <p:cNvPr id="156" name="Text Box 58"/>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r>
                <a:rPr lang="en-US" altLang="zh-CN" b="1" baseline="-25000"/>
                <a:t>OUT</a:t>
              </a:r>
            </a:p>
          </p:txBody>
        </p:sp>
      </p:grpSp>
      <p:sp>
        <p:nvSpPr>
          <p:cNvPr id="167" name="Freeform 60"/>
          <p:cNvSpPr/>
          <p:nvPr/>
        </p:nvSpPr>
        <p:spPr bwMode="auto">
          <a:xfrm>
            <a:off x="1388428" y="3812858"/>
            <a:ext cx="2657475" cy="925512"/>
          </a:xfrm>
          <a:custGeom>
            <a:avLst/>
            <a:gdLst>
              <a:gd name="T0" fmla="*/ 2147483647 w 1872"/>
              <a:gd name="T1" fmla="*/ 0 h 384"/>
              <a:gd name="T2" fmla="*/ 2147483647 w 1872"/>
              <a:gd name="T3" fmla="*/ 2147483647 h 384"/>
              <a:gd name="T4" fmla="*/ 0 w 1872"/>
              <a:gd name="T5" fmla="*/ 2147483647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61"/>
          <p:cNvSpPr/>
          <p:nvPr/>
        </p:nvSpPr>
        <p:spPr bwMode="auto">
          <a:xfrm>
            <a:off x="2245678" y="3817620"/>
            <a:ext cx="3640137" cy="3175"/>
          </a:xfrm>
          <a:custGeom>
            <a:avLst/>
            <a:gdLst>
              <a:gd name="T0" fmla="*/ 0 w 2293"/>
              <a:gd name="T1" fmla="*/ 2147483647 h 2"/>
              <a:gd name="T2" fmla="*/ 2147483647 w 2293"/>
              <a:gd name="T3" fmla="*/ 0 h 2"/>
              <a:gd name="T4" fmla="*/ 0 60000 65536"/>
              <a:gd name="T5" fmla="*/ 0 60000 65536"/>
              <a:gd name="T6" fmla="*/ 0 w 2293"/>
              <a:gd name="T7" fmla="*/ 0 h 2"/>
              <a:gd name="T8" fmla="*/ 2293 w 2293"/>
              <a:gd name="T9" fmla="*/ 2 h 2"/>
            </a:gdLst>
            <a:ahLst/>
            <a:cxnLst>
              <a:cxn ang="T4">
                <a:pos x="T0" y="T1"/>
              </a:cxn>
              <a:cxn ang="T5">
                <a:pos x="T2" y="T3"/>
              </a:cxn>
            </a:cxnLst>
            <a:rect l="T6" t="T7" r="T8" b="T9"/>
            <a:pathLst>
              <a:path w="2293" h="2">
                <a:moveTo>
                  <a:pt x="0" y="2"/>
                </a:moveTo>
                <a:lnTo>
                  <a:pt x="2293"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62"/>
          <p:cNvSpPr/>
          <p:nvPr/>
        </p:nvSpPr>
        <p:spPr bwMode="auto">
          <a:xfrm>
            <a:off x="4866640" y="1703070"/>
            <a:ext cx="542925" cy="347663"/>
          </a:xfrm>
          <a:custGeom>
            <a:avLst/>
            <a:gdLst>
              <a:gd name="T0" fmla="*/ 0 w 342"/>
              <a:gd name="T1" fmla="*/ 0 h 219"/>
              <a:gd name="T2" fmla="*/ 2147483647 w 342"/>
              <a:gd name="T3" fmla="*/ 0 h 219"/>
              <a:gd name="T4" fmla="*/ 2147483647 w 342"/>
              <a:gd name="T5" fmla="*/ 2147483647 h 219"/>
              <a:gd name="T6" fmla="*/ 0 60000 65536"/>
              <a:gd name="T7" fmla="*/ 0 60000 65536"/>
              <a:gd name="T8" fmla="*/ 0 60000 65536"/>
              <a:gd name="T9" fmla="*/ 0 w 342"/>
              <a:gd name="T10" fmla="*/ 0 h 219"/>
              <a:gd name="T11" fmla="*/ 342 w 342"/>
              <a:gd name="T12" fmla="*/ 219 h 219"/>
            </a:gdLst>
            <a:ahLst/>
            <a:cxnLst>
              <a:cxn ang="T6">
                <a:pos x="T0" y="T1"/>
              </a:cxn>
              <a:cxn ang="T7">
                <a:pos x="T2" y="T3"/>
              </a:cxn>
              <a:cxn ang="T8">
                <a:pos x="T4" y="T5"/>
              </a:cxn>
            </a:cxnLst>
            <a:rect l="T9" t="T10" r="T11" b="T12"/>
            <a:pathLst>
              <a:path w="342" h="219">
                <a:moveTo>
                  <a:pt x="0" y="0"/>
                </a:moveTo>
                <a:lnTo>
                  <a:pt x="342" y="0"/>
                </a:lnTo>
                <a:lnTo>
                  <a:pt x="342" y="219"/>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0" name="Group 63"/>
          <p:cNvGrpSpPr/>
          <p:nvPr/>
        </p:nvGrpSpPr>
        <p:grpSpPr bwMode="auto">
          <a:xfrm>
            <a:off x="2132965" y="3531870"/>
            <a:ext cx="3886200" cy="585788"/>
            <a:chOff x="768" y="2256"/>
            <a:chExt cx="2448" cy="369"/>
          </a:xfrm>
        </p:grpSpPr>
        <p:grpSp>
          <p:nvGrpSpPr>
            <p:cNvPr id="171" name="Group 64"/>
            <p:cNvGrpSpPr/>
            <p:nvPr/>
          </p:nvGrpSpPr>
          <p:grpSpPr bwMode="auto">
            <a:xfrm>
              <a:off x="768" y="2256"/>
              <a:ext cx="76" cy="369"/>
              <a:chOff x="768" y="2256"/>
              <a:chExt cx="76" cy="369"/>
            </a:xfrm>
          </p:grpSpPr>
          <p:sp>
            <p:nvSpPr>
              <p:cNvPr id="175" name="Line 65"/>
              <p:cNvSpPr>
                <a:spLocks noChangeShapeType="1"/>
              </p:cNvSpPr>
              <p:nvPr/>
            </p:nvSpPr>
            <p:spPr bwMode="auto">
              <a:xfrm rot="-5400000">
                <a:off x="583" y="2441"/>
                <a:ext cx="369"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66"/>
              <p:cNvSpPr>
                <a:spLocks noChangeShapeType="1"/>
              </p:cNvSpPr>
              <p:nvPr/>
            </p:nvSpPr>
            <p:spPr bwMode="auto">
              <a:xfrm rot="-5400000">
                <a:off x="732" y="2446"/>
                <a:ext cx="22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72" name="Group 67"/>
            <p:cNvGrpSpPr/>
            <p:nvPr/>
          </p:nvGrpSpPr>
          <p:grpSpPr bwMode="auto">
            <a:xfrm>
              <a:off x="3140" y="2256"/>
              <a:ext cx="76" cy="369"/>
              <a:chOff x="3140" y="2256"/>
              <a:chExt cx="76" cy="369"/>
            </a:xfrm>
          </p:grpSpPr>
          <p:sp>
            <p:nvSpPr>
              <p:cNvPr id="173" name="Line 68"/>
              <p:cNvSpPr>
                <a:spLocks noChangeShapeType="1"/>
              </p:cNvSpPr>
              <p:nvPr/>
            </p:nvSpPr>
            <p:spPr bwMode="auto">
              <a:xfrm rot="5400000">
                <a:off x="3031" y="2441"/>
                <a:ext cx="369"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4" name="Line 69"/>
              <p:cNvSpPr>
                <a:spLocks noChangeShapeType="1"/>
              </p:cNvSpPr>
              <p:nvPr/>
            </p:nvSpPr>
            <p:spPr bwMode="auto">
              <a:xfrm rot="5400000">
                <a:off x="3028" y="2436"/>
                <a:ext cx="22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77" name="Freeform 70"/>
          <p:cNvSpPr/>
          <p:nvPr/>
        </p:nvSpPr>
        <p:spPr bwMode="auto">
          <a:xfrm>
            <a:off x="6019165" y="3906520"/>
            <a:ext cx="333375" cy="1622425"/>
          </a:xfrm>
          <a:custGeom>
            <a:avLst/>
            <a:gdLst>
              <a:gd name="T0" fmla="*/ 0 w 192"/>
              <a:gd name="T1" fmla="*/ 0 h 672"/>
              <a:gd name="T2" fmla="*/ 2147483647 w 192"/>
              <a:gd name="T3" fmla="*/ 0 h 672"/>
              <a:gd name="T4" fmla="*/ 2147483647 w 192"/>
              <a:gd name="T5" fmla="*/ 2147483647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Line 71"/>
          <p:cNvSpPr>
            <a:spLocks noChangeShapeType="1"/>
          </p:cNvSpPr>
          <p:nvPr/>
        </p:nvSpPr>
        <p:spPr bwMode="auto">
          <a:xfrm>
            <a:off x="6363653" y="5513070"/>
            <a:ext cx="354012"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9" name="Freeform 72"/>
          <p:cNvSpPr/>
          <p:nvPr/>
        </p:nvSpPr>
        <p:spPr bwMode="auto">
          <a:xfrm>
            <a:off x="6955790" y="5689283"/>
            <a:ext cx="3175" cy="1138237"/>
          </a:xfrm>
          <a:custGeom>
            <a:avLst/>
            <a:gdLst>
              <a:gd name="T0" fmla="*/ 2147483647 w 2"/>
              <a:gd name="T1" fmla="*/ 2147483647 h 717"/>
              <a:gd name="T2" fmla="*/ 0 w 2"/>
              <a:gd name="T3" fmla="*/ 0 h 717"/>
              <a:gd name="T4" fmla="*/ 0 60000 65536"/>
              <a:gd name="T5" fmla="*/ 0 60000 65536"/>
              <a:gd name="T6" fmla="*/ 0 w 2"/>
              <a:gd name="T7" fmla="*/ 0 h 717"/>
              <a:gd name="T8" fmla="*/ 2 w 2"/>
              <a:gd name="T9" fmla="*/ 717 h 717"/>
            </a:gdLst>
            <a:ahLst/>
            <a:cxnLst>
              <a:cxn ang="T4">
                <a:pos x="T0" y="T1"/>
              </a:cxn>
              <a:cxn ang="T5">
                <a:pos x="T2" y="T3"/>
              </a:cxn>
            </a:cxnLst>
            <a:rect l="T6" t="T7" r="T8" b="T9"/>
            <a:pathLst>
              <a:path w="2" h="717">
                <a:moveTo>
                  <a:pt x="2" y="717"/>
                </a:moveTo>
                <a:lnTo>
                  <a:pt x="0" y="0"/>
                </a:lnTo>
              </a:path>
            </a:pathLst>
          </a:custGeom>
          <a:noFill/>
          <a:ln w="76200">
            <a:solidFill>
              <a:schemeClr val="folHlink"/>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AutoShape 73"/>
          <p:cNvSpPr>
            <a:spLocks noChangeArrowheads="1"/>
          </p:cNvSpPr>
          <p:nvPr/>
        </p:nvSpPr>
        <p:spPr bwMode="auto">
          <a:xfrm rot="5400000">
            <a:off x="6590665" y="5322570"/>
            <a:ext cx="685800" cy="457200"/>
          </a:xfrm>
          <a:prstGeom prst="triangle">
            <a:avLst>
              <a:gd name="adj" fmla="val 47912"/>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Freeform 74"/>
          <p:cNvSpPr/>
          <p:nvPr/>
        </p:nvSpPr>
        <p:spPr bwMode="auto">
          <a:xfrm>
            <a:off x="5561965" y="1693545"/>
            <a:ext cx="830263" cy="1984375"/>
          </a:xfrm>
          <a:custGeom>
            <a:avLst/>
            <a:gdLst>
              <a:gd name="T0" fmla="*/ 2147483647 w 523"/>
              <a:gd name="T1" fmla="*/ 0 h 1250"/>
              <a:gd name="T2" fmla="*/ 0 w 523"/>
              <a:gd name="T3" fmla="*/ 2147483647 h 1250"/>
              <a:gd name="T4" fmla="*/ 2147483647 w 523"/>
              <a:gd name="T5" fmla="*/ 2147483647 h 1250"/>
              <a:gd name="T6" fmla="*/ 2147483647 w 523"/>
              <a:gd name="T7" fmla="*/ 2147483647 h 1250"/>
              <a:gd name="T8" fmla="*/ 2147483647 w 523"/>
              <a:gd name="T9" fmla="*/ 2147483647 h 1250"/>
              <a:gd name="T10" fmla="*/ 0 60000 65536"/>
              <a:gd name="T11" fmla="*/ 0 60000 65536"/>
              <a:gd name="T12" fmla="*/ 0 60000 65536"/>
              <a:gd name="T13" fmla="*/ 0 60000 65536"/>
              <a:gd name="T14" fmla="*/ 0 60000 65536"/>
              <a:gd name="T15" fmla="*/ 0 w 523"/>
              <a:gd name="T16" fmla="*/ 0 h 1250"/>
              <a:gd name="T17" fmla="*/ 523 w 523"/>
              <a:gd name="T18" fmla="*/ 1250 h 1250"/>
            </a:gdLst>
            <a:ahLst/>
            <a:cxnLst>
              <a:cxn ang="T10">
                <a:pos x="T0" y="T1"/>
              </a:cxn>
              <a:cxn ang="T11">
                <a:pos x="T2" y="T3"/>
              </a:cxn>
              <a:cxn ang="T12">
                <a:pos x="T4" y="T5"/>
              </a:cxn>
              <a:cxn ang="T13">
                <a:pos x="T6" y="T7"/>
              </a:cxn>
              <a:cxn ang="T14">
                <a:pos x="T8" y="T9"/>
              </a:cxn>
            </a:cxnLst>
            <a:rect l="T15" t="T16" r="T17" b="T18"/>
            <a:pathLst>
              <a:path w="523" h="1250">
                <a:moveTo>
                  <a:pt x="3" y="0"/>
                </a:moveTo>
                <a:lnTo>
                  <a:pt x="0" y="6"/>
                </a:lnTo>
                <a:lnTo>
                  <a:pt x="523" y="6"/>
                </a:lnTo>
                <a:lnTo>
                  <a:pt x="523" y="1250"/>
                </a:lnTo>
                <a:lnTo>
                  <a:pt x="278" y="125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79"/>
          <p:cNvSpPr/>
          <p:nvPr/>
        </p:nvSpPr>
        <p:spPr bwMode="auto">
          <a:xfrm>
            <a:off x="5557203" y="1664970"/>
            <a:ext cx="1587" cy="376238"/>
          </a:xfrm>
          <a:custGeom>
            <a:avLst/>
            <a:gdLst>
              <a:gd name="T0" fmla="*/ 0 w 1"/>
              <a:gd name="T1" fmla="*/ 2147483647 h 237"/>
              <a:gd name="T2" fmla="*/ 0 w 1"/>
              <a:gd name="T3" fmla="*/ 0 h 237"/>
              <a:gd name="T4" fmla="*/ 0 60000 65536"/>
              <a:gd name="T5" fmla="*/ 0 60000 65536"/>
              <a:gd name="T6" fmla="*/ 0 w 1"/>
              <a:gd name="T7" fmla="*/ 0 h 237"/>
              <a:gd name="T8" fmla="*/ 1 w 1"/>
              <a:gd name="T9" fmla="*/ 237 h 237"/>
            </a:gdLst>
            <a:ahLst/>
            <a:cxnLst>
              <a:cxn ang="T4">
                <a:pos x="T0" y="T1"/>
              </a:cxn>
              <a:cxn ang="T5">
                <a:pos x="T2" y="T3"/>
              </a:cxn>
            </a:cxnLst>
            <a:rect l="T6" t="T7" r="T8" b="T9"/>
            <a:pathLst>
              <a:path w="1" h="237">
                <a:moveTo>
                  <a:pt x="0" y="237"/>
                </a:moveTo>
                <a:lnTo>
                  <a:pt x="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3" name="Group 81"/>
          <p:cNvGrpSpPr/>
          <p:nvPr/>
        </p:nvGrpSpPr>
        <p:grpSpPr bwMode="auto">
          <a:xfrm>
            <a:off x="1309053" y="2176145"/>
            <a:ext cx="4194175" cy="579438"/>
            <a:chOff x="249" y="1402"/>
            <a:chExt cx="2642" cy="365"/>
          </a:xfrm>
        </p:grpSpPr>
        <p:sp>
          <p:nvSpPr>
            <p:cNvPr id="184" name="Freeform 82"/>
            <p:cNvSpPr/>
            <p:nvPr/>
          </p:nvSpPr>
          <p:spPr bwMode="auto">
            <a:xfrm>
              <a:off x="249" y="1402"/>
              <a:ext cx="2642" cy="365"/>
            </a:xfrm>
            <a:custGeom>
              <a:avLst/>
              <a:gdLst>
                <a:gd name="T0" fmla="*/ 2217 w 2736"/>
                <a:gd name="T1" fmla="*/ 0 h 240"/>
                <a:gd name="T2" fmla="*/ 2217 w 2736"/>
                <a:gd name="T3" fmla="*/ 2970 h 240"/>
                <a:gd name="T4" fmla="*/ 0 w 2736"/>
                <a:gd name="T5" fmla="*/ 2970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Line 83"/>
            <p:cNvSpPr>
              <a:spLocks noChangeShapeType="1"/>
            </p:cNvSpPr>
            <p:nvPr/>
          </p:nvSpPr>
          <p:spPr bwMode="auto">
            <a:xfrm>
              <a:off x="1056" y="1402"/>
              <a:ext cx="0" cy="365"/>
            </a:xfrm>
            <a:prstGeom prst="line">
              <a:avLst/>
            </a:prstGeom>
            <a:noFill/>
            <a:ln w="5715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6" name="Group 84"/>
          <p:cNvGrpSpPr/>
          <p:nvPr/>
        </p:nvGrpSpPr>
        <p:grpSpPr bwMode="auto">
          <a:xfrm>
            <a:off x="2394903" y="2058670"/>
            <a:ext cx="3336925" cy="117475"/>
            <a:chOff x="933" y="1328"/>
            <a:chExt cx="2102" cy="74"/>
          </a:xfrm>
        </p:grpSpPr>
        <p:grpSp>
          <p:nvGrpSpPr>
            <p:cNvPr id="187" name="Group 85"/>
            <p:cNvGrpSpPr/>
            <p:nvPr/>
          </p:nvGrpSpPr>
          <p:grpSpPr bwMode="auto">
            <a:xfrm>
              <a:off x="933" y="1328"/>
              <a:ext cx="264" cy="74"/>
              <a:chOff x="3459" y="1296"/>
              <a:chExt cx="243" cy="48"/>
            </a:xfrm>
          </p:grpSpPr>
          <p:sp>
            <p:nvSpPr>
              <p:cNvPr id="191" name="Line 86"/>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87"/>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8" name="Group 88"/>
            <p:cNvGrpSpPr/>
            <p:nvPr/>
          </p:nvGrpSpPr>
          <p:grpSpPr bwMode="auto">
            <a:xfrm>
              <a:off x="2770" y="1328"/>
              <a:ext cx="265" cy="74"/>
              <a:chOff x="3459" y="1296"/>
              <a:chExt cx="243" cy="48"/>
            </a:xfrm>
          </p:grpSpPr>
          <p:sp>
            <p:nvSpPr>
              <p:cNvPr id="189" name="Line 89"/>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0" name="Line 90"/>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93" name="Group 106"/>
          <p:cNvGrpSpPr/>
          <p:nvPr/>
        </p:nvGrpSpPr>
        <p:grpSpPr bwMode="auto">
          <a:xfrm>
            <a:off x="7143115" y="5055870"/>
            <a:ext cx="1158875" cy="482600"/>
            <a:chOff x="3924" y="3216"/>
            <a:chExt cx="730" cy="304"/>
          </a:xfrm>
        </p:grpSpPr>
        <p:sp>
          <p:nvSpPr>
            <p:cNvPr id="194" name="Freeform 107"/>
            <p:cNvSpPr/>
            <p:nvPr/>
          </p:nvSpPr>
          <p:spPr bwMode="auto">
            <a:xfrm>
              <a:off x="3924" y="3519"/>
              <a:ext cx="398" cy="1"/>
            </a:xfrm>
            <a:custGeom>
              <a:avLst/>
              <a:gdLst>
                <a:gd name="T0" fmla="*/ 0 w 398"/>
                <a:gd name="T1" fmla="*/ 0 h 1"/>
                <a:gd name="T2" fmla="*/ 398 w 398"/>
                <a:gd name="T3" fmla="*/ 0 h 1"/>
                <a:gd name="T4" fmla="*/ 0 60000 65536"/>
                <a:gd name="T5" fmla="*/ 0 60000 65536"/>
                <a:gd name="T6" fmla="*/ 0 w 398"/>
                <a:gd name="T7" fmla="*/ 0 h 1"/>
                <a:gd name="T8" fmla="*/ 398 w 398"/>
                <a:gd name="T9" fmla="*/ 1 h 1"/>
              </a:gdLst>
              <a:ahLst/>
              <a:cxnLst>
                <a:cxn ang="T4">
                  <a:pos x="T0" y="T1"/>
                </a:cxn>
                <a:cxn ang="T5">
                  <a:pos x="T2" y="T3"/>
                </a:cxn>
              </a:cxnLst>
              <a:rect l="T6" t="T7" r="T8" b="T9"/>
              <a:pathLst>
                <a:path w="398" h="1">
                  <a:moveTo>
                    <a:pt x="0" y="0"/>
                  </a:moveTo>
                  <a:lnTo>
                    <a:pt x="398" y="0"/>
                  </a:lnTo>
                </a:path>
              </a:pathLst>
            </a:custGeom>
            <a:noFill/>
            <a:ln w="76200">
              <a:solidFill>
                <a:schemeClr val="folHlink"/>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Text Box 108"/>
            <p:cNvSpPr txBox="1">
              <a:spLocks noChangeArrowheads="1"/>
            </p:cNvSpPr>
            <p:nvPr/>
          </p:nvSpPr>
          <p:spPr bwMode="auto">
            <a:xfrm>
              <a:off x="4122" y="3216"/>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solidFill>
                    <a:schemeClr val="folHlink"/>
                  </a:solidFill>
                </a:rPr>
                <a:t>D</a:t>
              </a:r>
              <a:r>
                <a:rPr lang="en-US" altLang="zh-CN" b="1" baseline="-25000">
                  <a:solidFill>
                    <a:schemeClr val="folHlink"/>
                  </a:solidFill>
                </a:rPr>
                <a:t>OUT</a:t>
              </a:r>
            </a:p>
          </p:txBody>
        </p:sp>
      </p:grpSp>
      <p:grpSp>
        <p:nvGrpSpPr>
          <p:cNvPr id="282" name="Group 75"/>
          <p:cNvGrpSpPr/>
          <p:nvPr/>
        </p:nvGrpSpPr>
        <p:grpSpPr bwMode="auto">
          <a:xfrm>
            <a:off x="7721283" y="1552414"/>
            <a:ext cx="3155950" cy="517525"/>
            <a:chOff x="3552" y="1344"/>
            <a:chExt cx="1988" cy="326"/>
          </a:xfrm>
        </p:grpSpPr>
        <p:sp>
          <p:nvSpPr>
            <p:cNvPr id="283" name="Text Box 76"/>
            <p:cNvSpPr txBox="1">
              <a:spLocks noChangeArrowheads="1"/>
            </p:cNvSpPr>
            <p:nvPr/>
          </p:nvSpPr>
          <p:spPr bwMode="auto">
            <a:xfrm>
              <a:off x="3552" y="1344"/>
              <a:ext cx="128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行选     </a:t>
              </a:r>
            </a:p>
          </p:txBody>
        </p:sp>
        <p:sp>
          <p:nvSpPr>
            <p:cNvPr id="284" name="Text Box 77"/>
            <p:cNvSpPr txBox="1">
              <a:spLocks noChangeArrowheads="1"/>
            </p:cNvSpPr>
            <p:nvPr/>
          </p:nvSpPr>
          <p:spPr bwMode="auto">
            <a:xfrm>
              <a:off x="4427" y="1382"/>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T</a:t>
              </a:r>
              <a:r>
                <a:rPr lang="en-US" altLang="zh-CN" b="1" baseline="-25000" dirty="0"/>
                <a:t>5</a:t>
              </a:r>
              <a:r>
                <a:rPr lang="en-US" altLang="zh-CN" b="1" dirty="0"/>
                <a:t>、T</a:t>
              </a:r>
              <a:r>
                <a:rPr lang="en-US" altLang="zh-CN" b="1" baseline="-25000" dirty="0"/>
                <a:t>6  </a:t>
              </a:r>
              <a:r>
                <a:rPr lang="zh-CN" altLang="en-US" b="1" dirty="0"/>
                <a:t>开</a:t>
              </a:r>
            </a:p>
          </p:txBody>
        </p:sp>
        <p:sp>
          <p:nvSpPr>
            <p:cNvPr id="285" name="Line 78"/>
            <p:cNvSpPr>
              <a:spLocks noChangeShapeType="1"/>
            </p:cNvSpPr>
            <p:nvPr/>
          </p:nvSpPr>
          <p:spPr bwMode="auto">
            <a:xfrm>
              <a:off x="4032" y="1536"/>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grpSp>
        <p:nvGrpSpPr>
          <p:cNvPr id="286" name="Group 91"/>
          <p:cNvGrpSpPr/>
          <p:nvPr/>
        </p:nvGrpSpPr>
        <p:grpSpPr bwMode="auto">
          <a:xfrm>
            <a:off x="7797483" y="2238216"/>
            <a:ext cx="3079750" cy="457200"/>
            <a:chOff x="3600" y="1776"/>
            <a:chExt cx="1940" cy="288"/>
          </a:xfrm>
        </p:grpSpPr>
        <p:sp>
          <p:nvSpPr>
            <p:cNvPr id="287" name="Text Box 92"/>
            <p:cNvSpPr txBox="1">
              <a:spLocks noChangeArrowheads="1"/>
            </p:cNvSpPr>
            <p:nvPr/>
          </p:nvSpPr>
          <p:spPr bwMode="auto">
            <a:xfrm>
              <a:off x="4427" y="1776"/>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T</a:t>
              </a:r>
              <a:r>
                <a:rPr lang="en-US" altLang="zh-CN" b="1" baseline="-25000" dirty="0"/>
                <a:t>7</a:t>
              </a:r>
              <a:r>
                <a:rPr lang="en-US" altLang="zh-CN" b="1" dirty="0"/>
                <a:t>、T</a:t>
              </a:r>
              <a:r>
                <a:rPr lang="en-US" altLang="zh-CN" b="1" baseline="-25000" dirty="0"/>
                <a:t>8  </a:t>
              </a:r>
              <a:r>
                <a:rPr lang="zh-CN" altLang="en-US" b="1" dirty="0"/>
                <a:t>开</a:t>
              </a:r>
            </a:p>
          </p:txBody>
        </p:sp>
        <p:sp>
          <p:nvSpPr>
            <p:cNvPr id="288" name="Text Box 93"/>
            <p:cNvSpPr txBox="1">
              <a:spLocks noChangeArrowheads="1"/>
            </p:cNvSpPr>
            <p:nvPr/>
          </p:nvSpPr>
          <p:spPr bwMode="auto">
            <a:xfrm>
              <a:off x="3600" y="1776"/>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列选</a:t>
              </a:r>
            </a:p>
          </p:txBody>
        </p:sp>
        <p:sp>
          <p:nvSpPr>
            <p:cNvPr id="289" name="Line 94"/>
            <p:cNvSpPr>
              <a:spLocks noChangeShapeType="1"/>
            </p:cNvSpPr>
            <p:nvPr/>
          </p:nvSpPr>
          <p:spPr bwMode="auto">
            <a:xfrm>
              <a:off x="4032" y="1929"/>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grpSp>
        <p:nvGrpSpPr>
          <p:cNvPr id="290" name="Group 95"/>
          <p:cNvGrpSpPr/>
          <p:nvPr/>
        </p:nvGrpSpPr>
        <p:grpSpPr bwMode="auto">
          <a:xfrm>
            <a:off x="7786370" y="3363754"/>
            <a:ext cx="3273425" cy="1087437"/>
            <a:chOff x="3612" y="2149"/>
            <a:chExt cx="2062" cy="685"/>
          </a:xfrm>
        </p:grpSpPr>
        <p:sp>
          <p:nvSpPr>
            <p:cNvPr id="291" name="Text Box 96"/>
            <p:cNvSpPr txBox="1">
              <a:spLocks noChangeArrowheads="1"/>
            </p:cNvSpPr>
            <p:nvPr/>
          </p:nvSpPr>
          <p:spPr bwMode="auto">
            <a:xfrm>
              <a:off x="4416"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读放</a:t>
              </a:r>
            </a:p>
          </p:txBody>
        </p:sp>
        <p:sp>
          <p:nvSpPr>
            <p:cNvPr id="292" name="Text Box 97"/>
            <p:cNvSpPr txBox="1">
              <a:spLocks noChangeArrowheads="1"/>
            </p:cNvSpPr>
            <p:nvPr/>
          </p:nvSpPr>
          <p:spPr bwMode="auto">
            <a:xfrm>
              <a:off x="5136" y="2544"/>
              <a:ext cx="538"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r>
                <a:rPr lang="en-US" altLang="zh-CN" b="1" baseline="-25000"/>
                <a:t>OUT</a:t>
              </a:r>
            </a:p>
          </p:txBody>
        </p:sp>
        <p:sp>
          <p:nvSpPr>
            <p:cNvPr id="293" name="Line 98"/>
            <p:cNvSpPr>
              <a:spLocks noChangeShapeType="1"/>
            </p:cNvSpPr>
            <p:nvPr/>
          </p:nvSpPr>
          <p:spPr bwMode="auto">
            <a:xfrm>
              <a:off x="4051" y="2688"/>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4" name="Line 99"/>
            <p:cNvSpPr>
              <a:spLocks noChangeShapeType="1"/>
            </p:cNvSpPr>
            <p:nvPr/>
          </p:nvSpPr>
          <p:spPr bwMode="auto">
            <a:xfrm>
              <a:off x="4850" y="2688"/>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grpSp>
          <p:nvGrpSpPr>
            <p:cNvPr id="295" name="Group 100"/>
            <p:cNvGrpSpPr/>
            <p:nvPr/>
          </p:nvGrpSpPr>
          <p:grpSpPr bwMode="auto">
            <a:xfrm>
              <a:off x="3612" y="2149"/>
              <a:ext cx="1832" cy="292"/>
              <a:chOff x="3612" y="2149"/>
              <a:chExt cx="1832" cy="292"/>
            </a:xfrm>
          </p:grpSpPr>
          <p:sp>
            <p:nvSpPr>
              <p:cNvPr id="296" name="Text Box 101"/>
              <p:cNvSpPr txBox="1">
                <a:spLocks noChangeArrowheads="1"/>
              </p:cNvSpPr>
              <p:nvPr/>
            </p:nvSpPr>
            <p:spPr bwMode="auto">
              <a:xfrm>
                <a:off x="3612" y="2149"/>
                <a:ext cx="488"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V</a:t>
                </a:r>
                <a:r>
                  <a:rPr lang="en-US" altLang="zh-CN" b="1" baseline="-25000"/>
                  <a:t>A</a:t>
                </a:r>
              </a:p>
            </p:txBody>
          </p:sp>
          <p:sp>
            <p:nvSpPr>
              <p:cNvPr id="297" name="Line 102"/>
              <p:cNvSpPr>
                <a:spLocks noChangeShapeType="1"/>
              </p:cNvSpPr>
              <p:nvPr/>
            </p:nvSpPr>
            <p:spPr bwMode="auto">
              <a:xfrm>
                <a:off x="4051" y="2304"/>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8" name="Line 103"/>
              <p:cNvSpPr>
                <a:spLocks noChangeShapeType="1"/>
              </p:cNvSpPr>
              <p:nvPr/>
            </p:nvSpPr>
            <p:spPr bwMode="auto">
              <a:xfrm>
                <a:off x="4850" y="2304"/>
                <a:ext cx="30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sz="2400"/>
              </a:p>
            </p:txBody>
          </p:sp>
          <p:sp>
            <p:nvSpPr>
              <p:cNvPr id="299" name="Rectangle 104"/>
              <p:cNvSpPr>
                <a:spLocks noChangeArrowheads="1"/>
              </p:cNvSpPr>
              <p:nvPr/>
            </p:nvSpPr>
            <p:spPr bwMode="auto">
              <a:xfrm>
                <a:off x="444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6</a:t>
                </a:r>
                <a:endParaRPr lang="zh-CN" altLang="en-US" b="1" baseline="-25000"/>
              </a:p>
            </p:txBody>
          </p:sp>
          <p:sp>
            <p:nvSpPr>
              <p:cNvPr id="300" name="Rectangle 105"/>
              <p:cNvSpPr>
                <a:spLocks noChangeArrowheads="1"/>
              </p:cNvSpPr>
              <p:nvPr/>
            </p:nvSpPr>
            <p:spPr bwMode="auto">
              <a:xfrm>
                <a:off x="5136" y="214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8</a:t>
                </a:r>
                <a:endParaRPr lang="zh-CN" altLang="en-US" b="1" baseline="-25000"/>
              </a:p>
            </p:txBody>
          </p:sp>
        </p:grpSp>
      </p:grpSp>
      <p:sp>
        <p:nvSpPr>
          <p:cNvPr id="301" name="Text Box 109"/>
          <p:cNvSpPr txBox="1">
            <a:spLocks noChangeArrowheads="1"/>
          </p:cNvSpPr>
          <p:nvPr/>
        </p:nvSpPr>
        <p:spPr bwMode="auto">
          <a:xfrm>
            <a:off x="7729220" y="2814479"/>
            <a:ext cx="26654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读选择有效</a:t>
            </a:r>
          </a:p>
        </p:txBody>
      </p:sp>
      <p:sp>
        <p:nvSpPr>
          <p:cNvPr id="302" name="灯片编号占位符 2"/>
          <p:cNvSpPr>
            <a:spLocks noGrp="1"/>
          </p:cNvSpPr>
          <p:nvPr>
            <p:ph type="sldNum" sz="quarter" idx="12"/>
          </p:nvPr>
        </p:nvSpPr>
        <p:spPr/>
        <p:txBody>
          <a:bodyPr/>
          <a:lstStyle/>
          <a:p>
            <a:fld id="{8EE8E787-E6FE-45D8-9039-788B45E44EE7}" type="slidenum">
              <a:rPr lang="zh-CN" altLang="en-US" smtClean="0"/>
              <a:t>23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arn(outVertical)">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blinds(horizontal)">
                                      <p:cBhvr>
                                        <p:cTn id="12" dur="500"/>
                                        <p:tgtEl>
                                          <p:spTgt spid="282"/>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nodeType="clickEffect">
                                  <p:stCondLst>
                                    <p:cond delay="0"/>
                                  </p:stCondLst>
                                  <p:childTnLst>
                                    <p:set>
                                      <p:cBhvr>
                                        <p:cTn id="16" dur="1" fill="hold">
                                          <p:stCondLst>
                                            <p:cond delay="0"/>
                                          </p:stCondLst>
                                        </p:cTn>
                                        <p:tgtEl>
                                          <p:spTgt spid="183"/>
                                        </p:tgtEl>
                                        <p:attrNameLst>
                                          <p:attrName>style.visibility</p:attrName>
                                        </p:attrNameLst>
                                      </p:cBhvr>
                                      <p:to>
                                        <p:strVal val="visible"/>
                                      </p:to>
                                    </p:set>
                                    <p:animEffect transition="in" filter="strips(upRight)">
                                      <p:cBhvr>
                                        <p:cTn id="17" dur="500"/>
                                        <p:tgtEl>
                                          <p:spTgt spid="183"/>
                                        </p:tgtEl>
                                      </p:cBhvr>
                                    </p:animEffect>
                                  </p:childTnLst>
                                </p:cTn>
                              </p:par>
                            </p:childTnLst>
                          </p:cTn>
                        </p:par>
                        <p:par>
                          <p:cTn id="18" fill="hold">
                            <p:stCondLst>
                              <p:cond delay="500"/>
                            </p:stCondLst>
                            <p:childTnLst>
                              <p:par>
                                <p:cTn id="19" presetID="3" presetClass="entr" presetSubtype="10" fill="hold" nodeType="afterEffect">
                                  <p:stCondLst>
                                    <p:cond delay="0"/>
                                  </p:stCondLst>
                                  <p:childTnLst>
                                    <p:set>
                                      <p:cBhvr>
                                        <p:cTn id="20" dur="1" fill="hold">
                                          <p:stCondLst>
                                            <p:cond delay="0"/>
                                          </p:stCondLst>
                                        </p:cTn>
                                        <p:tgtEl>
                                          <p:spTgt spid="186"/>
                                        </p:tgtEl>
                                        <p:attrNameLst>
                                          <p:attrName>style.visibility</p:attrName>
                                        </p:attrNameLst>
                                      </p:cBhvr>
                                      <p:to>
                                        <p:strVal val="visible"/>
                                      </p:to>
                                    </p:set>
                                    <p:animEffect transition="in" filter="blinds(horizontal)">
                                      <p:cBhvr>
                                        <p:cTn id="21" dur="500"/>
                                        <p:tgtEl>
                                          <p:spTgt spid="18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286"/>
                                        </p:tgtEl>
                                        <p:attrNameLst>
                                          <p:attrName>style.visibility</p:attrName>
                                        </p:attrNameLst>
                                      </p:cBhvr>
                                      <p:to>
                                        <p:strVal val="visible"/>
                                      </p:to>
                                    </p:set>
                                    <p:animEffect transition="in" filter="blinds(horizontal)">
                                      <p:cBhvr>
                                        <p:cTn id="26" dur="500"/>
                                        <p:tgtEl>
                                          <p:spTgt spid="286"/>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grpId="0" nodeType="click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strips(upRight)">
                                      <p:cBhvr>
                                        <p:cTn id="31" dur="500"/>
                                        <p:tgtEl>
                                          <p:spTgt spid="167"/>
                                        </p:tgtEl>
                                      </p:cBhvr>
                                    </p:animEffect>
                                  </p:childTnLst>
                                </p:cTn>
                              </p:par>
                            </p:childTnLst>
                          </p:cTn>
                        </p:par>
                        <p:par>
                          <p:cTn id="32" fill="hold">
                            <p:stCondLst>
                              <p:cond delay="500"/>
                            </p:stCondLst>
                            <p:childTnLst>
                              <p:par>
                                <p:cTn id="33" presetID="16" presetClass="entr" presetSubtype="37" fill="hold" grpId="0"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in" filter="barn(outVertical)">
                                      <p:cBhvr>
                                        <p:cTn id="35" dur="500"/>
                                        <p:tgtEl>
                                          <p:spTgt spid="168"/>
                                        </p:tgtEl>
                                      </p:cBhvr>
                                    </p:animEffect>
                                  </p:childTnLst>
                                </p:cTn>
                              </p:par>
                            </p:childTnLst>
                          </p:cTn>
                        </p:par>
                        <p:par>
                          <p:cTn id="36" fill="hold">
                            <p:stCondLst>
                              <p:cond delay="1000"/>
                            </p:stCondLst>
                            <p:childTnLst>
                              <p:par>
                                <p:cTn id="37" presetID="3" presetClass="entr" presetSubtype="10" fill="hold" nodeType="afterEffect">
                                  <p:stCondLst>
                                    <p:cond delay="0"/>
                                  </p:stCondLst>
                                  <p:childTnLst>
                                    <p:set>
                                      <p:cBhvr>
                                        <p:cTn id="38" dur="1" fill="hold">
                                          <p:stCondLst>
                                            <p:cond delay="0"/>
                                          </p:stCondLst>
                                        </p:cTn>
                                        <p:tgtEl>
                                          <p:spTgt spid="170"/>
                                        </p:tgtEl>
                                        <p:attrNameLst>
                                          <p:attrName>style.visibility</p:attrName>
                                        </p:attrNameLst>
                                      </p:cBhvr>
                                      <p:to>
                                        <p:strVal val="visible"/>
                                      </p:to>
                                    </p:set>
                                    <p:animEffect transition="in" filter="blinds(horizontal)">
                                      <p:cBhvr>
                                        <p:cTn id="39" dur="500"/>
                                        <p:tgtEl>
                                          <p:spTgt spid="170"/>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301"/>
                                        </p:tgtEl>
                                        <p:attrNameLst>
                                          <p:attrName>style.visibility</p:attrName>
                                        </p:attrNameLst>
                                      </p:cBhvr>
                                      <p:to>
                                        <p:strVal val="visible"/>
                                      </p:to>
                                    </p:set>
                                    <p:animEffect transition="in" filter="blinds(horizontal)">
                                      <p:cBhvr>
                                        <p:cTn id="44" dur="500"/>
                                        <p:tgtEl>
                                          <p:spTgt spid="301"/>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9" fill="hold" grpId="0" nodeType="clickEffect">
                                  <p:stCondLst>
                                    <p:cond delay="0"/>
                                  </p:stCondLst>
                                  <p:childTnLst>
                                    <p:set>
                                      <p:cBhvr>
                                        <p:cTn id="48" dur="1" fill="hold">
                                          <p:stCondLst>
                                            <p:cond delay="0"/>
                                          </p:stCondLst>
                                        </p:cTn>
                                        <p:tgtEl>
                                          <p:spTgt spid="179"/>
                                        </p:tgtEl>
                                        <p:attrNameLst>
                                          <p:attrName>style.visibility</p:attrName>
                                        </p:attrNameLst>
                                      </p:cBhvr>
                                      <p:to>
                                        <p:strVal val="visible"/>
                                      </p:to>
                                    </p:set>
                                    <p:animEffect transition="in" filter="strips(upLeft)">
                                      <p:cBhvr>
                                        <p:cTn id="49" dur="500"/>
                                        <p:tgtEl>
                                          <p:spTgt spid="17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90"/>
                                        </p:tgtEl>
                                        <p:attrNameLst>
                                          <p:attrName>style.visibility</p:attrName>
                                        </p:attrNameLst>
                                      </p:cBhvr>
                                      <p:to>
                                        <p:strVal val="visible"/>
                                      </p:to>
                                    </p:set>
                                    <p:animEffect transition="in" filter="blinds(horizontal)">
                                      <p:cBhvr>
                                        <p:cTn id="54" dur="500"/>
                                        <p:tgtEl>
                                          <p:spTgt spid="290"/>
                                        </p:tgtEl>
                                      </p:cBhvr>
                                    </p:animEffect>
                                  </p:childTnLst>
                                </p:cTn>
                              </p:par>
                            </p:childTnLst>
                          </p:cTn>
                        </p:par>
                      </p:childTnLst>
                    </p:cTn>
                  </p:par>
                  <p:par>
                    <p:cTn id="55" fill="hold">
                      <p:stCondLst>
                        <p:cond delay="indefinite"/>
                      </p:stCondLst>
                      <p:childTnLst>
                        <p:par>
                          <p:cTn id="56" fill="hold">
                            <p:stCondLst>
                              <p:cond delay="0"/>
                            </p:stCondLst>
                            <p:childTnLst>
                              <p:par>
                                <p:cTn id="57" presetID="18" presetClass="entr" presetSubtype="6" fill="hold" grpId="0" nodeType="clickEffect">
                                  <p:stCondLst>
                                    <p:cond delay="0"/>
                                  </p:stCondLst>
                                  <p:childTnLst>
                                    <p:set>
                                      <p:cBhvr>
                                        <p:cTn id="58" dur="1" fill="hold">
                                          <p:stCondLst>
                                            <p:cond delay="0"/>
                                          </p:stCondLst>
                                        </p:cTn>
                                        <p:tgtEl>
                                          <p:spTgt spid="169"/>
                                        </p:tgtEl>
                                        <p:attrNameLst>
                                          <p:attrName>style.visibility</p:attrName>
                                        </p:attrNameLst>
                                      </p:cBhvr>
                                      <p:to>
                                        <p:strVal val="visible"/>
                                      </p:to>
                                    </p:set>
                                    <p:animEffect transition="in" filter="strips(downRight)">
                                      <p:cBhvr>
                                        <p:cTn id="59" dur="500"/>
                                        <p:tgtEl>
                                          <p:spTgt spid="16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3" fill="hold" grpId="0" nodeType="clickEffect">
                                  <p:stCondLst>
                                    <p:cond delay="0"/>
                                  </p:stCondLst>
                                  <p:childTnLst>
                                    <p:set>
                                      <p:cBhvr>
                                        <p:cTn id="63" dur="1" fill="hold">
                                          <p:stCondLst>
                                            <p:cond delay="0"/>
                                          </p:stCondLst>
                                        </p:cTn>
                                        <p:tgtEl>
                                          <p:spTgt spid="182"/>
                                        </p:tgtEl>
                                        <p:attrNameLst>
                                          <p:attrName>style.visibility</p:attrName>
                                        </p:attrNameLst>
                                      </p:cBhvr>
                                      <p:to>
                                        <p:strVal val="visible"/>
                                      </p:to>
                                    </p:set>
                                    <p:animEffect transition="in" filter="strips(upRight)">
                                      <p:cBhvr>
                                        <p:cTn id="64" dur="500"/>
                                        <p:tgtEl>
                                          <p:spTgt spid="182"/>
                                        </p:tgtEl>
                                      </p:cBhvr>
                                    </p:animEffect>
                                  </p:childTnLst>
                                </p:cTn>
                              </p:par>
                            </p:childTnLst>
                          </p:cTn>
                        </p:par>
                        <p:par>
                          <p:cTn id="65" fill="hold">
                            <p:stCondLst>
                              <p:cond delay="500"/>
                            </p:stCondLst>
                            <p:childTnLst>
                              <p:par>
                                <p:cTn id="66" presetID="18" presetClass="entr" presetSubtype="6" fill="hold" grpId="0" nodeType="afterEffect">
                                  <p:stCondLst>
                                    <p:cond delay="0"/>
                                  </p:stCondLst>
                                  <p:childTnLst>
                                    <p:set>
                                      <p:cBhvr>
                                        <p:cTn id="67" dur="1" fill="hold">
                                          <p:stCondLst>
                                            <p:cond delay="0"/>
                                          </p:stCondLst>
                                        </p:cTn>
                                        <p:tgtEl>
                                          <p:spTgt spid="181"/>
                                        </p:tgtEl>
                                        <p:attrNameLst>
                                          <p:attrName>style.visibility</p:attrName>
                                        </p:attrNameLst>
                                      </p:cBhvr>
                                      <p:to>
                                        <p:strVal val="visible"/>
                                      </p:to>
                                    </p:set>
                                    <p:animEffect transition="in" filter="strips(downRight)">
                                      <p:cBhvr>
                                        <p:cTn id="68" dur="500"/>
                                        <p:tgtEl>
                                          <p:spTgt spid="181"/>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77"/>
                                        </p:tgtEl>
                                        <p:attrNameLst>
                                          <p:attrName>style.visibility</p:attrName>
                                        </p:attrNameLst>
                                      </p:cBhvr>
                                      <p:to>
                                        <p:strVal val="visible"/>
                                      </p:to>
                                    </p:set>
                                    <p:animEffect transition="in" filter="strips(downRight)">
                                      <p:cBhvr>
                                        <p:cTn id="73" dur="500"/>
                                        <p:tgtEl>
                                          <p:spTgt spid="177"/>
                                        </p:tgtEl>
                                      </p:cBhvr>
                                    </p:animEffect>
                                  </p:childTnLst>
                                </p:cTn>
                              </p:par>
                            </p:childTnLst>
                          </p:cTn>
                        </p:par>
                        <p:par>
                          <p:cTn id="74" fill="hold">
                            <p:stCondLst>
                              <p:cond delay="500"/>
                            </p:stCondLst>
                            <p:childTnLst>
                              <p:par>
                                <p:cTn id="75" presetID="18" presetClass="entr" presetSubtype="6" fill="hold" nodeType="afterEffect">
                                  <p:stCondLst>
                                    <p:cond delay="0"/>
                                  </p:stCondLst>
                                  <p:childTnLst>
                                    <p:set>
                                      <p:cBhvr>
                                        <p:cTn id="76" dur="1" fill="hold">
                                          <p:stCondLst>
                                            <p:cond delay="0"/>
                                          </p:stCondLst>
                                        </p:cTn>
                                        <p:tgtEl>
                                          <p:spTgt spid="178"/>
                                        </p:tgtEl>
                                        <p:attrNameLst>
                                          <p:attrName>style.visibility</p:attrName>
                                        </p:attrNameLst>
                                      </p:cBhvr>
                                      <p:to>
                                        <p:strVal val="visible"/>
                                      </p:to>
                                    </p:set>
                                    <p:animEffect transition="in" filter="strips(downRight)">
                                      <p:cBhvr>
                                        <p:cTn id="77" dur="500"/>
                                        <p:tgtEl>
                                          <p:spTgt spid="178"/>
                                        </p:tgtEl>
                                      </p:cBhvr>
                                    </p:animEffect>
                                  </p:childTnLst>
                                </p:cTn>
                              </p:par>
                            </p:childTnLst>
                          </p:cTn>
                        </p:par>
                        <p:par>
                          <p:cTn id="78" fill="hold">
                            <p:stCondLst>
                              <p:cond delay="1000"/>
                            </p:stCondLst>
                            <p:childTnLst>
                              <p:par>
                                <p:cTn id="79" presetID="18" presetClass="entr" presetSubtype="6" fill="hold" grpId="0" nodeType="afterEffect">
                                  <p:stCondLst>
                                    <p:cond delay="0"/>
                                  </p:stCondLst>
                                  <p:childTnLst>
                                    <p:set>
                                      <p:cBhvr>
                                        <p:cTn id="80" dur="1" fill="hold">
                                          <p:stCondLst>
                                            <p:cond delay="0"/>
                                          </p:stCondLst>
                                        </p:cTn>
                                        <p:tgtEl>
                                          <p:spTgt spid="180"/>
                                        </p:tgtEl>
                                        <p:attrNameLst>
                                          <p:attrName>style.visibility</p:attrName>
                                        </p:attrNameLst>
                                      </p:cBhvr>
                                      <p:to>
                                        <p:strVal val="visible"/>
                                      </p:to>
                                    </p:set>
                                    <p:animEffect transition="in" filter="strips(downRight)">
                                      <p:cBhvr>
                                        <p:cTn id="81" dur="500"/>
                                        <p:tgtEl>
                                          <p:spTgt spid="180"/>
                                        </p:tgtEl>
                                      </p:cBhvr>
                                    </p:animEffect>
                                  </p:childTnLst>
                                </p:cTn>
                              </p:par>
                            </p:childTnLst>
                          </p:cTn>
                        </p:par>
                      </p:childTnLst>
                    </p:cTn>
                  </p:par>
                  <p:par>
                    <p:cTn id="82" fill="hold">
                      <p:stCondLst>
                        <p:cond delay="indefinite"/>
                      </p:stCondLst>
                      <p:childTnLst>
                        <p:par>
                          <p:cTn id="83" fill="hold">
                            <p:stCondLst>
                              <p:cond delay="0"/>
                            </p:stCondLst>
                            <p:childTnLst>
                              <p:par>
                                <p:cTn id="84" presetID="18" presetClass="entr" presetSubtype="6" fill="hold" nodeType="clickEffect">
                                  <p:stCondLst>
                                    <p:cond delay="0"/>
                                  </p:stCondLst>
                                  <p:childTnLst>
                                    <p:set>
                                      <p:cBhvr>
                                        <p:cTn id="85" dur="1" fill="hold">
                                          <p:stCondLst>
                                            <p:cond delay="0"/>
                                          </p:stCondLst>
                                        </p:cTn>
                                        <p:tgtEl>
                                          <p:spTgt spid="193"/>
                                        </p:tgtEl>
                                        <p:attrNameLst>
                                          <p:attrName>style.visibility</p:attrName>
                                        </p:attrNameLst>
                                      </p:cBhvr>
                                      <p:to>
                                        <p:strVal val="visible"/>
                                      </p:to>
                                    </p:set>
                                    <p:animEffect transition="in" filter="strips(downRight)">
                                      <p:cBhvr>
                                        <p:cTn id="86"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bldLvl="0" animBg="1"/>
      <p:bldP spid="168" grpId="0" bldLvl="0" animBg="1"/>
      <p:bldP spid="169" grpId="0" bldLvl="0" animBg="1"/>
      <p:bldP spid="177" grpId="0" bldLvl="0" animBg="1"/>
      <p:bldP spid="179" grpId="0" bldLvl="0" animBg="1"/>
      <p:bldP spid="180" grpId="0" bldLvl="0" animBg="1"/>
      <p:bldP spid="181" grpId="0" bldLvl="0" animBg="1"/>
      <p:bldP spid="182" grpId="0" bldLvl="0" animBg="1"/>
      <p:bldP spid="30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 ②静态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基本电路的</a:t>
            </a:r>
            <a:r>
              <a:rPr lang="zh-CN" altLang="en-US" b="1" dirty="0">
                <a:solidFill>
                  <a:schemeClr val="folHlink"/>
                </a:solidFill>
                <a:latin typeface="Times New Roman" panose="02020603050405020304" pitchFamily="18" charset="0"/>
                <a:cs typeface="Times New Roman" panose="02020603050405020304" pitchFamily="18" charset="0"/>
                <a:sym typeface="+mn-ea"/>
              </a:rPr>
              <a:t>写</a:t>
            </a:r>
            <a:r>
              <a:rPr lang="zh-CN" altLang="en-US" b="1" dirty="0">
                <a:latin typeface="Times New Roman" panose="02020603050405020304" pitchFamily="18" charset="0"/>
                <a:cs typeface="Times New Roman" panose="02020603050405020304" pitchFamily="18" charset="0"/>
                <a:sym typeface="+mn-ea"/>
              </a:rPr>
              <a:t>操作</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endParaRPr lang="zh-CN" altLang="en-US"/>
          </a:p>
        </p:txBody>
      </p:sp>
      <p:grpSp>
        <p:nvGrpSpPr>
          <p:cNvPr id="139" name="Group 2"/>
          <p:cNvGrpSpPr/>
          <p:nvPr/>
        </p:nvGrpSpPr>
        <p:grpSpPr bwMode="auto">
          <a:xfrm>
            <a:off x="896620" y="944245"/>
            <a:ext cx="7202488" cy="5257800"/>
            <a:chOff x="134" y="643"/>
            <a:chExt cx="4537" cy="3312"/>
          </a:xfrm>
        </p:grpSpPr>
        <p:sp>
          <p:nvSpPr>
            <p:cNvPr id="140" name="Rectangle 3"/>
            <p:cNvSpPr>
              <a:spLocks noChangeArrowheads="1"/>
            </p:cNvSpPr>
            <p:nvPr/>
          </p:nvSpPr>
          <p:spPr bwMode="auto">
            <a:xfrm>
              <a:off x="1413" y="798"/>
              <a:ext cx="1009" cy="40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1" name="Text Box 4"/>
            <p:cNvSpPr txBox="1">
              <a:spLocks noChangeArrowheads="1"/>
            </p:cNvSpPr>
            <p:nvPr/>
          </p:nvSpPr>
          <p:spPr bwMode="auto">
            <a:xfrm>
              <a:off x="1451" y="801"/>
              <a:ext cx="9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1</a:t>
              </a:r>
              <a:r>
                <a:rPr lang="en-US" altLang="zh-CN" sz="2800"/>
                <a:t>   ~  </a:t>
              </a:r>
              <a:r>
                <a:rPr lang="en-US" altLang="zh-CN" b="1"/>
                <a:t>T</a:t>
              </a:r>
              <a:r>
                <a:rPr lang="en-US" altLang="zh-CN" b="1" baseline="-25000"/>
                <a:t>4</a:t>
              </a:r>
              <a:endParaRPr lang="zh-CN" altLang="en-US" b="1" baseline="-25000"/>
            </a:p>
          </p:txBody>
        </p:sp>
        <p:sp>
          <p:nvSpPr>
            <p:cNvPr id="142" name="Freeform 5"/>
            <p:cNvSpPr/>
            <p:nvPr/>
          </p:nvSpPr>
          <p:spPr bwMode="auto">
            <a:xfrm>
              <a:off x="2422" y="1034"/>
              <a:ext cx="310" cy="171"/>
            </a:xfrm>
            <a:custGeom>
              <a:avLst/>
              <a:gdLst>
                <a:gd name="T0" fmla="*/ 0 w 310"/>
                <a:gd name="T1" fmla="*/ 1 h 171"/>
                <a:gd name="T2" fmla="*/ 308 w 310"/>
                <a:gd name="T3" fmla="*/ 0 h 171"/>
                <a:gd name="T4" fmla="*/ 310 w 310"/>
                <a:gd name="T5" fmla="*/ 171 h 171"/>
                <a:gd name="T6" fmla="*/ 0 60000 65536"/>
                <a:gd name="T7" fmla="*/ 0 60000 65536"/>
                <a:gd name="T8" fmla="*/ 0 60000 65536"/>
                <a:gd name="T9" fmla="*/ 0 w 310"/>
                <a:gd name="T10" fmla="*/ 0 h 171"/>
                <a:gd name="T11" fmla="*/ 310 w 310"/>
                <a:gd name="T12" fmla="*/ 171 h 171"/>
              </a:gdLst>
              <a:ahLst/>
              <a:cxnLst>
                <a:cxn ang="T6">
                  <a:pos x="T0" y="T1"/>
                </a:cxn>
                <a:cxn ang="T7">
                  <a:pos x="T2" y="T3"/>
                </a:cxn>
                <a:cxn ang="T8">
                  <a:pos x="T4" y="T5"/>
                </a:cxn>
              </a:cxnLst>
              <a:rect l="T9" t="T10" r="T11" b="T12"/>
              <a:pathLst>
                <a:path w="310" h="171">
                  <a:moveTo>
                    <a:pt x="0" y="1"/>
                  </a:moveTo>
                  <a:lnTo>
                    <a:pt x="308" y="0"/>
                  </a:lnTo>
                  <a:lnTo>
                    <a:pt x="31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3" name="Freeform 6"/>
            <p:cNvSpPr/>
            <p:nvPr/>
          </p:nvSpPr>
          <p:spPr bwMode="auto">
            <a:xfrm>
              <a:off x="1106" y="1029"/>
              <a:ext cx="291" cy="179"/>
            </a:xfrm>
            <a:custGeom>
              <a:avLst/>
              <a:gdLst>
                <a:gd name="T0" fmla="*/ 291 w 291"/>
                <a:gd name="T1" fmla="*/ 0 h 179"/>
                <a:gd name="T2" fmla="*/ 0 w 291"/>
                <a:gd name="T3" fmla="*/ 2 h 179"/>
                <a:gd name="T4" fmla="*/ 0 w 291"/>
                <a:gd name="T5" fmla="*/ 179 h 179"/>
                <a:gd name="T6" fmla="*/ 0 60000 65536"/>
                <a:gd name="T7" fmla="*/ 0 60000 65536"/>
                <a:gd name="T8" fmla="*/ 0 60000 65536"/>
                <a:gd name="T9" fmla="*/ 0 w 291"/>
                <a:gd name="T10" fmla="*/ 0 h 179"/>
                <a:gd name="T11" fmla="*/ 291 w 291"/>
                <a:gd name="T12" fmla="*/ 179 h 179"/>
              </a:gdLst>
              <a:ahLst/>
              <a:cxnLst>
                <a:cxn ang="T6">
                  <a:pos x="T0" y="T1"/>
                </a:cxn>
                <a:cxn ang="T7">
                  <a:pos x="T2" y="T3"/>
                </a:cxn>
                <a:cxn ang="T8">
                  <a:pos x="T4" y="T5"/>
                </a:cxn>
              </a:cxnLst>
              <a:rect l="T9" t="T10" r="T11" b="T12"/>
              <a:pathLst>
                <a:path w="291" h="179">
                  <a:moveTo>
                    <a:pt x="291" y="0"/>
                  </a:moveTo>
                  <a:lnTo>
                    <a:pt x="0" y="2"/>
                  </a:lnTo>
                  <a:lnTo>
                    <a:pt x="0" y="17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44" name="Group 7"/>
            <p:cNvGrpSpPr/>
            <p:nvPr/>
          </p:nvGrpSpPr>
          <p:grpSpPr bwMode="auto">
            <a:xfrm>
              <a:off x="2673" y="1213"/>
              <a:ext cx="256" cy="60"/>
              <a:chOff x="2673" y="1213"/>
              <a:chExt cx="256" cy="60"/>
            </a:xfrm>
          </p:grpSpPr>
          <p:sp>
            <p:nvSpPr>
              <p:cNvPr id="192" name="Line 8"/>
              <p:cNvSpPr>
                <a:spLocks noChangeShapeType="1"/>
              </p:cNvSpPr>
              <p:nvPr/>
            </p:nvSpPr>
            <p:spPr bwMode="auto">
              <a:xfrm>
                <a:off x="2673" y="1213"/>
                <a:ext cx="2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3" name="Line 9"/>
              <p:cNvSpPr>
                <a:spLocks noChangeShapeType="1"/>
              </p:cNvSpPr>
              <p:nvPr/>
            </p:nvSpPr>
            <p:spPr bwMode="auto">
              <a:xfrm>
                <a:off x="2720" y="1273"/>
                <a:ext cx="155"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45" name="Group 10"/>
            <p:cNvGrpSpPr/>
            <p:nvPr/>
          </p:nvGrpSpPr>
          <p:grpSpPr bwMode="auto">
            <a:xfrm>
              <a:off x="941" y="1212"/>
              <a:ext cx="244" cy="62"/>
              <a:chOff x="941" y="1212"/>
              <a:chExt cx="244" cy="62"/>
            </a:xfrm>
          </p:grpSpPr>
          <p:sp>
            <p:nvSpPr>
              <p:cNvPr id="190" name="Freeform 11"/>
              <p:cNvSpPr/>
              <p:nvPr/>
            </p:nvSpPr>
            <p:spPr bwMode="auto">
              <a:xfrm>
                <a:off x="941" y="1212"/>
                <a:ext cx="244" cy="1"/>
              </a:xfrm>
              <a:custGeom>
                <a:avLst/>
                <a:gdLst>
                  <a:gd name="T0" fmla="*/ 0 w 244"/>
                  <a:gd name="T1" fmla="*/ 1 h 1"/>
                  <a:gd name="T2" fmla="*/ 244 w 244"/>
                  <a:gd name="T3" fmla="*/ 0 h 1"/>
                  <a:gd name="T4" fmla="*/ 0 60000 65536"/>
                  <a:gd name="T5" fmla="*/ 0 60000 65536"/>
                  <a:gd name="T6" fmla="*/ 0 w 244"/>
                  <a:gd name="T7" fmla="*/ 0 h 1"/>
                  <a:gd name="T8" fmla="*/ 244 w 244"/>
                  <a:gd name="T9" fmla="*/ 1 h 1"/>
                </a:gdLst>
                <a:ahLst/>
                <a:cxnLst>
                  <a:cxn ang="T4">
                    <a:pos x="T0" y="T1"/>
                  </a:cxn>
                  <a:cxn ang="T5">
                    <a:pos x="T2" y="T3"/>
                  </a:cxn>
                </a:cxnLst>
                <a:rect l="T6" t="T7" r="T8" b="T9"/>
                <a:pathLst>
                  <a:path w="244" h="1">
                    <a:moveTo>
                      <a:pt x="0" y="1"/>
                    </a:moveTo>
                    <a:lnTo>
                      <a:pt x="24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12"/>
              <p:cNvSpPr/>
              <p:nvPr/>
            </p:nvSpPr>
            <p:spPr bwMode="auto">
              <a:xfrm>
                <a:off x="988" y="1273"/>
                <a:ext cx="149" cy="1"/>
              </a:xfrm>
              <a:custGeom>
                <a:avLst/>
                <a:gdLst>
                  <a:gd name="T0" fmla="*/ 0 w 149"/>
                  <a:gd name="T1" fmla="*/ 0 h 1"/>
                  <a:gd name="T2" fmla="*/ 149 w 149"/>
                  <a:gd name="T3" fmla="*/ 1 h 1"/>
                  <a:gd name="T4" fmla="*/ 0 60000 65536"/>
                  <a:gd name="T5" fmla="*/ 0 60000 65536"/>
                  <a:gd name="T6" fmla="*/ 0 w 149"/>
                  <a:gd name="T7" fmla="*/ 0 h 1"/>
                  <a:gd name="T8" fmla="*/ 149 w 149"/>
                  <a:gd name="T9" fmla="*/ 1 h 1"/>
                </a:gdLst>
                <a:ahLst/>
                <a:cxnLst>
                  <a:cxn ang="T4">
                    <a:pos x="T0" y="T1"/>
                  </a:cxn>
                  <a:cxn ang="T5">
                    <a:pos x="T2" y="T3"/>
                  </a:cxn>
                </a:cxnLst>
                <a:rect l="T6" t="T7" r="T8" b="T9"/>
                <a:pathLst>
                  <a:path w="149" h="1">
                    <a:moveTo>
                      <a:pt x="0" y="0"/>
                    </a:moveTo>
                    <a:lnTo>
                      <a:pt x="14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6" name="Group 13"/>
            <p:cNvGrpSpPr/>
            <p:nvPr/>
          </p:nvGrpSpPr>
          <p:grpSpPr bwMode="auto">
            <a:xfrm>
              <a:off x="3045" y="1965"/>
              <a:ext cx="75" cy="303"/>
              <a:chOff x="3045" y="1965"/>
              <a:chExt cx="75" cy="303"/>
            </a:xfrm>
          </p:grpSpPr>
          <p:sp>
            <p:nvSpPr>
              <p:cNvPr id="188" name="Freeform 14"/>
              <p:cNvSpPr/>
              <p:nvPr/>
            </p:nvSpPr>
            <p:spPr bwMode="auto">
              <a:xfrm>
                <a:off x="3119" y="1965"/>
                <a:ext cx="1" cy="303"/>
              </a:xfrm>
              <a:custGeom>
                <a:avLst/>
                <a:gdLst>
                  <a:gd name="T0" fmla="*/ 0 w 1"/>
                  <a:gd name="T1" fmla="*/ 0 h 303"/>
                  <a:gd name="T2" fmla="*/ 0 w 1"/>
                  <a:gd name="T3" fmla="*/ 303 h 303"/>
                  <a:gd name="T4" fmla="*/ 0 60000 65536"/>
                  <a:gd name="T5" fmla="*/ 0 60000 65536"/>
                  <a:gd name="T6" fmla="*/ 0 w 1"/>
                  <a:gd name="T7" fmla="*/ 0 h 303"/>
                  <a:gd name="T8" fmla="*/ 1 w 1"/>
                  <a:gd name="T9" fmla="*/ 303 h 303"/>
                </a:gdLst>
                <a:ahLst/>
                <a:cxnLst>
                  <a:cxn ang="T4">
                    <a:pos x="T0" y="T1"/>
                  </a:cxn>
                  <a:cxn ang="T5">
                    <a:pos x="T2" y="T3"/>
                  </a:cxn>
                </a:cxnLst>
                <a:rect l="T6" t="T7" r="T8" b="T9"/>
                <a:pathLst>
                  <a:path w="1" h="303">
                    <a:moveTo>
                      <a:pt x="0" y="0"/>
                    </a:moveTo>
                    <a:lnTo>
                      <a:pt x="0" y="30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15"/>
              <p:cNvSpPr/>
              <p:nvPr/>
            </p:nvSpPr>
            <p:spPr bwMode="auto">
              <a:xfrm>
                <a:off x="3045" y="2025"/>
                <a:ext cx="1" cy="179"/>
              </a:xfrm>
              <a:custGeom>
                <a:avLst/>
                <a:gdLst>
                  <a:gd name="T0" fmla="*/ 0 w 1"/>
                  <a:gd name="T1" fmla="*/ 0 h 179"/>
                  <a:gd name="T2" fmla="*/ 0 w 1"/>
                  <a:gd name="T3" fmla="*/ 179 h 179"/>
                  <a:gd name="T4" fmla="*/ 0 60000 65536"/>
                  <a:gd name="T5" fmla="*/ 0 60000 65536"/>
                  <a:gd name="T6" fmla="*/ 0 w 1"/>
                  <a:gd name="T7" fmla="*/ 0 h 179"/>
                  <a:gd name="T8" fmla="*/ 1 w 1"/>
                  <a:gd name="T9" fmla="*/ 179 h 179"/>
                </a:gdLst>
                <a:ahLst/>
                <a:cxnLst>
                  <a:cxn ang="T4">
                    <a:pos x="T0" y="T1"/>
                  </a:cxn>
                  <a:cxn ang="T5">
                    <a:pos x="T2" y="T3"/>
                  </a:cxn>
                </a:cxnLst>
                <a:rect l="T6" t="T7" r="T8" b="T9"/>
                <a:pathLst>
                  <a:path w="1" h="179">
                    <a:moveTo>
                      <a:pt x="0" y="0"/>
                    </a:moveTo>
                    <a:lnTo>
                      <a:pt x="0" y="17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47" name="Group 16"/>
            <p:cNvGrpSpPr/>
            <p:nvPr/>
          </p:nvGrpSpPr>
          <p:grpSpPr bwMode="auto">
            <a:xfrm>
              <a:off x="747" y="1968"/>
              <a:ext cx="75" cy="297"/>
              <a:chOff x="747" y="1968"/>
              <a:chExt cx="75" cy="297"/>
            </a:xfrm>
          </p:grpSpPr>
          <p:sp>
            <p:nvSpPr>
              <p:cNvPr id="186" name="Freeform 17"/>
              <p:cNvSpPr/>
              <p:nvPr/>
            </p:nvSpPr>
            <p:spPr bwMode="auto">
              <a:xfrm>
                <a:off x="747" y="1968"/>
                <a:ext cx="1" cy="297"/>
              </a:xfrm>
              <a:custGeom>
                <a:avLst/>
                <a:gdLst>
                  <a:gd name="T0" fmla="*/ 0 w 1"/>
                  <a:gd name="T1" fmla="*/ 297 h 297"/>
                  <a:gd name="T2" fmla="*/ 0 w 1"/>
                  <a:gd name="T3" fmla="*/ 0 h 297"/>
                  <a:gd name="T4" fmla="*/ 0 60000 65536"/>
                  <a:gd name="T5" fmla="*/ 0 60000 65536"/>
                  <a:gd name="T6" fmla="*/ 0 w 1"/>
                  <a:gd name="T7" fmla="*/ 0 h 297"/>
                  <a:gd name="T8" fmla="*/ 1 w 1"/>
                  <a:gd name="T9" fmla="*/ 297 h 297"/>
                </a:gdLst>
                <a:ahLst/>
                <a:cxnLst>
                  <a:cxn ang="T4">
                    <a:pos x="T0" y="T1"/>
                  </a:cxn>
                  <a:cxn ang="T5">
                    <a:pos x="T2" y="T3"/>
                  </a:cxn>
                </a:cxnLst>
                <a:rect l="T6" t="T7" r="T8" b="T9"/>
                <a:pathLst>
                  <a:path w="1" h="297">
                    <a:moveTo>
                      <a:pt x="0" y="297"/>
                    </a:moveTo>
                    <a:lnTo>
                      <a:pt x="0"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18"/>
              <p:cNvSpPr/>
              <p:nvPr/>
            </p:nvSpPr>
            <p:spPr bwMode="auto">
              <a:xfrm>
                <a:off x="821" y="2033"/>
                <a:ext cx="1" cy="180"/>
              </a:xfrm>
              <a:custGeom>
                <a:avLst/>
                <a:gdLst>
                  <a:gd name="T0" fmla="*/ 0 w 1"/>
                  <a:gd name="T1" fmla="*/ 180 h 180"/>
                  <a:gd name="T2" fmla="*/ 1 w 1"/>
                  <a:gd name="T3" fmla="*/ 0 h 180"/>
                  <a:gd name="T4" fmla="*/ 0 60000 65536"/>
                  <a:gd name="T5" fmla="*/ 0 60000 65536"/>
                  <a:gd name="T6" fmla="*/ 0 w 1"/>
                  <a:gd name="T7" fmla="*/ 0 h 180"/>
                  <a:gd name="T8" fmla="*/ 1 w 1"/>
                  <a:gd name="T9" fmla="*/ 180 h 180"/>
                </a:gdLst>
                <a:ahLst/>
                <a:cxnLst>
                  <a:cxn ang="T4">
                    <a:pos x="T0" y="T1"/>
                  </a:cxn>
                  <a:cxn ang="T5">
                    <a:pos x="T2" y="T3"/>
                  </a:cxn>
                </a:cxnLst>
                <a:rect l="T6" t="T7" r="T8" b="T9"/>
                <a:pathLst>
                  <a:path w="1" h="180">
                    <a:moveTo>
                      <a:pt x="0" y="180"/>
                    </a:moveTo>
                    <a:lnTo>
                      <a:pt x="1"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8" name="Freeform 19"/>
            <p:cNvSpPr/>
            <p:nvPr/>
          </p:nvSpPr>
          <p:spPr bwMode="auto">
            <a:xfrm>
              <a:off x="816" y="2112"/>
              <a:ext cx="2217" cy="3"/>
            </a:xfrm>
            <a:custGeom>
              <a:avLst/>
              <a:gdLst>
                <a:gd name="T0" fmla="*/ 0 w 2225"/>
                <a:gd name="T1" fmla="*/ 0 h 3"/>
                <a:gd name="T2" fmla="*/ 2177 w 2225"/>
                <a:gd name="T3" fmla="*/ 3 h 3"/>
                <a:gd name="T4" fmla="*/ 0 60000 65536"/>
                <a:gd name="T5" fmla="*/ 0 60000 65536"/>
                <a:gd name="T6" fmla="*/ 0 w 2225"/>
                <a:gd name="T7" fmla="*/ 0 h 3"/>
                <a:gd name="T8" fmla="*/ 2225 w 2225"/>
                <a:gd name="T9" fmla="*/ 3 h 3"/>
              </a:gdLst>
              <a:ahLst/>
              <a:cxnLst>
                <a:cxn ang="T4">
                  <a:pos x="T0" y="T1"/>
                </a:cxn>
                <a:cxn ang="T5">
                  <a:pos x="T2" y="T3"/>
                </a:cxn>
              </a:cxnLst>
              <a:rect l="T6" t="T7" r="T8" b="T9"/>
              <a:pathLst>
                <a:path w="2225" h="3">
                  <a:moveTo>
                    <a:pt x="0" y="0"/>
                  </a:moveTo>
                  <a:lnTo>
                    <a:pt x="2225"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Freeform 20"/>
            <p:cNvSpPr/>
            <p:nvPr/>
          </p:nvSpPr>
          <p:spPr bwMode="auto">
            <a:xfrm>
              <a:off x="3128" y="2163"/>
              <a:ext cx="202" cy="832"/>
            </a:xfrm>
            <a:custGeom>
              <a:avLst/>
              <a:gdLst>
                <a:gd name="T0" fmla="*/ 0 w 192"/>
                <a:gd name="T1" fmla="*/ 0 h 672"/>
                <a:gd name="T2" fmla="*/ 261 w 192"/>
                <a:gd name="T3" fmla="*/ 0 h 672"/>
                <a:gd name="T4" fmla="*/ 261 w 192"/>
                <a:gd name="T5" fmla="*/ 2420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AutoShape 21"/>
            <p:cNvSpPr>
              <a:spLocks noChangeArrowheads="1"/>
            </p:cNvSpPr>
            <p:nvPr/>
          </p:nvSpPr>
          <p:spPr bwMode="auto">
            <a:xfrm rot="5400000">
              <a:off x="2024" y="2840"/>
              <a:ext cx="356" cy="30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AutoShape 22"/>
            <p:cNvSpPr>
              <a:spLocks noChangeArrowheads="1"/>
            </p:cNvSpPr>
            <p:nvPr/>
          </p:nvSpPr>
          <p:spPr bwMode="auto">
            <a:xfrm rot="-5400000">
              <a:off x="1404" y="2837"/>
              <a:ext cx="356" cy="302"/>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Oval 23"/>
            <p:cNvSpPr>
              <a:spLocks noChangeArrowheads="1"/>
            </p:cNvSpPr>
            <p:nvPr/>
          </p:nvSpPr>
          <p:spPr bwMode="auto">
            <a:xfrm rot="10800000">
              <a:off x="1343" y="295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Freeform 24"/>
            <p:cNvSpPr/>
            <p:nvPr/>
          </p:nvSpPr>
          <p:spPr bwMode="auto">
            <a:xfrm>
              <a:off x="2352" y="2987"/>
              <a:ext cx="1181" cy="1"/>
            </a:xfrm>
            <a:custGeom>
              <a:avLst/>
              <a:gdLst>
                <a:gd name="T0" fmla="*/ 0 w 1181"/>
                <a:gd name="T1" fmla="*/ 0 h 1"/>
                <a:gd name="T2" fmla="*/ 1181 w 1181"/>
                <a:gd name="T3" fmla="*/ 1 h 1"/>
                <a:gd name="T4" fmla="*/ 0 60000 65536"/>
                <a:gd name="T5" fmla="*/ 0 60000 65536"/>
                <a:gd name="T6" fmla="*/ 0 w 1181"/>
                <a:gd name="T7" fmla="*/ 0 h 1"/>
                <a:gd name="T8" fmla="*/ 1181 w 1181"/>
                <a:gd name="T9" fmla="*/ 1 h 1"/>
              </a:gdLst>
              <a:ahLst/>
              <a:cxnLst>
                <a:cxn ang="T4">
                  <a:pos x="T0" y="T1"/>
                </a:cxn>
                <a:cxn ang="T5">
                  <a:pos x="T2" y="T3"/>
                </a:cxn>
              </a:cxnLst>
              <a:rect l="T6" t="T7" r="T8" b="T9"/>
              <a:pathLst>
                <a:path w="1181" h="1">
                  <a:moveTo>
                    <a:pt x="0" y="0"/>
                  </a:moveTo>
                  <a:lnTo>
                    <a:pt x="1181"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AutoShape 25"/>
            <p:cNvSpPr>
              <a:spLocks noChangeArrowheads="1"/>
            </p:cNvSpPr>
            <p:nvPr/>
          </p:nvSpPr>
          <p:spPr bwMode="auto">
            <a:xfrm rot="5400000">
              <a:off x="3506" y="2843"/>
              <a:ext cx="356" cy="303"/>
            </a:xfrm>
            <a:prstGeom prst="triangle">
              <a:avLst>
                <a:gd name="adj" fmla="val 50000"/>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Line 26"/>
            <p:cNvSpPr>
              <a:spLocks noChangeShapeType="1"/>
            </p:cNvSpPr>
            <p:nvPr/>
          </p:nvSpPr>
          <p:spPr bwMode="auto">
            <a:xfrm>
              <a:off x="3835" y="2995"/>
              <a:ext cx="353" cy="0"/>
            </a:xfrm>
            <a:prstGeom prst="line">
              <a:avLst/>
            </a:prstGeom>
            <a:noFill/>
            <a:ln w="38100">
              <a:solidFill>
                <a:schemeClr val="tx1"/>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6" name="Freeform 27"/>
            <p:cNvSpPr/>
            <p:nvPr/>
          </p:nvSpPr>
          <p:spPr bwMode="auto">
            <a:xfrm>
              <a:off x="1731" y="2994"/>
              <a:ext cx="320" cy="2"/>
            </a:xfrm>
            <a:custGeom>
              <a:avLst/>
              <a:gdLst>
                <a:gd name="T0" fmla="*/ 0 w 320"/>
                <a:gd name="T1" fmla="*/ 0 h 2"/>
                <a:gd name="T2" fmla="*/ 320 w 320"/>
                <a:gd name="T3" fmla="*/ 2 h 2"/>
                <a:gd name="T4" fmla="*/ 0 60000 65536"/>
                <a:gd name="T5" fmla="*/ 0 60000 65536"/>
                <a:gd name="T6" fmla="*/ 0 w 320"/>
                <a:gd name="T7" fmla="*/ 0 h 2"/>
                <a:gd name="T8" fmla="*/ 320 w 320"/>
                <a:gd name="T9" fmla="*/ 2 h 2"/>
              </a:gdLst>
              <a:ahLst/>
              <a:cxnLst>
                <a:cxn ang="T4">
                  <a:pos x="T0" y="T1"/>
                </a:cxn>
                <a:cxn ang="T5">
                  <a:pos x="T2" y="T3"/>
                </a:cxn>
              </a:cxnLst>
              <a:rect l="T6" t="T7" r="T8" b="T9"/>
              <a:pathLst>
                <a:path w="320" h="2">
                  <a:moveTo>
                    <a:pt x="0" y="0"/>
                  </a:moveTo>
                  <a:lnTo>
                    <a:pt x="320"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Freeform 28"/>
            <p:cNvSpPr/>
            <p:nvPr/>
          </p:nvSpPr>
          <p:spPr bwMode="auto">
            <a:xfrm>
              <a:off x="1880" y="2996"/>
              <a:ext cx="1" cy="649"/>
            </a:xfrm>
            <a:custGeom>
              <a:avLst/>
              <a:gdLst>
                <a:gd name="T0" fmla="*/ 0 w 1"/>
                <a:gd name="T1" fmla="*/ 0 h 649"/>
                <a:gd name="T2" fmla="*/ 0 w 1"/>
                <a:gd name="T3" fmla="*/ 649 h 649"/>
                <a:gd name="T4" fmla="*/ 0 60000 65536"/>
                <a:gd name="T5" fmla="*/ 0 60000 65536"/>
                <a:gd name="T6" fmla="*/ 0 w 1"/>
                <a:gd name="T7" fmla="*/ 0 h 649"/>
                <a:gd name="T8" fmla="*/ 1 w 1"/>
                <a:gd name="T9" fmla="*/ 649 h 649"/>
              </a:gdLst>
              <a:ahLst/>
              <a:cxnLst>
                <a:cxn ang="T4">
                  <a:pos x="T0" y="T1"/>
                </a:cxn>
                <a:cxn ang="T5">
                  <a:pos x="T2" y="T3"/>
                </a:cxn>
              </a:cxnLst>
              <a:rect l="T6" t="T7" r="T8" b="T9"/>
              <a:pathLst>
                <a:path w="1" h="649">
                  <a:moveTo>
                    <a:pt x="0" y="0"/>
                  </a:moveTo>
                  <a:lnTo>
                    <a:pt x="0" y="64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Freeform 29"/>
            <p:cNvSpPr/>
            <p:nvPr/>
          </p:nvSpPr>
          <p:spPr bwMode="auto">
            <a:xfrm>
              <a:off x="2202" y="3074"/>
              <a:ext cx="2" cy="571"/>
            </a:xfrm>
            <a:custGeom>
              <a:avLst/>
              <a:gdLst>
                <a:gd name="T0" fmla="*/ 0 w 2"/>
                <a:gd name="T1" fmla="*/ 571 h 571"/>
                <a:gd name="T2" fmla="*/ 2 w 2"/>
                <a:gd name="T3" fmla="*/ 0 h 571"/>
                <a:gd name="T4" fmla="*/ 0 60000 65536"/>
                <a:gd name="T5" fmla="*/ 0 60000 65536"/>
                <a:gd name="T6" fmla="*/ 0 w 2"/>
                <a:gd name="T7" fmla="*/ 0 h 571"/>
                <a:gd name="T8" fmla="*/ 2 w 2"/>
                <a:gd name="T9" fmla="*/ 571 h 571"/>
              </a:gdLst>
              <a:ahLst/>
              <a:cxnLst>
                <a:cxn ang="T4">
                  <a:pos x="T0" y="T1"/>
                </a:cxn>
                <a:cxn ang="T5">
                  <a:pos x="T2" y="T3"/>
                </a:cxn>
              </a:cxnLst>
              <a:rect l="T6" t="T7" r="T8" b="T9"/>
              <a:pathLst>
                <a:path w="2" h="571">
                  <a:moveTo>
                    <a:pt x="0" y="571"/>
                  </a:moveTo>
                  <a:lnTo>
                    <a:pt x="2" y="0"/>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Freeform 30"/>
            <p:cNvSpPr/>
            <p:nvPr/>
          </p:nvSpPr>
          <p:spPr bwMode="auto">
            <a:xfrm>
              <a:off x="1553" y="3043"/>
              <a:ext cx="652" cy="377"/>
            </a:xfrm>
            <a:custGeom>
              <a:avLst/>
              <a:gdLst>
                <a:gd name="T0" fmla="*/ 0 w 652"/>
                <a:gd name="T1" fmla="*/ 0 h 377"/>
                <a:gd name="T2" fmla="*/ 1 w 652"/>
                <a:gd name="T3" fmla="*/ 377 h 377"/>
                <a:gd name="T4" fmla="*/ 652 w 652"/>
                <a:gd name="T5" fmla="*/ 374 h 377"/>
                <a:gd name="T6" fmla="*/ 0 60000 65536"/>
                <a:gd name="T7" fmla="*/ 0 60000 65536"/>
                <a:gd name="T8" fmla="*/ 0 60000 65536"/>
                <a:gd name="T9" fmla="*/ 0 w 652"/>
                <a:gd name="T10" fmla="*/ 0 h 377"/>
                <a:gd name="T11" fmla="*/ 652 w 652"/>
                <a:gd name="T12" fmla="*/ 377 h 377"/>
              </a:gdLst>
              <a:ahLst/>
              <a:cxnLst>
                <a:cxn ang="T6">
                  <a:pos x="T0" y="T1"/>
                </a:cxn>
                <a:cxn ang="T7">
                  <a:pos x="T2" y="T3"/>
                </a:cxn>
                <a:cxn ang="T8">
                  <a:pos x="T4" y="T5"/>
                </a:cxn>
              </a:cxnLst>
              <a:rect l="T9" t="T10" r="T11" b="T12"/>
              <a:pathLst>
                <a:path w="652" h="377">
                  <a:moveTo>
                    <a:pt x="0" y="0"/>
                  </a:moveTo>
                  <a:lnTo>
                    <a:pt x="1" y="377"/>
                  </a:lnTo>
                  <a:lnTo>
                    <a:pt x="652" y="374"/>
                  </a:lnTo>
                </a:path>
              </a:pathLst>
            </a:custGeom>
            <a:noFill/>
            <a:ln w="38100">
              <a:solidFill>
                <a:schemeClr val="tx1"/>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Freeform 31"/>
            <p:cNvSpPr/>
            <p:nvPr/>
          </p:nvSpPr>
          <p:spPr bwMode="auto">
            <a:xfrm>
              <a:off x="492" y="2159"/>
              <a:ext cx="858" cy="829"/>
            </a:xfrm>
            <a:custGeom>
              <a:avLst/>
              <a:gdLst>
                <a:gd name="T0" fmla="*/ 266 w 858"/>
                <a:gd name="T1" fmla="*/ 0 h 829"/>
                <a:gd name="T2" fmla="*/ 0 w 858"/>
                <a:gd name="T3" fmla="*/ 0 h 829"/>
                <a:gd name="T4" fmla="*/ 0 w 858"/>
                <a:gd name="T5" fmla="*/ 828 h 829"/>
                <a:gd name="T6" fmla="*/ 858 w 858"/>
                <a:gd name="T7" fmla="*/ 829 h 829"/>
                <a:gd name="T8" fmla="*/ 0 60000 65536"/>
                <a:gd name="T9" fmla="*/ 0 60000 65536"/>
                <a:gd name="T10" fmla="*/ 0 60000 65536"/>
                <a:gd name="T11" fmla="*/ 0 60000 65536"/>
                <a:gd name="T12" fmla="*/ 0 w 858"/>
                <a:gd name="T13" fmla="*/ 0 h 829"/>
                <a:gd name="T14" fmla="*/ 858 w 858"/>
                <a:gd name="T15" fmla="*/ 829 h 829"/>
              </a:gdLst>
              <a:ahLst/>
              <a:cxnLst>
                <a:cxn ang="T8">
                  <a:pos x="T0" y="T1"/>
                </a:cxn>
                <a:cxn ang="T9">
                  <a:pos x="T2" y="T3"/>
                </a:cxn>
                <a:cxn ang="T10">
                  <a:pos x="T4" y="T5"/>
                </a:cxn>
                <a:cxn ang="T11">
                  <a:pos x="T6" y="T7"/>
                </a:cxn>
              </a:cxnLst>
              <a:rect l="T12" t="T13" r="T14" b="T15"/>
              <a:pathLst>
                <a:path w="858" h="829">
                  <a:moveTo>
                    <a:pt x="266" y="0"/>
                  </a:moveTo>
                  <a:lnTo>
                    <a:pt x="0" y="0"/>
                  </a:lnTo>
                  <a:lnTo>
                    <a:pt x="0" y="828"/>
                  </a:lnTo>
                  <a:lnTo>
                    <a:pt x="858" y="82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Freeform 32"/>
            <p:cNvSpPr/>
            <p:nvPr/>
          </p:nvSpPr>
          <p:spPr bwMode="auto">
            <a:xfrm>
              <a:off x="302" y="2104"/>
              <a:ext cx="1615" cy="475"/>
            </a:xfrm>
            <a:custGeom>
              <a:avLst/>
              <a:gdLst>
                <a:gd name="T0" fmla="*/ 772 w 1872"/>
                <a:gd name="T1" fmla="*/ 0 h 384"/>
                <a:gd name="T2" fmla="*/ 772 w 1872"/>
                <a:gd name="T3" fmla="*/ 1376 h 384"/>
                <a:gd name="T4" fmla="*/ 0 w 1872"/>
                <a:gd name="T5" fmla="*/ 1376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2" name="Freeform 33"/>
            <p:cNvSpPr/>
            <p:nvPr/>
          </p:nvSpPr>
          <p:spPr bwMode="auto">
            <a:xfrm>
              <a:off x="3684" y="3072"/>
              <a:ext cx="1" cy="456"/>
            </a:xfrm>
            <a:custGeom>
              <a:avLst/>
              <a:gdLst>
                <a:gd name="T0" fmla="*/ 0 w 1"/>
                <a:gd name="T1" fmla="*/ 456 h 456"/>
                <a:gd name="T2" fmla="*/ 0 w 1"/>
                <a:gd name="T3" fmla="*/ 0 h 456"/>
                <a:gd name="T4" fmla="*/ 0 60000 65536"/>
                <a:gd name="T5" fmla="*/ 0 60000 65536"/>
                <a:gd name="T6" fmla="*/ 0 w 1"/>
                <a:gd name="T7" fmla="*/ 0 h 456"/>
                <a:gd name="T8" fmla="*/ 1 w 1"/>
                <a:gd name="T9" fmla="*/ 456 h 456"/>
              </a:gdLst>
              <a:ahLst/>
              <a:cxnLst>
                <a:cxn ang="T4">
                  <a:pos x="T0" y="T1"/>
                </a:cxn>
                <a:cxn ang="T5">
                  <a:pos x="T2" y="T3"/>
                </a:cxn>
              </a:cxnLst>
              <a:rect l="T6" t="T7" r="T8" b="T9"/>
              <a:pathLst>
                <a:path w="1" h="456">
                  <a:moveTo>
                    <a:pt x="0" y="456"/>
                  </a:moveTo>
                  <a:lnTo>
                    <a:pt x="0" y="0"/>
                  </a:lnTo>
                </a:path>
              </a:pathLst>
            </a:custGeom>
            <a:noFill/>
            <a:ln w="38100">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34"/>
            <p:cNvSpPr/>
            <p:nvPr/>
          </p:nvSpPr>
          <p:spPr bwMode="auto">
            <a:xfrm>
              <a:off x="491" y="1040"/>
              <a:ext cx="526" cy="1017"/>
            </a:xfrm>
            <a:custGeom>
              <a:avLst/>
              <a:gdLst>
                <a:gd name="T0" fmla="*/ 526 w 526"/>
                <a:gd name="T1" fmla="*/ 173 h 1017"/>
                <a:gd name="T2" fmla="*/ 526 w 526"/>
                <a:gd name="T3" fmla="*/ 0 h 1017"/>
                <a:gd name="T4" fmla="*/ 1 w 526"/>
                <a:gd name="T5" fmla="*/ 0 h 1017"/>
                <a:gd name="T6" fmla="*/ 0 w 526"/>
                <a:gd name="T7" fmla="*/ 1017 h 1017"/>
                <a:gd name="T8" fmla="*/ 264 w 526"/>
                <a:gd name="T9" fmla="*/ 1017 h 1017"/>
                <a:gd name="T10" fmla="*/ 0 60000 65536"/>
                <a:gd name="T11" fmla="*/ 0 60000 65536"/>
                <a:gd name="T12" fmla="*/ 0 60000 65536"/>
                <a:gd name="T13" fmla="*/ 0 60000 65536"/>
                <a:gd name="T14" fmla="*/ 0 60000 65536"/>
                <a:gd name="T15" fmla="*/ 0 w 526"/>
                <a:gd name="T16" fmla="*/ 0 h 1017"/>
                <a:gd name="T17" fmla="*/ 526 w 526"/>
                <a:gd name="T18" fmla="*/ 1017 h 1017"/>
              </a:gdLst>
              <a:ahLst/>
              <a:cxnLst>
                <a:cxn ang="T10">
                  <a:pos x="T0" y="T1"/>
                </a:cxn>
                <a:cxn ang="T11">
                  <a:pos x="T2" y="T3"/>
                </a:cxn>
                <a:cxn ang="T12">
                  <a:pos x="T4" y="T5"/>
                </a:cxn>
                <a:cxn ang="T13">
                  <a:pos x="T6" y="T7"/>
                </a:cxn>
                <a:cxn ang="T14">
                  <a:pos x="T8" y="T9"/>
                </a:cxn>
              </a:cxnLst>
              <a:rect l="T15" t="T16" r="T17" b="T18"/>
              <a:pathLst>
                <a:path w="526" h="1017">
                  <a:moveTo>
                    <a:pt x="526" y="173"/>
                  </a:moveTo>
                  <a:lnTo>
                    <a:pt x="526" y="0"/>
                  </a:lnTo>
                  <a:lnTo>
                    <a:pt x="1" y="0"/>
                  </a:lnTo>
                  <a:lnTo>
                    <a:pt x="0" y="1017"/>
                  </a:lnTo>
                  <a:lnTo>
                    <a:pt x="264" y="101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Text Box 35"/>
            <p:cNvSpPr txBox="1">
              <a:spLocks noChangeArrowheads="1"/>
            </p:cNvSpPr>
            <p:nvPr/>
          </p:nvSpPr>
          <p:spPr bwMode="auto">
            <a:xfrm>
              <a:off x="685" y="1094"/>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5</a:t>
              </a:r>
              <a:endParaRPr lang="zh-CN" altLang="en-US" sz="2000" b="1" baseline="-25000"/>
            </a:p>
          </p:txBody>
        </p:sp>
        <p:sp>
          <p:nvSpPr>
            <p:cNvPr id="165" name="Text Box 36"/>
            <p:cNvSpPr txBox="1">
              <a:spLocks noChangeArrowheads="1"/>
            </p:cNvSpPr>
            <p:nvPr/>
          </p:nvSpPr>
          <p:spPr bwMode="auto">
            <a:xfrm>
              <a:off x="2941" y="1094"/>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6</a:t>
              </a:r>
              <a:endParaRPr lang="zh-CN" altLang="en-US" sz="2000" b="1" baseline="-25000"/>
            </a:p>
          </p:txBody>
        </p:sp>
        <p:sp>
          <p:nvSpPr>
            <p:cNvPr id="166" name="Text Box 37"/>
            <p:cNvSpPr txBox="1">
              <a:spLocks noChangeArrowheads="1"/>
            </p:cNvSpPr>
            <p:nvPr/>
          </p:nvSpPr>
          <p:spPr bwMode="auto">
            <a:xfrm>
              <a:off x="807" y="183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7</a:t>
              </a:r>
              <a:endParaRPr lang="zh-CN" altLang="en-US" sz="2000" b="1" baseline="-25000"/>
            </a:p>
          </p:txBody>
        </p:sp>
        <p:sp>
          <p:nvSpPr>
            <p:cNvPr id="167" name="Text Box 38"/>
            <p:cNvSpPr txBox="1">
              <a:spLocks noChangeArrowheads="1"/>
            </p:cNvSpPr>
            <p:nvPr/>
          </p:nvSpPr>
          <p:spPr bwMode="auto">
            <a:xfrm>
              <a:off x="2775" y="1838"/>
              <a:ext cx="27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T</a:t>
              </a:r>
              <a:r>
                <a:rPr lang="en-US" altLang="zh-CN" sz="2000" b="1" baseline="-25000"/>
                <a:t>8</a:t>
              </a:r>
              <a:endParaRPr lang="zh-CN" altLang="en-US" sz="2000" b="1" baseline="-25000"/>
            </a:p>
          </p:txBody>
        </p:sp>
        <p:sp>
          <p:nvSpPr>
            <p:cNvPr id="168" name="Text Box 39"/>
            <p:cNvSpPr txBox="1">
              <a:spLocks noChangeArrowheads="1"/>
            </p:cNvSpPr>
            <p:nvPr/>
          </p:nvSpPr>
          <p:spPr bwMode="auto">
            <a:xfrm>
              <a:off x="1104" y="643"/>
              <a:ext cx="383"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r>
                <a:rPr lang="zh-CN" altLang="en-US" sz="3200" b="1">
                  <a:cs typeface="Times New Roman" panose="02020603050405020304" pitchFamily="18" charset="0"/>
                </a:rPr>
                <a:t>´</a:t>
              </a:r>
            </a:p>
          </p:txBody>
        </p:sp>
        <p:sp>
          <p:nvSpPr>
            <p:cNvPr id="169" name="Text Box 40"/>
            <p:cNvSpPr txBox="1">
              <a:spLocks noChangeArrowheads="1"/>
            </p:cNvSpPr>
            <p:nvPr/>
          </p:nvSpPr>
          <p:spPr bwMode="auto">
            <a:xfrm>
              <a:off x="2462" y="711"/>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a:t>
              </a:r>
              <a:endParaRPr lang="zh-CN" altLang="en-US" b="1"/>
            </a:p>
          </p:txBody>
        </p:sp>
        <p:sp>
          <p:nvSpPr>
            <p:cNvPr id="170" name="Freeform 41"/>
            <p:cNvSpPr/>
            <p:nvPr/>
          </p:nvSpPr>
          <p:spPr bwMode="auto">
            <a:xfrm>
              <a:off x="240" y="1273"/>
              <a:ext cx="2549" cy="297"/>
            </a:xfrm>
            <a:custGeom>
              <a:avLst/>
              <a:gdLst>
                <a:gd name="T0" fmla="*/ 1790 w 2736"/>
                <a:gd name="T1" fmla="*/ 0 h 240"/>
                <a:gd name="T2" fmla="*/ 1790 w 2736"/>
                <a:gd name="T3" fmla="*/ 863 h 240"/>
                <a:gd name="T4" fmla="*/ 0 w 2736"/>
                <a:gd name="T5" fmla="*/ 863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42"/>
            <p:cNvSpPr>
              <a:spLocks noChangeShapeType="1"/>
            </p:cNvSpPr>
            <p:nvPr/>
          </p:nvSpPr>
          <p:spPr bwMode="auto">
            <a:xfrm>
              <a:off x="1068" y="1285"/>
              <a:ext cx="0" cy="28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43"/>
            <p:cNvSpPr/>
            <p:nvPr/>
          </p:nvSpPr>
          <p:spPr bwMode="auto">
            <a:xfrm>
              <a:off x="2844" y="1031"/>
              <a:ext cx="480" cy="1008"/>
            </a:xfrm>
            <a:custGeom>
              <a:avLst/>
              <a:gdLst>
                <a:gd name="T0" fmla="*/ 0 w 480"/>
                <a:gd name="T1" fmla="*/ 192 h 1008"/>
                <a:gd name="T2" fmla="*/ 0 w 480"/>
                <a:gd name="T3" fmla="*/ 0 h 1008"/>
                <a:gd name="T4" fmla="*/ 480 w 480"/>
                <a:gd name="T5" fmla="*/ 0 h 1008"/>
                <a:gd name="T6" fmla="*/ 480 w 480"/>
                <a:gd name="T7" fmla="*/ 1008 h 1008"/>
                <a:gd name="T8" fmla="*/ 288 w 480"/>
                <a:gd name="T9" fmla="*/ 1008 h 1008"/>
                <a:gd name="T10" fmla="*/ 0 60000 65536"/>
                <a:gd name="T11" fmla="*/ 0 60000 65536"/>
                <a:gd name="T12" fmla="*/ 0 60000 65536"/>
                <a:gd name="T13" fmla="*/ 0 60000 65536"/>
                <a:gd name="T14" fmla="*/ 0 60000 65536"/>
                <a:gd name="T15" fmla="*/ 0 w 480"/>
                <a:gd name="T16" fmla="*/ 0 h 1008"/>
                <a:gd name="T17" fmla="*/ 480 w 480"/>
                <a:gd name="T18" fmla="*/ 1008 h 1008"/>
              </a:gdLst>
              <a:ahLst/>
              <a:cxnLst>
                <a:cxn ang="T10">
                  <a:pos x="T0" y="T1"/>
                </a:cxn>
                <a:cxn ang="T11">
                  <a:pos x="T2" y="T3"/>
                </a:cxn>
                <a:cxn ang="T12">
                  <a:pos x="T4" y="T5"/>
                </a:cxn>
                <a:cxn ang="T13">
                  <a:pos x="T6" y="T7"/>
                </a:cxn>
                <a:cxn ang="T14">
                  <a:pos x="T8" y="T9"/>
                </a:cxn>
              </a:cxnLst>
              <a:rect l="T15" t="T16" r="T17" b="T18"/>
              <a:pathLst>
                <a:path w="480" h="1008">
                  <a:moveTo>
                    <a:pt x="0" y="192"/>
                  </a:moveTo>
                  <a:lnTo>
                    <a:pt x="0" y="0"/>
                  </a:lnTo>
                  <a:lnTo>
                    <a:pt x="480" y="0"/>
                  </a:lnTo>
                  <a:lnTo>
                    <a:pt x="480" y="1008"/>
                  </a:lnTo>
                  <a:lnTo>
                    <a:pt x="288" y="1008"/>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Text Box 44"/>
            <p:cNvSpPr txBox="1">
              <a:spLocks noChangeArrowheads="1"/>
            </p:cNvSpPr>
            <p:nvPr/>
          </p:nvSpPr>
          <p:spPr bwMode="auto">
            <a:xfrm>
              <a:off x="1670" y="3705"/>
              <a:ext cx="34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IN</a:t>
              </a:r>
              <a:endParaRPr lang="zh-CN" altLang="en-US" sz="2000" b="1" baseline="-25000"/>
            </a:p>
          </p:txBody>
        </p:sp>
        <p:sp>
          <p:nvSpPr>
            <p:cNvPr id="174" name="Text Box 45"/>
            <p:cNvSpPr txBox="1">
              <a:spLocks noChangeArrowheads="1"/>
            </p:cNvSpPr>
            <p:nvPr/>
          </p:nvSpPr>
          <p:spPr bwMode="auto">
            <a:xfrm>
              <a:off x="3312" y="681"/>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1800" b="1"/>
                <a:t>A</a:t>
              </a:r>
            </a:p>
          </p:txBody>
        </p:sp>
        <p:sp>
          <p:nvSpPr>
            <p:cNvPr id="175" name="Freeform 46"/>
            <p:cNvSpPr/>
            <p:nvPr/>
          </p:nvSpPr>
          <p:spPr bwMode="auto">
            <a:xfrm>
              <a:off x="3360" y="927"/>
              <a:ext cx="221" cy="321"/>
            </a:xfrm>
            <a:custGeom>
              <a:avLst/>
              <a:gdLst>
                <a:gd name="T0" fmla="*/ 221 w 221"/>
                <a:gd name="T1" fmla="*/ 0 h 321"/>
                <a:gd name="T2" fmla="*/ 0 w 221"/>
                <a:gd name="T3" fmla="*/ 321 h 321"/>
                <a:gd name="T4" fmla="*/ 0 60000 65536"/>
                <a:gd name="T5" fmla="*/ 0 60000 65536"/>
                <a:gd name="T6" fmla="*/ 0 w 221"/>
                <a:gd name="T7" fmla="*/ 0 h 321"/>
                <a:gd name="T8" fmla="*/ 221 w 221"/>
                <a:gd name="T9" fmla="*/ 321 h 321"/>
              </a:gdLst>
              <a:ahLst/>
              <a:cxnLst>
                <a:cxn ang="T4">
                  <a:pos x="T0" y="T1"/>
                </a:cxn>
                <a:cxn ang="T5">
                  <a:pos x="T2" y="T3"/>
                </a:cxn>
              </a:cxnLst>
              <a:rect l="T6" t="T7" r="T8" b="T9"/>
              <a:pathLst>
                <a:path w="221" h="321">
                  <a:moveTo>
                    <a:pt x="221" y="0"/>
                  </a:moveTo>
                  <a:lnTo>
                    <a:pt x="0" y="321"/>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6" name="Text Box 47"/>
            <p:cNvSpPr txBox="1">
              <a:spLocks noChangeArrowheads="1"/>
            </p:cNvSpPr>
            <p:nvPr/>
          </p:nvSpPr>
          <p:spPr bwMode="auto">
            <a:xfrm>
              <a:off x="134" y="666"/>
              <a:ext cx="6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位线</a:t>
              </a:r>
              <a:r>
                <a:rPr lang="en-US" altLang="zh-CN" sz="2000" b="1"/>
                <a:t>A </a:t>
              </a:r>
              <a:r>
                <a:rPr lang="zh-CN" altLang="en-US" sz="2000" b="1">
                  <a:cs typeface="Times New Roman" panose="02020603050405020304" pitchFamily="18" charset="0"/>
                </a:rPr>
                <a:t>´</a:t>
              </a:r>
              <a:endParaRPr lang="en-US" altLang="zh-CN" sz="2000" b="1">
                <a:cs typeface="Times New Roman" panose="02020603050405020304" pitchFamily="18" charset="0"/>
              </a:endParaRPr>
            </a:p>
          </p:txBody>
        </p:sp>
        <p:sp>
          <p:nvSpPr>
            <p:cNvPr id="177" name="Freeform 48"/>
            <p:cNvSpPr/>
            <p:nvPr/>
          </p:nvSpPr>
          <p:spPr bwMode="auto">
            <a:xfrm>
              <a:off x="297" y="900"/>
              <a:ext cx="176" cy="299"/>
            </a:xfrm>
            <a:custGeom>
              <a:avLst/>
              <a:gdLst>
                <a:gd name="T0" fmla="*/ 0 w 176"/>
                <a:gd name="T1" fmla="*/ 0 h 299"/>
                <a:gd name="T2" fmla="*/ 176 w 176"/>
                <a:gd name="T3" fmla="*/ 299 h 299"/>
                <a:gd name="T4" fmla="*/ 0 60000 65536"/>
                <a:gd name="T5" fmla="*/ 0 60000 65536"/>
                <a:gd name="T6" fmla="*/ 0 w 176"/>
                <a:gd name="T7" fmla="*/ 0 h 299"/>
                <a:gd name="T8" fmla="*/ 176 w 176"/>
                <a:gd name="T9" fmla="*/ 299 h 299"/>
              </a:gdLst>
              <a:ahLst/>
              <a:cxnLst>
                <a:cxn ang="T4">
                  <a:pos x="T0" y="T1"/>
                </a:cxn>
                <a:cxn ang="T5">
                  <a:pos x="T2" y="T3"/>
                </a:cxn>
              </a:cxnLst>
              <a:rect l="T6" t="T7" r="T8" b="T9"/>
              <a:pathLst>
                <a:path w="176" h="299">
                  <a:moveTo>
                    <a:pt x="0" y="0"/>
                  </a:moveTo>
                  <a:lnTo>
                    <a:pt x="176" y="299"/>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Text Box 49"/>
            <p:cNvSpPr txBox="1">
              <a:spLocks noChangeArrowheads="1"/>
            </p:cNvSpPr>
            <p:nvPr/>
          </p:nvSpPr>
          <p:spPr bwMode="auto">
            <a:xfrm>
              <a:off x="902" y="2361"/>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列地址选择</a:t>
              </a:r>
            </a:p>
          </p:txBody>
        </p:sp>
        <p:sp>
          <p:nvSpPr>
            <p:cNvPr id="179" name="Text Box 50"/>
            <p:cNvSpPr txBox="1">
              <a:spLocks noChangeArrowheads="1"/>
            </p:cNvSpPr>
            <p:nvPr/>
          </p:nvSpPr>
          <p:spPr bwMode="auto">
            <a:xfrm>
              <a:off x="1574" y="135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行地址选择</a:t>
              </a:r>
            </a:p>
          </p:txBody>
        </p:sp>
        <p:sp>
          <p:nvSpPr>
            <p:cNvPr id="180" name="Text Box 51"/>
            <p:cNvSpPr txBox="1">
              <a:spLocks noChangeArrowheads="1"/>
            </p:cNvSpPr>
            <p:nvPr/>
          </p:nvSpPr>
          <p:spPr bwMode="auto">
            <a:xfrm>
              <a:off x="1200" y="269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a:t>
              </a:r>
            </a:p>
          </p:txBody>
        </p:sp>
        <p:sp>
          <p:nvSpPr>
            <p:cNvPr id="181" name="Text Box 52"/>
            <p:cNvSpPr txBox="1">
              <a:spLocks noChangeArrowheads="1"/>
            </p:cNvSpPr>
            <p:nvPr/>
          </p:nvSpPr>
          <p:spPr bwMode="auto">
            <a:xfrm>
              <a:off x="2138" y="2697"/>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写放</a:t>
              </a:r>
            </a:p>
          </p:txBody>
        </p:sp>
        <p:sp>
          <p:nvSpPr>
            <p:cNvPr id="182" name="Text Box 53"/>
            <p:cNvSpPr txBox="1">
              <a:spLocks noChangeArrowheads="1"/>
            </p:cNvSpPr>
            <p:nvPr/>
          </p:nvSpPr>
          <p:spPr bwMode="auto">
            <a:xfrm>
              <a:off x="3578" y="2649"/>
              <a:ext cx="4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读放</a:t>
              </a:r>
            </a:p>
          </p:txBody>
        </p:sp>
        <p:sp>
          <p:nvSpPr>
            <p:cNvPr id="183" name="Text Box 54"/>
            <p:cNvSpPr txBox="1">
              <a:spLocks noChangeArrowheads="1"/>
            </p:cNvSpPr>
            <p:nvPr/>
          </p:nvSpPr>
          <p:spPr bwMode="auto">
            <a:xfrm>
              <a:off x="4214" y="3033"/>
              <a:ext cx="4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D</a:t>
              </a:r>
              <a:r>
                <a:rPr lang="en-US" altLang="zh-CN" sz="2000" b="1" baseline="-25000"/>
                <a:t>OUT</a:t>
              </a:r>
              <a:endParaRPr lang="zh-CN" altLang="en-US" sz="2000" b="1" baseline="-25000"/>
            </a:p>
          </p:txBody>
        </p:sp>
        <p:sp>
          <p:nvSpPr>
            <p:cNvPr id="184" name="Text Box 55"/>
            <p:cNvSpPr txBox="1">
              <a:spLocks noChangeArrowheads="1"/>
            </p:cNvSpPr>
            <p:nvPr/>
          </p:nvSpPr>
          <p:spPr bwMode="auto">
            <a:xfrm>
              <a:off x="2208" y="3312"/>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写选择</a:t>
              </a:r>
            </a:p>
          </p:txBody>
        </p:sp>
        <p:sp>
          <p:nvSpPr>
            <p:cNvPr id="185" name="Text Box 56"/>
            <p:cNvSpPr txBox="1">
              <a:spLocks noChangeArrowheads="1"/>
            </p:cNvSpPr>
            <p:nvPr/>
          </p:nvSpPr>
          <p:spPr bwMode="auto">
            <a:xfrm>
              <a:off x="3696" y="3326"/>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t>读选择</a:t>
              </a:r>
            </a:p>
          </p:txBody>
        </p:sp>
      </p:grpSp>
      <p:grpSp>
        <p:nvGrpSpPr>
          <p:cNvPr id="194" name="Group 58"/>
          <p:cNvGrpSpPr/>
          <p:nvPr/>
        </p:nvGrpSpPr>
        <p:grpSpPr bwMode="auto">
          <a:xfrm>
            <a:off x="1064895" y="1963420"/>
            <a:ext cx="4046538" cy="474662"/>
            <a:chOff x="240" y="1285"/>
            <a:chExt cx="2549" cy="299"/>
          </a:xfrm>
        </p:grpSpPr>
        <p:sp>
          <p:nvSpPr>
            <p:cNvPr id="195" name="Freeform 59"/>
            <p:cNvSpPr/>
            <p:nvPr/>
          </p:nvSpPr>
          <p:spPr bwMode="auto">
            <a:xfrm>
              <a:off x="240" y="1287"/>
              <a:ext cx="2549" cy="297"/>
            </a:xfrm>
            <a:custGeom>
              <a:avLst/>
              <a:gdLst>
                <a:gd name="T0" fmla="*/ 1790 w 2736"/>
                <a:gd name="T1" fmla="*/ 0 h 240"/>
                <a:gd name="T2" fmla="*/ 1790 w 2736"/>
                <a:gd name="T3" fmla="*/ 863 h 240"/>
                <a:gd name="T4" fmla="*/ 0 w 2736"/>
                <a:gd name="T5" fmla="*/ 863 h 240"/>
                <a:gd name="T6" fmla="*/ 0 60000 65536"/>
                <a:gd name="T7" fmla="*/ 0 60000 65536"/>
                <a:gd name="T8" fmla="*/ 0 60000 65536"/>
                <a:gd name="T9" fmla="*/ 0 w 2736"/>
                <a:gd name="T10" fmla="*/ 0 h 240"/>
                <a:gd name="T11" fmla="*/ 2736 w 2736"/>
                <a:gd name="T12" fmla="*/ 240 h 240"/>
              </a:gdLst>
              <a:ahLst/>
              <a:cxnLst>
                <a:cxn ang="T6">
                  <a:pos x="T0" y="T1"/>
                </a:cxn>
                <a:cxn ang="T7">
                  <a:pos x="T2" y="T3"/>
                </a:cxn>
                <a:cxn ang="T8">
                  <a:pos x="T4" y="T5"/>
                </a:cxn>
              </a:cxnLst>
              <a:rect l="T9" t="T10" r="T11" b="T12"/>
              <a:pathLst>
                <a:path w="2736" h="240">
                  <a:moveTo>
                    <a:pt x="2736" y="0"/>
                  </a:moveTo>
                  <a:lnTo>
                    <a:pt x="2736" y="240"/>
                  </a:lnTo>
                  <a:lnTo>
                    <a:pt x="0" y="24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0"/>
            <p:cNvSpPr>
              <a:spLocks noChangeShapeType="1"/>
            </p:cNvSpPr>
            <p:nvPr/>
          </p:nvSpPr>
          <p:spPr bwMode="auto">
            <a:xfrm>
              <a:off x="1056" y="1285"/>
              <a:ext cx="0" cy="286"/>
            </a:xfrm>
            <a:prstGeom prst="line">
              <a:avLst/>
            </a:prstGeom>
            <a:noFill/>
            <a:ln w="76200">
              <a:solidFill>
                <a:schemeClr val="folHlink"/>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grpSp>
      <p:sp>
        <p:nvSpPr>
          <p:cNvPr id="197" name="Freeform 61"/>
          <p:cNvSpPr/>
          <p:nvPr/>
        </p:nvSpPr>
        <p:spPr bwMode="auto">
          <a:xfrm>
            <a:off x="1168083" y="3276282"/>
            <a:ext cx="2563812" cy="754063"/>
          </a:xfrm>
          <a:custGeom>
            <a:avLst/>
            <a:gdLst>
              <a:gd name="T0" fmla="*/ 2147483647 w 1872"/>
              <a:gd name="T1" fmla="*/ 0 h 384"/>
              <a:gd name="T2" fmla="*/ 2147483647 w 1872"/>
              <a:gd name="T3" fmla="*/ 2147483647 h 384"/>
              <a:gd name="T4" fmla="*/ 0 w 1872"/>
              <a:gd name="T5" fmla="*/ 2147483647 h 384"/>
              <a:gd name="T6" fmla="*/ 0 60000 65536"/>
              <a:gd name="T7" fmla="*/ 0 60000 65536"/>
              <a:gd name="T8" fmla="*/ 0 60000 65536"/>
              <a:gd name="T9" fmla="*/ 0 w 1872"/>
              <a:gd name="T10" fmla="*/ 0 h 384"/>
              <a:gd name="T11" fmla="*/ 1872 w 1872"/>
              <a:gd name="T12" fmla="*/ 384 h 384"/>
            </a:gdLst>
            <a:ahLst/>
            <a:cxnLst>
              <a:cxn ang="T6">
                <a:pos x="T0" y="T1"/>
              </a:cxn>
              <a:cxn ang="T7">
                <a:pos x="T2" y="T3"/>
              </a:cxn>
              <a:cxn ang="T8">
                <a:pos x="T4" y="T5"/>
              </a:cxn>
            </a:cxnLst>
            <a:rect l="T9" t="T10" r="T11" b="T12"/>
            <a:pathLst>
              <a:path w="1872" h="384">
                <a:moveTo>
                  <a:pt x="1872" y="0"/>
                </a:moveTo>
                <a:lnTo>
                  <a:pt x="1872" y="384"/>
                </a:lnTo>
                <a:lnTo>
                  <a:pt x="0" y="3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2"/>
          <p:cNvSpPr/>
          <p:nvPr/>
        </p:nvSpPr>
        <p:spPr bwMode="auto">
          <a:xfrm>
            <a:off x="1998345" y="3295332"/>
            <a:ext cx="3524250" cy="1588"/>
          </a:xfrm>
          <a:custGeom>
            <a:avLst/>
            <a:gdLst>
              <a:gd name="T0" fmla="*/ 0 w 2220"/>
              <a:gd name="T1" fmla="*/ 0 h 1"/>
              <a:gd name="T2" fmla="*/ 2147483647 w 2220"/>
              <a:gd name="T3" fmla="*/ 0 h 1"/>
              <a:gd name="T4" fmla="*/ 0 60000 65536"/>
              <a:gd name="T5" fmla="*/ 0 60000 65536"/>
              <a:gd name="T6" fmla="*/ 0 w 2220"/>
              <a:gd name="T7" fmla="*/ 0 h 1"/>
              <a:gd name="T8" fmla="*/ 2220 w 2220"/>
              <a:gd name="T9" fmla="*/ 1 h 1"/>
            </a:gdLst>
            <a:ahLst/>
            <a:cxnLst>
              <a:cxn ang="T4">
                <a:pos x="T0" y="T1"/>
              </a:cxn>
              <a:cxn ang="T5">
                <a:pos x="T2" y="T3"/>
              </a:cxn>
            </a:cxnLst>
            <a:rect l="T6" t="T7" r="T8" b="T9"/>
            <a:pathLst>
              <a:path w="2220" h="1">
                <a:moveTo>
                  <a:pt x="0" y="0"/>
                </a:moveTo>
                <a:lnTo>
                  <a:pt x="222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Line 63"/>
          <p:cNvSpPr>
            <a:spLocks noChangeShapeType="1"/>
          </p:cNvSpPr>
          <p:nvPr/>
        </p:nvSpPr>
        <p:spPr bwMode="auto">
          <a:xfrm>
            <a:off x="3668395" y="4676457"/>
            <a:ext cx="0" cy="1036638"/>
          </a:xfrm>
          <a:prstGeom prst="line">
            <a:avLst/>
          </a:prstGeom>
          <a:noFill/>
          <a:ln w="76200">
            <a:solidFill>
              <a:schemeClr val="folHlink"/>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grpSp>
        <p:nvGrpSpPr>
          <p:cNvPr id="200" name="Group 64"/>
          <p:cNvGrpSpPr/>
          <p:nvPr/>
        </p:nvGrpSpPr>
        <p:grpSpPr bwMode="auto">
          <a:xfrm>
            <a:off x="2798445" y="4385945"/>
            <a:ext cx="1619250" cy="566737"/>
            <a:chOff x="1332" y="2811"/>
            <a:chExt cx="1020" cy="357"/>
          </a:xfrm>
        </p:grpSpPr>
        <p:grpSp>
          <p:nvGrpSpPr>
            <p:cNvPr id="201" name="Group 65"/>
            <p:cNvGrpSpPr/>
            <p:nvPr/>
          </p:nvGrpSpPr>
          <p:grpSpPr bwMode="auto">
            <a:xfrm>
              <a:off x="1332" y="2811"/>
              <a:ext cx="396" cy="356"/>
              <a:chOff x="1332" y="2811"/>
              <a:chExt cx="396" cy="356"/>
            </a:xfrm>
          </p:grpSpPr>
          <p:sp>
            <p:nvSpPr>
              <p:cNvPr id="203" name="AutoShape 66"/>
              <p:cNvSpPr>
                <a:spLocks noChangeArrowheads="1"/>
              </p:cNvSpPr>
              <p:nvPr/>
            </p:nvSpPr>
            <p:spPr bwMode="auto">
              <a:xfrm rot="-5400000">
                <a:off x="1399" y="2838"/>
                <a:ext cx="356" cy="302"/>
              </a:xfrm>
              <a:prstGeom prst="triangle">
                <a:avLst>
                  <a:gd name="adj" fmla="val 50000"/>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Oval 67"/>
              <p:cNvSpPr>
                <a:spLocks noChangeArrowheads="1"/>
              </p:cNvSpPr>
              <p:nvPr/>
            </p:nvSpPr>
            <p:spPr bwMode="auto">
              <a:xfrm rot="10800000">
                <a:off x="1332" y="2958"/>
                <a:ext cx="79" cy="79"/>
              </a:xfrm>
              <a:prstGeom prst="ellipse">
                <a:avLst/>
              </a:pr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2" name="AutoShape 68"/>
            <p:cNvSpPr>
              <a:spLocks noChangeArrowheads="1"/>
            </p:cNvSpPr>
            <p:nvPr/>
          </p:nvSpPr>
          <p:spPr bwMode="auto">
            <a:xfrm rot="5400000">
              <a:off x="2023" y="2839"/>
              <a:ext cx="356" cy="302"/>
            </a:xfrm>
            <a:prstGeom prst="triangle">
              <a:avLst>
                <a:gd name="adj" fmla="val 50000"/>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5" name="Group 69"/>
          <p:cNvGrpSpPr/>
          <p:nvPr/>
        </p:nvGrpSpPr>
        <p:grpSpPr bwMode="auto">
          <a:xfrm>
            <a:off x="1426845" y="4665345"/>
            <a:ext cx="4522788" cy="1587"/>
            <a:chOff x="462" y="2987"/>
            <a:chExt cx="2849" cy="1"/>
          </a:xfrm>
        </p:grpSpPr>
        <p:sp>
          <p:nvSpPr>
            <p:cNvPr id="206" name="Line 70"/>
            <p:cNvSpPr>
              <a:spLocks noChangeShapeType="1"/>
            </p:cNvSpPr>
            <p:nvPr/>
          </p:nvSpPr>
          <p:spPr bwMode="auto">
            <a:xfrm>
              <a:off x="2351" y="2987"/>
              <a:ext cx="96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7" name="Freeform 71"/>
            <p:cNvSpPr/>
            <p:nvPr/>
          </p:nvSpPr>
          <p:spPr bwMode="auto">
            <a:xfrm>
              <a:off x="462" y="2987"/>
              <a:ext cx="845" cy="1"/>
            </a:xfrm>
            <a:custGeom>
              <a:avLst/>
              <a:gdLst>
                <a:gd name="T0" fmla="*/ 833 w 845"/>
                <a:gd name="T1" fmla="*/ 0 h 1"/>
                <a:gd name="T2" fmla="*/ 845 w 845"/>
                <a:gd name="T3" fmla="*/ 1 h 1"/>
                <a:gd name="T4" fmla="*/ 0 w 845"/>
                <a:gd name="T5" fmla="*/ 1 h 1"/>
                <a:gd name="T6" fmla="*/ 0 60000 65536"/>
                <a:gd name="T7" fmla="*/ 0 60000 65536"/>
                <a:gd name="T8" fmla="*/ 0 60000 65536"/>
                <a:gd name="T9" fmla="*/ 0 w 845"/>
                <a:gd name="T10" fmla="*/ 0 h 1"/>
                <a:gd name="T11" fmla="*/ 845 w 845"/>
                <a:gd name="T12" fmla="*/ 1 h 1"/>
              </a:gdLst>
              <a:ahLst/>
              <a:cxnLst>
                <a:cxn ang="T6">
                  <a:pos x="T0" y="T1"/>
                </a:cxn>
                <a:cxn ang="T7">
                  <a:pos x="T2" y="T3"/>
                </a:cxn>
                <a:cxn ang="T8">
                  <a:pos x="T4" y="T5"/>
                </a:cxn>
              </a:cxnLst>
              <a:rect l="T9" t="T10" r="T11" b="T12"/>
              <a:pathLst>
                <a:path w="845" h="1">
                  <a:moveTo>
                    <a:pt x="833" y="0"/>
                  </a:moveTo>
                  <a:lnTo>
                    <a:pt x="845" y="1"/>
                  </a:lnTo>
                  <a:lnTo>
                    <a:pt x="0" y="1"/>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08" name="Group 72"/>
          <p:cNvGrpSpPr/>
          <p:nvPr/>
        </p:nvGrpSpPr>
        <p:grpSpPr bwMode="auto">
          <a:xfrm>
            <a:off x="1468120" y="1542732"/>
            <a:ext cx="4481513" cy="1685925"/>
            <a:chOff x="494" y="1020"/>
            <a:chExt cx="2823" cy="1062"/>
          </a:xfrm>
        </p:grpSpPr>
        <p:sp>
          <p:nvSpPr>
            <p:cNvPr id="209" name="Freeform 73"/>
            <p:cNvSpPr/>
            <p:nvPr/>
          </p:nvSpPr>
          <p:spPr bwMode="auto">
            <a:xfrm>
              <a:off x="494" y="1043"/>
              <a:ext cx="515" cy="1039"/>
            </a:xfrm>
            <a:custGeom>
              <a:avLst/>
              <a:gdLst>
                <a:gd name="T0" fmla="*/ 1 w 515"/>
                <a:gd name="T1" fmla="*/ 1039 h 1039"/>
                <a:gd name="T2" fmla="*/ 0 w 515"/>
                <a:gd name="T3" fmla="*/ 0 h 1039"/>
                <a:gd name="T4" fmla="*/ 515 w 515"/>
                <a:gd name="T5" fmla="*/ 0 h 1039"/>
                <a:gd name="T6" fmla="*/ 515 w 515"/>
                <a:gd name="T7" fmla="*/ 164 h 1039"/>
                <a:gd name="T8" fmla="*/ 0 60000 65536"/>
                <a:gd name="T9" fmla="*/ 0 60000 65536"/>
                <a:gd name="T10" fmla="*/ 0 60000 65536"/>
                <a:gd name="T11" fmla="*/ 0 60000 65536"/>
                <a:gd name="T12" fmla="*/ 0 w 515"/>
                <a:gd name="T13" fmla="*/ 0 h 1039"/>
                <a:gd name="T14" fmla="*/ 515 w 515"/>
                <a:gd name="T15" fmla="*/ 1039 h 1039"/>
              </a:gdLst>
              <a:ahLst/>
              <a:cxnLst>
                <a:cxn ang="T8">
                  <a:pos x="T0" y="T1"/>
                </a:cxn>
                <a:cxn ang="T9">
                  <a:pos x="T2" y="T3"/>
                </a:cxn>
                <a:cxn ang="T10">
                  <a:pos x="T4" y="T5"/>
                </a:cxn>
                <a:cxn ang="T11">
                  <a:pos x="T6" y="T7"/>
                </a:cxn>
              </a:cxnLst>
              <a:rect l="T12" t="T13" r="T14" b="T15"/>
              <a:pathLst>
                <a:path w="515" h="1039">
                  <a:moveTo>
                    <a:pt x="1" y="1039"/>
                  </a:moveTo>
                  <a:lnTo>
                    <a:pt x="0" y="0"/>
                  </a:lnTo>
                  <a:lnTo>
                    <a:pt x="515" y="0"/>
                  </a:lnTo>
                  <a:lnTo>
                    <a:pt x="515" y="164"/>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4"/>
            <p:cNvSpPr/>
            <p:nvPr/>
          </p:nvSpPr>
          <p:spPr bwMode="auto">
            <a:xfrm>
              <a:off x="2835" y="1020"/>
              <a:ext cx="482" cy="1043"/>
            </a:xfrm>
            <a:custGeom>
              <a:avLst/>
              <a:gdLst>
                <a:gd name="T0" fmla="*/ 482 w 482"/>
                <a:gd name="T1" fmla="*/ 1043 h 1043"/>
                <a:gd name="T2" fmla="*/ 482 w 482"/>
                <a:gd name="T3" fmla="*/ 0 h 1043"/>
                <a:gd name="T4" fmla="*/ 0 w 482"/>
                <a:gd name="T5" fmla="*/ 0 h 1043"/>
                <a:gd name="T6" fmla="*/ 0 w 482"/>
                <a:gd name="T7" fmla="*/ 198 h 1043"/>
                <a:gd name="T8" fmla="*/ 0 60000 65536"/>
                <a:gd name="T9" fmla="*/ 0 60000 65536"/>
                <a:gd name="T10" fmla="*/ 0 60000 65536"/>
                <a:gd name="T11" fmla="*/ 0 60000 65536"/>
                <a:gd name="T12" fmla="*/ 0 w 482"/>
                <a:gd name="T13" fmla="*/ 0 h 1043"/>
                <a:gd name="T14" fmla="*/ 482 w 482"/>
                <a:gd name="T15" fmla="*/ 1043 h 1043"/>
              </a:gdLst>
              <a:ahLst/>
              <a:cxnLst>
                <a:cxn ang="T8">
                  <a:pos x="T0" y="T1"/>
                </a:cxn>
                <a:cxn ang="T9">
                  <a:pos x="T2" y="T3"/>
                </a:cxn>
                <a:cxn ang="T10">
                  <a:pos x="T4" y="T5"/>
                </a:cxn>
                <a:cxn ang="T11">
                  <a:pos x="T6" y="T7"/>
                </a:cxn>
              </a:cxnLst>
              <a:rect l="T12" t="T13" r="T14" b="T15"/>
              <a:pathLst>
                <a:path w="482" h="1043">
                  <a:moveTo>
                    <a:pt x="482" y="1043"/>
                  </a:moveTo>
                  <a:lnTo>
                    <a:pt x="482" y="0"/>
                  </a:lnTo>
                  <a:lnTo>
                    <a:pt x="0" y="0"/>
                  </a:lnTo>
                  <a:lnTo>
                    <a:pt x="0" y="19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1" name="Group 75"/>
          <p:cNvGrpSpPr/>
          <p:nvPr/>
        </p:nvGrpSpPr>
        <p:grpSpPr bwMode="auto">
          <a:xfrm>
            <a:off x="2436495" y="1557020"/>
            <a:ext cx="2590800" cy="273050"/>
            <a:chOff x="924" y="1029"/>
            <a:chExt cx="1632" cy="172"/>
          </a:xfrm>
        </p:grpSpPr>
        <p:sp>
          <p:nvSpPr>
            <p:cNvPr id="212" name="Freeform 76"/>
            <p:cNvSpPr/>
            <p:nvPr/>
          </p:nvSpPr>
          <p:spPr bwMode="auto">
            <a:xfrm>
              <a:off x="924" y="1029"/>
              <a:ext cx="281" cy="171"/>
            </a:xfrm>
            <a:custGeom>
              <a:avLst/>
              <a:gdLst>
                <a:gd name="T0" fmla="*/ 149 w 319"/>
                <a:gd name="T1" fmla="*/ 0 h 184"/>
                <a:gd name="T2" fmla="*/ 0 w 319"/>
                <a:gd name="T3" fmla="*/ 0 h 184"/>
                <a:gd name="T4" fmla="*/ 0 w 319"/>
                <a:gd name="T5" fmla="*/ 119 h 184"/>
                <a:gd name="T6" fmla="*/ 0 60000 65536"/>
                <a:gd name="T7" fmla="*/ 0 60000 65536"/>
                <a:gd name="T8" fmla="*/ 0 60000 65536"/>
                <a:gd name="T9" fmla="*/ 0 w 319"/>
                <a:gd name="T10" fmla="*/ 0 h 184"/>
                <a:gd name="T11" fmla="*/ 319 w 319"/>
                <a:gd name="T12" fmla="*/ 184 h 184"/>
              </a:gdLst>
              <a:ahLst/>
              <a:cxnLst>
                <a:cxn ang="T6">
                  <a:pos x="T0" y="T1"/>
                </a:cxn>
                <a:cxn ang="T7">
                  <a:pos x="T2" y="T3"/>
                </a:cxn>
                <a:cxn ang="T8">
                  <a:pos x="T4" y="T5"/>
                </a:cxn>
              </a:cxnLst>
              <a:rect l="T9" t="T10" r="T11" b="T12"/>
              <a:pathLst>
                <a:path w="319" h="184">
                  <a:moveTo>
                    <a:pt x="319" y="0"/>
                  </a:moveTo>
                  <a:lnTo>
                    <a:pt x="0" y="0"/>
                  </a:lnTo>
                  <a:lnTo>
                    <a:pt x="0" y="18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77"/>
            <p:cNvSpPr/>
            <p:nvPr/>
          </p:nvSpPr>
          <p:spPr bwMode="auto">
            <a:xfrm>
              <a:off x="2230" y="1036"/>
              <a:ext cx="326" cy="165"/>
            </a:xfrm>
            <a:custGeom>
              <a:avLst/>
              <a:gdLst>
                <a:gd name="T0" fmla="*/ 0 w 336"/>
                <a:gd name="T1" fmla="*/ 0 h 144"/>
                <a:gd name="T2" fmla="*/ 280 w 336"/>
                <a:gd name="T3" fmla="*/ 0 h 144"/>
                <a:gd name="T4" fmla="*/ 280 w 336"/>
                <a:gd name="T5" fmla="*/ 327 h 144"/>
                <a:gd name="T6" fmla="*/ 0 60000 65536"/>
                <a:gd name="T7" fmla="*/ 0 60000 65536"/>
                <a:gd name="T8" fmla="*/ 0 60000 65536"/>
                <a:gd name="T9" fmla="*/ 0 w 336"/>
                <a:gd name="T10" fmla="*/ 0 h 144"/>
                <a:gd name="T11" fmla="*/ 336 w 336"/>
                <a:gd name="T12" fmla="*/ 144 h 144"/>
              </a:gdLst>
              <a:ahLst/>
              <a:cxnLst>
                <a:cxn ang="T6">
                  <a:pos x="T0" y="T1"/>
                </a:cxn>
                <a:cxn ang="T7">
                  <a:pos x="T2" y="T3"/>
                </a:cxn>
                <a:cxn ang="T8">
                  <a:pos x="T4" y="T5"/>
                </a:cxn>
              </a:cxnLst>
              <a:rect l="T9" t="T10" r="T11" b="T12"/>
              <a:pathLst>
                <a:path w="336" h="144">
                  <a:moveTo>
                    <a:pt x="0" y="0"/>
                  </a:moveTo>
                  <a:lnTo>
                    <a:pt x="336" y="0"/>
                  </a:lnTo>
                  <a:lnTo>
                    <a:pt x="336" y="144"/>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4" name="Line 78"/>
          <p:cNvSpPr>
            <a:spLocks noChangeShapeType="1"/>
          </p:cNvSpPr>
          <p:nvPr/>
        </p:nvSpPr>
        <p:spPr bwMode="auto">
          <a:xfrm flipV="1">
            <a:off x="4177983" y="4803457"/>
            <a:ext cx="0" cy="942975"/>
          </a:xfrm>
          <a:prstGeom prst="line">
            <a:avLst/>
          </a:prstGeom>
          <a:noFill/>
          <a:ln w="76200">
            <a:solidFill>
              <a:schemeClr val="folHlink"/>
            </a:solidFill>
            <a:rou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15" name="Freeform 79"/>
          <p:cNvSpPr/>
          <p:nvPr/>
        </p:nvSpPr>
        <p:spPr bwMode="auto">
          <a:xfrm>
            <a:off x="3431858" y="4671695"/>
            <a:ext cx="528637" cy="6350"/>
          </a:xfrm>
          <a:custGeom>
            <a:avLst/>
            <a:gdLst>
              <a:gd name="T0" fmla="*/ 0 w 333"/>
              <a:gd name="T1" fmla="*/ 0 h 4"/>
              <a:gd name="T2" fmla="*/ 2147483647 w 333"/>
              <a:gd name="T3" fmla="*/ 2147483647 h 4"/>
              <a:gd name="T4" fmla="*/ 0 60000 65536"/>
              <a:gd name="T5" fmla="*/ 0 60000 65536"/>
              <a:gd name="T6" fmla="*/ 0 w 333"/>
              <a:gd name="T7" fmla="*/ 0 h 4"/>
              <a:gd name="T8" fmla="*/ 333 w 333"/>
              <a:gd name="T9" fmla="*/ 4 h 4"/>
            </a:gdLst>
            <a:ahLst/>
            <a:cxnLst>
              <a:cxn ang="T4">
                <a:pos x="T0" y="T1"/>
              </a:cxn>
              <a:cxn ang="T5">
                <a:pos x="T2" y="T3"/>
              </a:cxn>
            </a:cxnLst>
            <a:rect l="T6" t="T7" r="T8" b="T9"/>
            <a:pathLst>
              <a:path w="333" h="4">
                <a:moveTo>
                  <a:pt x="0" y="0"/>
                </a:moveTo>
                <a:lnTo>
                  <a:pt x="333" y="4"/>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6" name="Group 80"/>
          <p:cNvGrpSpPr/>
          <p:nvPr/>
        </p:nvGrpSpPr>
        <p:grpSpPr bwMode="auto">
          <a:xfrm>
            <a:off x="1445895" y="3160395"/>
            <a:ext cx="4514850" cy="31750"/>
            <a:chOff x="288" y="2039"/>
            <a:chExt cx="2844" cy="20"/>
          </a:xfrm>
        </p:grpSpPr>
        <p:sp>
          <p:nvSpPr>
            <p:cNvPr id="217" name="Freeform 81"/>
            <p:cNvSpPr/>
            <p:nvPr/>
          </p:nvSpPr>
          <p:spPr bwMode="auto">
            <a:xfrm>
              <a:off x="288" y="2058"/>
              <a:ext cx="276" cy="1"/>
            </a:xfrm>
            <a:custGeom>
              <a:avLst/>
              <a:gdLst>
                <a:gd name="T0" fmla="*/ 276 w 276"/>
                <a:gd name="T1" fmla="*/ 0 h 1"/>
                <a:gd name="T2" fmla="*/ 0 w 276"/>
                <a:gd name="T3" fmla="*/ 0 h 1"/>
                <a:gd name="T4" fmla="*/ 0 60000 65536"/>
                <a:gd name="T5" fmla="*/ 0 60000 65536"/>
                <a:gd name="T6" fmla="*/ 0 w 276"/>
                <a:gd name="T7" fmla="*/ 0 h 1"/>
                <a:gd name="T8" fmla="*/ 276 w 276"/>
                <a:gd name="T9" fmla="*/ 1 h 1"/>
              </a:gdLst>
              <a:ahLst/>
              <a:cxnLst>
                <a:cxn ang="T4">
                  <a:pos x="T0" y="T1"/>
                </a:cxn>
                <a:cxn ang="T5">
                  <a:pos x="T2" y="T3"/>
                </a:cxn>
              </a:cxnLst>
              <a:rect l="T6" t="T7" r="T8" b="T9"/>
              <a:pathLst>
                <a:path w="276" h="1">
                  <a:moveTo>
                    <a:pt x="276" y="0"/>
                  </a:moveTo>
                  <a:lnTo>
                    <a:pt x="0"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Line 82"/>
            <p:cNvSpPr>
              <a:spLocks noChangeShapeType="1"/>
            </p:cNvSpPr>
            <p:nvPr/>
          </p:nvSpPr>
          <p:spPr bwMode="auto">
            <a:xfrm>
              <a:off x="2940" y="2039"/>
              <a:ext cx="192"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19" name="Group 83"/>
          <p:cNvGrpSpPr/>
          <p:nvPr/>
        </p:nvGrpSpPr>
        <p:grpSpPr bwMode="auto">
          <a:xfrm>
            <a:off x="1874520" y="3047682"/>
            <a:ext cx="3762375" cy="477838"/>
            <a:chOff x="750" y="1968"/>
            <a:chExt cx="2370" cy="301"/>
          </a:xfrm>
        </p:grpSpPr>
        <p:grpSp>
          <p:nvGrpSpPr>
            <p:cNvPr id="220" name="Group 84"/>
            <p:cNvGrpSpPr/>
            <p:nvPr/>
          </p:nvGrpSpPr>
          <p:grpSpPr bwMode="auto">
            <a:xfrm>
              <a:off x="750" y="1968"/>
              <a:ext cx="74" cy="301"/>
              <a:chOff x="750" y="1968"/>
              <a:chExt cx="74" cy="301"/>
            </a:xfrm>
          </p:grpSpPr>
          <p:sp>
            <p:nvSpPr>
              <p:cNvPr id="224" name="Line 85"/>
              <p:cNvSpPr>
                <a:spLocks noChangeShapeType="1"/>
              </p:cNvSpPr>
              <p:nvPr/>
            </p:nvSpPr>
            <p:spPr bwMode="auto">
              <a:xfrm rot="-5400000">
                <a:off x="599" y="2119"/>
                <a:ext cx="301"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86"/>
              <p:cNvSpPr>
                <a:spLocks noChangeShapeType="1"/>
              </p:cNvSpPr>
              <p:nvPr/>
            </p:nvSpPr>
            <p:spPr bwMode="auto">
              <a:xfrm rot="-5400000">
                <a:off x="733" y="2123"/>
                <a:ext cx="182"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1" name="Group 87"/>
            <p:cNvGrpSpPr/>
            <p:nvPr/>
          </p:nvGrpSpPr>
          <p:grpSpPr bwMode="auto">
            <a:xfrm>
              <a:off x="3046" y="1968"/>
              <a:ext cx="74" cy="301"/>
              <a:chOff x="3046" y="1968"/>
              <a:chExt cx="74" cy="301"/>
            </a:xfrm>
          </p:grpSpPr>
          <p:sp>
            <p:nvSpPr>
              <p:cNvPr id="222" name="Line 88"/>
              <p:cNvSpPr>
                <a:spLocks noChangeShapeType="1"/>
              </p:cNvSpPr>
              <p:nvPr/>
            </p:nvSpPr>
            <p:spPr bwMode="auto">
              <a:xfrm rot="5400000">
                <a:off x="2969" y="2119"/>
                <a:ext cx="301"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89"/>
              <p:cNvSpPr>
                <a:spLocks noChangeShapeType="1"/>
              </p:cNvSpPr>
              <p:nvPr/>
            </p:nvSpPr>
            <p:spPr bwMode="auto">
              <a:xfrm rot="5400000">
                <a:off x="2955" y="2115"/>
                <a:ext cx="182"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26" name="Group 90"/>
          <p:cNvGrpSpPr/>
          <p:nvPr/>
        </p:nvGrpSpPr>
        <p:grpSpPr bwMode="auto">
          <a:xfrm>
            <a:off x="2172970" y="1844357"/>
            <a:ext cx="3159125" cy="95250"/>
            <a:chOff x="929" y="1212"/>
            <a:chExt cx="1988" cy="60"/>
          </a:xfrm>
        </p:grpSpPr>
        <p:grpSp>
          <p:nvGrpSpPr>
            <p:cNvPr id="227" name="Group 91"/>
            <p:cNvGrpSpPr/>
            <p:nvPr/>
          </p:nvGrpSpPr>
          <p:grpSpPr bwMode="auto">
            <a:xfrm>
              <a:off x="929" y="1212"/>
              <a:ext cx="255" cy="60"/>
              <a:chOff x="3459" y="1296"/>
              <a:chExt cx="243" cy="48"/>
            </a:xfrm>
          </p:grpSpPr>
          <p:sp>
            <p:nvSpPr>
              <p:cNvPr id="231" name="Line 92"/>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93"/>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8" name="Group 94"/>
            <p:cNvGrpSpPr/>
            <p:nvPr/>
          </p:nvGrpSpPr>
          <p:grpSpPr bwMode="auto">
            <a:xfrm>
              <a:off x="2661" y="1212"/>
              <a:ext cx="256" cy="60"/>
              <a:chOff x="3459" y="1296"/>
              <a:chExt cx="243" cy="48"/>
            </a:xfrm>
          </p:grpSpPr>
          <p:sp>
            <p:nvSpPr>
              <p:cNvPr id="229" name="Line 95"/>
              <p:cNvSpPr>
                <a:spLocks noChangeShapeType="1"/>
              </p:cNvSpPr>
              <p:nvPr/>
            </p:nvSpPr>
            <p:spPr bwMode="auto">
              <a:xfrm>
                <a:off x="3459" y="1296"/>
                <a:ext cx="243"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96"/>
              <p:cNvSpPr>
                <a:spLocks noChangeShapeType="1"/>
              </p:cNvSpPr>
              <p:nvPr/>
            </p:nvSpPr>
            <p:spPr bwMode="auto">
              <a:xfrm>
                <a:off x="3504" y="1344"/>
                <a:ext cx="14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33" name="Group 97"/>
          <p:cNvGrpSpPr/>
          <p:nvPr/>
        </p:nvGrpSpPr>
        <p:grpSpPr bwMode="auto">
          <a:xfrm>
            <a:off x="1464945" y="3347720"/>
            <a:ext cx="4492625" cy="1341437"/>
            <a:chOff x="492" y="2157"/>
            <a:chExt cx="2830" cy="845"/>
          </a:xfrm>
        </p:grpSpPr>
        <p:sp>
          <p:nvSpPr>
            <p:cNvPr id="234" name="Freeform 98"/>
            <p:cNvSpPr/>
            <p:nvPr/>
          </p:nvSpPr>
          <p:spPr bwMode="auto">
            <a:xfrm>
              <a:off x="492" y="2157"/>
              <a:ext cx="251" cy="845"/>
            </a:xfrm>
            <a:custGeom>
              <a:avLst/>
              <a:gdLst>
                <a:gd name="T0" fmla="*/ 251 w 251"/>
                <a:gd name="T1" fmla="*/ 0 h 845"/>
                <a:gd name="T2" fmla="*/ 0 w 251"/>
                <a:gd name="T3" fmla="*/ 0 h 845"/>
                <a:gd name="T4" fmla="*/ 0 w 251"/>
                <a:gd name="T5" fmla="*/ 845 h 845"/>
                <a:gd name="T6" fmla="*/ 0 60000 65536"/>
                <a:gd name="T7" fmla="*/ 0 60000 65536"/>
                <a:gd name="T8" fmla="*/ 0 60000 65536"/>
                <a:gd name="T9" fmla="*/ 0 w 251"/>
                <a:gd name="T10" fmla="*/ 0 h 845"/>
                <a:gd name="T11" fmla="*/ 251 w 251"/>
                <a:gd name="T12" fmla="*/ 845 h 845"/>
              </a:gdLst>
              <a:ahLst/>
              <a:cxnLst>
                <a:cxn ang="T6">
                  <a:pos x="T0" y="T1"/>
                </a:cxn>
                <a:cxn ang="T7">
                  <a:pos x="T2" y="T3"/>
                </a:cxn>
                <a:cxn ang="T8">
                  <a:pos x="T4" y="T5"/>
                </a:cxn>
              </a:cxnLst>
              <a:rect l="T9" t="T10" r="T11" b="T12"/>
              <a:pathLst>
                <a:path w="251" h="845">
                  <a:moveTo>
                    <a:pt x="251" y="0"/>
                  </a:moveTo>
                  <a:lnTo>
                    <a:pt x="0" y="0"/>
                  </a:lnTo>
                  <a:lnTo>
                    <a:pt x="0" y="84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99"/>
            <p:cNvSpPr/>
            <p:nvPr/>
          </p:nvSpPr>
          <p:spPr bwMode="auto">
            <a:xfrm>
              <a:off x="3120" y="2160"/>
              <a:ext cx="202" cy="832"/>
            </a:xfrm>
            <a:custGeom>
              <a:avLst/>
              <a:gdLst>
                <a:gd name="T0" fmla="*/ 0 w 192"/>
                <a:gd name="T1" fmla="*/ 0 h 672"/>
                <a:gd name="T2" fmla="*/ 261 w 192"/>
                <a:gd name="T3" fmla="*/ 0 h 672"/>
                <a:gd name="T4" fmla="*/ 261 w 192"/>
                <a:gd name="T5" fmla="*/ 2420 h 672"/>
                <a:gd name="T6" fmla="*/ 0 60000 65536"/>
                <a:gd name="T7" fmla="*/ 0 60000 65536"/>
                <a:gd name="T8" fmla="*/ 0 60000 65536"/>
                <a:gd name="T9" fmla="*/ 0 w 192"/>
                <a:gd name="T10" fmla="*/ 0 h 672"/>
                <a:gd name="T11" fmla="*/ 192 w 192"/>
                <a:gd name="T12" fmla="*/ 672 h 672"/>
              </a:gdLst>
              <a:ahLst/>
              <a:cxnLst>
                <a:cxn ang="T6">
                  <a:pos x="T0" y="T1"/>
                </a:cxn>
                <a:cxn ang="T7">
                  <a:pos x="T2" y="T3"/>
                </a:cxn>
                <a:cxn ang="T8">
                  <a:pos x="T4" y="T5"/>
                </a:cxn>
              </a:cxnLst>
              <a:rect l="T9" t="T10" r="T11" b="T12"/>
              <a:pathLst>
                <a:path w="192" h="672">
                  <a:moveTo>
                    <a:pt x="0" y="0"/>
                  </a:moveTo>
                  <a:lnTo>
                    <a:pt x="192" y="0"/>
                  </a:lnTo>
                  <a:lnTo>
                    <a:pt x="192" y="672"/>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6" name="Group 100"/>
          <p:cNvGrpSpPr/>
          <p:nvPr/>
        </p:nvGrpSpPr>
        <p:grpSpPr bwMode="auto">
          <a:xfrm>
            <a:off x="7880350" y="1631632"/>
            <a:ext cx="2940050" cy="460375"/>
            <a:chOff x="3638" y="1228"/>
            <a:chExt cx="1852" cy="290"/>
          </a:xfrm>
        </p:grpSpPr>
        <p:sp>
          <p:nvSpPr>
            <p:cNvPr id="237" name="Text Box 101"/>
            <p:cNvSpPr txBox="1">
              <a:spLocks noChangeArrowheads="1"/>
            </p:cNvSpPr>
            <p:nvPr/>
          </p:nvSpPr>
          <p:spPr bwMode="auto">
            <a:xfrm>
              <a:off x="3638" y="122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rIns="54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行选</a:t>
              </a:r>
            </a:p>
          </p:txBody>
        </p:sp>
        <p:sp>
          <p:nvSpPr>
            <p:cNvPr id="238" name="Text Box 102"/>
            <p:cNvSpPr txBox="1">
              <a:spLocks noChangeArrowheads="1"/>
            </p:cNvSpPr>
            <p:nvPr/>
          </p:nvSpPr>
          <p:spPr bwMode="auto">
            <a:xfrm>
              <a:off x="4416" y="1228"/>
              <a:ext cx="107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T</a:t>
              </a:r>
              <a:r>
                <a:rPr lang="en-US" altLang="zh-CN" b="1" baseline="-25000"/>
                <a:t>5</a:t>
              </a:r>
              <a:r>
                <a:rPr lang="en-US" altLang="zh-CN" b="1"/>
                <a:t>、T</a:t>
              </a:r>
              <a:r>
                <a:rPr lang="en-US" altLang="zh-CN" b="1" baseline="-25000"/>
                <a:t>6   </a:t>
              </a:r>
              <a:r>
                <a:rPr lang="zh-CN" altLang="en-US" b="1"/>
                <a:t>开</a:t>
              </a:r>
            </a:p>
          </p:txBody>
        </p:sp>
        <p:sp>
          <p:nvSpPr>
            <p:cNvPr id="239" name="Line 103"/>
            <p:cNvSpPr>
              <a:spLocks noChangeShapeType="1"/>
            </p:cNvSpPr>
            <p:nvPr/>
          </p:nvSpPr>
          <p:spPr bwMode="auto">
            <a:xfrm>
              <a:off x="4128" y="13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0" name="Group 104"/>
          <p:cNvGrpSpPr/>
          <p:nvPr/>
        </p:nvGrpSpPr>
        <p:grpSpPr bwMode="auto">
          <a:xfrm>
            <a:off x="7880350" y="3374707"/>
            <a:ext cx="3363913" cy="460375"/>
            <a:chOff x="3638" y="2038"/>
            <a:chExt cx="2119" cy="290"/>
          </a:xfrm>
        </p:grpSpPr>
        <p:sp>
          <p:nvSpPr>
            <p:cNvPr id="241" name="Text Box 105"/>
            <p:cNvSpPr txBox="1">
              <a:spLocks noChangeArrowheads="1"/>
            </p:cNvSpPr>
            <p:nvPr/>
          </p:nvSpPr>
          <p:spPr bwMode="auto">
            <a:xfrm>
              <a:off x="4368" y="2038"/>
              <a:ext cx="138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 两个写放大器 </a:t>
              </a:r>
            </a:p>
          </p:txBody>
        </p:sp>
        <p:sp>
          <p:nvSpPr>
            <p:cNvPr id="242" name="Line 106"/>
            <p:cNvSpPr>
              <a:spLocks noChangeShapeType="1"/>
            </p:cNvSpPr>
            <p:nvPr/>
          </p:nvSpPr>
          <p:spPr bwMode="auto">
            <a:xfrm>
              <a:off x="4128" y="22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3" name="Text Box 107"/>
            <p:cNvSpPr txBox="1">
              <a:spLocks noChangeArrowheads="1"/>
            </p:cNvSpPr>
            <p:nvPr/>
          </p:nvSpPr>
          <p:spPr bwMode="auto">
            <a:xfrm>
              <a:off x="3638" y="2038"/>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grpSp>
      <p:sp>
        <p:nvSpPr>
          <p:cNvPr id="244" name="Freeform 109"/>
          <p:cNvSpPr/>
          <p:nvPr/>
        </p:nvSpPr>
        <p:spPr bwMode="auto">
          <a:xfrm>
            <a:off x="3149283" y="4754245"/>
            <a:ext cx="1035050" cy="598487"/>
          </a:xfrm>
          <a:custGeom>
            <a:avLst/>
            <a:gdLst>
              <a:gd name="T0" fmla="*/ 0 w 652"/>
              <a:gd name="T1" fmla="*/ 0 h 377"/>
              <a:gd name="T2" fmla="*/ 2147483647 w 652"/>
              <a:gd name="T3" fmla="*/ 2147483647 h 377"/>
              <a:gd name="T4" fmla="*/ 2147483647 w 652"/>
              <a:gd name="T5" fmla="*/ 2147483647 h 377"/>
              <a:gd name="T6" fmla="*/ 0 60000 65536"/>
              <a:gd name="T7" fmla="*/ 0 60000 65536"/>
              <a:gd name="T8" fmla="*/ 0 60000 65536"/>
              <a:gd name="T9" fmla="*/ 0 w 652"/>
              <a:gd name="T10" fmla="*/ 0 h 377"/>
              <a:gd name="T11" fmla="*/ 652 w 652"/>
              <a:gd name="T12" fmla="*/ 377 h 377"/>
            </a:gdLst>
            <a:ahLst/>
            <a:cxnLst>
              <a:cxn ang="T6">
                <a:pos x="T0" y="T1"/>
              </a:cxn>
              <a:cxn ang="T7">
                <a:pos x="T2" y="T3"/>
              </a:cxn>
              <a:cxn ang="T8">
                <a:pos x="T4" y="T5"/>
              </a:cxn>
            </a:cxnLst>
            <a:rect l="T9" t="T10" r="T11" b="T12"/>
            <a:pathLst>
              <a:path w="652" h="377">
                <a:moveTo>
                  <a:pt x="0" y="0"/>
                </a:moveTo>
                <a:lnTo>
                  <a:pt x="1" y="377"/>
                </a:lnTo>
                <a:lnTo>
                  <a:pt x="652" y="374"/>
                </a:lnTo>
              </a:path>
            </a:pathLst>
          </a:custGeom>
          <a:noFill/>
          <a:ln w="76200">
            <a:solidFill>
              <a:schemeClr val="folHlink"/>
            </a:solidFill>
            <a:round/>
            <a:headEnd type="stealth" w="med" len="lg"/>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45" name="Group 110"/>
          <p:cNvGrpSpPr/>
          <p:nvPr/>
        </p:nvGrpSpPr>
        <p:grpSpPr bwMode="auto">
          <a:xfrm>
            <a:off x="7880350" y="2253932"/>
            <a:ext cx="2828925" cy="460375"/>
            <a:chOff x="3638" y="1620"/>
            <a:chExt cx="1782" cy="290"/>
          </a:xfrm>
        </p:grpSpPr>
        <p:grpSp>
          <p:nvGrpSpPr>
            <p:cNvPr id="246" name="Group 111"/>
            <p:cNvGrpSpPr/>
            <p:nvPr/>
          </p:nvGrpSpPr>
          <p:grpSpPr bwMode="auto">
            <a:xfrm>
              <a:off x="3638" y="1620"/>
              <a:ext cx="720" cy="288"/>
              <a:chOff x="3638" y="1620"/>
              <a:chExt cx="720" cy="288"/>
            </a:xfrm>
          </p:grpSpPr>
          <p:sp>
            <p:nvSpPr>
              <p:cNvPr id="248" name="Text Box 112"/>
              <p:cNvSpPr txBox="1">
                <a:spLocks noChangeArrowheads="1"/>
              </p:cNvSpPr>
              <p:nvPr/>
            </p:nvSpPr>
            <p:spPr bwMode="auto">
              <a:xfrm>
                <a:off x="3638" y="1620"/>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列选</a:t>
                </a:r>
              </a:p>
            </p:txBody>
          </p:sp>
          <p:sp>
            <p:nvSpPr>
              <p:cNvPr id="249" name="Line 113"/>
              <p:cNvSpPr>
                <a:spLocks noChangeShapeType="1"/>
              </p:cNvSpPr>
              <p:nvPr/>
            </p:nvSpPr>
            <p:spPr bwMode="auto">
              <a:xfrm>
                <a:off x="4118" y="1764"/>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47" name="Text Box 114"/>
            <p:cNvSpPr txBox="1">
              <a:spLocks noChangeArrowheads="1"/>
            </p:cNvSpPr>
            <p:nvPr/>
          </p:nvSpPr>
          <p:spPr bwMode="auto">
            <a:xfrm>
              <a:off x="4416" y="1620"/>
              <a:ext cx="1004"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T</a:t>
              </a:r>
              <a:r>
                <a:rPr lang="en-US" altLang="zh-CN" b="1" baseline="-25000"/>
                <a:t>7</a:t>
              </a:r>
              <a:r>
                <a:rPr lang="en-US" altLang="zh-CN" b="1"/>
                <a:t>、T</a:t>
              </a:r>
              <a:r>
                <a:rPr lang="en-US" altLang="zh-CN" b="1" baseline="-25000"/>
                <a:t>8   </a:t>
              </a:r>
              <a:r>
                <a:rPr lang="zh-CN" altLang="en-US" b="1"/>
                <a:t>开</a:t>
              </a:r>
            </a:p>
          </p:txBody>
        </p:sp>
      </p:grpSp>
      <p:grpSp>
        <p:nvGrpSpPr>
          <p:cNvPr id="250" name="Group 115"/>
          <p:cNvGrpSpPr/>
          <p:nvPr/>
        </p:nvGrpSpPr>
        <p:grpSpPr bwMode="auto">
          <a:xfrm>
            <a:off x="4543425" y="5648325"/>
            <a:ext cx="5638800" cy="1038225"/>
            <a:chOff x="2112" y="3609"/>
            <a:chExt cx="3552" cy="654"/>
          </a:xfrm>
        </p:grpSpPr>
        <p:grpSp>
          <p:nvGrpSpPr>
            <p:cNvPr id="251" name="Group 116"/>
            <p:cNvGrpSpPr/>
            <p:nvPr/>
          </p:nvGrpSpPr>
          <p:grpSpPr bwMode="auto">
            <a:xfrm>
              <a:off x="2112" y="3609"/>
              <a:ext cx="3552" cy="654"/>
              <a:chOff x="2112" y="3609"/>
              <a:chExt cx="3552" cy="654"/>
            </a:xfrm>
          </p:grpSpPr>
          <p:sp>
            <p:nvSpPr>
              <p:cNvPr id="253" name="Text Box 117"/>
              <p:cNvSpPr txBox="1">
                <a:spLocks noChangeArrowheads="1"/>
              </p:cNvSpPr>
              <p:nvPr/>
            </p:nvSpPr>
            <p:spPr bwMode="auto">
              <a:xfrm>
                <a:off x="2112" y="3609"/>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（左）</a:t>
                </a:r>
                <a:r>
                  <a:rPr lang="zh-CN" altLang="en-US" sz="2800" b="1"/>
                  <a:t> </a:t>
                </a:r>
              </a:p>
            </p:txBody>
          </p:sp>
          <p:sp>
            <p:nvSpPr>
              <p:cNvPr id="254" name="Text Box 118"/>
              <p:cNvSpPr txBox="1">
                <a:spLocks noChangeArrowheads="1"/>
              </p:cNvSpPr>
              <p:nvPr/>
            </p:nvSpPr>
            <p:spPr bwMode="auto">
              <a:xfrm>
                <a:off x="3360" y="3628"/>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反相</a:t>
                </a:r>
              </a:p>
            </p:txBody>
          </p:sp>
          <p:sp>
            <p:nvSpPr>
              <p:cNvPr id="255" name="Line 119"/>
              <p:cNvSpPr>
                <a:spLocks noChangeShapeType="1"/>
              </p:cNvSpPr>
              <p:nvPr/>
            </p:nvSpPr>
            <p:spPr bwMode="auto">
              <a:xfrm>
                <a:off x="3120"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6" name="Line 120"/>
              <p:cNvSpPr>
                <a:spLocks noChangeShapeType="1"/>
              </p:cNvSpPr>
              <p:nvPr/>
            </p:nvSpPr>
            <p:spPr bwMode="auto">
              <a:xfrm>
                <a:off x="3888"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7" name="Line 121"/>
              <p:cNvSpPr>
                <a:spLocks noChangeShapeType="1"/>
              </p:cNvSpPr>
              <p:nvPr/>
            </p:nvSpPr>
            <p:spPr bwMode="auto">
              <a:xfrm>
                <a:off x="4464"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8" name="Rectangle 122"/>
              <p:cNvSpPr>
                <a:spLocks noChangeArrowheads="1"/>
              </p:cNvSpPr>
              <p:nvPr/>
            </p:nvSpPr>
            <p:spPr bwMode="auto">
              <a:xfrm>
                <a:off x="4700" y="364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5</a:t>
                </a:r>
                <a:endParaRPr lang="zh-CN" altLang="en-US" b="1" baseline="-25000"/>
              </a:p>
            </p:txBody>
          </p:sp>
          <p:sp>
            <p:nvSpPr>
              <p:cNvPr id="259" name="Line 123"/>
              <p:cNvSpPr>
                <a:spLocks noChangeShapeType="1"/>
              </p:cNvSpPr>
              <p:nvPr/>
            </p:nvSpPr>
            <p:spPr bwMode="auto">
              <a:xfrm>
                <a:off x="5036" y="3773"/>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0" name="Text Box 124"/>
              <p:cNvSpPr txBox="1">
                <a:spLocks noChangeArrowheads="1"/>
              </p:cNvSpPr>
              <p:nvPr/>
            </p:nvSpPr>
            <p:spPr bwMode="auto">
              <a:xfrm>
                <a:off x="5324" y="3609"/>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zh-CN" altLang="en-US" sz="2800" b="1">
                    <a:cs typeface="Times New Roman" panose="02020603050405020304" pitchFamily="18" charset="0"/>
                  </a:rPr>
                  <a:t>´</a:t>
                </a:r>
                <a:endParaRPr lang="zh-CN" altLang="en-US" sz="2800" b="1"/>
              </a:p>
            </p:txBody>
          </p:sp>
          <p:sp>
            <p:nvSpPr>
              <p:cNvPr id="261" name="Text Box 125"/>
              <p:cNvSpPr txBox="1">
                <a:spLocks noChangeArrowheads="1"/>
              </p:cNvSpPr>
              <p:nvPr/>
            </p:nvSpPr>
            <p:spPr bwMode="auto">
              <a:xfrm>
                <a:off x="2112" y="393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（右）</a:t>
                </a:r>
                <a:r>
                  <a:rPr lang="zh-CN" altLang="en-US" sz="2800" b="1"/>
                  <a:t> </a:t>
                </a:r>
              </a:p>
            </p:txBody>
          </p:sp>
          <p:sp>
            <p:nvSpPr>
              <p:cNvPr id="262" name="Freeform 126"/>
              <p:cNvSpPr/>
              <p:nvPr/>
            </p:nvSpPr>
            <p:spPr bwMode="auto">
              <a:xfrm>
                <a:off x="3120" y="4101"/>
                <a:ext cx="1014" cy="1"/>
              </a:xfrm>
              <a:custGeom>
                <a:avLst/>
                <a:gdLst>
                  <a:gd name="T0" fmla="*/ 0 w 1014"/>
                  <a:gd name="T1" fmla="*/ 0 h 1"/>
                  <a:gd name="T2" fmla="*/ 1014 w 1014"/>
                  <a:gd name="T3" fmla="*/ 0 h 1"/>
                  <a:gd name="T4" fmla="*/ 0 60000 65536"/>
                  <a:gd name="T5" fmla="*/ 0 60000 65536"/>
                  <a:gd name="T6" fmla="*/ 0 w 1014"/>
                  <a:gd name="T7" fmla="*/ 0 h 1"/>
                  <a:gd name="T8" fmla="*/ 1014 w 1014"/>
                  <a:gd name="T9" fmla="*/ 1 h 1"/>
                </a:gdLst>
                <a:ahLst/>
                <a:cxnLst>
                  <a:cxn ang="T4">
                    <a:pos x="T0" y="T1"/>
                  </a:cxn>
                  <a:cxn ang="T5">
                    <a:pos x="T2" y="T3"/>
                  </a:cxn>
                </a:cxnLst>
                <a:rect l="T6" t="T7" r="T8" b="T9"/>
                <a:pathLst>
                  <a:path w="1014" h="1">
                    <a:moveTo>
                      <a:pt x="0" y="0"/>
                    </a:moveTo>
                    <a:lnTo>
                      <a:pt x="1014"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3" name="Rectangle 127"/>
              <p:cNvSpPr>
                <a:spLocks noChangeArrowheads="1"/>
              </p:cNvSpPr>
              <p:nvPr/>
            </p:nvSpPr>
            <p:spPr bwMode="auto">
              <a:xfrm>
                <a:off x="4132" y="39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8</a:t>
                </a:r>
                <a:endParaRPr lang="zh-CN" altLang="en-US" b="1" baseline="-25000"/>
              </a:p>
            </p:txBody>
          </p:sp>
          <p:sp>
            <p:nvSpPr>
              <p:cNvPr id="264" name="Line 128"/>
              <p:cNvSpPr>
                <a:spLocks noChangeShapeType="1"/>
              </p:cNvSpPr>
              <p:nvPr/>
            </p:nvSpPr>
            <p:spPr bwMode="auto">
              <a:xfrm>
                <a:off x="4468" y="41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5" name="Rectangle 129"/>
              <p:cNvSpPr>
                <a:spLocks noChangeArrowheads="1"/>
              </p:cNvSpPr>
              <p:nvPr/>
            </p:nvSpPr>
            <p:spPr bwMode="auto">
              <a:xfrm>
                <a:off x="4704" y="39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6</a:t>
                </a:r>
                <a:endParaRPr lang="zh-CN" altLang="en-US" b="1" baseline="-25000"/>
              </a:p>
            </p:txBody>
          </p:sp>
          <p:sp>
            <p:nvSpPr>
              <p:cNvPr id="266" name="Line 130"/>
              <p:cNvSpPr>
                <a:spLocks noChangeShapeType="1"/>
              </p:cNvSpPr>
              <p:nvPr/>
            </p:nvSpPr>
            <p:spPr bwMode="auto">
              <a:xfrm>
                <a:off x="5040" y="410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7" name="Text Box 131"/>
              <p:cNvSpPr txBox="1">
                <a:spLocks noChangeArrowheads="1"/>
              </p:cNvSpPr>
              <p:nvPr/>
            </p:nvSpPr>
            <p:spPr bwMode="auto">
              <a:xfrm>
                <a:off x="5328" y="393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endParaRPr lang="zh-CN" altLang="en-US" b="1"/>
              </a:p>
            </p:txBody>
          </p:sp>
          <p:sp>
            <p:nvSpPr>
              <p:cNvPr id="268" name="Text Box 132"/>
              <p:cNvSpPr txBox="1">
                <a:spLocks noChangeArrowheads="1"/>
              </p:cNvSpPr>
              <p:nvPr/>
            </p:nvSpPr>
            <p:spPr bwMode="auto">
              <a:xfrm>
                <a:off x="2736" y="3629"/>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sp>
            <p:nvSpPr>
              <p:cNvPr id="269" name="Text Box 133"/>
              <p:cNvSpPr txBox="1">
                <a:spLocks noChangeArrowheads="1"/>
              </p:cNvSpPr>
              <p:nvPr/>
            </p:nvSpPr>
            <p:spPr bwMode="auto">
              <a:xfrm>
                <a:off x="2736" y="3964"/>
                <a:ext cx="3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r>
                  <a:rPr lang="en-US" altLang="zh-CN" b="1" baseline="-25000"/>
                  <a:t>IN</a:t>
                </a:r>
              </a:p>
            </p:txBody>
          </p:sp>
        </p:grpSp>
        <p:sp>
          <p:nvSpPr>
            <p:cNvPr id="252" name="Rectangle 134"/>
            <p:cNvSpPr>
              <a:spLocks noChangeArrowheads="1"/>
            </p:cNvSpPr>
            <p:nvPr/>
          </p:nvSpPr>
          <p:spPr bwMode="auto">
            <a:xfrm>
              <a:off x="4156" y="3641"/>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T</a:t>
              </a:r>
              <a:r>
                <a:rPr lang="en-US" altLang="zh-CN" b="1" baseline="-25000"/>
                <a:t>7</a:t>
              </a:r>
              <a:endParaRPr lang="zh-CN" altLang="en-US" b="1" baseline="-25000"/>
            </a:p>
          </p:txBody>
        </p:sp>
      </p:grpSp>
      <p:sp>
        <p:nvSpPr>
          <p:cNvPr id="270" name="Text Box 135"/>
          <p:cNvSpPr txBox="1">
            <a:spLocks noChangeArrowheads="1"/>
          </p:cNvSpPr>
          <p:nvPr/>
        </p:nvSpPr>
        <p:spPr bwMode="auto">
          <a:xfrm>
            <a:off x="7781925" y="2823845"/>
            <a:ext cx="26654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写选择有效</a:t>
            </a:r>
          </a:p>
        </p:txBody>
      </p:sp>
      <p:grpSp>
        <p:nvGrpSpPr>
          <p:cNvPr id="271" name="Group 136"/>
          <p:cNvGrpSpPr/>
          <p:nvPr/>
        </p:nvGrpSpPr>
        <p:grpSpPr bwMode="auto">
          <a:xfrm>
            <a:off x="2927033" y="1190307"/>
            <a:ext cx="1601787" cy="638175"/>
            <a:chOff x="1413" y="798"/>
            <a:chExt cx="1009" cy="402"/>
          </a:xfrm>
        </p:grpSpPr>
        <p:sp>
          <p:nvSpPr>
            <p:cNvPr id="272" name="Rectangle 137"/>
            <p:cNvSpPr>
              <a:spLocks noChangeArrowheads="1"/>
            </p:cNvSpPr>
            <p:nvPr/>
          </p:nvSpPr>
          <p:spPr bwMode="auto">
            <a:xfrm>
              <a:off x="1413" y="798"/>
              <a:ext cx="1009" cy="402"/>
            </a:xfrm>
            <a:prstGeom prst="rect">
              <a:avLst/>
            </a:prstGeom>
            <a:noFill/>
            <a:ln w="762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solidFill>
                  <a:schemeClr val="folHlink"/>
                </a:solidFill>
              </a:endParaRPr>
            </a:p>
          </p:txBody>
        </p:sp>
        <p:sp>
          <p:nvSpPr>
            <p:cNvPr id="273" name="Text Box 138"/>
            <p:cNvSpPr txBox="1">
              <a:spLocks noChangeArrowheads="1"/>
            </p:cNvSpPr>
            <p:nvPr/>
          </p:nvSpPr>
          <p:spPr bwMode="auto">
            <a:xfrm>
              <a:off x="1451" y="801"/>
              <a:ext cx="90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chemeClr val="folHlink"/>
                  </a:solidFill>
                </a:rPr>
                <a:t>T</a:t>
              </a:r>
              <a:r>
                <a:rPr lang="en-US" altLang="zh-CN" b="1" baseline="-25000">
                  <a:solidFill>
                    <a:schemeClr val="folHlink"/>
                  </a:solidFill>
                </a:rPr>
                <a:t>1</a:t>
              </a:r>
              <a:r>
                <a:rPr lang="en-US" altLang="zh-CN" sz="2800">
                  <a:solidFill>
                    <a:schemeClr val="folHlink"/>
                  </a:solidFill>
                </a:rPr>
                <a:t>   ~  </a:t>
              </a:r>
              <a:r>
                <a:rPr lang="en-US" altLang="zh-CN" b="1">
                  <a:solidFill>
                    <a:schemeClr val="folHlink"/>
                  </a:solidFill>
                </a:rPr>
                <a:t>T</a:t>
              </a:r>
              <a:r>
                <a:rPr lang="en-US" altLang="zh-CN" b="1" baseline="-25000">
                  <a:solidFill>
                    <a:schemeClr val="folHlink"/>
                  </a:solidFill>
                </a:rPr>
                <a:t>4</a:t>
              </a:r>
              <a:endParaRPr lang="zh-CN" altLang="en-US" b="1" baseline="-25000">
                <a:solidFill>
                  <a:schemeClr val="folHlink"/>
                </a:solidFill>
              </a:endParaRPr>
            </a:p>
          </p:txBody>
        </p:sp>
      </p:grpSp>
      <p:sp>
        <p:nvSpPr>
          <p:cNvPr id="274" name="灯片编号占位符 2"/>
          <p:cNvSpPr>
            <a:spLocks noGrp="1"/>
          </p:cNvSpPr>
          <p:nvPr>
            <p:ph type="sldNum" sz="quarter" idx="12"/>
          </p:nvPr>
        </p:nvSpPr>
        <p:spPr/>
        <p:txBody>
          <a:bodyPr/>
          <a:lstStyle/>
          <a:p>
            <a:fld id="{8EE8E787-E6FE-45D8-9039-788B45E44EE7}" type="slidenum">
              <a:rPr lang="zh-CN" altLang="en-US" smtClean="0"/>
              <a:t>24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linds(horizontal)">
                                      <p:cBhvr>
                                        <p:cTn id="7" dur="500"/>
                                        <p:tgtEl>
                                          <p:spTgt spid="23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194"/>
                                        </p:tgtEl>
                                        <p:attrNameLst>
                                          <p:attrName>style.visibility</p:attrName>
                                        </p:attrNameLst>
                                      </p:cBhvr>
                                      <p:to>
                                        <p:strVal val="visible"/>
                                      </p:to>
                                    </p:set>
                                    <p:animEffect transition="in" filter="strips(upRight)">
                                      <p:cBhvr>
                                        <p:cTn id="12" dur="500"/>
                                        <p:tgtEl>
                                          <p:spTgt spid="19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26"/>
                                        </p:tgtEl>
                                        <p:attrNameLst>
                                          <p:attrName>style.visibility</p:attrName>
                                        </p:attrNameLst>
                                      </p:cBhvr>
                                      <p:to>
                                        <p:strVal val="visible"/>
                                      </p:to>
                                    </p:set>
                                    <p:animEffect transition="in" filter="blinds(horizontal)">
                                      <p:cBhvr>
                                        <p:cTn id="16" dur="500"/>
                                        <p:tgtEl>
                                          <p:spTgt spid="2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45"/>
                                        </p:tgtEl>
                                        <p:attrNameLst>
                                          <p:attrName>style.visibility</p:attrName>
                                        </p:attrNameLst>
                                      </p:cBhvr>
                                      <p:to>
                                        <p:strVal val="visible"/>
                                      </p:to>
                                    </p:set>
                                    <p:animEffect transition="in" filter="blinds(horizontal)">
                                      <p:cBhvr>
                                        <p:cTn id="21" dur="500"/>
                                        <p:tgtEl>
                                          <p:spTgt spid="245"/>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3" fill="hold" grpId="0" nodeType="clickEffect">
                                  <p:stCondLst>
                                    <p:cond delay="0"/>
                                  </p:stCondLst>
                                  <p:childTnLst>
                                    <p:set>
                                      <p:cBhvr>
                                        <p:cTn id="25" dur="1" fill="hold">
                                          <p:stCondLst>
                                            <p:cond delay="0"/>
                                          </p:stCondLst>
                                        </p:cTn>
                                        <p:tgtEl>
                                          <p:spTgt spid="197"/>
                                        </p:tgtEl>
                                        <p:attrNameLst>
                                          <p:attrName>style.visibility</p:attrName>
                                        </p:attrNameLst>
                                      </p:cBhvr>
                                      <p:to>
                                        <p:strVal val="visible"/>
                                      </p:to>
                                    </p:set>
                                    <p:animEffect transition="in" filter="strips(upRight)">
                                      <p:cBhvr>
                                        <p:cTn id="26" dur="500"/>
                                        <p:tgtEl>
                                          <p:spTgt spid="197"/>
                                        </p:tgtEl>
                                      </p:cBhvr>
                                    </p:animEffect>
                                  </p:childTnLst>
                                </p:cTn>
                              </p:par>
                            </p:childTnLst>
                          </p:cTn>
                        </p:par>
                        <p:par>
                          <p:cTn id="27" fill="hold">
                            <p:stCondLst>
                              <p:cond delay="500"/>
                            </p:stCondLst>
                            <p:childTnLst>
                              <p:par>
                                <p:cTn id="28" presetID="16" presetClass="entr" presetSubtype="37" fill="hold" grpId="0" nodeType="afterEffect">
                                  <p:stCondLst>
                                    <p:cond delay="0"/>
                                  </p:stCondLst>
                                  <p:childTnLst>
                                    <p:set>
                                      <p:cBhvr>
                                        <p:cTn id="29" dur="1" fill="hold">
                                          <p:stCondLst>
                                            <p:cond delay="0"/>
                                          </p:stCondLst>
                                        </p:cTn>
                                        <p:tgtEl>
                                          <p:spTgt spid="198"/>
                                        </p:tgtEl>
                                        <p:attrNameLst>
                                          <p:attrName>style.visibility</p:attrName>
                                        </p:attrNameLst>
                                      </p:cBhvr>
                                      <p:to>
                                        <p:strVal val="visible"/>
                                      </p:to>
                                    </p:set>
                                    <p:animEffect transition="in" filter="barn(outVertical)">
                                      <p:cBhvr>
                                        <p:cTn id="30" dur="500"/>
                                        <p:tgtEl>
                                          <p:spTgt spid="198"/>
                                        </p:tgtEl>
                                      </p:cBhvr>
                                    </p:animEffect>
                                  </p:childTnLst>
                                </p:cTn>
                              </p:par>
                            </p:childTnLst>
                          </p:cTn>
                        </p:par>
                        <p:par>
                          <p:cTn id="31" fill="hold">
                            <p:stCondLst>
                              <p:cond delay="1000"/>
                            </p:stCondLst>
                            <p:childTnLst>
                              <p:par>
                                <p:cTn id="32" presetID="3" presetClass="entr" presetSubtype="10" fill="hold" nodeType="afterEffect">
                                  <p:stCondLst>
                                    <p:cond delay="0"/>
                                  </p:stCondLst>
                                  <p:childTnLst>
                                    <p:set>
                                      <p:cBhvr>
                                        <p:cTn id="33" dur="1" fill="hold">
                                          <p:stCondLst>
                                            <p:cond delay="0"/>
                                          </p:stCondLst>
                                        </p:cTn>
                                        <p:tgtEl>
                                          <p:spTgt spid="219"/>
                                        </p:tgtEl>
                                        <p:attrNameLst>
                                          <p:attrName>style.visibility</p:attrName>
                                        </p:attrNameLst>
                                      </p:cBhvr>
                                      <p:to>
                                        <p:strVal val="visible"/>
                                      </p:to>
                                    </p:set>
                                    <p:animEffect transition="in" filter="blinds(horizontal)">
                                      <p:cBhvr>
                                        <p:cTn id="34" dur="500"/>
                                        <p:tgtEl>
                                          <p:spTgt spid="2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70"/>
                                        </p:tgtEl>
                                        <p:attrNameLst>
                                          <p:attrName>style.visibility</p:attrName>
                                        </p:attrNameLst>
                                      </p:cBhvr>
                                      <p:to>
                                        <p:strVal val="visible"/>
                                      </p:to>
                                    </p:set>
                                    <p:animEffect transition="in" filter="blinds(horizontal)">
                                      <p:cBhvr>
                                        <p:cTn id="39" dur="500"/>
                                        <p:tgtEl>
                                          <p:spTgt spid="270"/>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14"/>
                                        </p:tgtEl>
                                        <p:attrNameLst>
                                          <p:attrName>style.visibility</p:attrName>
                                        </p:attrNameLst>
                                      </p:cBhvr>
                                      <p:to>
                                        <p:strVal val="visible"/>
                                      </p:to>
                                    </p:set>
                                    <p:animEffect transition="in" filter="slide(fromBottom)">
                                      <p:cBhvr>
                                        <p:cTn id="44" dur="500"/>
                                        <p:tgtEl>
                                          <p:spTgt spid="214"/>
                                        </p:tgtEl>
                                      </p:cBhvr>
                                    </p:animEffect>
                                  </p:childTnLst>
                                </p:cTn>
                              </p:par>
                            </p:childTnLst>
                          </p:cTn>
                        </p:par>
                        <p:par>
                          <p:cTn id="45" fill="hold">
                            <p:stCondLst>
                              <p:cond delay="500"/>
                            </p:stCondLst>
                            <p:childTnLst>
                              <p:par>
                                <p:cTn id="46" presetID="18" presetClass="entr" presetSubtype="9" fill="hold" grpId="0" nodeType="afterEffect">
                                  <p:stCondLst>
                                    <p:cond delay="0"/>
                                  </p:stCondLst>
                                  <p:childTnLst>
                                    <p:set>
                                      <p:cBhvr>
                                        <p:cTn id="47" dur="1" fill="hold">
                                          <p:stCondLst>
                                            <p:cond delay="0"/>
                                          </p:stCondLst>
                                        </p:cTn>
                                        <p:tgtEl>
                                          <p:spTgt spid="244"/>
                                        </p:tgtEl>
                                        <p:attrNameLst>
                                          <p:attrName>style.visibility</p:attrName>
                                        </p:attrNameLst>
                                      </p:cBhvr>
                                      <p:to>
                                        <p:strVal val="visible"/>
                                      </p:to>
                                    </p:set>
                                    <p:animEffect transition="in" filter="strips(upLeft)">
                                      <p:cBhvr>
                                        <p:cTn id="48" dur="500"/>
                                        <p:tgtEl>
                                          <p:spTgt spid="24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40"/>
                                        </p:tgtEl>
                                        <p:attrNameLst>
                                          <p:attrName>style.visibility</p:attrName>
                                        </p:attrNameLst>
                                      </p:cBhvr>
                                      <p:to>
                                        <p:strVal val="visible"/>
                                      </p:to>
                                    </p:set>
                                    <p:animEffect transition="in" filter="blinds(horizontal)">
                                      <p:cBhvr>
                                        <p:cTn id="53" dur="500"/>
                                        <p:tgtEl>
                                          <p:spTgt spid="240"/>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9" fill="hold" nodeType="clickEffect">
                                  <p:stCondLst>
                                    <p:cond delay="0"/>
                                  </p:stCondLst>
                                  <p:childTnLst>
                                    <p:set>
                                      <p:cBhvr>
                                        <p:cTn id="57" dur="1" fill="hold">
                                          <p:stCondLst>
                                            <p:cond delay="0"/>
                                          </p:stCondLst>
                                        </p:cTn>
                                        <p:tgtEl>
                                          <p:spTgt spid="199"/>
                                        </p:tgtEl>
                                        <p:attrNameLst>
                                          <p:attrName>style.visibility</p:attrName>
                                        </p:attrNameLst>
                                      </p:cBhvr>
                                      <p:to>
                                        <p:strVal val="visible"/>
                                      </p:to>
                                    </p:set>
                                    <p:animEffect transition="in" filter="strips(upLeft)">
                                      <p:cBhvr>
                                        <p:cTn id="58" dur="500"/>
                                        <p:tgtEl>
                                          <p:spTgt spid="199"/>
                                        </p:tgtEl>
                                      </p:cBhvr>
                                    </p:animEffect>
                                  </p:childTnLst>
                                </p:cTn>
                              </p:par>
                            </p:childTnLst>
                          </p:cTn>
                        </p:par>
                        <p:par>
                          <p:cTn id="59" fill="hold">
                            <p:stCondLst>
                              <p:cond delay="500"/>
                            </p:stCondLst>
                            <p:childTnLst>
                              <p:par>
                                <p:cTn id="60" presetID="16" presetClass="entr" presetSubtype="37" fill="hold" grpId="0" nodeType="afterEffect">
                                  <p:stCondLst>
                                    <p:cond delay="0"/>
                                  </p:stCondLst>
                                  <p:childTnLst>
                                    <p:set>
                                      <p:cBhvr>
                                        <p:cTn id="61" dur="1" fill="hold">
                                          <p:stCondLst>
                                            <p:cond delay="0"/>
                                          </p:stCondLst>
                                        </p:cTn>
                                        <p:tgtEl>
                                          <p:spTgt spid="215"/>
                                        </p:tgtEl>
                                        <p:attrNameLst>
                                          <p:attrName>style.visibility</p:attrName>
                                        </p:attrNameLst>
                                      </p:cBhvr>
                                      <p:to>
                                        <p:strVal val="visible"/>
                                      </p:to>
                                    </p:set>
                                    <p:animEffect transition="in" filter="barn(outVertical)">
                                      <p:cBhvr>
                                        <p:cTn id="62" dur="500"/>
                                        <p:tgtEl>
                                          <p:spTgt spid="21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50"/>
                                        </p:tgtEl>
                                        <p:attrNameLst>
                                          <p:attrName>style.visibility</p:attrName>
                                        </p:attrNameLst>
                                      </p:cBhvr>
                                      <p:to>
                                        <p:strVal val="visible"/>
                                      </p:to>
                                    </p:set>
                                    <p:animEffect transition="in" filter="blinds(horizontal)">
                                      <p:cBhvr>
                                        <p:cTn id="67" dur="500"/>
                                        <p:tgtEl>
                                          <p:spTgt spid="250"/>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200"/>
                                        </p:tgtEl>
                                        <p:attrNameLst>
                                          <p:attrName>style.visibility</p:attrName>
                                        </p:attrNameLst>
                                      </p:cBhvr>
                                      <p:to>
                                        <p:strVal val="visible"/>
                                      </p:to>
                                    </p:set>
                                    <p:animEffect transition="in" filter="barn(outVertical)">
                                      <p:cBhvr>
                                        <p:cTn id="72" dur="500"/>
                                        <p:tgtEl>
                                          <p:spTgt spid="200"/>
                                        </p:tgtEl>
                                      </p:cBhvr>
                                    </p:animEffect>
                                  </p:childTnLst>
                                </p:cTn>
                              </p:par>
                            </p:childTnLst>
                          </p:cTn>
                        </p:par>
                        <p:par>
                          <p:cTn id="73" fill="hold">
                            <p:stCondLst>
                              <p:cond delay="500"/>
                            </p:stCondLst>
                            <p:childTnLst>
                              <p:par>
                                <p:cTn id="74" presetID="16" presetClass="entr" presetSubtype="37" fill="hold" nodeType="afterEffect">
                                  <p:stCondLst>
                                    <p:cond delay="0"/>
                                  </p:stCondLst>
                                  <p:childTnLst>
                                    <p:set>
                                      <p:cBhvr>
                                        <p:cTn id="75" dur="1" fill="hold">
                                          <p:stCondLst>
                                            <p:cond delay="0"/>
                                          </p:stCondLst>
                                        </p:cTn>
                                        <p:tgtEl>
                                          <p:spTgt spid="205"/>
                                        </p:tgtEl>
                                        <p:attrNameLst>
                                          <p:attrName>style.visibility</p:attrName>
                                        </p:attrNameLst>
                                      </p:cBhvr>
                                      <p:to>
                                        <p:strVal val="visible"/>
                                      </p:to>
                                    </p:set>
                                    <p:animEffect transition="in" filter="barn(outVertical)">
                                      <p:cBhvr>
                                        <p:cTn id="76" dur="500"/>
                                        <p:tgtEl>
                                          <p:spTgt spid="205"/>
                                        </p:tgtEl>
                                      </p:cBhvr>
                                    </p:animEffect>
                                  </p:childTnLst>
                                </p:cTn>
                              </p:par>
                            </p:childTnLst>
                          </p:cTn>
                        </p:par>
                        <p:par>
                          <p:cTn id="77" fill="hold">
                            <p:stCondLst>
                              <p:cond delay="1000"/>
                            </p:stCondLst>
                            <p:childTnLst>
                              <p:par>
                                <p:cTn id="78" presetID="16" presetClass="entr" presetSubtype="21" fill="hold" nodeType="afterEffect">
                                  <p:stCondLst>
                                    <p:cond delay="0"/>
                                  </p:stCondLst>
                                  <p:childTnLst>
                                    <p:set>
                                      <p:cBhvr>
                                        <p:cTn id="79" dur="1" fill="hold">
                                          <p:stCondLst>
                                            <p:cond delay="0"/>
                                          </p:stCondLst>
                                        </p:cTn>
                                        <p:tgtEl>
                                          <p:spTgt spid="233"/>
                                        </p:tgtEl>
                                        <p:attrNameLst>
                                          <p:attrName>style.visibility</p:attrName>
                                        </p:attrNameLst>
                                      </p:cBhvr>
                                      <p:to>
                                        <p:strVal val="visible"/>
                                      </p:to>
                                    </p:set>
                                    <p:animEffect transition="in" filter="barn(inVertical)">
                                      <p:cBhvr>
                                        <p:cTn id="80" dur="500"/>
                                        <p:tgtEl>
                                          <p:spTgt spid="233"/>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37" fill="hold" nodeType="clickEffect">
                                  <p:stCondLst>
                                    <p:cond delay="0"/>
                                  </p:stCondLst>
                                  <p:childTnLst>
                                    <p:set>
                                      <p:cBhvr>
                                        <p:cTn id="84" dur="1" fill="hold">
                                          <p:stCondLst>
                                            <p:cond delay="0"/>
                                          </p:stCondLst>
                                        </p:cTn>
                                        <p:tgtEl>
                                          <p:spTgt spid="216"/>
                                        </p:tgtEl>
                                        <p:attrNameLst>
                                          <p:attrName>style.visibility</p:attrName>
                                        </p:attrNameLst>
                                      </p:cBhvr>
                                      <p:to>
                                        <p:strVal val="visible"/>
                                      </p:to>
                                    </p:set>
                                    <p:animEffect transition="in" filter="barn(outVertical)">
                                      <p:cBhvr>
                                        <p:cTn id="85" dur="500"/>
                                        <p:tgtEl>
                                          <p:spTgt spid="216"/>
                                        </p:tgtEl>
                                      </p:cBhvr>
                                    </p:animEffect>
                                  </p:childTnLst>
                                </p:cTn>
                              </p:par>
                            </p:childTnLst>
                          </p:cTn>
                        </p:par>
                        <p:par>
                          <p:cTn id="86" fill="hold">
                            <p:stCondLst>
                              <p:cond delay="500"/>
                            </p:stCondLst>
                            <p:childTnLst>
                              <p:par>
                                <p:cTn id="87" presetID="16" presetClass="entr" presetSubtype="21" fill="hold" nodeType="afterEffect">
                                  <p:stCondLst>
                                    <p:cond delay="0"/>
                                  </p:stCondLst>
                                  <p:childTnLst>
                                    <p:set>
                                      <p:cBhvr>
                                        <p:cTn id="88" dur="1" fill="hold">
                                          <p:stCondLst>
                                            <p:cond delay="0"/>
                                          </p:stCondLst>
                                        </p:cTn>
                                        <p:tgtEl>
                                          <p:spTgt spid="208"/>
                                        </p:tgtEl>
                                        <p:attrNameLst>
                                          <p:attrName>style.visibility</p:attrName>
                                        </p:attrNameLst>
                                      </p:cBhvr>
                                      <p:to>
                                        <p:strVal val="visible"/>
                                      </p:to>
                                    </p:set>
                                    <p:animEffect transition="in" filter="barn(inVertical)">
                                      <p:cBhvr>
                                        <p:cTn id="89" dur="500"/>
                                        <p:tgtEl>
                                          <p:spTgt spid="208"/>
                                        </p:tgtEl>
                                      </p:cBhvr>
                                    </p:animEffect>
                                  </p:childTnLst>
                                </p:cTn>
                              </p:par>
                            </p:childTnLst>
                          </p:cTn>
                        </p:par>
                      </p:childTnLst>
                    </p:cTn>
                  </p:par>
                  <p:par>
                    <p:cTn id="90" fill="hold">
                      <p:stCondLst>
                        <p:cond delay="indefinite"/>
                      </p:stCondLst>
                      <p:childTnLst>
                        <p:par>
                          <p:cTn id="91" fill="hold">
                            <p:stCondLst>
                              <p:cond delay="0"/>
                            </p:stCondLst>
                            <p:childTnLst>
                              <p:par>
                                <p:cTn id="92" presetID="16" presetClass="entr" presetSubtype="21" fill="hold" nodeType="clickEffect">
                                  <p:stCondLst>
                                    <p:cond delay="0"/>
                                  </p:stCondLst>
                                  <p:childTnLst>
                                    <p:set>
                                      <p:cBhvr>
                                        <p:cTn id="93" dur="1" fill="hold">
                                          <p:stCondLst>
                                            <p:cond delay="0"/>
                                          </p:stCondLst>
                                        </p:cTn>
                                        <p:tgtEl>
                                          <p:spTgt spid="211"/>
                                        </p:tgtEl>
                                        <p:attrNameLst>
                                          <p:attrName>style.visibility</p:attrName>
                                        </p:attrNameLst>
                                      </p:cBhvr>
                                      <p:to>
                                        <p:strVal val="visible"/>
                                      </p:to>
                                    </p:set>
                                    <p:animEffect transition="in" filter="barn(inVertical)">
                                      <p:cBhvr>
                                        <p:cTn id="94" dur="500"/>
                                        <p:tgtEl>
                                          <p:spTgt spid="211"/>
                                        </p:tgtEl>
                                      </p:cBhvr>
                                    </p:animEffec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nodeType="clickEffect">
                                  <p:stCondLst>
                                    <p:cond delay="0"/>
                                  </p:stCondLst>
                                  <p:childTnLst>
                                    <p:set>
                                      <p:cBhvr>
                                        <p:cTn id="98" dur="1" fill="hold">
                                          <p:stCondLst>
                                            <p:cond delay="0"/>
                                          </p:stCondLst>
                                        </p:cTn>
                                        <p:tgtEl>
                                          <p:spTgt spid="271"/>
                                        </p:tgtEl>
                                        <p:attrNameLst>
                                          <p:attrName>style.visibility</p:attrName>
                                        </p:attrNameLst>
                                      </p:cBhvr>
                                      <p:to>
                                        <p:strVal val="visible"/>
                                      </p:to>
                                    </p:set>
                                    <p:animEffect transition="in" filter="barn(inVertical)">
                                      <p:cBhvr>
                                        <p:cTn id="99"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bldLvl="0" animBg="1"/>
      <p:bldP spid="198" grpId="0" bldLvl="0" animBg="1"/>
      <p:bldP spid="215" grpId="0" bldLvl="0" animBg="1"/>
      <p:bldP spid="244" grpId="0" bldLvl="0" animBg="1"/>
      <p:bldP spid="2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b="1" dirty="0">
                <a:cs typeface="Times New Roman" panose="02020603050405020304" pitchFamily="18" charset="0"/>
                <a:sym typeface="+mn-ea"/>
              </a:rPr>
              <a:t>6.2</a:t>
            </a:r>
            <a:r>
              <a:rPr lang="zh-CN" altLang="en-US" b="1" dirty="0">
                <a:cs typeface="Times New Roman" panose="02020603050405020304" pitchFamily="18" charset="0"/>
                <a:sym typeface="+mn-ea"/>
              </a:rPr>
              <a:t>主存储器</a:t>
            </a:r>
            <a:endParaRPr lang="zh-CN" altLang="en-US"/>
          </a:p>
        </p:txBody>
      </p:sp>
      <p:sp>
        <p:nvSpPr>
          <p:cNvPr id="6" name="内容占位符 5"/>
          <p:cNvSpPr>
            <a:spLocks noGrp="1"/>
          </p:cNvSpPr>
          <p:nvPr>
            <p:ph idx="1"/>
          </p:nvPr>
        </p:nvSpPr>
        <p:spPr/>
        <p:txBody>
          <a:bodyPr/>
          <a:lstStyle/>
          <a:p>
            <a:pPr marL="0" indent="0">
              <a:buNone/>
            </a:pPr>
            <a:r>
              <a:rPr lang="en-US" altLang="zh-CN" dirty="0">
                <a:cs typeface="Times New Roman" panose="02020603050405020304" pitchFamily="18" charset="0"/>
                <a:sym typeface="+mn-ea"/>
              </a:rPr>
              <a:t>(2) </a:t>
            </a:r>
            <a:r>
              <a:rPr lang="zh-CN" altLang="en-US" dirty="0">
                <a:cs typeface="Times New Roman" panose="02020603050405020304" pitchFamily="18" charset="0"/>
                <a:sym typeface="+mn-ea"/>
              </a:rPr>
              <a:t>静态</a:t>
            </a:r>
            <a:r>
              <a:rPr lang="en-US" altLang="zh-CN" dirty="0">
                <a:cs typeface="Times New Roman" panose="02020603050405020304" pitchFamily="18" charset="0"/>
                <a:sym typeface="+mn-ea"/>
              </a:rPr>
              <a:t>RAM</a:t>
            </a:r>
            <a:r>
              <a:rPr lang="zh-CN" altLang="en-US" dirty="0">
                <a:cs typeface="Times New Roman" panose="02020603050405020304" pitchFamily="18" charset="0"/>
                <a:sym typeface="+mn-ea"/>
              </a:rPr>
              <a:t>芯片举例：</a:t>
            </a:r>
            <a:r>
              <a:rPr lang="zh-CN" altLang="en-US">
                <a:sym typeface="+mn-ea"/>
              </a:rPr>
              <a:t>由多个基本电路组成的静态</a:t>
            </a:r>
            <a:r>
              <a:rPr lang="en-US" altLang="zh-CN">
                <a:sym typeface="+mn-ea"/>
              </a:rPr>
              <a:t>RAM</a:t>
            </a:r>
            <a:r>
              <a:rPr lang="zh-CN" altLang="en-US">
                <a:sym typeface="+mn-ea"/>
              </a:rPr>
              <a:t>存储芯片</a:t>
            </a:r>
            <a:endParaRPr lang="en-US" altLang="zh-CN" dirty="0">
              <a:latin typeface="Times New Roman" panose="02020603050405020304" pitchFamily="18" charset="0"/>
              <a:cs typeface="Times New Roman" panose="02020603050405020304" pitchFamily="18" charset="0"/>
              <a:sym typeface="+mn-ea"/>
            </a:endParaRPr>
          </a:p>
          <a:p>
            <a:pPr marL="0" indent="0">
              <a:buNone/>
            </a:pPr>
            <a:r>
              <a:rPr lang="zh-CN" altLang="en-US" b="1" dirty="0">
                <a:ea typeface="楷体_GB2312" pitchFamily="49" charset="-122"/>
                <a:cs typeface="Times New Roman" panose="02020603050405020304" pitchFamily="18" charset="0"/>
                <a:sym typeface="+mn-ea"/>
              </a:rPr>
              <a:t>① </a:t>
            </a:r>
            <a:r>
              <a:rPr lang="zh-CN" altLang="en-US" b="1" dirty="0">
                <a:cs typeface="Times New Roman" panose="02020603050405020304" pitchFamily="18" charset="0"/>
                <a:sym typeface="+mn-ea"/>
              </a:rPr>
              <a:t>Intel 2114 外特性</a:t>
            </a:r>
            <a:endParaRPr lang="zh-CN" altLang="en-US"/>
          </a:p>
        </p:txBody>
      </p:sp>
      <p:sp>
        <p:nvSpPr>
          <p:cNvPr id="4" name="灯片编号占位符 3"/>
          <p:cNvSpPr>
            <a:spLocks noGrp="1"/>
          </p:cNvSpPr>
          <p:nvPr>
            <p:ph type="sldNum" sz="quarter" idx="12"/>
          </p:nvPr>
        </p:nvSpPr>
        <p:spPr/>
        <p:txBody>
          <a:bodyPr/>
          <a:lstStyle/>
          <a:p>
            <a:fld id="{8EE8E787-E6FE-45D8-9039-788B45E44EE7}" type="slidenum">
              <a:rPr lang="zh-CN" altLang="en-US" smtClean="0"/>
              <a:t>25</a:t>
            </a:fld>
            <a:endParaRPr lang="zh-CN" altLang="en-US" dirty="0"/>
          </a:p>
        </p:txBody>
      </p:sp>
      <p:pic>
        <p:nvPicPr>
          <p:cNvPr id="9" name="内容占位符 8"/>
          <p:cNvPicPr>
            <a:picLocks noGrp="1" noChangeAspect="1"/>
          </p:cNvPicPr>
          <p:nvPr/>
        </p:nvPicPr>
        <p:blipFill>
          <a:blip r:embed="rId3"/>
          <a:stretch>
            <a:fillRect/>
          </a:stretch>
        </p:blipFill>
        <p:spPr>
          <a:xfrm>
            <a:off x="4704715" y="2664460"/>
            <a:ext cx="7117080" cy="38709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fld id="{8EE8E787-E6FE-45D8-9039-788B45E44EE7}" type="slidenum">
              <a:rPr lang="zh-CN" altLang="en-US" smtClean="0"/>
              <a:t>26</a:t>
            </a:fld>
            <a:endParaRPr lang="zh-CN" altLang="en-US" dirty="0"/>
          </a:p>
        </p:txBody>
      </p:sp>
      <p:grpSp>
        <p:nvGrpSpPr>
          <p:cNvPr id="7" name="Group 3"/>
          <p:cNvGrpSpPr/>
          <p:nvPr/>
        </p:nvGrpSpPr>
        <p:grpSpPr>
          <a:xfrm>
            <a:off x="1525294" y="1073590"/>
            <a:ext cx="9105900" cy="5730875"/>
            <a:chOff x="48" y="665"/>
            <a:chExt cx="5736" cy="3610"/>
          </a:xfrm>
        </p:grpSpPr>
        <p:grpSp>
          <p:nvGrpSpPr>
            <p:cNvPr id="8" name="Group 4"/>
            <p:cNvGrpSpPr/>
            <p:nvPr/>
          </p:nvGrpSpPr>
          <p:grpSpPr>
            <a:xfrm>
              <a:off x="48" y="665"/>
              <a:ext cx="284" cy="2995"/>
              <a:chOff x="48" y="665"/>
              <a:chExt cx="284" cy="2995"/>
            </a:xfrm>
          </p:grpSpPr>
          <p:sp>
            <p:nvSpPr>
              <p:cNvPr id="9" name="Text Box 5"/>
              <p:cNvSpPr txBox="1"/>
              <p:nvPr/>
            </p:nvSpPr>
            <p:spPr>
              <a:xfrm>
                <a:off x="48" y="196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3</a:t>
                </a:r>
              </a:p>
            </p:txBody>
          </p:sp>
          <p:sp>
            <p:nvSpPr>
              <p:cNvPr id="10" name="Text Box 6"/>
              <p:cNvSpPr txBox="1"/>
              <p:nvPr/>
            </p:nvSpPr>
            <p:spPr>
              <a:xfrm>
                <a:off x="48" y="170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4</a:t>
                </a:r>
              </a:p>
            </p:txBody>
          </p:sp>
          <p:sp>
            <p:nvSpPr>
              <p:cNvPr id="12" name="Text Box 7"/>
              <p:cNvSpPr txBox="1"/>
              <p:nvPr/>
            </p:nvSpPr>
            <p:spPr>
              <a:xfrm>
                <a:off x="48" y="144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5</a:t>
                </a:r>
              </a:p>
            </p:txBody>
          </p:sp>
          <p:sp>
            <p:nvSpPr>
              <p:cNvPr id="13" name="Text Box 8"/>
              <p:cNvSpPr txBox="1"/>
              <p:nvPr/>
            </p:nvSpPr>
            <p:spPr>
              <a:xfrm>
                <a:off x="48" y="1184"/>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6</a:t>
                </a:r>
              </a:p>
            </p:txBody>
          </p:sp>
          <p:sp>
            <p:nvSpPr>
              <p:cNvPr id="14" name="Text Box 9"/>
              <p:cNvSpPr txBox="1"/>
              <p:nvPr/>
            </p:nvSpPr>
            <p:spPr>
              <a:xfrm>
                <a:off x="48" y="92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7</a:t>
                </a:r>
              </a:p>
            </p:txBody>
          </p:sp>
          <p:sp>
            <p:nvSpPr>
              <p:cNvPr id="15" name="Text Box 10"/>
              <p:cNvSpPr txBox="1"/>
              <p:nvPr/>
            </p:nvSpPr>
            <p:spPr>
              <a:xfrm>
                <a:off x="48" y="66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8</a:t>
                </a:r>
              </a:p>
            </p:txBody>
          </p:sp>
          <p:sp>
            <p:nvSpPr>
              <p:cNvPr id="16" name="Text Box 11"/>
              <p:cNvSpPr txBox="1"/>
              <p:nvPr/>
            </p:nvSpPr>
            <p:spPr>
              <a:xfrm>
                <a:off x="48" y="3410"/>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0</a:t>
                </a:r>
              </a:p>
            </p:txBody>
          </p:sp>
          <p:sp>
            <p:nvSpPr>
              <p:cNvPr id="17" name="Text Box 12"/>
              <p:cNvSpPr txBox="1"/>
              <p:nvPr/>
            </p:nvSpPr>
            <p:spPr>
              <a:xfrm>
                <a:off x="48" y="315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1</a:t>
                </a:r>
              </a:p>
            </p:txBody>
          </p:sp>
          <p:sp>
            <p:nvSpPr>
              <p:cNvPr id="18" name="Text Box 13"/>
              <p:cNvSpPr txBox="1"/>
              <p:nvPr/>
            </p:nvSpPr>
            <p:spPr>
              <a:xfrm>
                <a:off x="48" y="289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2</a:t>
                </a:r>
              </a:p>
            </p:txBody>
          </p:sp>
          <p:sp>
            <p:nvSpPr>
              <p:cNvPr id="19" name="Text Box 14"/>
              <p:cNvSpPr txBox="1"/>
              <p:nvPr/>
            </p:nvSpPr>
            <p:spPr>
              <a:xfrm>
                <a:off x="48" y="263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9</a:t>
                </a:r>
              </a:p>
            </p:txBody>
          </p:sp>
        </p:grpSp>
        <p:grpSp>
          <p:nvGrpSpPr>
            <p:cNvPr id="20" name="Group 15"/>
            <p:cNvGrpSpPr/>
            <p:nvPr/>
          </p:nvGrpSpPr>
          <p:grpSpPr>
            <a:xfrm>
              <a:off x="164" y="713"/>
              <a:ext cx="5620" cy="3562"/>
              <a:chOff x="164" y="713"/>
              <a:chExt cx="5620" cy="3562"/>
            </a:xfrm>
          </p:grpSpPr>
          <p:sp>
            <p:nvSpPr>
              <p:cNvPr id="21" name="Rectangle 16"/>
              <p:cNvSpPr/>
              <p:nvPr/>
            </p:nvSpPr>
            <p:spPr>
              <a:xfrm>
                <a:off x="356"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22" name="Rectangle 17"/>
              <p:cNvSpPr/>
              <p:nvPr/>
            </p:nvSpPr>
            <p:spPr>
              <a:xfrm>
                <a:off x="17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23" name="Text Box 18"/>
              <p:cNvSpPr txBox="1"/>
              <p:nvPr/>
            </p:nvSpPr>
            <p:spPr>
              <a:xfrm>
                <a:off x="1432"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4" name="Rectangle 19"/>
              <p:cNvSpPr/>
              <p:nvPr/>
            </p:nvSpPr>
            <p:spPr>
              <a:xfrm>
                <a:off x="1176"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25" name="Rectangle 20"/>
              <p:cNvSpPr/>
              <p:nvPr/>
            </p:nvSpPr>
            <p:spPr>
              <a:xfrm>
                <a:off x="28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26" name="Text Box 21"/>
              <p:cNvSpPr txBox="1"/>
              <p:nvPr/>
            </p:nvSpPr>
            <p:spPr>
              <a:xfrm>
                <a:off x="2573"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7" name="Rectangle 22"/>
              <p:cNvSpPr/>
              <p:nvPr/>
            </p:nvSpPr>
            <p:spPr>
              <a:xfrm>
                <a:off x="2317"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28" name="Rectangle 23"/>
              <p:cNvSpPr/>
              <p:nvPr/>
            </p:nvSpPr>
            <p:spPr>
              <a:xfrm>
                <a:off x="40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29" name="Text Box 24"/>
              <p:cNvSpPr txBox="1"/>
              <p:nvPr/>
            </p:nvSpPr>
            <p:spPr>
              <a:xfrm>
                <a:off x="3748"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0" name="Rectangle 25"/>
              <p:cNvSpPr/>
              <p:nvPr/>
            </p:nvSpPr>
            <p:spPr>
              <a:xfrm>
                <a:off x="349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1" name="Rectangle 26"/>
              <p:cNvSpPr/>
              <p:nvPr/>
            </p:nvSpPr>
            <p:spPr>
              <a:xfrm>
                <a:off x="52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2" name="Text Box 27"/>
              <p:cNvSpPr txBox="1"/>
              <p:nvPr/>
            </p:nvSpPr>
            <p:spPr>
              <a:xfrm>
                <a:off x="4884"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3" name="Rectangle 28"/>
              <p:cNvSpPr/>
              <p:nvPr/>
            </p:nvSpPr>
            <p:spPr>
              <a:xfrm>
                <a:off x="46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 name="Rectangle 29"/>
              <p:cNvSpPr/>
              <p:nvPr/>
            </p:nvSpPr>
            <p:spPr>
              <a:xfrm>
                <a:off x="17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5" name="Rectangle 30"/>
              <p:cNvSpPr/>
              <p:nvPr/>
            </p:nvSpPr>
            <p:spPr>
              <a:xfrm>
                <a:off x="1176"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6" name="Rectangle 31"/>
              <p:cNvSpPr/>
              <p:nvPr/>
            </p:nvSpPr>
            <p:spPr>
              <a:xfrm>
                <a:off x="28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 name="Rectangle 32"/>
              <p:cNvSpPr/>
              <p:nvPr/>
            </p:nvSpPr>
            <p:spPr>
              <a:xfrm>
                <a:off x="2317"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8" name="Rectangle 33"/>
              <p:cNvSpPr/>
              <p:nvPr/>
            </p:nvSpPr>
            <p:spPr>
              <a:xfrm>
                <a:off x="40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9" name="Rectangle 34"/>
              <p:cNvSpPr/>
              <p:nvPr/>
            </p:nvSpPr>
            <p:spPr>
              <a:xfrm>
                <a:off x="349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0" name="Rectangle 35"/>
              <p:cNvSpPr/>
              <p:nvPr/>
            </p:nvSpPr>
            <p:spPr>
              <a:xfrm>
                <a:off x="52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1" name="Rectangle 36"/>
              <p:cNvSpPr/>
              <p:nvPr/>
            </p:nvSpPr>
            <p:spPr>
              <a:xfrm>
                <a:off x="46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2" name="Line 37"/>
              <p:cNvSpPr/>
              <p:nvPr/>
            </p:nvSpPr>
            <p:spPr>
              <a:xfrm rot="5400000">
                <a:off x="1349" y="2712"/>
                <a:ext cx="158" cy="0"/>
              </a:xfrm>
              <a:prstGeom prst="line">
                <a:avLst/>
              </a:prstGeom>
              <a:ln w="38100" cap="flat" cmpd="sng">
                <a:solidFill>
                  <a:schemeClr val="tx1"/>
                </a:solidFill>
                <a:prstDash val="solid"/>
                <a:headEnd type="none" w="med" len="med"/>
                <a:tailEnd type="none" w="med" len="med"/>
              </a:ln>
            </p:spPr>
          </p:sp>
          <p:sp>
            <p:nvSpPr>
              <p:cNvPr id="43" name="Line 38"/>
              <p:cNvSpPr/>
              <p:nvPr/>
            </p:nvSpPr>
            <p:spPr>
              <a:xfrm rot="5400000">
                <a:off x="1332" y="2710"/>
                <a:ext cx="96" cy="0"/>
              </a:xfrm>
              <a:prstGeom prst="line">
                <a:avLst/>
              </a:prstGeom>
              <a:ln w="38100" cap="flat" cmpd="sng">
                <a:solidFill>
                  <a:schemeClr val="tx1"/>
                </a:solidFill>
                <a:prstDash val="solid"/>
                <a:headEnd type="none" w="med" len="med"/>
                <a:tailEnd type="none" w="med" len="med"/>
              </a:ln>
            </p:spPr>
          </p:sp>
          <p:sp>
            <p:nvSpPr>
              <p:cNvPr id="44" name="Freeform 39"/>
              <p:cNvSpPr/>
              <p:nvPr/>
            </p:nvSpPr>
            <p:spPr>
              <a:xfrm>
                <a:off x="1284"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45" name="Line 40"/>
              <p:cNvSpPr/>
              <p:nvPr/>
            </p:nvSpPr>
            <p:spPr>
              <a:xfrm rot="-5400000">
                <a:off x="1157" y="2712"/>
                <a:ext cx="158" cy="0"/>
              </a:xfrm>
              <a:prstGeom prst="line">
                <a:avLst/>
              </a:prstGeom>
              <a:ln w="38100" cap="flat" cmpd="sng">
                <a:solidFill>
                  <a:schemeClr val="tx1"/>
                </a:solidFill>
                <a:prstDash val="solid"/>
                <a:headEnd type="none" w="med" len="med"/>
                <a:tailEnd type="none" w="med" len="med"/>
              </a:ln>
            </p:spPr>
          </p:sp>
          <p:sp>
            <p:nvSpPr>
              <p:cNvPr id="46" name="Line 41"/>
              <p:cNvSpPr/>
              <p:nvPr/>
            </p:nvSpPr>
            <p:spPr>
              <a:xfrm rot="-5400000">
                <a:off x="1236" y="2714"/>
                <a:ext cx="96" cy="0"/>
              </a:xfrm>
              <a:prstGeom prst="line">
                <a:avLst/>
              </a:prstGeom>
              <a:ln w="38100" cap="flat" cmpd="sng">
                <a:solidFill>
                  <a:schemeClr val="tx1"/>
                </a:solidFill>
                <a:prstDash val="solid"/>
                <a:headEnd type="none" w="med" len="med"/>
                <a:tailEnd type="none" w="med" len="med"/>
              </a:ln>
            </p:spPr>
          </p:sp>
          <p:sp>
            <p:nvSpPr>
              <p:cNvPr id="47" name="Freeform 42"/>
              <p:cNvSpPr/>
              <p:nvPr/>
            </p:nvSpPr>
            <p:spPr>
              <a:xfrm>
                <a:off x="1458"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48" name="Freeform 43"/>
              <p:cNvSpPr/>
              <p:nvPr/>
            </p:nvSpPr>
            <p:spPr>
              <a:xfrm>
                <a:off x="1077" y="1210"/>
                <a:ext cx="158" cy="1468"/>
              </a:xfrm>
              <a:custGeom>
                <a:avLst/>
                <a:gdLst>
                  <a:gd name="txL" fmla="*/ 0 w 158"/>
                  <a:gd name="txT" fmla="*/ 0 h 1468"/>
                  <a:gd name="txR" fmla="*/ 158 w 158"/>
                  <a:gd name="txB" fmla="*/ 1468 h 1468"/>
                </a:gdLst>
                <a:ahLst/>
                <a:cxnLst>
                  <a:cxn ang="0">
                    <a:pos x="158" y="1468"/>
                  </a:cxn>
                  <a:cxn ang="0">
                    <a:pos x="6" y="1468"/>
                  </a:cxn>
                  <a:cxn ang="0">
                    <a:pos x="0" y="1"/>
                  </a:cxn>
                  <a:cxn ang="0">
                    <a:pos x="101" y="0"/>
                  </a:cxn>
                </a:cxnLst>
                <a:rect l="txL" t="txT" r="txR" b="txB"/>
                <a:pathLst>
                  <a:path w="158" h="1468">
                    <a:moveTo>
                      <a:pt x="158" y="1468"/>
                    </a:moveTo>
                    <a:lnTo>
                      <a:pt x="6" y="1468"/>
                    </a:lnTo>
                    <a:lnTo>
                      <a:pt x="0" y="1"/>
                    </a:lnTo>
                    <a:lnTo>
                      <a:pt x="101"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49" name="Freeform 44"/>
              <p:cNvSpPr/>
              <p:nvPr/>
            </p:nvSpPr>
            <p:spPr>
              <a:xfrm>
                <a:off x="1079"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0" name="Line 45"/>
              <p:cNvSpPr/>
              <p:nvPr/>
            </p:nvSpPr>
            <p:spPr>
              <a:xfrm rot="5400000">
                <a:off x="1920" y="2713"/>
                <a:ext cx="158" cy="0"/>
              </a:xfrm>
              <a:prstGeom prst="line">
                <a:avLst/>
              </a:prstGeom>
              <a:ln w="38100" cap="flat" cmpd="sng">
                <a:solidFill>
                  <a:schemeClr val="tx1"/>
                </a:solidFill>
                <a:prstDash val="solid"/>
                <a:headEnd type="none" w="med" len="med"/>
                <a:tailEnd type="none" w="med" len="med"/>
              </a:ln>
            </p:spPr>
          </p:sp>
          <p:sp>
            <p:nvSpPr>
              <p:cNvPr id="51" name="Line 46"/>
              <p:cNvSpPr/>
              <p:nvPr/>
            </p:nvSpPr>
            <p:spPr>
              <a:xfrm rot="5400000">
                <a:off x="1903" y="2711"/>
                <a:ext cx="96" cy="0"/>
              </a:xfrm>
              <a:prstGeom prst="line">
                <a:avLst/>
              </a:prstGeom>
              <a:ln w="38100" cap="flat" cmpd="sng">
                <a:solidFill>
                  <a:schemeClr val="tx1"/>
                </a:solidFill>
                <a:prstDash val="solid"/>
                <a:headEnd type="none" w="med" len="med"/>
                <a:tailEnd type="none" w="med" len="med"/>
              </a:ln>
            </p:spPr>
          </p:sp>
          <p:sp>
            <p:nvSpPr>
              <p:cNvPr id="52" name="Freeform 47"/>
              <p:cNvSpPr/>
              <p:nvPr/>
            </p:nvSpPr>
            <p:spPr>
              <a:xfrm>
                <a:off x="185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53" name="Line 48"/>
              <p:cNvSpPr/>
              <p:nvPr/>
            </p:nvSpPr>
            <p:spPr>
              <a:xfrm rot="-5400000">
                <a:off x="1728" y="2713"/>
                <a:ext cx="158" cy="0"/>
              </a:xfrm>
              <a:prstGeom prst="line">
                <a:avLst/>
              </a:prstGeom>
              <a:ln w="38100" cap="flat" cmpd="sng">
                <a:solidFill>
                  <a:schemeClr val="tx1"/>
                </a:solidFill>
                <a:prstDash val="solid"/>
                <a:headEnd type="none" w="med" len="med"/>
                <a:tailEnd type="none" w="med" len="med"/>
              </a:ln>
            </p:spPr>
          </p:sp>
          <p:sp>
            <p:nvSpPr>
              <p:cNvPr id="54" name="Line 49"/>
              <p:cNvSpPr/>
              <p:nvPr/>
            </p:nvSpPr>
            <p:spPr>
              <a:xfrm rot="-5400000">
                <a:off x="1807" y="2715"/>
                <a:ext cx="96" cy="0"/>
              </a:xfrm>
              <a:prstGeom prst="line">
                <a:avLst/>
              </a:prstGeom>
              <a:ln w="38100" cap="flat" cmpd="sng">
                <a:solidFill>
                  <a:schemeClr val="tx1"/>
                </a:solidFill>
                <a:prstDash val="solid"/>
                <a:headEnd type="none" w="med" len="med"/>
                <a:tailEnd type="none" w="med" len="med"/>
              </a:ln>
            </p:spPr>
          </p:sp>
          <p:sp>
            <p:nvSpPr>
              <p:cNvPr id="55" name="Freeform 50"/>
              <p:cNvSpPr/>
              <p:nvPr/>
            </p:nvSpPr>
            <p:spPr>
              <a:xfrm>
                <a:off x="2029"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6" name="Freeform 51"/>
              <p:cNvSpPr/>
              <p:nvPr/>
            </p:nvSpPr>
            <p:spPr>
              <a:xfrm>
                <a:off x="1635"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7" name="Line 52"/>
              <p:cNvSpPr/>
              <p:nvPr/>
            </p:nvSpPr>
            <p:spPr>
              <a:xfrm rot="5400000">
                <a:off x="2501" y="2713"/>
                <a:ext cx="158" cy="0"/>
              </a:xfrm>
              <a:prstGeom prst="line">
                <a:avLst/>
              </a:prstGeom>
              <a:ln w="38100" cap="flat" cmpd="sng">
                <a:solidFill>
                  <a:schemeClr val="tx1"/>
                </a:solidFill>
                <a:prstDash val="solid"/>
                <a:headEnd type="none" w="med" len="med"/>
                <a:tailEnd type="none" w="med" len="med"/>
              </a:ln>
            </p:spPr>
          </p:sp>
          <p:sp>
            <p:nvSpPr>
              <p:cNvPr id="58" name="Line 53"/>
              <p:cNvSpPr/>
              <p:nvPr/>
            </p:nvSpPr>
            <p:spPr>
              <a:xfrm rot="5400000">
                <a:off x="2484" y="2711"/>
                <a:ext cx="96" cy="0"/>
              </a:xfrm>
              <a:prstGeom prst="line">
                <a:avLst/>
              </a:prstGeom>
              <a:ln w="38100" cap="flat" cmpd="sng">
                <a:solidFill>
                  <a:schemeClr val="tx1"/>
                </a:solidFill>
                <a:prstDash val="solid"/>
                <a:headEnd type="none" w="med" len="med"/>
                <a:tailEnd type="none" w="med" len="med"/>
              </a:ln>
            </p:spPr>
          </p:sp>
          <p:sp>
            <p:nvSpPr>
              <p:cNvPr id="59" name="Freeform 54"/>
              <p:cNvSpPr/>
              <p:nvPr/>
            </p:nvSpPr>
            <p:spPr>
              <a:xfrm>
                <a:off x="2436"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0" name="Line 55"/>
              <p:cNvSpPr/>
              <p:nvPr/>
            </p:nvSpPr>
            <p:spPr>
              <a:xfrm rot="-5400000">
                <a:off x="2309" y="2713"/>
                <a:ext cx="158" cy="0"/>
              </a:xfrm>
              <a:prstGeom prst="line">
                <a:avLst/>
              </a:prstGeom>
              <a:ln w="38100" cap="flat" cmpd="sng">
                <a:solidFill>
                  <a:schemeClr val="tx1"/>
                </a:solidFill>
                <a:prstDash val="solid"/>
                <a:headEnd type="none" w="med" len="med"/>
                <a:tailEnd type="none" w="med" len="med"/>
              </a:ln>
            </p:spPr>
          </p:sp>
          <p:sp>
            <p:nvSpPr>
              <p:cNvPr id="61" name="Line 56"/>
              <p:cNvSpPr/>
              <p:nvPr/>
            </p:nvSpPr>
            <p:spPr>
              <a:xfrm rot="-5400000">
                <a:off x="2388" y="2715"/>
                <a:ext cx="96" cy="0"/>
              </a:xfrm>
              <a:prstGeom prst="line">
                <a:avLst/>
              </a:prstGeom>
              <a:ln w="38100" cap="flat" cmpd="sng">
                <a:solidFill>
                  <a:schemeClr val="tx1"/>
                </a:solidFill>
                <a:prstDash val="solid"/>
                <a:headEnd type="none" w="med" len="med"/>
                <a:tailEnd type="none" w="med" len="med"/>
              </a:ln>
            </p:spPr>
          </p:sp>
          <p:sp>
            <p:nvSpPr>
              <p:cNvPr id="62" name="Freeform 57"/>
              <p:cNvSpPr/>
              <p:nvPr/>
            </p:nvSpPr>
            <p:spPr>
              <a:xfrm>
                <a:off x="2610"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3" name="Freeform 58"/>
              <p:cNvSpPr/>
              <p:nvPr/>
            </p:nvSpPr>
            <p:spPr>
              <a:xfrm>
                <a:off x="2231"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4" name="Line 59"/>
              <p:cNvSpPr/>
              <p:nvPr/>
            </p:nvSpPr>
            <p:spPr>
              <a:xfrm rot="5400000">
                <a:off x="3077" y="2713"/>
                <a:ext cx="158" cy="0"/>
              </a:xfrm>
              <a:prstGeom prst="line">
                <a:avLst/>
              </a:prstGeom>
              <a:ln w="38100" cap="flat" cmpd="sng">
                <a:solidFill>
                  <a:schemeClr val="tx1"/>
                </a:solidFill>
                <a:prstDash val="solid"/>
                <a:headEnd type="none" w="med" len="med"/>
                <a:tailEnd type="none" w="med" len="med"/>
              </a:ln>
            </p:spPr>
          </p:sp>
          <p:sp>
            <p:nvSpPr>
              <p:cNvPr id="65" name="Line 60"/>
              <p:cNvSpPr/>
              <p:nvPr/>
            </p:nvSpPr>
            <p:spPr>
              <a:xfrm rot="5400000">
                <a:off x="3060" y="2711"/>
                <a:ext cx="96" cy="0"/>
              </a:xfrm>
              <a:prstGeom prst="line">
                <a:avLst/>
              </a:prstGeom>
              <a:ln w="38100" cap="flat" cmpd="sng">
                <a:solidFill>
                  <a:schemeClr val="tx1"/>
                </a:solidFill>
                <a:prstDash val="solid"/>
                <a:headEnd type="none" w="med" len="med"/>
                <a:tailEnd type="none" w="med" len="med"/>
              </a:ln>
            </p:spPr>
          </p:sp>
          <p:sp>
            <p:nvSpPr>
              <p:cNvPr id="66" name="Freeform 61"/>
              <p:cNvSpPr/>
              <p:nvPr/>
            </p:nvSpPr>
            <p:spPr>
              <a:xfrm>
                <a:off x="30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7" name="Line 62"/>
              <p:cNvSpPr/>
              <p:nvPr/>
            </p:nvSpPr>
            <p:spPr>
              <a:xfrm rot="-5400000">
                <a:off x="2885" y="2713"/>
                <a:ext cx="158" cy="0"/>
              </a:xfrm>
              <a:prstGeom prst="line">
                <a:avLst/>
              </a:prstGeom>
              <a:ln w="38100" cap="flat" cmpd="sng">
                <a:solidFill>
                  <a:schemeClr val="tx1"/>
                </a:solidFill>
                <a:prstDash val="solid"/>
                <a:headEnd type="none" w="med" len="med"/>
                <a:tailEnd type="none" w="med" len="med"/>
              </a:ln>
            </p:spPr>
          </p:sp>
          <p:sp>
            <p:nvSpPr>
              <p:cNvPr id="68" name="Line 63"/>
              <p:cNvSpPr/>
              <p:nvPr/>
            </p:nvSpPr>
            <p:spPr>
              <a:xfrm rot="-5400000">
                <a:off x="2964" y="2715"/>
                <a:ext cx="96" cy="0"/>
              </a:xfrm>
              <a:prstGeom prst="line">
                <a:avLst/>
              </a:prstGeom>
              <a:ln w="38100" cap="flat" cmpd="sng">
                <a:solidFill>
                  <a:schemeClr val="tx1"/>
                </a:solidFill>
                <a:prstDash val="solid"/>
                <a:headEnd type="none" w="med" len="med"/>
                <a:tailEnd type="none" w="med" len="med"/>
              </a:ln>
            </p:spPr>
          </p:sp>
          <p:sp>
            <p:nvSpPr>
              <p:cNvPr id="69" name="Freeform 64"/>
              <p:cNvSpPr/>
              <p:nvPr/>
            </p:nvSpPr>
            <p:spPr>
              <a:xfrm>
                <a:off x="3186"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0" name="Freeform 65"/>
              <p:cNvSpPr/>
              <p:nvPr/>
            </p:nvSpPr>
            <p:spPr>
              <a:xfrm>
                <a:off x="2807"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1" name="Line 66"/>
              <p:cNvSpPr/>
              <p:nvPr/>
            </p:nvSpPr>
            <p:spPr>
              <a:xfrm rot="5400000">
                <a:off x="3653" y="2713"/>
                <a:ext cx="158" cy="0"/>
              </a:xfrm>
              <a:prstGeom prst="line">
                <a:avLst/>
              </a:prstGeom>
              <a:ln w="38100" cap="flat" cmpd="sng">
                <a:solidFill>
                  <a:schemeClr val="tx1"/>
                </a:solidFill>
                <a:prstDash val="solid"/>
                <a:headEnd type="none" w="med" len="med"/>
                <a:tailEnd type="none" w="med" len="med"/>
              </a:ln>
            </p:spPr>
          </p:sp>
          <p:sp>
            <p:nvSpPr>
              <p:cNvPr id="72" name="Line 67"/>
              <p:cNvSpPr/>
              <p:nvPr/>
            </p:nvSpPr>
            <p:spPr>
              <a:xfrm rot="5400000">
                <a:off x="3636" y="2711"/>
                <a:ext cx="96" cy="0"/>
              </a:xfrm>
              <a:prstGeom prst="line">
                <a:avLst/>
              </a:prstGeom>
              <a:ln w="38100" cap="flat" cmpd="sng">
                <a:solidFill>
                  <a:schemeClr val="tx1"/>
                </a:solidFill>
                <a:prstDash val="solid"/>
                <a:headEnd type="none" w="med" len="med"/>
                <a:tailEnd type="none" w="med" len="med"/>
              </a:ln>
            </p:spPr>
          </p:sp>
          <p:sp>
            <p:nvSpPr>
              <p:cNvPr id="73" name="Freeform 68"/>
              <p:cNvSpPr/>
              <p:nvPr/>
            </p:nvSpPr>
            <p:spPr>
              <a:xfrm>
                <a:off x="35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74" name="Line 69"/>
              <p:cNvSpPr/>
              <p:nvPr/>
            </p:nvSpPr>
            <p:spPr>
              <a:xfrm rot="-5400000">
                <a:off x="3461" y="2713"/>
                <a:ext cx="158" cy="0"/>
              </a:xfrm>
              <a:prstGeom prst="line">
                <a:avLst/>
              </a:prstGeom>
              <a:ln w="38100" cap="flat" cmpd="sng">
                <a:solidFill>
                  <a:schemeClr val="tx1"/>
                </a:solidFill>
                <a:prstDash val="solid"/>
                <a:headEnd type="none" w="med" len="med"/>
                <a:tailEnd type="none" w="med" len="med"/>
              </a:ln>
            </p:spPr>
          </p:sp>
          <p:sp>
            <p:nvSpPr>
              <p:cNvPr id="75" name="Line 70"/>
              <p:cNvSpPr/>
              <p:nvPr/>
            </p:nvSpPr>
            <p:spPr>
              <a:xfrm rot="-5400000">
                <a:off x="3540" y="2715"/>
                <a:ext cx="96" cy="0"/>
              </a:xfrm>
              <a:prstGeom prst="line">
                <a:avLst/>
              </a:prstGeom>
              <a:ln w="38100" cap="flat" cmpd="sng">
                <a:solidFill>
                  <a:schemeClr val="tx1"/>
                </a:solidFill>
                <a:prstDash val="solid"/>
                <a:headEnd type="none" w="med" len="med"/>
                <a:tailEnd type="none" w="med" len="med"/>
              </a:ln>
            </p:spPr>
          </p:sp>
          <p:sp>
            <p:nvSpPr>
              <p:cNvPr id="76" name="Freeform 71"/>
              <p:cNvSpPr/>
              <p:nvPr/>
            </p:nvSpPr>
            <p:spPr>
              <a:xfrm>
                <a:off x="3775"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7" name="Freeform 72"/>
              <p:cNvSpPr/>
              <p:nvPr/>
            </p:nvSpPr>
            <p:spPr>
              <a:xfrm>
                <a:off x="3383"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8" name="Line 73"/>
              <p:cNvSpPr/>
              <p:nvPr/>
            </p:nvSpPr>
            <p:spPr>
              <a:xfrm rot="5400000">
                <a:off x="4229" y="2698"/>
                <a:ext cx="158" cy="0"/>
              </a:xfrm>
              <a:prstGeom prst="line">
                <a:avLst/>
              </a:prstGeom>
              <a:ln w="38100" cap="flat" cmpd="sng">
                <a:solidFill>
                  <a:schemeClr val="tx1"/>
                </a:solidFill>
                <a:prstDash val="solid"/>
                <a:headEnd type="none" w="med" len="med"/>
                <a:tailEnd type="none" w="med" len="med"/>
              </a:ln>
            </p:spPr>
          </p:sp>
          <p:sp>
            <p:nvSpPr>
              <p:cNvPr id="79" name="Line 74"/>
              <p:cNvSpPr/>
              <p:nvPr/>
            </p:nvSpPr>
            <p:spPr>
              <a:xfrm rot="5400000">
                <a:off x="4212" y="2696"/>
                <a:ext cx="96" cy="0"/>
              </a:xfrm>
              <a:prstGeom prst="line">
                <a:avLst/>
              </a:prstGeom>
              <a:ln w="38100" cap="flat" cmpd="sng">
                <a:solidFill>
                  <a:schemeClr val="tx1"/>
                </a:solidFill>
                <a:prstDash val="solid"/>
                <a:headEnd type="none" w="med" len="med"/>
                <a:tailEnd type="none" w="med" len="med"/>
              </a:ln>
            </p:spPr>
          </p:sp>
          <p:sp>
            <p:nvSpPr>
              <p:cNvPr id="80" name="Freeform 75"/>
              <p:cNvSpPr/>
              <p:nvPr/>
            </p:nvSpPr>
            <p:spPr>
              <a:xfrm>
                <a:off x="4164"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81" name="Line 76"/>
              <p:cNvSpPr/>
              <p:nvPr/>
            </p:nvSpPr>
            <p:spPr>
              <a:xfrm rot="-5400000">
                <a:off x="4037" y="2698"/>
                <a:ext cx="158" cy="0"/>
              </a:xfrm>
              <a:prstGeom prst="line">
                <a:avLst/>
              </a:prstGeom>
              <a:ln w="38100" cap="flat" cmpd="sng">
                <a:solidFill>
                  <a:schemeClr val="tx1"/>
                </a:solidFill>
                <a:prstDash val="solid"/>
                <a:headEnd type="none" w="med" len="med"/>
                <a:tailEnd type="none" w="med" len="med"/>
              </a:ln>
            </p:spPr>
          </p:sp>
          <p:sp>
            <p:nvSpPr>
              <p:cNvPr id="82" name="Line 77"/>
              <p:cNvSpPr/>
              <p:nvPr/>
            </p:nvSpPr>
            <p:spPr>
              <a:xfrm rot="-5400000">
                <a:off x="4116" y="2700"/>
                <a:ext cx="96" cy="0"/>
              </a:xfrm>
              <a:prstGeom prst="line">
                <a:avLst/>
              </a:prstGeom>
              <a:ln w="38100" cap="flat" cmpd="sng">
                <a:solidFill>
                  <a:schemeClr val="tx1"/>
                </a:solidFill>
                <a:prstDash val="solid"/>
                <a:headEnd type="none" w="med" len="med"/>
                <a:tailEnd type="none" w="med" len="med"/>
              </a:ln>
            </p:spPr>
          </p:sp>
          <p:sp>
            <p:nvSpPr>
              <p:cNvPr id="83" name="Freeform 78"/>
              <p:cNvSpPr/>
              <p:nvPr/>
            </p:nvSpPr>
            <p:spPr>
              <a:xfrm>
                <a:off x="4360"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84" name="Freeform 79"/>
              <p:cNvSpPr/>
              <p:nvPr/>
            </p:nvSpPr>
            <p:spPr>
              <a:xfrm>
                <a:off x="3959"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85" name="Group 80"/>
              <p:cNvGrpSpPr/>
              <p:nvPr/>
            </p:nvGrpSpPr>
            <p:grpSpPr>
              <a:xfrm>
                <a:off x="4692" y="2634"/>
                <a:ext cx="192" cy="158"/>
                <a:chOff x="4692" y="2634"/>
                <a:chExt cx="192" cy="158"/>
              </a:xfrm>
            </p:grpSpPr>
            <p:grpSp>
              <p:nvGrpSpPr>
                <p:cNvPr id="86" name="Group 81"/>
                <p:cNvGrpSpPr/>
                <p:nvPr/>
              </p:nvGrpSpPr>
              <p:grpSpPr>
                <a:xfrm>
                  <a:off x="4836" y="2634"/>
                  <a:ext cx="48" cy="158"/>
                  <a:chOff x="4836" y="2634"/>
                  <a:chExt cx="48" cy="158"/>
                </a:xfrm>
              </p:grpSpPr>
              <p:sp>
                <p:nvSpPr>
                  <p:cNvPr id="87" name="Line 82"/>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88" name="Line 83"/>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89" name="Freeform 84"/>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90" name="Group 85"/>
                <p:cNvGrpSpPr/>
                <p:nvPr/>
              </p:nvGrpSpPr>
              <p:grpSpPr>
                <a:xfrm>
                  <a:off x="4692" y="2634"/>
                  <a:ext cx="48" cy="158"/>
                  <a:chOff x="4692" y="2634"/>
                  <a:chExt cx="48" cy="158"/>
                </a:xfrm>
              </p:grpSpPr>
              <p:sp>
                <p:nvSpPr>
                  <p:cNvPr id="91" name="Line 86"/>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92" name="Line 87"/>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93" name="Freeform 88"/>
              <p:cNvSpPr/>
              <p:nvPr/>
            </p:nvSpPr>
            <p:spPr>
              <a:xfrm>
                <a:off x="4914"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94" name="Freeform 89"/>
              <p:cNvSpPr/>
              <p:nvPr/>
            </p:nvSpPr>
            <p:spPr>
              <a:xfrm>
                <a:off x="4535"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95" name="Group 90"/>
              <p:cNvGrpSpPr/>
              <p:nvPr/>
            </p:nvGrpSpPr>
            <p:grpSpPr>
              <a:xfrm>
                <a:off x="5259" y="2634"/>
                <a:ext cx="192" cy="158"/>
                <a:chOff x="5259" y="2634"/>
                <a:chExt cx="192" cy="158"/>
              </a:xfrm>
            </p:grpSpPr>
            <p:grpSp>
              <p:nvGrpSpPr>
                <p:cNvPr id="96" name="Group 91"/>
                <p:cNvGrpSpPr/>
                <p:nvPr/>
              </p:nvGrpSpPr>
              <p:grpSpPr>
                <a:xfrm>
                  <a:off x="5403" y="2634"/>
                  <a:ext cx="48" cy="158"/>
                  <a:chOff x="5403" y="2634"/>
                  <a:chExt cx="48" cy="158"/>
                </a:xfrm>
              </p:grpSpPr>
              <p:sp>
                <p:nvSpPr>
                  <p:cNvPr id="97" name="Line 92"/>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98" name="Line 93"/>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99" name="Freeform 94"/>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100" name="Group 95"/>
                <p:cNvGrpSpPr/>
                <p:nvPr/>
              </p:nvGrpSpPr>
              <p:grpSpPr>
                <a:xfrm>
                  <a:off x="5259" y="2634"/>
                  <a:ext cx="48" cy="158"/>
                  <a:chOff x="5259" y="2634"/>
                  <a:chExt cx="48" cy="158"/>
                </a:xfrm>
              </p:grpSpPr>
              <p:sp>
                <p:nvSpPr>
                  <p:cNvPr id="101" name="Line 96"/>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102" name="Line 97"/>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103" name="Freeform 98"/>
              <p:cNvSpPr/>
              <p:nvPr/>
            </p:nvSpPr>
            <p:spPr>
              <a:xfrm>
                <a:off x="5491"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4" name="Freeform 99"/>
              <p:cNvSpPr/>
              <p:nvPr/>
            </p:nvSpPr>
            <p:spPr>
              <a:xfrm>
                <a:off x="5102"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5" name="Freeform 100"/>
              <p:cNvSpPr/>
              <p:nvPr/>
            </p:nvSpPr>
            <p:spPr>
              <a:xfrm>
                <a:off x="932"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06" name="Line 101"/>
              <p:cNvSpPr/>
              <p:nvPr/>
            </p:nvSpPr>
            <p:spPr>
              <a:xfrm>
                <a:off x="1316" y="857"/>
                <a:ext cx="0" cy="144"/>
              </a:xfrm>
              <a:prstGeom prst="line">
                <a:avLst/>
              </a:prstGeom>
              <a:ln w="38100" cap="flat" cmpd="sng">
                <a:solidFill>
                  <a:schemeClr val="tx1"/>
                </a:solidFill>
                <a:prstDash val="solid"/>
                <a:headEnd type="oval" w="sm" len="sm"/>
                <a:tailEnd type="none" w="med" len="med"/>
              </a:ln>
            </p:spPr>
          </p:sp>
          <p:sp>
            <p:nvSpPr>
              <p:cNvPr id="107" name="Line 102"/>
              <p:cNvSpPr/>
              <p:nvPr/>
            </p:nvSpPr>
            <p:spPr>
              <a:xfrm>
                <a:off x="1892" y="857"/>
                <a:ext cx="0" cy="144"/>
              </a:xfrm>
              <a:prstGeom prst="line">
                <a:avLst/>
              </a:prstGeom>
              <a:ln w="38100" cap="flat" cmpd="sng">
                <a:solidFill>
                  <a:schemeClr val="tx1"/>
                </a:solidFill>
                <a:prstDash val="solid"/>
                <a:headEnd type="oval" w="sm" len="sm"/>
                <a:tailEnd type="none" w="med" len="med"/>
              </a:ln>
            </p:spPr>
          </p:sp>
          <p:sp>
            <p:nvSpPr>
              <p:cNvPr id="108" name="Line 103"/>
              <p:cNvSpPr/>
              <p:nvPr/>
            </p:nvSpPr>
            <p:spPr>
              <a:xfrm>
                <a:off x="2468" y="857"/>
                <a:ext cx="0" cy="144"/>
              </a:xfrm>
              <a:prstGeom prst="line">
                <a:avLst/>
              </a:prstGeom>
              <a:ln w="38100" cap="flat" cmpd="sng">
                <a:solidFill>
                  <a:schemeClr val="tx1"/>
                </a:solidFill>
                <a:prstDash val="solid"/>
                <a:headEnd type="oval" w="sm" len="sm"/>
                <a:tailEnd type="none" w="med" len="med"/>
              </a:ln>
            </p:spPr>
          </p:sp>
          <p:sp>
            <p:nvSpPr>
              <p:cNvPr id="109" name="Line 104"/>
              <p:cNvSpPr/>
              <p:nvPr/>
            </p:nvSpPr>
            <p:spPr>
              <a:xfrm>
                <a:off x="3044" y="857"/>
                <a:ext cx="0" cy="144"/>
              </a:xfrm>
              <a:prstGeom prst="line">
                <a:avLst/>
              </a:prstGeom>
              <a:ln w="38100" cap="flat" cmpd="sng">
                <a:solidFill>
                  <a:schemeClr val="tx1"/>
                </a:solidFill>
                <a:prstDash val="solid"/>
                <a:headEnd type="oval" w="sm" len="sm"/>
                <a:tailEnd type="none" w="med" len="med"/>
              </a:ln>
            </p:spPr>
          </p:sp>
          <p:sp>
            <p:nvSpPr>
              <p:cNvPr id="110" name="Line 105"/>
              <p:cNvSpPr/>
              <p:nvPr/>
            </p:nvSpPr>
            <p:spPr>
              <a:xfrm>
                <a:off x="3620" y="857"/>
                <a:ext cx="0" cy="144"/>
              </a:xfrm>
              <a:prstGeom prst="line">
                <a:avLst/>
              </a:prstGeom>
              <a:ln w="38100" cap="flat" cmpd="sng">
                <a:solidFill>
                  <a:schemeClr val="tx1"/>
                </a:solidFill>
                <a:prstDash val="solid"/>
                <a:headEnd type="oval" w="sm" len="sm"/>
                <a:tailEnd type="none" w="med" len="med"/>
              </a:ln>
            </p:spPr>
          </p:sp>
          <p:sp>
            <p:nvSpPr>
              <p:cNvPr id="111" name="Line 106"/>
              <p:cNvSpPr/>
              <p:nvPr/>
            </p:nvSpPr>
            <p:spPr>
              <a:xfrm>
                <a:off x="4196" y="857"/>
                <a:ext cx="0" cy="144"/>
              </a:xfrm>
              <a:prstGeom prst="line">
                <a:avLst/>
              </a:prstGeom>
              <a:ln w="38100" cap="flat" cmpd="sng">
                <a:solidFill>
                  <a:schemeClr val="tx1"/>
                </a:solidFill>
                <a:prstDash val="solid"/>
                <a:headEnd type="oval" w="sm" len="sm"/>
                <a:tailEnd type="none" w="med" len="med"/>
              </a:ln>
            </p:spPr>
          </p:sp>
          <p:sp>
            <p:nvSpPr>
              <p:cNvPr id="112" name="Line 107"/>
              <p:cNvSpPr/>
              <p:nvPr/>
            </p:nvSpPr>
            <p:spPr>
              <a:xfrm>
                <a:off x="4772" y="857"/>
                <a:ext cx="0" cy="144"/>
              </a:xfrm>
              <a:prstGeom prst="line">
                <a:avLst/>
              </a:prstGeom>
              <a:ln w="38100" cap="flat" cmpd="sng">
                <a:solidFill>
                  <a:schemeClr val="tx1"/>
                </a:solidFill>
                <a:prstDash val="solid"/>
                <a:headEnd type="oval" w="sm" len="sm"/>
                <a:tailEnd type="none" w="med" len="med"/>
              </a:ln>
            </p:spPr>
          </p:sp>
          <p:sp>
            <p:nvSpPr>
              <p:cNvPr id="113" name="Line 108"/>
              <p:cNvSpPr/>
              <p:nvPr/>
            </p:nvSpPr>
            <p:spPr>
              <a:xfrm>
                <a:off x="5348" y="857"/>
                <a:ext cx="0" cy="144"/>
              </a:xfrm>
              <a:prstGeom prst="line">
                <a:avLst/>
              </a:prstGeom>
              <a:ln w="38100" cap="flat" cmpd="sng">
                <a:solidFill>
                  <a:schemeClr val="tx1"/>
                </a:solidFill>
                <a:prstDash val="solid"/>
                <a:headEnd type="none" w="sm" len="sm"/>
                <a:tailEnd type="none" w="med" len="med"/>
              </a:ln>
            </p:spPr>
          </p:sp>
          <p:sp>
            <p:nvSpPr>
              <p:cNvPr id="114" name="Freeform 109"/>
              <p:cNvSpPr/>
              <p:nvPr/>
            </p:nvSpPr>
            <p:spPr>
              <a:xfrm>
                <a:off x="1330"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5" name="Freeform 110"/>
              <p:cNvSpPr/>
              <p:nvPr/>
            </p:nvSpPr>
            <p:spPr>
              <a:xfrm>
                <a:off x="1904"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6" name="Freeform 111"/>
              <p:cNvSpPr/>
              <p:nvPr/>
            </p:nvSpPr>
            <p:spPr>
              <a:xfrm>
                <a:off x="2482"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7" name="Freeform 112"/>
              <p:cNvSpPr/>
              <p:nvPr/>
            </p:nvSpPr>
            <p:spPr>
              <a:xfrm>
                <a:off x="3630"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8" name="Freeform 113"/>
              <p:cNvSpPr/>
              <p:nvPr/>
            </p:nvSpPr>
            <p:spPr>
              <a:xfrm>
                <a:off x="4784"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19" name="Freeform 114"/>
              <p:cNvSpPr/>
              <p:nvPr/>
            </p:nvSpPr>
            <p:spPr>
              <a:xfrm>
                <a:off x="932"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0" name="Line 115"/>
              <p:cNvSpPr/>
              <p:nvPr/>
            </p:nvSpPr>
            <p:spPr>
              <a:xfrm>
                <a:off x="1316" y="1481"/>
                <a:ext cx="0" cy="144"/>
              </a:xfrm>
              <a:prstGeom prst="line">
                <a:avLst/>
              </a:prstGeom>
              <a:ln w="38100" cap="flat" cmpd="sng">
                <a:solidFill>
                  <a:schemeClr val="tx1"/>
                </a:solidFill>
                <a:prstDash val="solid"/>
                <a:headEnd type="oval" w="sm" len="sm"/>
                <a:tailEnd type="none" w="med" len="med"/>
              </a:ln>
            </p:spPr>
          </p:sp>
          <p:sp>
            <p:nvSpPr>
              <p:cNvPr id="121" name="Line 116"/>
              <p:cNvSpPr/>
              <p:nvPr/>
            </p:nvSpPr>
            <p:spPr>
              <a:xfrm>
                <a:off x="1892" y="1481"/>
                <a:ext cx="0" cy="144"/>
              </a:xfrm>
              <a:prstGeom prst="line">
                <a:avLst/>
              </a:prstGeom>
              <a:ln w="38100" cap="flat" cmpd="sng">
                <a:solidFill>
                  <a:schemeClr val="tx1"/>
                </a:solidFill>
                <a:prstDash val="solid"/>
                <a:headEnd type="oval" w="sm" len="sm"/>
                <a:tailEnd type="none" w="med" len="med"/>
              </a:ln>
            </p:spPr>
          </p:sp>
          <p:sp>
            <p:nvSpPr>
              <p:cNvPr id="122" name="Line 117"/>
              <p:cNvSpPr/>
              <p:nvPr/>
            </p:nvSpPr>
            <p:spPr>
              <a:xfrm>
                <a:off x="2468" y="1481"/>
                <a:ext cx="0" cy="144"/>
              </a:xfrm>
              <a:prstGeom prst="line">
                <a:avLst/>
              </a:prstGeom>
              <a:ln w="38100" cap="flat" cmpd="sng">
                <a:solidFill>
                  <a:schemeClr val="tx1"/>
                </a:solidFill>
                <a:prstDash val="solid"/>
                <a:headEnd type="oval" w="sm" len="sm"/>
                <a:tailEnd type="none" w="med" len="med"/>
              </a:ln>
            </p:spPr>
          </p:sp>
          <p:sp>
            <p:nvSpPr>
              <p:cNvPr id="123" name="Line 118"/>
              <p:cNvSpPr/>
              <p:nvPr/>
            </p:nvSpPr>
            <p:spPr>
              <a:xfrm>
                <a:off x="3044" y="1481"/>
                <a:ext cx="0" cy="144"/>
              </a:xfrm>
              <a:prstGeom prst="line">
                <a:avLst/>
              </a:prstGeom>
              <a:ln w="38100" cap="flat" cmpd="sng">
                <a:solidFill>
                  <a:schemeClr val="tx1"/>
                </a:solidFill>
                <a:prstDash val="solid"/>
                <a:headEnd type="oval" w="sm" len="sm"/>
                <a:tailEnd type="none" w="med" len="med"/>
              </a:ln>
            </p:spPr>
          </p:sp>
          <p:sp>
            <p:nvSpPr>
              <p:cNvPr id="124" name="Line 119"/>
              <p:cNvSpPr/>
              <p:nvPr/>
            </p:nvSpPr>
            <p:spPr>
              <a:xfrm>
                <a:off x="3620" y="1481"/>
                <a:ext cx="0" cy="144"/>
              </a:xfrm>
              <a:prstGeom prst="line">
                <a:avLst/>
              </a:prstGeom>
              <a:ln w="38100" cap="flat" cmpd="sng">
                <a:solidFill>
                  <a:schemeClr val="tx1"/>
                </a:solidFill>
                <a:prstDash val="solid"/>
                <a:headEnd type="oval" w="sm" len="sm"/>
                <a:tailEnd type="none" w="med" len="med"/>
              </a:ln>
            </p:spPr>
            <p:txBody>
              <a:bodyPr/>
              <a:lstStyle/>
              <a:p>
                <a:endParaRPr lang="zh-CN" altLang="en-US"/>
              </a:p>
            </p:txBody>
          </p:sp>
          <p:sp>
            <p:nvSpPr>
              <p:cNvPr id="125" name="Line 120"/>
              <p:cNvSpPr/>
              <p:nvPr/>
            </p:nvSpPr>
            <p:spPr>
              <a:xfrm>
                <a:off x="4196" y="1481"/>
                <a:ext cx="0" cy="144"/>
              </a:xfrm>
              <a:prstGeom prst="line">
                <a:avLst/>
              </a:prstGeom>
              <a:ln w="38100" cap="flat" cmpd="sng">
                <a:solidFill>
                  <a:schemeClr val="tx1"/>
                </a:solidFill>
                <a:prstDash val="solid"/>
                <a:headEnd type="oval" w="sm" len="sm"/>
                <a:tailEnd type="none" w="med" len="med"/>
              </a:ln>
            </p:spPr>
          </p:sp>
          <p:sp>
            <p:nvSpPr>
              <p:cNvPr id="126" name="Line 121"/>
              <p:cNvSpPr/>
              <p:nvPr/>
            </p:nvSpPr>
            <p:spPr>
              <a:xfrm>
                <a:off x="4772" y="1481"/>
                <a:ext cx="0" cy="144"/>
              </a:xfrm>
              <a:prstGeom prst="line">
                <a:avLst/>
              </a:prstGeom>
              <a:ln w="38100" cap="flat" cmpd="sng">
                <a:solidFill>
                  <a:schemeClr val="tx1"/>
                </a:solidFill>
                <a:prstDash val="solid"/>
                <a:headEnd type="oval" w="sm" len="sm"/>
                <a:tailEnd type="none" w="med" len="med"/>
              </a:ln>
            </p:spPr>
          </p:sp>
          <p:sp>
            <p:nvSpPr>
              <p:cNvPr id="127" name="Line 122"/>
              <p:cNvSpPr/>
              <p:nvPr/>
            </p:nvSpPr>
            <p:spPr>
              <a:xfrm>
                <a:off x="5348" y="1481"/>
                <a:ext cx="0" cy="144"/>
              </a:xfrm>
              <a:prstGeom prst="line">
                <a:avLst/>
              </a:prstGeom>
              <a:ln w="38100" cap="flat" cmpd="sng">
                <a:solidFill>
                  <a:schemeClr val="tx1"/>
                </a:solidFill>
                <a:prstDash val="solid"/>
                <a:headEnd type="none" w="sm" len="sm"/>
                <a:tailEnd type="none" w="med" len="med"/>
              </a:ln>
            </p:spPr>
          </p:sp>
          <p:sp>
            <p:nvSpPr>
              <p:cNvPr id="128" name="Freeform 123"/>
              <p:cNvSpPr/>
              <p:nvPr/>
            </p:nvSpPr>
            <p:spPr>
              <a:xfrm>
                <a:off x="932"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9" name="Line 124"/>
              <p:cNvSpPr/>
              <p:nvPr/>
            </p:nvSpPr>
            <p:spPr>
              <a:xfrm>
                <a:off x="1316" y="2057"/>
                <a:ext cx="0" cy="144"/>
              </a:xfrm>
              <a:prstGeom prst="line">
                <a:avLst/>
              </a:prstGeom>
              <a:ln w="38100" cap="flat" cmpd="sng">
                <a:solidFill>
                  <a:schemeClr val="tx1"/>
                </a:solidFill>
                <a:prstDash val="solid"/>
                <a:headEnd type="oval" w="sm" len="sm"/>
                <a:tailEnd type="none" w="med" len="med"/>
              </a:ln>
            </p:spPr>
          </p:sp>
          <p:sp>
            <p:nvSpPr>
              <p:cNvPr id="130" name="Line 125"/>
              <p:cNvSpPr/>
              <p:nvPr/>
            </p:nvSpPr>
            <p:spPr>
              <a:xfrm>
                <a:off x="1892" y="2057"/>
                <a:ext cx="0" cy="144"/>
              </a:xfrm>
              <a:prstGeom prst="line">
                <a:avLst/>
              </a:prstGeom>
              <a:ln w="38100" cap="flat" cmpd="sng">
                <a:solidFill>
                  <a:schemeClr val="tx1"/>
                </a:solidFill>
                <a:prstDash val="solid"/>
                <a:headEnd type="oval" w="sm" len="sm"/>
                <a:tailEnd type="none" w="med" len="med"/>
              </a:ln>
            </p:spPr>
          </p:sp>
          <p:sp>
            <p:nvSpPr>
              <p:cNvPr id="131" name="Line 126"/>
              <p:cNvSpPr/>
              <p:nvPr/>
            </p:nvSpPr>
            <p:spPr>
              <a:xfrm>
                <a:off x="2468" y="2057"/>
                <a:ext cx="0" cy="144"/>
              </a:xfrm>
              <a:prstGeom prst="line">
                <a:avLst/>
              </a:prstGeom>
              <a:ln w="38100" cap="flat" cmpd="sng">
                <a:solidFill>
                  <a:schemeClr val="tx1"/>
                </a:solidFill>
                <a:prstDash val="solid"/>
                <a:headEnd type="oval" w="sm" len="sm"/>
                <a:tailEnd type="none" w="med" len="med"/>
              </a:ln>
            </p:spPr>
          </p:sp>
          <p:sp>
            <p:nvSpPr>
              <p:cNvPr id="132" name="Line 127"/>
              <p:cNvSpPr/>
              <p:nvPr/>
            </p:nvSpPr>
            <p:spPr>
              <a:xfrm>
                <a:off x="3044" y="2057"/>
                <a:ext cx="0" cy="144"/>
              </a:xfrm>
              <a:prstGeom prst="line">
                <a:avLst/>
              </a:prstGeom>
              <a:ln w="38100" cap="flat" cmpd="sng">
                <a:solidFill>
                  <a:schemeClr val="tx1"/>
                </a:solidFill>
                <a:prstDash val="solid"/>
                <a:headEnd type="oval" w="sm" len="sm"/>
                <a:tailEnd type="none" w="med" len="med"/>
              </a:ln>
            </p:spPr>
          </p:sp>
          <p:sp>
            <p:nvSpPr>
              <p:cNvPr id="133" name="Line 128"/>
              <p:cNvSpPr/>
              <p:nvPr/>
            </p:nvSpPr>
            <p:spPr>
              <a:xfrm>
                <a:off x="3620" y="2057"/>
                <a:ext cx="0" cy="144"/>
              </a:xfrm>
              <a:prstGeom prst="line">
                <a:avLst/>
              </a:prstGeom>
              <a:ln w="38100" cap="flat" cmpd="sng">
                <a:solidFill>
                  <a:schemeClr val="tx1"/>
                </a:solidFill>
                <a:prstDash val="solid"/>
                <a:headEnd type="oval" w="sm" len="sm"/>
                <a:tailEnd type="none" w="med" len="med"/>
              </a:ln>
            </p:spPr>
          </p:sp>
          <p:sp>
            <p:nvSpPr>
              <p:cNvPr id="134" name="Line 129"/>
              <p:cNvSpPr/>
              <p:nvPr/>
            </p:nvSpPr>
            <p:spPr>
              <a:xfrm>
                <a:off x="4196" y="2057"/>
                <a:ext cx="0" cy="144"/>
              </a:xfrm>
              <a:prstGeom prst="line">
                <a:avLst/>
              </a:prstGeom>
              <a:ln w="38100" cap="flat" cmpd="sng">
                <a:solidFill>
                  <a:schemeClr val="tx1"/>
                </a:solidFill>
                <a:prstDash val="solid"/>
                <a:headEnd type="oval" w="sm" len="sm"/>
                <a:tailEnd type="none" w="med" len="med"/>
              </a:ln>
            </p:spPr>
          </p:sp>
          <p:sp>
            <p:nvSpPr>
              <p:cNvPr id="135" name="Line 130"/>
              <p:cNvSpPr/>
              <p:nvPr/>
            </p:nvSpPr>
            <p:spPr>
              <a:xfrm>
                <a:off x="4772" y="2057"/>
                <a:ext cx="0" cy="144"/>
              </a:xfrm>
              <a:prstGeom prst="line">
                <a:avLst/>
              </a:prstGeom>
              <a:ln w="38100" cap="flat" cmpd="sng">
                <a:solidFill>
                  <a:schemeClr val="tx1"/>
                </a:solidFill>
                <a:prstDash val="solid"/>
                <a:headEnd type="oval" w="sm" len="sm"/>
                <a:tailEnd type="none" w="med" len="med"/>
              </a:ln>
            </p:spPr>
          </p:sp>
          <p:sp>
            <p:nvSpPr>
              <p:cNvPr id="136" name="Line 131"/>
              <p:cNvSpPr/>
              <p:nvPr/>
            </p:nvSpPr>
            <p:spPr>
              <a:xfrm>
                <a:off x="5348" y="2057"/>
                <a:ext cx="0" cy="144"/>
              </a:xfrm>
              <a:prstGeom prst="line">
                <a:avLst/>
              </a:prstGeom>
              <a:ln w="38100" cap="flat" cmpd="sng">
                <a:solidFill>
                  <a:schemeClr val="tx1"/>
                </a:solidFill>
                <a:prstDash val="solid"/>
                <a:headEnd type="none" w="sm" len="sm"/>
                <a:tailEnd type="none" w="med" len="med"/>
              </a:ln>
            </p:spPr>
          </p:sp>
          <p:sp>
            <p:nvSpPr>
              <p:cNvPr id="137" name="Freeform 132"/>
              <p:cNvSpPr/>
              <p:nvPr/>
            </p:nvSpPr>
            <p:spPr>
              <a:xfrm>
                <a:off x="933"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8" name="Freeform 133"/>
              <p:cNvSpPr/>
              <p:nvPr/>
            </p:nvSpPr>
            <p:spPr>
              <a:xfrm>
                <a:off x="936"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9" name="Rectangle 134"/>
              <p:cNvSpPr/>
              <p:nvPr/>
            </p:nvSpPr>
            <p:spPr>
              <a:xfrm>
                <a:off x="116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40" name="Text Box 135"/>
              <p:cNvSpPr txBox="1"/>
              <p:nvPr/>
            </p:nvSpPr>
            <p:spPr>
              <a:xfrm>
                <a:off x="119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41" name="Freeform 136"/>
              <p:cNvSpPr/>
              <p:nvPr/>
            </p:nvSpPr>
            <p:spPr>
              <a:xfrm>
                <a:off x="1426"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2" name="Freeform 137"/>
              <p:cNvSpPr/>
              <p:nvPr/>
            </p:nvSpPr>
            <p:spPr>
              <a:xfrm>
                <a:off x="1637"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3" name="Freeform 138"/>
              <p:cNvSpPr/>
              <p:nvPr/>
            </p:nvSpPr>
            <p:spPr>
              <a:xfrm>
                <a:off x="1991"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4" name="Freeform 139"/>
              <p:cNvSpPr/>
              <p:nvPr/>
            </p:nvSpPr>
            <p:spPr>
              <a:xfrm>
                <a:off x="2229"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92" y="0"/>
                  </a:cxn>
                </a:cxnLst>
                <a:rect l="txL" t="txT" r="txR" b="txB"/>
                <a:pathLst>
                  <a:path w="158" h="1467">
                    <a:moveTo>
                      <a:pt x="158" y="1467"/>
                    </a:moveTo>
                    <a:lnTo>
                      <a:pt x="6" y="1467"/>
                    </a:lnTo>
                    <a:lnTo>
                      <a:pt x="0" y="0"/>
                    </a:lnTo>
                    <a:lnTo>
                      <a:pt x="9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5" name="Freeform 140"/>
              <p:cNvSpPr/>
              <p:nvPr/>
            </p:nvSpPr>
            <p:spPr>
              <a:xfrm>
                <a:off x="258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6" name="Freeform 141"/>
              <p:cNvSpPr/>
              <p:nvPr/>
            </p:nvSpPr>
            <p:spPr>
              <a:xfrm>
                <a:off x="2805"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83" y="0"/>
                  </a:cxn>
                </a:cxnLst>
                <a:rect l="txL" t="txT" r="txR" b="txB"/>
                <a:pathLst>
                  <a:path w="158" h="1467">
                    <a:moveTo>
                      <a:pt x="158" y="1467"/>
                    </a:moveTo>
                    <a:lnTo>
                      <a:pt x="6" y="1467"/>
                    </a:lnTo>
                    <a:lnTo>
                      <a:pt x="0" y="0"/>
                    </a:lnTo>
                    <a:lnTo>
                      <a:pt x="83"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7" name="Freeform 142"/>
              <p:cNvSpPr/>
              <p:nvPr/>
            </p:nvSpPr>
            <p:spPr>
              <a:xfrm>
                <a:off x="3154"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8" name="Freeform 143"/>
              <p:cNvSpPr/>
              <p:nvPr/>
            </p:nvSpPr>
            <p:spPr>
              <a:xfrm>
                <a:off x="3381"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6" y="0"/>
                  </a:cxn>
                </a:cxnLst>
                <a:rect l="txL" t="txT" r="txR" b="txB"/>
                <a:pathLst>
                  <a:path w="158" h="1467">
                    <a:moveTo>
                      <a:pt x="158" y="1467"/>
                    </a:moveTo>
                    <a:lnTo>
                      <a:pt x="6" y="1467"/>
                    </a:lnTo>
                    <a:lnTo>
                      <a:pt x="0" y="0"/>
                    </a:lnTo>
                    <a:lnTo>
                      <a:pt x="106"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9" name="Freeform 144"/>
              <p:cNvSpPr/>
              <p:nvPr/>
            </p:nvSpPr>
            <p:spPr>
              <a:xfrm>
                <a:off x="3734"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0" name="Freeform 145"/>
              <p:cNvSpPr/>
              <p:nvPr/>
            </p:nvSpPr>
            <p:spPr>
              <a:xfrm>
                <a:off x="3957"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9" y="0"/>
                  </a:cxn>
                </a:cxnLst>
                <a:rect l="txL" t="txT" r="txR" b="txB"/>
                <a:pathLst>
                  <a:path w="158" h="1467">
                    <a:moveTo>
                      <a:pt x="158" y="1467"/>
                    </a:moveTo>
                    <a:lnTo>
                      <a:pt x="6" y="1467"/>
                    </a:lnTo>
                    <a:lnTo>
                      <a:pt x="0" y="0"/>
                    </a:lnTo>
                    <a:lnTo>
                      <a:pt x="10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1" name="Freeform 146"/>
              <p:cNvSpPr/>
              <p:nvPr/>
            </p:nvSpPr>
            <p:spPr>
              <a:xfrm>
                <a:off x="4304"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2" name="Freeform 147"/>
              <p:cNvSpPr/>
              <p:nvPr/>
            </p:nvSpPr>
            <p:spPr>
              <a:xfrm>
                <a:off x="4533"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3" name="Freeform 148"/>
              <p:cNvSpPr/>
              <p:nvPr/>
            </p:nvSpPr>
            <p:spPr>
              <a:xfrm>
                <a:off x="4885"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4" name="Freeform 149"/>
              <p:cNvSpPr/>
              <p:nvPr/>
            </p:nvSpPr>
            <p:spPr>
              <a:xfrm>
                <a:off x="5093"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5" name="Freeform 150"/>
              <p:cNvSpPr/>
              <p:nvPr/>
            </p:nvSpPr>
            <p:spPr>
              <a:xfrm>
                <a:off x="5441"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6" name="Freeform 151"/>
              <p:cNvSpPr/>
              <p:nvPr/>
            </p:nvSpPr>
            <p:spPr>
              <a:xfrm>
                <a:off x="1079"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7" name="Freeform 152"/>
              <p:cNvSpPr/>
              <p:nvPr/>
            </p:nvSpPr>
            <p:spPr>
              <a:xfrm>
                <a:off x="2231" y="2744"/>
                <a:ext cx="729" cy="657"/>
              </a:xfrm>
              <a:custGeom>
                <a:avLst/>
                <a:gdLst>
                  <a:gd name="txL" fmla="*/ 0 w 729"/>
                  <a:gd name="txT" fmla="*/ 0 h 657"/>
                  <a:gd name="txR" fmla="*/ 729 w 729"/>
                  <a:gd name="txB" fmla="*/ 657 h 657"/>
                </a:gdLst>
                <a:ahLst/>
                <a:cxnLst>
                  <a:cxn ang="0">
                    <a:pos x="153" y="0"/>
                  </a:cxn>
                  <a:cxn ang="0">
                    <a:pos x="0" y="0"/>
                  </a:cxn>
                  <a:cxn ang="0">
                    <a:pos x="0" y="657"/>
                  </a:cxn>
                  <a:cxn ang="0">
                    <a:pos x="585" y="654"/>
                  </a:cxn>
                  <a:cxn ang="0">
                    <a:pos x="582" y="3"/>
                  </a:cxn>
                  <a:cxn ang="0">
                    <a:pos x="729" y="3"/>
                  </a:cxn>
                </a:cxnLst>
                <a:rect l="txL" t="txT" r="txR" b="txB"/>
                <a:pathLst>
                  <a:path w="729" h="657">
                    <a:moveTo>
                      <a:pt x="153" y="0"/>
                    </a:moveTo>
                    <a:lnTo>
                      <a:pt x="0" y="0"/>
                    </a:lnTo>
                    <a:lnTo>
                      <a:pt x="0" y="657"/>
                    </a:lnTo>
                    <a:lnTo>
                      <a:pt x="585"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8" name="Freeform 153"/>
              <p:cNvSpPr/>
              <p:nvPr/>
            </p:nvSpPr>
            <p:spPr>
              <a:xfrm>
                <a:off x="3380"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9" name="Freeform 154"/>
              <p:cNvSpPr/>
              <p:nvPr/>
            </p:nvSpPr>
            <p:spPr>
              <a:xfrm>
                <a:off x="4532"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0" name="Freeform 155"/>
              <p:cNvSpPr/>
              <p:nvPr/>
            </p:nvSpPr>
            <p:spPr>
              <a:xfrm>
                <a:off x="1424" y="2735"/>
                <a:ext cx="708" cy="570"/>
              </a:xfrm>
              <a:custGeom>
                <a:avLst/>
                <a:gdLst>
                  <a:gd name="txL" fmla="*/ 0 w 708"/>
                  <a:gd name="txT" fmla="*/ 0 h 570"/>
                  <a:gd name="txR" fmla="*/ 708 w 708"/>
                  <a:gd name="txB" fmla="*/ 570 h 570"/>
                </a:gdLst>
                <a:ahLst/>
                <a:cxnLst>
                  <a:cxn ang="0">
                    <a:pos x="0" y="0"/>
                  </a:cxn>
                  <a:cxn ang="0">
                    <a:pos x="132" y="0"/>
                  </a:cxn>
                  <a:cxn ang="0">
                    <a:pos x="129" y="570"/>
                  </a:cxn>
                  <a:cxn ang="0">
                    <a:pos x="708" y="570"/>
                  </a:cxn>
                  <a:cxn ang="0">
                    <a:pos x="708" y="9"/>
                  </a:cxn>
                  <a:cxn ang="0">
                    <a:pos x="573" y="9"/>
                  </a:cxn>
                </a:cxnLst>
                <a:rect l="txL" t="txT" r="txR" b="txB"/>
                <a:pathLst>
                  <a:path w="708" h="570">
                    <a:moveTo>
                      <a:pt x="0" y="0"/>
                    </a:moveTo>
                    <a:lnTo>
                      <a:pt x="132" y="0"/>
                    </a:lnTo>
                    <a:lnTo>
                      <a:pt x="129" y="570"/>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1" name="Freeform 156"/>
              <p:cNvSpPr/>
              <p:nvPr/>
            </p:nvSpPr>
            <p:spPr>
              <a:xfrm>
                <a:off x="2576" y="2735"/>
                <a:ext cx="726" cy="567"/>
              </a:xfrm>
              <a:custGeom>
                <a:avLst/>
                <a:gdLst>
                  <a:gd name="txL" fmla="*/ 0 w 726"/>
                  <a:gd name="txT" fmla="*/ 0 h 567"/>
                  <a:gd name="txR" fmla="*/ 726 w 726"/>
                  <a:gd name="txB" fmla="*/ 567 h 567"/>
                </a:gdLst>
                <a:ahLst/>
                <a:cxnLst>
                  <a:cxn ang="0">
                    <a:pos x="0" y="0"/>
                  </a:cxn>
                  <a:cxn ang="0">
                    <a:pos x="144" y="0"/>
                  </a:cxn>
                  <a:cxn ang="0">
                    <a:pos x="147" y="567"/>
                  </a:cxn>
                  <a:cxn ang="0">
                    <a:pos x="726" y="567"/>
                  </a:cxn>
                  <a:cxn ang="0">
                    <a:pos x="726" y="6"/>
                  </a:cxn>
                  <a:cxn ang="0">
                    <a:pos x="579" y="6"/>
                  </a:cxn>
                </a:cxnLst>
                <a:rect l="txL" t="txT" r="txR" b="txB"/>
                <a:pathLst>
                  <a:path w="726" h="567">
                    <a:moveTo>
                      <a:pt x="0" y="0"/>
                    </a:moveTo>
                    <a:lnTo>
                      <a:pt x="144" y="0"/>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2" name="Freeform 157"/>
              <p:cNvSpPr/>
              <p:nvPr/>
            </p:nvSpPr>
            <p:spPr>
              <a:xfrm>
                <a:off x="3728"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3" name="Freeform 158"/>
              <p:cNvSpPr/>
              <p:nvPr/>
            </p:nvSpPr>
            <p:spPr>
              <a:xfrm>
                <a:off x="4883" y="2738"/>
                <a:ext cx="711" cy="567"/>
              </a:xfrm>
              <a:custGeom>
                <a:avLst/>
                <a:gdLst>
                  <a:gd name="txL" fmla="*/ 0 w 711"/>
                  <a:gd name="txT" fmla="*/ 0 h 567"/>
                  <a:gd name="txR" fmla="*/ 711 w 711"/>
                  <a:gd name="txB" fmla="*/ 567 h 567"/>
                </a:gdLst>
                <a:ahLst/>
                <a:cxnLst>
                  <a:cxn ang="0">
                    <a:pos x="0" y="0"/>
                  </a:cxn>
                  <a:cxn ang="0">
                    <a:pos x="136" y="1"/>
                  </a:cxn>
                  <a:cxn ang="0">
                    <a:pos x="132" y="567"/>
                  </a:cxn>
                  <a:cxn ang="0">
                    <a:pos x="711" y="567"/>
                  </a:cxn>
                  <a:cxn ang="0">
                    <a:pos x="711" y="6"/>
                  </a:cxn>
                  <a:cxn ang="0">
                    <a:pos x="564" y="6"/>
                  </a:cxn>
                </a:cxnLst>
                <a:rect l="txL" t="txT" r="txR" b="txB"/>
                <a:pathLst>
                  <a:path w="711" h="567">
                    <a:moveTo>
                      <a:pt x="0" y="0"/>
                    </a:moveTo>
                    <a:lnTo>
                      <a:pt x="136"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4" name="Freeform 159"/>
              <p:cNvSpPr/>
              <p:nvPr/>
            </p:nvSpPr>
            <p:spPr>
              <a:xfrm>
                <a:off x="1346"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5" name="Freeform 160"/>
              <p:cNvSpPr/>
              <p:nvPr/>
            </p:nvSpPr>
            <p:spPr>
              <a:xfrm>
                <a:off x="251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6" name="Freeform 161"/>
              <p:cNvSpPr/>
              <p:nvPr/>
            </p:nvSpPr>
            <p:spPr>
              <a:xfrm>
                <a:off x="3667"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7" name="Freeform 162"/>
              <p:cNvSpPr/>
              <p:nvPr/>
            </p:nvSpPr>
            <p:spPr>
              <a:xfrm>
                <a:off x="4819"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8" name="Freeform 163"/>
              <p:cNvSpPr/>
              <p:nvPr/>
            </p:nvSpPr>
            <p:spPr>
              <a:xfrm>
                <a:off x="5300"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9" name="Freeform 164"/>
              <p:cNvSpPr/>
              <p:nvPr/>
            </p:nvSpPr>
            <p:spPr>
              <a:xfrm>
                <a:off x="4148"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0" name="Freeform 165"/>
              <p:cNvSpPr/>
              <p:nvPr/>
            </p:nvSpPr>
            <p:spPr>
              <a:xfrm>
                <a:off x="299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1" name="Freeform 166"/>
              <p:cNvSpPr/>
              <p:nvPr/>
            </p:nvSpPr>
            <p:spPr>
              <a:xfrm>
                <a:off x="1843"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2" name="Freeform 167"/>
              <p:cNvSpPr/>
              <p:nvPr/>
            </p:nvSpPr>
            <p:spPr>
              <a:xfrm>
                <a:off x="980"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3" name="Freeform 168"/>
              <p:cNvSpPr/>
              <p:nvPr/>
            </p:nvSpPr>
            <p:spPr>
              <a:xfrm>
                <a:off x="980"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4" name="Freeform 169"/>
              <p:cNvSpPr/>
              <p:nvPr/>
            </p:nvSpPr>
            <p:spPr>
              <a:xfrm>
                <a:off x="1346"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5" name="Freeform 170"/>
              <p:cNvSpPr/>
              <p:nvPr/>
            </p:nvSpPr>
            <p:spPr>
              <a:xfrm>
                <a:off x="2515"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6" name="Freeform 171"/>
              <p:cNvSpPr/>
              <p:nvPr/>
            </p:nvSpPr>
            <p:spPr>
              <a:xfrm>
                <a:off x="3667"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7" name="Freeform 172"/>
              <p:cNvSpPr/>
              <p:nvPr/>
            </p:nvSpPr>
            <p:spPr>
              <a:xfrm>
                <a:off x="4815"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8" name="Freeform 173"/>
              <p:cNvSpPr/>
              <p:nvPr/>
            </p:nvSpPr>
            <p:spPr>
              <a:xfrm>
                <a:off x="5301"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9" name="Line 174"/>
              <p:cNvSpPr/>
              <p:nvPr/>
            </p:nvSpPr>
            <p:spPr>
              <a:xfrm>
                <a:off x="4148" y="3881"/>
                <a:ext cx="0" cy="144"/>
              </a:xfrm>
              <a:prstGeom prst="line">
                <a:avLst/>
              </a:prstGeom>
              <a:ln w="38100" cap="flat" cmpd="sng">
                <a:solidFill>
                  <a:schemeClr val="tx1"/>
                </a:solidFill>
                <a:prstDash val="solid"/>
                <a:headEnd type="none" w="med" len="med"/>
                <a:tailEnd type="oval" w="sm" len="sm"/>
              </a:ln>
            </p:spPr>
          </p:sp>
          <p:sp>
            <p:nvSpPr>
              <p:cNvPr id="180" name="Line 175"/>
              <p:cNvSpPr/>
              <p:nvPr/>
            </p:nvSpPr>
            <p:spPr>
              <a:xfrm>
                <a:off x="2997" y="3881"/>
                <a:ext cx="0" cy="144"/>
              </a:xfrm>
              <a:prstGeom prst="line">
                <a:avLst/>
              </a:prstGeom>
              <a:ln w="38100" cap="flat" cmpd="sng">
                <a:solidFill>
                  <a:schemeClr val="tx1"/>
                </a:solidFill>
                <a:prstDash val="solid"/>
                <a:headEnd type="none" w="med" len="med"/>
                <a:tailEnd type="oval" w="sm" len="sm"/>
              </a:ln>
            </p:spPr>
          </p:sp>
          <p:sp>
            <p:nvSpPr>
              <p:cNvPr id="181" name="Line 176"/>
              <p:cNvSpPr/>
              <p:nvPr/>
            </p:nvSpPr>
            <p:spPr>
              <a:xfrm>
                <a:off x="1844" y="3881"/>
                <a:ext cx="0" cy="144"/>
              </a:xfrm>
              <a:prstGeom prst="line">
                <a:avLst/>
              </a:prstGeom>
              <a:ln w="38100" cap="flat" cmpd="sng">
                <a:solidFill>
                  <a:schemeClr val="tx1"/>
                </a:solidFill>
                <a:prstDash val="solid"/>
                <a:headEnd type="none" w="med" len="med"/>
                <a:tailEnd type="oval" w="sm" len="sm"/>
              </a:ln>
            </p:spPr>
          </p:sp>
          <p:sp>
            <p:nvSpPr>
              <p:cNvPr id="182" name="Rectangle 177"/>
              <p:cNvSpPr/>
              <p:nvPr/>
            </p:nvSpPr>
            <p:spPr>
              <a:xfrm>
                <a:off x="23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3" name="Text Box 178"/>
              <p:cNvSpPr txBox="1"/>
              <p:nvPr/>
            </p:nvSpPr>
            <p:spPr>
              <a:xfrm>
                <a:off x="2372"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4" name="Rectangle 179"/>
              <p:cNvSpPr/>
              <p:nvPr/>
            </p:nvSpPr>
            <p:spPr>
              <a:xfrm>
                <a:off x="3493"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5" name="Text Box 180"/>
              <p:cNvSpPr txBox="1"/>
              <p:nvPr/>
            </p:nvSpPr>
            <p:spPr>
              <a:xfrm>
                <a:off x="3524"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6" name="Rectangle 181"/>
              <p:cNvSpPr/>
              <p:nvPr/>
            </p:nvSpPr>
            <p:spPr>
              <a:xfrm>
                <a:off x="464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7" name="Text Box 182"/>
              <p:cNvSpPr txBox="1"/>
              <p:nvPr/>
            </p:nvSpPr>
            <p:spPr>
              <a:xfrm>
                <a:off x="467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8" name="Line 183"/>
              <p:cNvSpPr/>
              <p:nvPr/>
            </p:nvSpPr>
            <p:spPr>
              <a:xfrm>
                <a:off x="1988" y="3737"/>
                <a:ext cx="181" cy="0"/>
              </a:xfrm>
              <a:prstGeom prst="line">
                <a:avLst/>
              </a:prstGeom>
              <a:ln w="38100" cap="flat" cmpd="sng">
                <a:solidFill>
                  <a:schemeClr val="tx1"/>
                </a:solidFill>
                <a:prstDash val="solid"/>
                <a:headEnd type="stealth" w="sm" len="sm"/>
                <a:tailEnd type="stealth" w="sm" len="sm"/>
              </a:ln>
            </p:spPr>
          </p:sp>
          <p:sp>
            <p:nvSpPr>
              <p:cNvPr id="189" name="Line 184"/>
              <p:cNvSpPr/>
              <p:nvPr/>
            </p:nvSpPr>
            <p:spPr>
              <a:xfrm>
                <a:off x="3168" y="3737"/>
                <a:ext cx="181" cy="0"/>
              </a:xfrm>
              <a:prstGeom prst="line">
                <a:avLst/>
              </a:prstGeom>
              <a:ln w="38100" cap="flat" cmpd="sng">
                <a:solidFill>
                  <a:schemeClr val="tx1"/>
                </a:solidFill>
                <a:prstDash val="solid"/>
                <a:headEnd type="stealth" w="sm" len="sm"/>
                <a:tailEnd type="stealth" w="sm" len="sm"/>
              </a:ln>
            </p:spPr>
          </p:sp>
          <p:sp>
            <p:nvSpPr>
              <p:cNvPr id="190" name="Line 185"/>
              <p:cNvSpPr/>
              <p:nvPr/>
            </p:nvSpPr>
            <p:spPr>
              <a:xfrm>
                <a:off x="4317" y="3737"/>
                <a:ext cx="181" cy="0"/>
              </a:xfrm>
              <a:prstGeom prst="line">
                <a:avLst/>
              </a:prstGeom>
              <a:ln w="38100" cap="flat" cmpd="sng">
                <a:solidFill>
                  <a:schemeClr val="tx1"/>
                </a:solidFill>
                <a:prstDash val="solid"/>
                <a:headEnd type="stealth" w="sm" len="sm"/>
                <a:tailEnd type="stealth" w="sm" len="sm"/>
              </a:ln>
            </p:spPr>
          </p:sp>
          <p:sp>
            <p:nvSpPr>
              <p:cNvPr id="191" name="Line 186"/>
              <p:cNvSpPr/>
              <p:nvPr/>
            </p:nvSpPr>
            <p:spPr>
              <a:xfrm>
                <a:off x="5444" y="3737"/>
                <a:ext cx="181" cy="0"/>
              </a:xfrm>
              <a:prstGeom prst="line">
                <a:avLst/>
              </a:prstGeom>
              <a:ln w="38100" cap="flat" cmpd="sng">
                <a:solidFill>
                  <a:schemeClr val="tx1"/>
                </a:solidFill>
                <a:prstDash val="solid"/>
                <a:headEnd type="stealth" w="sm" len="sm"/>
                <a:tailEnd type="stealth" w="sm" len="sm"/>
              </a:ln>
            </p:spPr>
          </p:sp>
          <p:sp>
            <p:nvSpPr>
              <p:cNvPr id="192" name="Freeform 187"/>
              <p:cNvSpPr/>
              <p:nvPr/>
            </p:nvSpPr>
            <p:spPr>
              <a:xfrm>
                <a:off x="3057"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3" name="Freeform 188"/>
              <p:cNvSpPr/>
              <p:nvPr/>
            </p:nvSpPr>
            <p:spPr>
              <a:xfrm>
                <a:off x="4209" y="2691"/>
                <a:ext cx="3" cy="522"/>
              </a:xfrm>
              <a:custGeom>
                <a:avLst/>
                <a:gdLst>
                  <a:gd name="txL" fmla="*/ 0 w 3"/>
                  <a:gd name="txT" fmla="*/ 0 h 522"/>
                  <a:gd name="txR" fmla="*/ 3 w 3"/>
                  <a:gd name="txB" fmla="*/ 522 h 522"/>
                </a:gdLst>
                <a:ahLst/>
                <a:cxnLst>
                  <a:cxn ang="0">
                    <a:pos x="0" y="0"/>
                  </a:cxn>
                  <a:cxn ang="0">
                    <a:pos x="3" y="522"/>
                  </a:cxn>
                </a:cxnLst>
                <a:rect l="txL" t="txT" r="txR" b="txB"/>
                <a:pathLst>
                  <a:path w="3" h="522">
                    <a:moveTo>
                      <a:pt x="0" y="0"/>
                    </a:moveTo>
                    <a:lnTo>
                      <a:pt x="3" y="522"/>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4" name="Freeform 189"/>
              <p:cNvSpPr/>
              <p:nvPr/>
            </p:nvSpPr>
            <p:spPr>
              <a:xfrm>
                <a:off x="5349"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pPr algn="ctr"/>
                <a:endParaRPr lang="zh-CN" altLang="en-US" dirty="0">
                  <a:latin typeface="Times New Roman" panose="02020603050405020304" pitchFamily="18" charset="0"/>
                </a:endParaRPr>
              </a:p>
            </p:txBody>
          </p:sp>
          <p:sp>
            <p:nvSpPr>
              <p:cNvPr id="195" name="Text Box 190"/>
              <p:cNvSpPr txBox="1"/>
              <p:nvPr/>
            </p:nvSpPr>
            <p:spPr>
              <a:xfrm rot="5400000">
                <a:off x="1216"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6" name="Text Box 191"/>
              <p:cNvSpPr txBox="1"/>
              <p:nvPr/>
            </p:nvSpPr>
            <p:spPr>
              <a:xfrm rot="5400000">
                <a:off x="1792"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7" name="Text Box 192"/>
              <p:cNvSpPr txBox="1"/>
              <p:nvPr/>
            </p:nvSpPr>
            <p:spPr>
              <a:xfrm rot="5400000">
                <a:off x="2368"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8" name="Text Box 193"/>
              <p:cNvSpPr txBox="1"/>
              <p:nvPr/>
            </p:nvSpPr>
            <p:spPr>
              <a:xfrm rot="5400000">
                <a:off x="2944"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9" name="Text Box 194"/>
              <p:cNvSpPr txBox="1"/>
              <p:nvPr/>
            </p:nvSpPr>
            <p:spPr>
              <a:xfrm rot="5400000">
                <a:off x="3519" y="1627"/>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0" name="Text Box 195"/>
              <p:cNvSpPr txBox="1"/>
              <p:nvPr/>
            </p:nvSpPr>
            <p:spPr>
              <a:xfrm rot="5400000">
                <a:off x="4096"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1" name="Text Box 196"/>
              <p:cNvSpPr txBox="1"/>
              <p:nvPr/>
            </p:nvSpPr>
            <p:spPr>
              <a:xfrm rot="5400000">
                <a:off x="4672"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2" name="Text Box 197"/>
              <p:cNvSpPr txBox="1"/>
              <p:nvPr/>
            </p:nvSpPr>
            <p:spPr>
              <a:xfrm rot="5400000">
                <a:off x="5267"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3" name="Text Box 198"/>
              <p:cNvSpPr txBox="1"/>
              <p:nvPr/>
            </p:nvSpPr>
            <p:spPr>
              <a:xfrm>
                <a:off x="684"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4" name="Text Box 199"/>
              <p:cNvSpPr txBox="1"/>
              <p:nvPr/>
            </p:nvSpPr>
            <p:spPr>
              <a:xfrm>
                <a:off x="684"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205" name="Text Box 200"/>
              <p:cNvSpPr txBox="1"/>
              <p:nvPr/>
            </p:nvSpPr>
            <p:spPr>
              <a:xfrm>
                <a:off x="648"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206" name="Line 201"/>
              <p:cNvSpPr/>
              <p:nvPr/>
            </p:nvSpPr>
            <p:spPr>
              <a:xfrm>
                <a:off x="356" y="2537"/>
                <a:ext cx="576" cy="0"/>
              </a:xfrm>
              <a:prstGeom prst="line">
                <a:avLst/>
              </a:prstGeom>
              <a:ln w="38100" cap="flat" cmpd="sng">
                <a:solidFill>
                  <a:schemeClr val="tx1"/>
                </a:solidFill>
                <a:prstDash val="solid"/>
                <a:headEnd type="none" w="med" len="med"/>
                <a:tailEnd type="none" w="med" len="med"/>
              </a:ln>
            </p:spPr>
          </p:sp>
          <p:sp>
            <p:nvSpPr>
              <p:cNvPr id="207" name="Text Box 202"/>
              <p:cNvSpPr txBox="1"/>
              <p:nvPr/>
            </p:nvSpPr>
            <p:spPr>
              <a:xfrm>
                <a:off x="684"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8" name="Text Box 203"/>
              <p:cNvSpPr txBox="1"/>
              <p:nvPr/>
            </p:nvSpPr>
            <p:spPr>
              <a:xfrm>
                <a:off x="648"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209" name="Text Box 204"/>
              <p:cNvSpPr txBox="1"/>
              <p:nvPr/>
            </p:nvSpPr>
            <p:spPr>
              <a:xfrm rot="5400000">
                <a:off x="688"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0" name="Text Box 205"/>
              <p:cNvSpPr txBox="1"/>
              <p:nvPr/>
            </p:nvSpPr>
            <p:spPr>
              <a:xfrm rot="5400000">
                <a:off x="688" y="2876"/>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1" name="Text Box 206"/>
              <p:cNvSpPr txBox="1"/>
              <p:nvPr/>
            </p:nvSpPr>
            <p:spPr>
              <a:xfrm>
                <a:off x="372"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212" name="Text Box 207"/>
              <p:cNvSpPr txBox="1"/>
              <p:nvPr/>
            </p:nvSpPr>
            <p:spPr>
              <a:xfrm>
                <a:off x="372"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3" name="Text Box 208"/>
              <p:cNvSpPr txBox="1"/>
              <p:nvPr/>
            </p:nvSpPr>
            <p:spPr>
              <a:xfrm>
                <a:off x="372"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4" name="Text Box 209"/>
              <p:cNvSpPr txBox="1"/>
              <p:nvPr/>
            </p:nvSpPr>
            <p:spPr>
              <a:xfrm>
                <a:off x="372"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15" name="Text Box 210"/>
              <p:cNvSpPr txBox="1"/>
              <p:nvPr/>
            </p:nvSpPr>
            <p:spPr>
              <a:xfrm>
                <a:off x="372"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16" name="Text Box 211"/>
              <p:cNvSpPr txBox="1"/>
              <p:nvPr/>
            </p:nvSpPr>
            <p:spPr>
              <a:xfrm>
                <a:off x="399"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217" name="Text Box 212"/>
              <p:cNvSpPr txBox="1"/>
              <p:nvPr/>
            </p:nvSpPr>
            <p:spPr>
              <a:xfrm>
                <a:off x="399"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8" name="Text Box 213"/>
              <p:cNvSpPr txBox="1"/>
              <p:nvPr/>
            </p:nvSpPr>
            <p:spPr>
              <a:xfrm>
                <a:off x="399"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9" name="Text Box 214"/>
              <p:cNvSpPr txBox="1"/>
              <p:nvPr/>
            </p:nvSpPr>
            <p:spPr>
              <a:xfrm>
                <a:off x="399"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20" name="Text Box 215"/>
              <p:cNvSpPr txBox="1"/>
              <p:nvPr/>
            </p:nvSpPr>
            <p:spPr>
              <a:xfrm>
                <a:off x="399"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21" name="Text Box 216"/>
              <p:cNvSpPr txBox="1"/>
              <p:nvPr/>
            </p:nvSpPr>
            <p:spPr>
              <a:xfrm>
                <a:off x="196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222" name="Text Box 217"/>
              <p:cNvSpPr txBox="1"/>
              <p:nvPr/>
            </p:nvSpPr>
            <p:spPr>
              <a:xfrm>
                <a:off x="312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223" name="Text Box 218"/>
              <p:cNvSpPr txBox="1"/>
              <p:nvPr/>
            </p:nvSpPr>
            <p:spPr>
              <a:xfrm>
                <a:off x="4280"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224" name="Text Box 219"/>
              <p:cNvSpPr txBox="1"/>
              <p:nvPr/>
            </p:nvSpPr>
            <p:spPr>
              <a:xfrm>
                <a:off x="543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225" name="Line 220"/>
              <p:cNvSpPr/>
              <p:nvPr/>
            </p:nvSpPr>
            <p:spPr>
              <a:xfrm>
                <a:off x="164" y="905"/>
                <a:ext cx="192" cy="0"/>
              </a:xfrm>
              <a:prstGeom prst="line">
                <a:avLst/>
              </a:prstGeom>
              <a:ln w="38100" cap="flat" cmpd="sng">
                <a:solidFill>
                  <a:schemeClr val="tx1"/>
                </a:solidFill>
                <a:prstDash val="solid"/>
                <a:headEnd type="none" w="med" len="med"/>
                <a:tailEnd type="stealth" w="sm" len="sm"/>
              </a:ln>
            </p:spPr>
          </p:sp>
          <p:sp>
            <p:nvSpPr>
              <p:cNvPr id="226" name="Line 221"/>
              <p:cNvSpPr/>
              <p:nvPr/>
            </p:nvSpPr>
            <p:spPr>
              <a:xfrm>
                <a:off x="164" y="1164"/>
                <a:ext cx="192" cy="0"/>
              </a:xfrm>
              <a:prstGeom prst="line">
                <a:avLst/>
              </a:prstGeom>
              <a:ln w="38100" cap="flat" cmpd="sng">
                <a:solidFill>
                  <a:schemeClr val="tx1"/>
                </a:solidFill>
                <a:prstDash val="solid"/>
                <a:headEnd type="none" w="med" len="med"/>
                <a:tailEnd type="stealth" w="sm" len="sm"/>
              </a:ln>
            </p:spPr>
            <p:txBody>
              <a:bodyPr/>
              <a:lstStyle/>
              <a:p>
                <a:endParaRPr lang="zh-CN" altLang="en-US"/>
              </a:p>
            </p:txBody>
          </p:sp>
          <p:sp>
            <p:nvSpPr>
              <p:cNvPr id="227" name="Line 222"/>
              <p:cNvSpPr/>
              <p:nvPr/>
            </p:nvSpPr>
            <p:spPr>
              <a:xfrm>
                <a:off x="164" y="1423"/>
                <a:ext cx="192" cy="0"/>
              </a:xfrm>
              <a:prstGeom prst="line">
                <a:avLst/>
              </a:prstGeom>
              <a:ln w="38100" cap="flat" cmpd="sng">
                <a:solidFill>
                  <a:schemeClr val="tx1"/>
                </a:solidFill>
                <a:prstDash val="solid"/>
                <a:headEnd type="none" w="med" len="med"/>
                <a:tailEnd type="stealth" w="sm" len="sm"/>
              </a:ln>
            </p:spPr>
          </p:sp>
          <p:sp>
            <p:nvSpPr>
              <p:cNvPr id="228" name="Line 223"/>
              <p:cNvSpPr/>
              <p:nvPr/>
            </p:nvSpPr>
            <p:spPr>
              <a:xfrm>
                <a:off x="164" y="1682"/>
                <a:ext cx="192" cy="0"/>
              </a:xfrm>
              <a:prstGeom prst="line">
                <a:avLst/>
              </a:prstGeom>
              <a:ln w="38100" cap="flat" cmpd="sng">
                <a:solidFill>
                  <a:schemeClr val="tx1"/>
                </a:solidFill>
                <a:prstDash val="solid"/>
                <a:headEnd type="none" w="med" len="med"/>
                <a:tailEnd type="stealth" w="sm" len="sm"/>
              </a:ln>
            </p:spPr>
          </p:sp>
          <p:sp>
            <p:nvSpPr>
              <p:cNvPr id="229" name="Line 224"/>
              <p:cNvSpPr/>
              <p:nvPr/>
            </p:nvSpPr>
            <p:spPr>
              <a:xfrm>
                <a:off x="164" y="1941"/>
                <a:ext cx="192" cy="0"/>
              </a:xfrm>
              <a:prstGeom prst="line">
                <a:avLst/>
              </a:prstGeom>
              <a:ln w="38100" cap="flat" cmpd="sng">
                <a:solidFill>
                  <a:schemeClr val="tx1"/>
                </a:solidFill>
                <a:prstDash val="solid"/>
                <a:headEnd type="none" w="med" len="med"/>
                <a:tailEnd type="stealth" w="sm" len="sm"/>
              </a:ln>
            </p:spPr>
          </p:sp>
          <p:sp>
            <p:nvSpPr>
              <p:cNvPr id="230" name="Line 225"/>
              <p:cNvSpPr/>
              <p:nvPr/>
            </p:nvSpPr>
            <p:spPr>
              <a:xfrm>
                <a:off x="164" y="2201"/>
                <a:ext cx="192" cy="0"/>
              </a:xfrm>
              <a:prstGeom prst="line">
                <a:avLst/>
              </a:prstGeom>
              <a:ln w="38100" cap="flat" cmpd="sng">
                <a:solidFill>
                  <a:schemeClr val="tx1"/>
                </a:solidFill>
                <a:prstDash val="solid"/>
                <a:headEnd type="none" w="med" len="med"/>
                <a:tailEnd type="stealth" w="sm" len="sm"/>
              </a:ln>
            </p:spPr>
          </p:sp>
          <p:sp>
            <p:nvSpPr>
              <p:cNvPr id="231" name="Line 226"/>
              <p:cNvSpPr/>
              <p:nvPr/>
            </p:nvSpPr>
            <p:spPr>
              <a:xfrm>
                <a:off x="164" y="2872"/>
                <a:ext cx="192" cy="0"/>
              </a:xfrm>
              <a:prstGeom prst="line">
                <a:avLst/>
              </a:prstGeom>
              <a:ln w="38100" cap="flat" cmpd="sng">
                <a:solidFill>
                  <a:schemeClr val="tx1"/>
                </a:solidFill>
                <a:prstDash val="solid"/>
                <a:headEnd type="none" w="med" len="med"/>
                <a:tailEnd type="stealth" w="sm" len="sm"/>
              </a:ln>
            </p:spPr>
          </p:sp>
          <p:sp>
            <p:nvSpPr>
              <p:cNvPr id="232" name="Line 227"/>
              <p:cNvSpPr/>
              <p:nvPr/>
            </p:nvSpPr>
            <p:spPr>
              <a:xfrm>
                <a:off x="164" y="3131"/>
                <a:ext cx="192" cy="0"/>
              </a:xfrm>
              <a:prstGeom prst="line">
                <a:avLst/>
              </a:prstGeom>
              <a:ln w="38100" cap="flat" cmpd="sng">
                <a:solidFill>
                  <a:schemeClr val="tx1"/>
                </a:solidFill>
                <a:prstDash val="solid"/>
                <a:headEnd type="none" w="med" len="med"/>
                <a:tailEnd type="stealth" w="sm" len="sm"/>
              </a:ln>
            </p:spPr>
          </p:sp>
          <p:sp>
            <p:nvSpPr>
              <p:cNvPr id="233" name="Line 228"/>
              <p:cNvSpPr/>
              <p:nvPr/>
            </p:nvSpPr>
            <p:spPr>
              <a:xfrm>
                <a:off x="164" y="3390"/>
                <a:ext cx="192" cy="0"/>
              </a:xfrm>
              <a:prstGeom prst="line">
                <a:avLst/>
              </a:prstGeom>
              <a:ln w="38100" cap="flat" cmpd="sng">
                <a:solidFill>
                  <a:schemeClr val="tx1"/>
                </a:solidFill>
                <a:prstDash val="solid"/>
                <a:headEnd type="none" w="med" len="med"/>
                <a:tailEnd type="stealth" w="sm" len="sm"/>
              </a:ln>
            </p:spPr>
          </p:sp>
          <p:sp>
            <p:nvSpPr>
              <p:cNvPr id="234" name="Line 229"/>
              <p:cNvSpPr/>
              <p:nvPr/>
            </p:nvSpPr>
            <p:spPr>
              <a:xfrm>
                <a:off x="164" y="3650"/>
                <a:ext cx="192" cy="0"/>
              </a:xfrm>
              <a:prstGeom prst="line">
                <a:avLst/>
              </a:prstGeom>
              <a:ln w="38100" cap="flat" cmpd="sng">
                <a:solidFill>
                  <a:schemeClr val="tx1"/>
                </a:solidFill>
                <a:prstDash val="solid"/>
                <a:headEnd type="none" w="med" len="med"/>
                <a:tailEnd type="stealth" w="sm" len="sm"/>
              </a:ln>
            </p:spPr>
          </p:sp>
          <p:sp>
            <p:nvSpPr>
              <p:cNvPr id="235" name="Text Box 230"/>
              <p:cNvSpPr txBox="1"/>
              <p:nvPr/>
            </p:nvSpPr>
            <p:spPr>
              <a:xfrm>
                <a:off x="672"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236" name="Line 231"/>
              <p:cNvSpPr/>
              <p:nvPr/>
            </p:nvSpPr>
            <p:spPr>
              <a:xfrm>
                <a:off x="706" y="3923"/>
                <a:ext cx="288" cy="0"/>
              </a:xfrm>
              <a:prstGeom prst="line">
                <a:avLst/>
              </a:prstGeom>
              <a:ln w="9525" cap="flat" cmpd="sng">
                <a:solidFill>
                  <a:schemeClr val="tx1"/>
                </a:solidFill>
                <a:prstDash val="solid"/>
                <a:headEnd type="none" w="med" len="med"/>
                <a:tailEnd type="none" w="med" len="med"/>
              </a:ln>
            </p:spPr>
          </p:sp>
          <p:sp>
            <p:nvSpPr>
              <p:cNvPr id="237" name="Text Box 232"/>
              <p:cNvSpPr txBox="1"/>
              <p:nvPr/>
            </p:nvSpPr>
            <p:spPr>
              <a:xfrm>
                <a:off x="692"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238" name="Line 233"/>
              <p:cNvSpPr/>
              <p:nvPr/>
            </p:nvSpPr>
            <p:spPr>
              <a:xfrm>
                <a:off x="750" y="4079"/>
                <a:ext cx="192" cy="0"/>
              </a:xfrm>
              <a:prstGeom prst="line">
                <a:avLst/>
              </a:prstGeom>
              <a:ln w="9525" cap="flat" cmpd="sng">
                <a:solidFill>
                  <a:schemeClr val="tx1"/>
                </a:solidFill>
                <a:prstDash val="solid"/>
                <a:headEnd type="none" w="med" len="med"/>
                <a:tailEnd type="none" w="med" len="med"/>
              </a:ln>
            </p:spPr>
          </p:sp>
        </p:grpSp>
      </p:grpSp>
      <p:sp>
        <p:nvSpPr>
          <p:cNvPr id="239" name="灯片编号占位符 2"/>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E8E787-E6FE-45D8-9039-788B45E44EE7}" type="slidenum">
              <a:rPr lang="zh-CN" altLang="en-US" smtClean="0"/>
              <a:t>26</a:t>
            </a:fld>
            <a:endParaRPr lang="zh-CN" altLang="en-US" dirty="0"/>
          </a:p>
        </p:txBody>
      </p:sp>
      <p:grpSp>
        <p:nvGrpSpPr>
          <p:cNvPr id="240" name="Group 2"/>
          <p:cNvGrpSpPr/>
          <p:nvPr/>
        </p:nvGrpSpPr>
        <p:grpSpPr>
          <a:xfrm>
            <a:off x="3057525" y="973455"/>
            <a:ext cx="7292975" cy="403225"/>
            <a:chOff x="1022" y="538"/>
            <a:chExt cx="4594" cy="254"/>
          </a:xfrm>
        </p:grpSpPr>
        <p:sp>
          <p:nvSpPr>
            <p:cNvPr id="241"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242"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43"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244"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45"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txBody>
            <a:bodyPr/>
            <a:lstStyle/>
            <a:p>
              <a:endParaRPr lang="zh-CN" altLang="en-US"/>
            </a:p>
          </p:txBody>
        </p:sp>
        <p:sp>
          <p:nvSpPr>
            <p:cNvPr id="246"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247"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248"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249"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250"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251"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252"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253"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254"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255"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256"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257"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sp>
        <p:nvSpPr>
          <p:cNvPr id="4" name="矩形 3"/>
          <p:cNvSpPr/>
          <p:nvPr/>
        </p:nvSpPr>
        <p:spPr>
          <a:xfrm>
            <a:off x="3227888" y="4075828"/>
            <a:ext cx="640556" cy="5476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220903" y="1564403"/>
            <a:ext cx="640556" cy="547687"/>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12140" y="318135"/>
            <a:ext cx="1097280" cy="368300"/>
          </a:xfrm>
          <a:prstGeom prst="rect">
            <a:avLst/>
          </a:prstGeom>
          <a:noFill/>
        </p:spPr>
        <p:txBody>
          <a:bodyPr wrap="none" rtlCol="0" anchor="t">
            <a:spAutoFit/>
          </a:bodyPr>
          <a:lstStyle/>
          <a:p>
            <a:r>
              <a:rPr lang="zh-CN" altLang="en-US">
                <a:sym typeface="+mn-ea"/>
              </a:rPr>
              <a:t>基本电路</a:t>
            </a:r>
            <a:endParaRPr lang="zh-CN" altLang="en-US"/>
          </a:p>
        </p:txBody>
      </p:sp>
      <p:cxnSp>
        <p:nvCxnSpPr>
          <p:cNvPr id="258" name="直接箭头连接符 257"/>
          <p:cNvCxnSpPr/>
          <p:nvPr/>
        </p:nvCxnSpPr>
        <p:spPr>
          <a:xfrm>
            <a:off x="1573530" y="713740"/>
            <a:ext cx="1593850" cy="934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9" name="文本框 258"/>
          <p:cNvSpPr txBox="1"/>
          <p:nvPr/>
        </p:nvSpPr>
        <p:spPr>
          <a:xfrm>
            <a:off x="612140" y="2837815"/>
            <a:ext cx="746760" cy="368300"/>
          </a:xfrm>
          <a:prstGeom prst="rect">
            <a:avLst/>
          </a:prstGeom>
          <a:noFill/>
        </p:spPr>
        <p:txBody>
          <a:bodyPr wrap="none" rtlCol="0" anchor="t">
            <a:spAutoFit/>
          </a:bodyPr>
          <a:lstStyle/>
          <a:p>
            <a:r>
              <a:rPr lang="en-US" altLang="zh-CN">
                <a:sym typeface="+mn-ea"/>
              </a:rPr>
              <a:t>T7/T8</a:t>
            </a:r>
            <a:endParaRPr lang="zh-CN" altLang="en-US"/>
          </a:p>
        </p:txBody>
      </p:sp>
      <p:cxnSp>
        <p:nvCxnSpPr>
          <p:cNvPr id="260" name="直接箭头连接符 259"/>
          <p:cNvCxnSpPr/>
          <p:nvPr/>
        </p:nvCxnSpPr>
        <p:spPr>
          <a:xfrm>
            <a:off x="1408430" y="3105150"/>
            <a:ext cx="1758950" cy="10629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bldLvl="0" animBg="1"/>
      <p:bldP spid="11" grpId="0"/>
      <p:bldP spid="25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038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txBody>
            <a:bodyPr/>
            <a:lstStyle/>
            <a:p>
              <a:endParaRPr lang="zh-CN" altLang="en-US"/>
            </a:p>
          </p:txBody>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27</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strips(downRight)">
                                      <p:cBhvr>
                                        <p:cTn id="7"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387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28</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strips(downRight)">
                                      <p:cBhvr>
                                        <p:cTn id="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895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29</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78"/>
          <p:cNvGrpSpPr/>
          <p:nvPr/>
        </p:nvGrpSpPr>
        <p:grpSpPr>
          <a:xfrm>
            <a:off x="2919413" y="2616494"/>
            <a:ext cx="6594475" cy="1982787"/>
            <a:chOff x="915" y="1637"/>
            <a:chExt cx="4154" cy="1249"/>
          </a:xfrm>
        </p:grpSpPr>
        <p:grpSp>
          <p:nvGrpSpPr>
            <p:cNvPr id="278" name="Group 279"/>
            <p:cNvGrpSpPr/>
            <p:nvPr/>
          </p:nvGrpSpPr>
          <p:grpSpPr>
            <a:xfrm>
              <a:off x="915" y="2633"/>
              <a:ext cx="3945" cy="253"/>
              <a:chOff x="915" y="2633"/>
              <a:chExt cx="3945" cy="253"/>
            </a:xfrm>
          </p:grpSpPr>
          <p:grpSp>
            <p:nvGrpSpPr>
              <p:cNvPr id="287" name="Group 280"/>
              <p:cNvGrpSpPr/>
              <p:nvPr/>
            </p:nvGrpSpPr>
            <p:grpSpPr>
              <a:xfrm>
                <a:off x="915" y="2696"/>
                <a:ext cx="3858" cy="190"/>
                <a:chOff x="915" y="2696"/>
                <a:chExt cx="3858" cy="190"/>
              </a:xfrm>
            </p:grpSpPr>
            <p:sp>
              <p:nvSpPr>
                <p:cNvPr id="320"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86"/>
              <p:cNvGrpSpPr/>
              <p:nvPr/>
            </p:nvGrpSpPr>
            <p:grpSpPr>
              <a:xfrm>
                <a:off x="1213" y="2633"/>
                <a:ext cx="192" cy="158"/>
                <a:chOff x="1440" y="2928"/>
                <a:chExt cx="192" cy="158"/>
              </a:xfrm>
            </p:grpSpPr>
            <p:grpSp>
              <p:nvGrpSpPr>
                <p:cNvPr id="313" name="Group 287"/>
                <p:cNvGrpSpPr/>
                <p:nvPr/>
              </p:nvGrpSpPr>
              <p:grpSpPr>
                <a:xfrm rot="5400000">
                  <a:off x="1529" y="2983"/>
                  <a:ext cx="158" cy="48"/>
                  <a:chOff x="3459" y="1296"/>
                  <a:chExt cx="243" cy="48"/>
                </a:xfrm>
              </p:grpSpPr>
              <p:sp>
                <p:nvSpPr>
                  <p:cNvPr id="318"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1"/>
                <p:cNvGrpSpPr/>
                <p:nvPr/>
              </p:nvGrpSpPr>
              <p:grpSpPr>
                <a:xfrm rot="-5400000">
                  <a:off x="1385" y="2983"/>
                  <a:ext cx="158" cy="48"/>
                  <a:chOff x="3459" y="1296"/>
                  <a:chExt cx="243" cy="48"/>
                </a:xfrm>
              </p:grpSpPr>
              <p:sp>
                <p:nvSpPr>
                  <p:cNvPr id="316"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294"/>
              <p:cNvGrpSpPr/>
              <p:nvPr/>
            </p:nvGrpSpPr>
            <p:grpSpPr>
              <a:xfrm>
                <a:off x="2365" y="2635"/>
                <a:ext cx="192" cy="158"/>
                <a:chOff x="1440" y="2928"/>
                <a:chExt cx="192" cy="158"/>
              </a:xfrm>
            </p:grpSpPr>
            <p:grpSp>
              <p:nvGrpSpPr>
                <p:cNvPr id="306" name="Group 295"/>
                <p:cNvGrpSpPr/>
                <p:nvPr/>
              </p:nvGrpSpPr>
              <p:grpSpPr>
                <a:xfrm rot="5400000">
                  <a:off x="1529" y="2983"/>
                  <a:ext cx="158" cy="48"/>
                  <a:chOff x="3459" y="1296"/>
                  <a:chExt cx="243" cy="48"/>
                </a:xfrm>
              </p:grpSpPr>
              <p:sp>
                <p:nvSpPr>
                  <p:cNvPr id="311"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299"/>
                <p:cNvGrpSpPr/>
                <p:nvPr/>
              </p:nvGrpSpPr>
              <p:grpSpPr>
                <a:xfrm rot="-5400000">
                  <a:off x="1385" y="2983"/>
                  <a:ext cx="158" cy="48"/>
                  <a:chOff x="3459" y="1296"/>
                  <a:chExt cx="243" cy="48"/>
                </a:xfrm>
              </p:grpSpPr>
              <p:sp>
                <p:nvSpPr>
                  <p:cNvPr id="309"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2"/>
              <p:cNvGrpSpPr/>
              <p:nvPr/>
            </p:nvGrpSpPr>
            <p:grpSpPr>
              <a:xfrm>
                <a:off x="3517" y="2635"/>
                <a:ext cx="192" cy="158"/>
                <a:chOff x="1440" y="2928"/>
                <a:chExt cx="192" cy="158"/>
              </a:xfrm>
            </p:grpSpPr>
            <p:grpSp>
              <p:nvGrpSpPr>
                <p:cNvPr id="299" name="Group 303"/>
                <p:cNvGrpSpPr/>
                <p:nvPr/>
              </p:nvGrpSpPr>
              <p:grpSpPr>
                <a:xfrm rot="5400000">
                  <a:off x="1529" y="2983"/>
                  <a:ext cx="158" cy="48"/>
                  <a:chOff x="3459" y="1296"/>
                  <a:chExt cx="243" cy="48"/>
                </a:xfrm>
              </p:grpSpPr>
              <p:sp>
                <p:nvSpPr>
                  <p:cNvPr id="304"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07"/>
                <p:cNvGrpSpPr/>
                <p:nvPr/>
              </p:nvGrpSpPr>
              <p:grpSpPr>
                <a:xfrm rot="-5400000">
                  <a:off x="1385" y="2983"/>
                  <a:ext cx="158" cy="48"/>
                  <a:chOff x="3459" y="1296"/>
                  <a:chExt cx="243" cy="48"/>
                </a:xfrm>
              </p:grpSpPr>
              <p:sp>
                <p:nvSpPr>
                  <p:cNvPr id="302"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0"/>
              <p:cNvGrpSpPr/>
              <p:nvPr/>
            </p:nvGrpSpPr>
            <p:grpSpPr>
              <a:xfrm>
                <a:off x="4668" y="2635"/>
                <a:ext cx="192" cy="158"/>
                <a:chOff x="1440" y="2928"/>
                <a:chExt cx="192" cy="158"/>
              </a:xfrm>
            </p:grpSpPr>
            <p:grpSp>
              <p:nvGrpSpPr>
                <p:cNvPr id="292" name="Group 311"/>
                <p:cNvGrpSpPr/>
                <p:nvPr/>
              </p:nvGrpSpPr>
              <p:grpSpPr>
                <a:xfrm rot="5400000">
                  <a:off x="1529" y="2983"/>
                  <a:ext cx="158" cy="48"/>
                  <a:chOff x="3459" y="1296"/>
                  <a:chExt cx="243" cy="48"/>
                </a:xfrm>
              </p:grpSpPr>
              <p:sp>
                <p:nvSpPr>
                  <p:cNvPr id="297"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15"/>
                <p:cNvGrpSpPr/>
                <p:nvPr/>
              </p:nvGrpSpPr>
              <p:grpSpPr>
                <a:xfrm rot="-5400000">
                  <a:off x="1385" y="2983"/>
                  <a:ext cx="158" cy="48"/>
                  <a:chOff x="3459" y="1296"/>
                  <a:chExt cx="243" cy="48"/>
                </a:xfrm>
              </p:grpSpPr>
              <p:sp>
                <p:nvSpPr>
                  <p:cNvPr id="295"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strips(upRight)">
                                      <p:cBhvr>
                                        <p:cTn id="7"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6.1</a:t>
            </a:r>
            <a:r>
              <a:rPr lang="zh-CN" altLang="en-US" b="1" dirty="0">
                <a:sym typeface="+mn-ea"/>
              </a:rPr>
              <a:t>存储器概述</a:t>
            </a:r>
            <a:endParaRPr lang="zh-CN" altLang="en-US" dirty="0"/>
          </a:p>
        </p:txBody>
      </p:sp>
      <p:sp>
        <p:nvSpPr>
          <p:cNvPr id="6" name="内容占位符 5"/>
          <p:cNvSpPr>
            <a:spLocks noGrp="1"/>
          </p:cNvSpPr>
          <p:nvPr>
            <p:ph idx="1"/>
          </p:nvPr>
        </p:nvSpPr>
        <p:spPr/>
        <p:txBody>
          <a:bodyPr>
            <a:normAutofit fontScale="90000"/>
          </a:bodyPr>
          <a:lstStyle/>
          <a:p>
            <a:pPr marL="0" indent="0">
              <a:lnSpc>
                <a:spcPct val="150000"/>
              </a:lnSpc>
              <a:buNone/>
            </a:pPr>
            <a:r>
              <a:rPr lang="zh-CN" altLang="en-US" sz="3600" b="1" dirty="0">
                <a:latin typeface="Times New Roman" panose="02020603050405020304" pitchFamily="18" charset="0"/>
                <a:sym typeface="+mn-ea"/>
              </a:rPr>
              <a:t>一、存储器分类：</a:t>
            </a:r>
            <a:r>
              <a:rPr lang="zh-CN" altLang="en-US" sz="3600" b="1" dirty="0">
                <a:sym typeface="+mn-ea"/>
              </a:rPr>
              <a:t>存储介质、存</a:t>
            </a:r>
            <a:r>
              <a:rPr lang="zh-CN" altLang="en-US" sz="3600" b="1" dirty="0">
                <a:latin typeface="宋体" panose="02010600030101010101" pitchFamily="2" charset="-122"/>
                <a:sym typeface="+mn-ea"/>
              </a:rPr>
              <a:t>取方式</a:t>
            </a:r>
            <a:r>
              <a:rPr lang="zh-CN" altLang="en-US" sz="3600" b="1" dirty="0">
                <a:sym typeface="+mn-ea"/>
              </a:rPr>
              <a:t>、</a:t>
            </a:r>
            <a:r>
              <a:rPr lang="zh-CN" altLang="en-US" sz="3600" b="1" dirty="0">
                <a:latin typeface="宋体" panose="02010600030101010101" pitchFamily="2" charset="-122"/>
                <a:sym typeface="+mn-ea"/>
              </a:rPr>
              <a:t>计算机中的作用</a:t>
            </a:r>
            <a:endParaRPr lang="zh-CN" altLang="en-US" sz="3600" b="1" dirty="0">
              <a:latin typeface="Times New Roman" panose="02020603050405020304" pitchFamily="18" charset="0"/>
              <a:sym typeface="+mn-ea"/>
            </a:endParaRPr>
          </a:p>
          <a:p>
            <a:pPr marL="457200" lvl="1" indent="0">
              <a:lnSpc>
                <a:spcPct val="150000"/>
              </a:lnSpc>
              <a:spcBef>
                <a:spcPts val="1200"/>
              </a:spcBef>
              <a:buNone/>
            </a:pPr>
            <a:r>
              <a:rPr lang="zh-CN" altLang="en-US" sz="3200" b="1" dirty="0">
                <a:latin typeface="Times New Roman" panose="02020603050405020304" pitchFamily="18" charset="0"/>
                <a:sym typeface="+mn-ea"/>
              </a:rPr>
              <a:t>1.  按存储介质分类</a:t>
            </a:r>
            <a:endParaRPr lang="zh-CN" altLang="en-US" sz="2800" b="1" dirty="0">
              <a:latin typeface="Times New Roman" panose="02020603050405020304" pitchFamily="18" charset="0"/>
              <a:sym typeface="+mn-ea"/>
            </a:endParaRPr>
          </a:p>
          <a:p>
            <a:pPr marL="914400" lvl="2" indent="0">
              <a:lnSpc>
                <a:spcPct val="150000"/>
              </a:lnSpc>
              <a:spcBef>
                <a:spcPts val="1200"/>
              </a:spcBef>
              <a:buNone/>
            </a:pPr>
            <a:r>
              <a:rPr lang="zh-CN" altLang="en-US" sz="2800" b="1" dirty="0">
                <a:latin typeface="Times New Roman" panose="02020603050405020304" pitchFamily="18" charset="0"/>
                <a:sym typeface="+mn-ea"/>
              </a:rPr>
              <a:t>(1) 半导体存储器   </a:t>
            </a:r>
            <a:r>
              <a:rPr lang="en-US" altLang="zh-CN" sz="2800" b="1" dirty="0">
                <a:latin typeface="Times New Roman" panose="02020603050405020304" pitchFamily="18" charset="0"/>
                <a:sym typeface="+mn-ea"/>
              </a:rPr>
              <a:t>	            TTL 、MOS</a:t>
            </a:r>
          </a:p>
          <a:p>
            <a:pPr marL="914400" lvl="2" indent="0">
              <a:lnSpc>
                <a:spcPct val="150000"/>
              </a:lnSpc>
              <a:spcBef>
                <a:spcPts val="1200"/>
              </a:spcBef>
              <a:buNone/>
            </a:pPr>
            <a:r>
              <a:rPr lang="zh-CN" altLang="en-US" sz="2800" b="1" dirty="0">
                <a:latin typeface="Times New Roman" panose="02020603050405020304" pitchFamily="18" charset="0"/>
                <a:sym typeface="+mn-ea"/>
              </a:rPr>
              <a:t>(2) 磁表面存储器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磁头、载磁体</a:t>
            </a:r>
          </a:p>
          <a:p>
            <a:pPr marL="914400" lvl="2" indent="0">
              <a:lnSpc>
                <a:spcPct val="150000"/>
              </a:lnSpc>
              <a:spcBef>
                <a:spcPts val="1200"/>
              </a:spcBef>
              <a:buNone/>
            </a:pPr>
            <a:r>
              <a:rPr lang="zh-CN" altLang="en-US" sz="2800" b="1" dirty="0">
                <a:latin typeface="Times New Roman" panose="02020603050405020304" pitchFamily="18" charset="0"/>
                <a:sym typeface="+mn-ea"/>
              </a:rPr>
              <a:t>(</a:t>
            </a:r>
            <a:r>
              <a:rPr lang="en-US" altLang="zh-CN" sz="2800" b="1" dirty="0">
                <a:latin typeface="Times New Roman" panose="02020603050405020304" pitchFamily="18" charset="0"/>
                <a:sym typeface="+mn-ea"/>
              </a:rPr>
              <a:t>3</a:t>
            </a:r>
            <a:r>
              <a:rPr lang="zh-CN" altLang="en-US" sz="2800" b="1" dirty="0">
                <a:latin typeface="Times New Roman" panose="02020603050405020304" pitchFamily="18" charset="0"/>
                <a:sym typeface="+mn-ea"/>
              </a:rPr>
              <a:t>) 磁芯存储器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硬磁材料、环状元件</a:t>
            </a:r>
          </a:p>
          <a:p>
            <a:pPr marL="914400" lvl="2" indent="0">
              <a:lnSpc>
                <a:spcPct val="150000"/>
              </a:lnSpc>
              <a:spcBef>
                <a:spcPts val="1200"/>
              </a:spcBef>
              <a:buNone/>
            </a:pPr>
            <a:r>
              <a:rPr lang="zh-CN" altLang="en-US" sz="2800" b="1" dirty="0">
                <a:latin typeface="Times New Roman" panose="02020603050405020304" pitchFamily="18" charset="0"/>
                <a:sym typeface="+mn-ea"/>
              </a:rPr>
              <a:t>(</a:t>
            </a:r>
            <a:r>
              <a:rPr lang="en-US" altLang="zh-CN" sz="2800" b="1" dirty="0">
                <a:latin typeface="Times New Roman" panose="02020603050405020304" pitchFamily="18" charset="0"/>
                <a:sym typeface="+mn-ea"/>
              </a:rPr>
              <a:t>4</a:t>
            </a:r>
            <a:r>
              <a:rPr lang="zh-CN" altLang="en-US" sz="2800" b="1" dirty="0">
                <a:latin typeface="Times New Roman" panose="02020603050405020304" pitchFamily="18" charset="0"/>
                <a:sym typeface="+mn-ea"/>
              </a:rPr>
              <a:t>) 光盘存储器</a:t>
            </a:r>
            <a:r>
              <a:rPr lang="en-US" altLang="zh-CN" sz="2800" b="1" dirty="0">
                <a:latin typeface="Times New Roman" panose="02020603050405020304" pitchFamily="18" charset="0"/>
                <a:sym typeface="+mn-ea"/>
              </a:rPr>
              <a:t>		 </a:t>
            </a:r>
            <a:r>
              <a:rPr lang="zh-CN" altLang="en-US" sz="2800" b="1" dirty="0">
                <a:latin typeface="Times New Roman" panose="02020603050405020304" pitchFamily="18" charset="0"/>
                <a:sym typeface="+mn-ea"/>
              </a:rPr>
              <a:t>激光、磁光材料</a:t>
            </a:r>
            <a:endParaRPr lang="en-US" altLang="zh-CN" sz="2800"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3</a:t>
            </a:fld>
            <a:endParaRPr lang="zh-CN" altLang="en-US" dirty="0"/>
          </a:p>
        </p:txBody>
      </p:sp>
      <p:grpSp>
        <p:nvGrpSpPr>
          <p:cNvPr id="7" name="Group 14"/>
          <p:cNvGrpSpPr/>
          <p:nvPr/>
        </p:nvGrpSpPr>
        <p:grpSpPr>
          <a:xfrm>
            <a:off x="9007867" y="3665087"/>
            <a:ext cx="974333" cy="2165165"/>
            <a:chOff x="4944" y="2640"/>
            <a:chExt cx="592" cy="1499"/>
          </a:xfrm>
        </p:grpSpPr>
        <p:sp>
          <p:nvSpPr>
            <p:cNvPr id="5135" name="Text Box 15"/>
            <p:cNvSpPr txBox="1"/>
            <p:nvPr/>
          </p:nvSpPr>
          <p:spPr>
            <a:xfrm>
              <a:off x="5279" y="2827"/>
              <a:ext cx="257" cy="13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非</a:t>
              </a:r>
            </a:p>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易</a:t>
              </a:r>
            </a:p>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失</a:t>
              </a:r>
            </a:p>
          </p:txBody>
        </p:sp>
        <p:sp>
          <p:nvSpPr>
            <p:cNvPr id="5136" name="AutoShape 16"/>
            <p:cNvSpPr/>
            <p:nvPr/>
          </p:nvSpPr>
          <p:spPr>
            <a:xfrm>
              <a:off x="4944" y="2640"/>
              <a:ext cx="242" cy="1296"/>
            </a:xfrm>
            <a:prstGeom prst="rightBrace">
              <a:avLst>
                <a:gd name="adj1" fmla="val 44628"/>
                <a:gd name="adj2" fmla="val 51681"/>
              </a:avLst>
            </a:prstGeom>
            <a:noFill/>
            <a:ln w="381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endParaRPr lang="zh-CN" altLang="en-US" sz="2400" dirty="0">
                <a:latin typeface="Times New Roman" panose="02020603050405020304" pitchFamily="18" charset="0"/>
                <a:ea typeface="宋体" panose="02010600030101010101" pitchFamily="2" charset="-122"/>
              </a:endParaRPr>
            </a:p>
          </p:txBody>
        </p:sp>
      </p:grpSp>
      <p:sp>
        <p:nvSpPr>
          <p:cNvPr id="8" name="Text Box 15"/>
          <p:cNvSpPr txBox="1"/>
          <p:nvPr/>
        </p:nvSpPr>
        <p:spPr>
          <a:xfrm>
            <a:off x="9406159" y="2985135"/>
            <a:ext cx="94678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lvl="0" indent="0" eaLnBrk="1" hangingPunct="1">
              <a:spcBef>
                <a:spcPct val="0"/>
              </a:spcBef>
              <a:buFontTx/>
              <a:buNone/>
            </a:pPr>
            <a:r>
              <a:rPr lang="zh-CN" altLang="en-US" sz="2400" b="1" dirty="0">
                <a:solidFill>
                  <a:srgbClr val="7030A0"/>
                </a:solidFill>
                <a:latin typeface="Times New Roman" panose="02020603050405020304" pitchFamily="18" charset="0"/>
                <a:ea typeface="宋体" panose="02010600030101010101" pitchFamily="2" charset="-122"/>
              </a:rPr>
              <a:t>易失</a:t>
            </a:r>
          </a:p>
        </p:txBody>
      </p:sp>
      <p:sp>
        <p:nvSpPr>
          <p:cNvPr id="2" name="文本框 1"/>
          <p:cNvSpPr txBox="1"/>
          <p:nvPr/>
        </p:nvSpPr>
        <p:spPr>
          <a:xfrm>
            <a:off x="5463540" y="2625725"/>
            <a:ext cx="948690" cy="398780"/>
          </a:xfrm>
          <a:prstGeom prst="rect">
            <a:avLst/>
          </a:prstGeom>
          <a:noFill/>
        </p:spPr>
        <p:txBody>
          <a:bodyPr wrap="none" rtlCol="0" anchor="t">
            <a:spAutoFit/>
          </a:bodyPr>
          <a:lstStyle/>
          <a:p>
            <a:r>
              <a:rPr lang="zh-CN" altLang="en-US" sz="2000" b="1" dirty="0">
                <a:latin typeface="宋体" panose="02010600030101010101" pitchFamily="2" charset="-122"/>
                <a:ea typeface="宋体" panose="02010600030101010101" pitchFamily="2" charset="-122"/>
                <a:sym typeface="+mn-ea"/>
              </a:rPr>
              <a:t>晶体管</a:t>
            </a:r>
          </a:p>
        </p:txBody>
      </p:sp>
      <p:sp>
        <p:nvSpPr>
          <p:cNvPr id="5" name="文本框 4"/>
          <p:cNvSpPr txBox="1"/>
          <p:nvPr/>
        </p:nvSpPr>
        <p:spPr>
          <a:xfrm>
            <a:off x="6435090" y="2633345"/>
            <a:ext cx="3246120" cy="398780"/>
          </a:xfrm>
          <a:prstGeom prst="rect">
            <a:avLst/>
          </a:prstGeom>
          <a:noFill/>
        </p:spPr>
        <p:txBody>
          <a:bodyPr wrap="none" rtlCol="0" anchor="t">
            <a:spAutoFit/>
          </a:bodyPr>
          <a:lstStyle/>
          <a:p>
            <a:r>
              <a:rPr lang="zh-CN" altLang="en-US" sz="2000" b="1" dirty="0">
                <a:latin typeface="宋体" panose="02010600030101010101" pitchFamily="2" charset="-122"/>
                <a:ea typeface="宋体" panose="02010600030101010101" pitchFamily="2" charset="-122"/>
                <a:sym typeface="+mn-ea"/>
              </a:rPr>
              <a:t>金属氧化物半导体场效应管</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070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30</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78"/>
          <p:cNvGrpSpPr/>
          <p:nvPr/>
        </p:nvGrpSpPr>
        <p:grpSpPr>
          <a:xfrm>
            <a:off x="2919413" y="2616494"/>
            <a:ext cx="6594475" cy="1982787"/>
            <a:chOff x="915" y="1637"/>
            <a:chExt cx="4154" cy="1249"/>
          </a:xfrm>
        </p:grpSpPr>
        <p:grpSp>
          <p:nvGrpSpPr>
            <p:cNvPr id="278" name="Group 279"/>
            <p:cNvGrpSpPr/>
            <p:nvPr/>
          </p:nvGrpSpPr>
          <p:grpSpPr>
            <a:xfrm>
              <a:off x="915" y="2633"/>
              <a:ext cx="3945" cy="253"/>
              <a:chOff x="915" y="2633"/>
              <a:chExt cx="3945" cy="253"/>
            </a:xfrm>
          </p:grpSpPr>
          <p:grpSp>
            <p:nvGrpSpPr>
              <p:cNvPr id="287" name="Group 280"/>
              <p:cNvGrpSpPr/>
              <p:nvPr/>
            </p:nvGrpSpPr>
            <p:grpSpPr>
              <a:xfrm>
                <a:off x="915" y="2696"/>
                <a:ext cx="3858" cy="190"/>
                <a:chOff x="915" y="2696"/>
                <a:chExt cx="3858" cy="190"/>
              </a:xfrm>
            </p:grpSpPr>
            <p:sp>
              <p:nvSpPr>
                <p:cNvPr id="320"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86"/>
              <p:cNvGrpSpPr/>
              <p:nvPr/>
            </p:nvGrpSpPr>
            <p:grpSpPr>
              <a:xfrm>
                <a:off x="1213" y="2633"/>
                <a:ext cx="192" cy="158"/>
                <a:chOff x="1440" y="2928"/>
                <a:chExt cx="192" cy="158"/>
              </a:xfrm>
            </p:grpSpPr>
            <p:grpSp>
              <p:nvGrpSpPr>
                <p:cNvPr id="313" name="Group 287"/>
                <p:cNvGrpSpPr/>
                <p:nvPr/>
              </p:nvGrpSpPr>
              <p:grpSpPr>
                <a:xfrm rot="5400000">
                  <a:off x="1529" y="2983"/>
                  <a:ext cx="158" cy="48"/>
                  <a:chOff x="3459" y="1296"/>
                  <a:chExt cx="243" cy="48"/>
                </a:xfrm>
              </p:grpSpPr>
              <p:sp>
                <p:nvSpPr>
                  <p:cNvPr id="318"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1"/>
                <p:cNvGrpSpPr/>
                <p:nvPr/>
              </p:nvGrpSpPr>
              <p:grpSpPr>
                <a:xfrm rot="-5400000">
                  <a:off x="1385" y="2983"/>
                  <a:ext cx="158" cy="48"/>
                  <a:chOff x="3459" y="1296"/>
                  <a:chExt cx="243" cy="48"/>
                </a:xfrm>
              </p:grpSpPr>
              <p:sp>
                <p:nvSpPr>
                  <p:cNvPr id="316"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294"/>
              <p:cNvGrpSpPr/>
              <p:nvPr/>
            </p:nvGrpSpPr>
            <p:grpSpPr>
              <a:xfrm>
                <a:off x="2365" y="2635"/>
                <a:ext cx="192" cy="158"/>
                <a:chOff x="1440" y="2928"/>
                <a:chExt cx="192" cy="158"/>
              </a:xfrm>
            </p:grpSpPr>
            <p:grpSp>
              <p:nvGrpSpPr>
                <p:cNvPr id="306" name="Group 295"/>
                <p:cNvGrpSpPr/>
                <p:nvPr/>
              </p:nvGrpSpPr>
              <p:grpSpPr>
                <a:xfrm rot="5400000">
                  <a:off x="1529" y="2983"/>
                  <a:ext cx="158" cy="48"/>
                  <a:chOff x="3459" y="1296"/>
                  <a:chExt cx="243" cy="48"/>
                </a:xfrm>
              </p:grpSpPr>
              <p:sp>
                <p:nvSpPr>
                  <p:cNvPr id="311"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299"/>
                <p:cNvGrpSpPr/>
                <p:nvPr/>
              </p:nvGrpSpPr>
              <p:grpSpPr>
                <a:xfrm rot="-5400000">
                  <a:off x="1385" y="2983"/>
                  <a:ext cx="158" cy="48"/>
                  <a:chOff x="3459" y="1296"/>
                  <a:chExt cx="243" cy="48"/>
                </a:xfrm>
              </p:grpSpPr>
              <p:sp>
                <p:nvSpPr>
                  <p:cNvPr id="309"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2"/>
              <p:cNvGrpSpPr/>
              <p:nvPr/>
            </p:nvGrpSpPr>
            <p:grpSpPr>
              <a:xfrm>
                <a:off x="3517" y="2635"/>
                <a:ext cx="192" cy="158"/>
                <a:chOff x="1440" y="2928"/>
                <a:chExt cx="192" cy="158"/>
              </a:xfrm>
            </p:grpSpPr>
            <p:grpSp>
              <p:nvGrpSpPr>
                <p:cNvPr id="299" name="Group 303"/>
                <p:cNvGrpSpPr/>
                <p:nvPr/>
              </p:nvGrpSpPr>
              <p:grpSpPr>
                <a:xfrm rot="5400000">
                  <a:off x="1529" y="2983"/>
                  <a:ext cx="158" cy="48"/>
                  <a:chOff x="3459" y="1296"/>
                  <a:chExt cx="243" cy="48"/>
                </a:xfrm>
              </p:grpSpPr>
              <p:sp>
                <p:nvSpPr>
                  <p:cNvPr id="304"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07"/>
                <p:cNvGrpSpPr/>
                <p:nvPr/>
              </p:nvGrpSpPr>
              <p:grpSpPr>
                <a:xfrm rot="-5400000">
                  <a:off x="1385" y="2983"/>
                  <a:ext cx="158" cy="48"/>
                  <a:chOff x="3459" y="1296"/>
                  <a:chExt cx="243" cy="48"/>
                </a:xfrm>
              </p:grpSpPr>
              <p:sp>
                <p:nvSpPr>
                  <p:cNvPr id="302"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0"/>
              <p:cNvGrpSpPr/>
              <p:nvPr/>
            </p:nvGrpSpPr>
            <p:grpSpPr>
              <a:xfrm>
                <a:off x="4668" y="2635"/>
                <a:ext cx="192" cy="158"/>
                <a:chOff x="1440" y="2928"/>
                <a:chExt cx="192" cy="158"/>
              </a:xfrm>
            </p:grpSpPr>
            <p:grpSp>
              <p:nvGrpSpPr>
                <p:cNvPr id="292" name="Group 311"/>
                <p:cNvGrpSpPr/>
                <p:nvPr/>
              </p:nvGrpSpPr>
              <p:grpSpPr>
                <a:xfrm rot="5400000">
                  <a:off x="1529" y="2983"/>
                  <a:ext cx="158" cy="48"/>
                  <a:chOff x="3459" y="1296"/>
                  <a:chExt cx="243" cy="48"/>
                </a:xfrm>
              </p:grpSpPr>
              <p:sp>
                <p:nvSpPr>
                  <p:cNvPr id="297"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15"/>
                <p:cNvGrpSpPr/>
                <p:nvPr/>
              </p:nvGrpSpPr>
              <p:grpSpPr>
                <a:xfrm rot="-5400000">
                  <a:off x="1385" y="2983"/>
                  <a:ext cx="158" cy="48"/>
                  <a:chOff x="3459" y="1296"/>
                  <a:chExt cx="243" cy="48"/>
                </a:xfrm>
              </p:grpSpPr>
              <p:sp>
                <p:nvSpPr>
                  <p:cNvPr id="295"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37" name="Group 368"/>
          <p:cNvGrpSpPr/>
          <p:nvPr/>
        </p:nvGrpSpPr>
        <p:grpSpPr>
          <a:xfrm>
            <a:off x="3304480" y="1634772"/>
            <a:ext cx="5934075" cy="434975"/>
            <a:chOff x="1156" y="1013"/>
            <a:chExt cx="3738" cy="274"/>
          </a:xfrm>
        </p:grpSpPr>
        <p:sp>
          <p:nvSpPr>
            <p:cNvPr id="338"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9"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0"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1"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2" name="Group 373"/>
          <p:cNvGrpSpPr/>
          <p:nvPr/>
        </p:nvGrpSpPr>
        <p:grpSpPr>
          <a:xfrm>
            <a:off x="2495502" y="6193131"/>
            <a:ext cx="565150" cy="612775"/>
            <a:chOff x="648" y="3890"/>
            <a:chExt cx="356" cy="386"/>
          </a:xfrm>
        </p:grpSpPr>
        <p:grpSp>
          <p:nvGrpSpPr>
            <p:cNvPr id="343" name="Group 374"/>
            <p:cNvGrpSpPr/>
            <p:nvPr/>
          </p:nvGrpSpPr>
          <p:grpSpPr>
            <a:xfrm>
              <a:off x="668" y="4026"/>
              <a:ext cx="321" cy="250"/>
              <a:chOff x="668" y="4026"/>
              <a:chExt cx="321" cy="250"/>
            </a:xfrm>
          </p:grpSpPr>
          <p:sp>
            <p:nvSpPr>
              <p:cNvPr id="347"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8"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44" name="Group 377"/>
            <p:cNvGrpSpPr/>
            <p:nvPr/>
          </p:nvGrpSpPr>
          <p:grpSpPr>
            <a:xfrm>
              <a:off x="648" y="3890"/>
              <a:ext cx="356" cy="231"/>
              <a:chOff x="648" y="3890"/>
              <a:chExt cx="356" cy="231"/>
            </a:xfrm>
          </p:grpSpPr>
          <p:sp>
            <p:nvSpPr>
              <p:cNvPr id="345"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6"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blinds(horizontal)">
                                      <p:cBhvr>
                                        <p:cTn id="7" dur="500"/>
                                        <p:tgtEl>
                                          <p:spTgt spid="3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blinds(horizontal)">
                                      <p:cBhvr>
                                        <p:cTn id="12" dur="5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038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31</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337" name="Group 368"/>
          <p:cNvGrpSpPr/>
          <p:nvPr/>
        </p:nvGrpSpPr>
        <p:grpSpPr>
          <a:xfrm>
            <a:off x="3304480" y="1634772"/>
            <a:ext cx="5934075" cy="434975"/>
            <a:chOff x="1156" y="1013"/>
            <a:chExt cx="3738" cy="274"/>
          </a:xfrm>
        </p:grpSpPr>
        <p:sp>
          <p:nvSpPr>
            <p:cNvPr id="338"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9"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0"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1"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2" name="Group 373"/>
          <p:cNvGrpSpPr/>
          <p:nvPr/>
        </p:nvGrpSpPr>
        <p:grpSpPr>
          <a:xfrm>
            <a:off x="2495502" y="6193131"/>
            <a:ext cx="565150" cy="612775"/>
            <a:chOff x="648" y="3890"/>
            <a:chExt cx="356" cy="386"/>
          </a:xfrm>
        </p:grpSpPr>
        <p:grpSp>
          <p:nvGrpSpPr>
            <p:cNvPr id="343" name="Group 374"/>
            <p:cNvGrpSpPr/>
            <p:nvPr/>
          </p:nvGrpSpPr>
          <p:grpSpPr>
            <a:xfrm>
              <a:off x="668" y="4026"/>
              <a:ext cx="321" cy="250"/>
              <a:chOff x="668" y="4026"/>
              <a:chExt cx="321" cy="250"/>
            </a:xfrm>
          </p:grpSpPr>
          <p:sp>
            <p:nvSpPr>
              <p:cNvPr id="347"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8"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44" name="Group 377"/>
            <p:cNvGrpSpPr/>
            <p:nvPr/>
          </p:nvGrpSpPr>
          <p:grpSpPr>
            <a:xfrm>
              <a:off x="648" y="3890"/>
              <a:ext cx="356" cy="231"/>
              <a:chOff x="648" y="3890"/>
              <a:chExt cx="356" cy="231"/>
            </a:xfrm>
          </p:grpSpPr>
          <p:sp>
            <p:nvSpPr>
              <p:cNvPr id="345"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6"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grpSp>
        <p:nvGrpSpPr>
          <p:cNvPr id="349" name="Group 370"/>
          <p:cNvGrpSpPr/>
          <p:nvPr/>
        </p:nvGrpSpPr>
        <p:grpSpPr>
          <a:xfrm>
            <a:off x="3706532" y="1927519"/>
            <a:ext cx="5688012" cy="2339975"/>
            <a:chOff x="1422" y="1203"/>
            <a:chExt cx="3583" cy="1474"/>
          </a:xfrm>
        </p:grpSpPr>
        <p:sp>
          <p:nvSpPr>
            <p:cNvPr id="350" name="Freeform 371"/>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2" name="Freeform 373"/>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4" name="Freeform 375"/>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6" name="Freeform 377"/>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8" name="Group 278"/>
          <p:cNvGrpSpPr/>
          <p:nvPr/>
        </p:nvGrpSpPr>
        <p:grpSpPr>
          <a:xfrm>
            <a:off x="2919413" y="2616494"/>
            <a:ext cx="6594475" cy="1982787"/>
            <a:chOff x="915" y="1637"/>
            <a:chExt cx="4154" cy="1249"/>
          </a:xfrm>
        </p:grpSpPr>
        <p:grpSp>
          <p:nvGrpSpPr>
            <p:cNvPr id="359" name="Group 279"/>
            <p:cNvGrpSpPr/>
            <p:nvPr/>
          </p:nvGrpSpPr>
          <p:grpSpPr>
            <a:xfrm>
              <a:off x="915" y="2633"/>
              <a:ext cx="3945" cy="253"/>
              <a:chOff x="915" y="2633"/>
              <a:chExt cx="3945" cy="253"/>
            </a:xfrm>
          </p:grpSpPr>
          <p:grpSp>
            <p:nvGrpSpPr>
              <p:cNvPr id="368" name="Group 280"/>
              <p:cNvGrpSpPr/>
              <p:nvPr/>
            </p:nvGrpSpPr>
            <p:grpSpPr>
              <a:xfrm>
                <a:off x="915" y="2696"/>
                <a:ext cx="3858" cy="190"/>
                <a:chOff x="915" y="2696"/>
                <a:chExt cx="3858" cy="190"/>
              </a:xfrm>
            </p:grpSpPr>
            <p:sp>
              <p:nvSpPr>
                <p:cNvPr id="401"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02"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03"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404"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405"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9" name="Group 286"/>
              <p:cNvGrpSpPr/>
              <p:nvPr/>
            </p:nvGrpSpPr>
            <p:grpSpPr>
              <a:xfrm>
                <a:off x="1213" y="2633"/>
                <a:ext cx="192" cy="158"/>
                <a:chOff x="1440" y="2928"/>
                <a:chExt cx="192" cy="158"/>
              </a:xfrm>
            </p:grpSpPr>
            <p:grpSp>
              <p:nvGrpSpPr>
                <p:cNvPr id="394" name="Group 287"/>
                <p:cNvGrpSpPr/>
                <p:nvPr/>
              </p:nvGrpSpPr>
              <p:grpSpPr>
                <a:xfrm rot="5400000">
                  <a:off x="1529" y="2983"/>
                  <a:ext cx="158" cy="48"/>
                  <a:chOff x="3459" y="1296"/>
                  <a:chExt cx="243" cy="48"/>
                </a:xfrm>
              </p:grpSpPr>
              <p:sp>
                <p:nvSpPr>
                  <p:cNvPr id="399"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400"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95"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96" name="Group 291"/>
                <p:cNvGrpSpPr/>
                <p:nvPr/>
              </p:nvGrpSpPr>
              <p:grpSpPr>
                <a:xfrm rot="-5400000">
                  <a:off x="1385" y="2983"/>
                  <a:ext cx="158" cy="48"/>
                  <a:chOff x="3459" y="1296"/>
                  <a:chExt cx="243" cy="48"/>
                </a:xfrm>
              </p:grpSpPr>
              <p:sp>
                <p:nvSpPr>
                  <p:cNvPr id="397"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8"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70" name="Group 294"/>
              <p:cNvGrpSpPr/>
              <p:nvPr/>
            </p:nvGrpSpPr>
            <p:grpSpPr>
              <a:xfrm>
                <a:off x="2365" y="2635"/>
                <a:ext cx="192" cy="158"/>
                <a:chOff x="1440" y="2928"/>
                <a:chExt cx="192" cy="158"/>
              </a:xfrm>
            </p:grpSpPr>
            <p:grpSp>
              <p:nvGrpSpPr>
                <p:cNvPr id="387" name="Group 295"/>
                <p:cNvGrpSpPr/>
                <p:nvPr/>
              </p:nvGrpSpPr>
              <p:grpSpPr>
                <a:xfrm rot="5400000">
                  <a:off x="1529" y="2983"/>
                  <a:ext cx="158" cy="48"/>
                  <a:chOff x="3459" y="1296"/>
                  <a:chExt cx="243" cy="48"/>
                </a:xfrm>
              </p:grpSpPr>
              <p:sp>
                <p:nvSpPr>
                  <p:cNvPr id="392"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3"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8"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9" name="Group 299"/>
                <p:cNvGrpSpPr/>
                <p:nvPr/>
              </p:nvGrpSpPr>
              <p:grpSpPr>
                <a:xfrm rot="-5400000">
                  <a:off x="1385" y="2983"/>
                  <a:ext cx="158" cy="48"/>
                  <a:chOff x="3459" y="1296"/>
                  <a:chExt cx="243" cy="48"/>
                </a:xfrm>
              </p:grpSpPr>
              <p:sp>
                <p:nvSpPr>
                  <p:cNvPr id="390"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91"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71" name="Group 302"/>
              <p:cNvGrpSpPr/>
              <p:nvPr/>
            </p:nvGrpSpPr>
            <p:grpSpPr>
              <a:xfrm>
                <a:off x="3517" y="2635"/>
                <a:ext cx="192" cy="158"/>
                <a:chOff x="1440" y="2928"/>
                <a:chExt cx="192" cy="158"/>
              </a:xfrm>
            </p:grpSpPr>
            <p:grpSp>
              <p:nvGrpSpPr>
                <p:cNvPr id="380" name="Group 303"/>
                <p:cNvGrpSpPr/>
                <p:nvPr/>
              </p:nvGrpSpPr>
              <p:grpSpPr>
                <a:xfrm rot="5400000">
                  <a:off x="1529" y="2983"/>
                  <a:ext cx="158" cy="48"/>
                  <a:chOff x="3459" y="1296"/>
                  <a:chExt cx="243" cy="48"/>
                </a:xfrm>
              </p:grpSpPr>
              <p:sp>
                <p:nvSpPr>
                  <p:cNvPr id="385"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6"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81"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82" name="Group 307"/>
                <p:cNvGrpSpPr/>
                <p:nvPr/>
              </p:nvGrpSpPr>
              <p:grpSpPr>
                <a:xfrm rot="-5400000">
                  <a:off x="1385" y="2983"/>
                  <a:ext cx="158" cy="48"/>
                  <a:chOff x="3459" y="1296"/>
                  <a:chExt cx="243" cy="48"/>
                </a:xfrm>
              </p:grpSpPr>
              <p:sp>
                <p:nvSpPr>
                  <p:cNvPr id="383"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84"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372" name="Group 310"/>
              <p:cNvGrpSpPr/>
              <p:nvPr/>
            </p:nvGrpSpPr>
            <p:grpSpPr>
              <a:xfrm>
                <a:off x="4668" y="2635"/>
                <a:ext cx="192" cy="158"/>
                <a:chOff x="1440" y="2928"/>
                <a:chExt cx="192" cy="158"/>
              </a:xfrm>
            </p:grpSpPr>
            <p:grpSp>
              <p:nvGrpSpPr>
                <p:cNvPr id="373" name="Group 311"/>
                <p:cNvGrpSpPr/>
                <p:nvPr/>
              </p:nvGrpSpPr>
              <p:grpSpPr>
                <a:xfrm rot="5400000">
                  <a:off x="1529" y="2983"/>
                  <a:ext cx="158" cy="48"/>
                  <a:chOff x="3459" y="1296"/>
                  <a:chExt cx="243" cy="48"/>
                </a:xfrm>
              </p:grpSpPr>
              <p:sp>
                <p:nvSpPr>
                  <p:cNvPr id="378"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9"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74"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75" name="Group 315"/>
                <p:cNvGrpSpPr/>
                <p:nvPr/>
              </p:nvGrpSpPr>
              <p:grpSpPr>
                <a:xfrm rot="-5400000">
                  <a:off x="1385" y="2983"/>
                  <a:ext cx="158" cy="48"/>
                  <a:chOff x="3459" y="1296"/>
                  <a:chExt cx="243" cy="48"/>
                </a:xfrm>
              </p:grpSpPr>
              <p:sp>
                <p:nvSpPr>
                  <p:cNvPr id="376"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77"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360"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61"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2"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363"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364"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365"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6"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367"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strips(downRight)">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070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32</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78"/>
          <p:cNvGrpSpPr/>
          <p:nvPr/>
        </p:nvGrpSpPr>
        <p:grpSpPr>
          <a:xfrm>
            <a:off x="2919413" y="2616494"/>
            <a:ext cx="6594475" cy="1982787"/>
            <a:chOff x="915" y="1637"/>
            <a:chExt cx="4154" cy="1249"/>
          </a:xfrm>
        </p:grpSpPr>
        <p:grpSp>
          <p:nvGrpSpPr>
            <p:cNvPr id="278" name="Group 279"/>
            <p:cNvGrpSpPr/>
            <p:nvPr/>
          </p:nvGrpSpPr>
          <p:grpSpPr>
            <a:xfrm>
              <a:off x="915" y="2633"/>
              <a:ext cx="3945" cy="253"/>
              <a:chOff x="915" y="2633"/>
              <a:chExt cx="3945" cy="253"/>
            </a:xfrm>
          </p:grpSpPr>
          <p:grpSp>
            <p:nvGrpSpPr>
              <p:cNvPr id="287" name="Group 280"/>
              <p:cNvGrpSpPr/>
              <p:nvPr/>
            </p:nvGrpSpPr>
            <p:grpSpPr>
              <a:xfrm>
                <a:off x="915" y="2696"/>
                <a:ext cx="3858" cy="190"/>
                <a:chOff x="915" y="2696"/>
                <a:chExt cx="3858" cy="190"/>
              </a:xfrm>
            </p:grpSpPr>
            <p:sp>
              <p:nvSpPr>
                <p:cNvPr id="320"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86"/>
              <p:cNvGrpSpPr/>
              <p:nvPr/>
            </p:nvGrpSpPr>
            <p:grpSpPr>
              <a:xfrm>
                <a:off x="1213" y="2633"/>
                <a:ext cx="192" cy="158"/>
                <a:chOff x="1440" y="2928"/>
                <a:chExt cx="192" cy="158"/>
              </a:xfrm>
            </p:grpSpPr>
            <p:grpSp>
              <p:nvGrpSpPr>
                <p:cNvPr id="313" name="Group 287"/>
                <p:cNvGrpSpPr/>
                <p:nvPr/>
              </p:nvGrpSpPr>
              <p:grpSpPr>
                <a:xfrm rot="5400000">
                  <a:off x="1529" y="2983"/>
                  <a:ext cx="158" cy="48"/>
                  <a:chOff x="3459" y="1296"/>
                  <a:chExt cx="243" cy="48"/>
                </a:xfrm>
              </p:grpSpPr>
              <p:sp>
                <p:nvSpPr>
                  <p:cNvPr id="318"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1"/>
                <p:cNvGrpSpPr/>
                <p:nvPr/>
              </p:nvGrpSpPr>
              <p:grpSpPr>
                <a:xfrm rot="-5400000">
                  <a:off x="1385" y="2983"/>
                  <a:ext cx="158" cy="48"/>
                  <a:chOff x="3459" y="1296"/>
                  <a:chExt cx="243" cy="48"/>
                </a:xfrm>
              </p:grpSpPr>
              <p:sp>
                <p:nvSpPr>
                  <p:cNvPr id="316"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294"/>
              <p:cNvGrpSpPr/>
              <p:nvPr/>
            </p:nvGrpSpPr>
            <p:grpSpPr>
              <a:xfrm>
                <a:off x="2365" y="2635"/>
                <a:ext cx="192" cy="158"/>
                <a:chOff x="1440" y="2928"/>
                <a:chExt cx="192" cy="158"/>
              </a:xfrm>
            </p:grpSpPr>
            <p:grpSp>
              <p:nvGrpSpPr>
                <p:cNvPr id="306" name="Group 295"/>
                <p:cNvGrpSpPr/>
                <p:nvPr/>
              </p:nvGrpSpPr>
              <p:grpSpPr>
                <a:xfrm rot="5400000">
                  <a:off x="1529" y="2983"/>
                  <a:ext cx="158" cy="48"/>
                  <a:chOff x="3459" y="1296"/>
                  <a:chExt cx="243" cy="48"/>
                </a:xfrm>
              </p:grpSpPr>
              <p:sp>
                <p:nvSpPr>
                  <p:cNvPr id="311"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299"/>
                <p:cNvGrpSpPr/>
                <p:nvPr/>
              </p:nvGrpSpPr>
              <p:grpSpPr>
                <a:xfrm rot="-5400000">
                  <a:off x="1385" y="2983"/>
                  <a:ext cx="158" cy="48"/>
                  <a:chOff x="3459" y="1296"/>
                  <a:chExt cx="243" cy="48"/>
                </a:xfrm>
              </p:grpSpPr>
              <p:sp>
                <p:nvSpPr>
                  <p:cNvPr id="309"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2"/>
              <p:cNvGrpSpPr/>
              <p:nvPr/>
            </p:nvGrpSpPr>
            <p:grpSpPr>
              <a:xfrm>
                <a:off x="3517" y="2635"/>
                <a:ext cx="192" cy="158"/>
                <a:chOff x="1440" y="2928"/>
                <a:chExt cx="192" cy="158"/>
              </a:xfrm>
            </p:grpSpPr>
            <p:grpSp>
              <p:nvGrpSpPr>
                <p:cNvPr id="299" name="Group 303"/>
                <p:cNvGrpSpPr/>
                <p:nvPr/>
              </p:nvGrpSpPr>
              <p:grpSpPr>
                <a:xfrm rot="5400000">
                  <a:off x="1529" y="2983"/>
                  <a:ext cx="158" cy="48"/>
                  <a:chOff x="3459" y="1296"/>
                  <a:chExt cx="243" cy="48"/>
                </a:xfrm>
              </p:grpSpPr>
              <p:sp>
                <p:nvSpPr>
                  <p:cNvPr id="304"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07"/>
                <p:cNvGrpSpPr/>
                <p:nvPr/>
              </p:nvGrpSpPr>
              <p:grpSpPr>
                <a:xfrm rot="-5400000">
                  <a:off x="1385" y="2983"/>
                  <a:ext cx="158" cy="48"/>
                  <a:chOff x="3459" y="1296"/>
                  <a:chExt cx="243" cy="48"/>
                </a:xfrm>
              </p:grpSpPr>
              <p:sp>
                <p:nvSpPr>
                  <p:cNvPr id="302"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0"/>
              <p:cNvGrpSpPr/>
              <p:nvPr/>
            </p:nvGrpSpPr>
            <p:grpSpPr>
              <a:xfrm>
                <a:off x="4668" y="2635"/>
                <a:ext cx="192" cy="158"/>
                <a:chOff x="1440" y="2928"/>
                <a:chExt cx="192" cy="158"/>
              </a:xfrm>
            </p:grpSpPr>
            <p:grpSp>
              <p:nvGrpSpPr>
                <p:cNvPr id="292" name="Group 311"/>
                <p:cNvGrpSpPr/>
                <p:nvPr/>
              </p:nvGrpSpPr>
              <p:grpSpPr>
                <a:xfrm rot="5400000">
                  <a:off x="1529" y="2983"/>
                  <a:ext cx="158" cy="48"/>
                  <a:chOff x="3459" y="1296"/>
                  <a:chExt cx="243" cy="48"/>
                </a:xfrm>
              </p:grpSpPr>
              <p:sp>
                <p:nvSpPr>
                  <p:cNvPr id="297"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15"/>
                <p:cNvGrpSpPr/>
                <p:nvPr/>
              </p:nvGrpSpPr>
              <p:grpSpPr>
                <a:xfrm rot="-5400000">
                  <a:off x="1385" y="2983"/>
                  <a:ext cx="158" cy="48"/>
                  <a:chOff x="3459" y="1296"/>
                  <a:chExt cx="243" cy="48"/>
                </a:xfrm>
              </p:grpSpPr>
              <p:sp>
                <p:nvSpPr>
                  <p:cNvPr id="295"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37" name="Group 368"/>
          <p:cNvGrpSpPr/>
          <p:nvPr/>
        </p:nvGrpSpPr>
        <p:grpSpPr>
          <a:xfrm>
            <a:off x="3304480" y="1634772"/>
            <a:ext cx="5934075" cy="434975"/>
            <a:chOff x="1156" y="1013"/>
            <a:chExt cx="3738" cy="274"/>
          </a:xfrm>
        </p:grpSpPr>
        <p:sp>
          <p:nvSpPr>
            <p:cNvPr id="338"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9"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0"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1"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2" name="Group 373"/>
          <p:cNvGrpSpPr/>
          <p:nvPr/>
        </p:nvGrpSpPr>
        <p:grpSpPr>
          <a:xfrm>
            <a:off x="2495502" y="6193131"/>
            <a:ext cx="565150" cy="612775"/>
            <a:chOff x="648" y="3890"/>
            <a:chExt cx="356" cy="386"/>
          </a:xfrm>
        </p:grpSpPr>
        <p:grpSp>
          <p:nvGrpSpPr>
            <p:cNvPr id="343" name="Group 374"/>
            <p:cNvGrpSpPr/>
            <p:nvPr/>
          </p:nvGrpSpPr>
          <p:grpSpPr>
            <a:xfrm>
              <a:off x="668" y="4026"/>
              <a:ext cx="321" cy="250"/>
              <a:chOff x="668" y="4026"/>
              <a:chExt cx="321" cy="250"/>
            </a:xfrm>
          </p:grpSpPr>
          <p:sp>
            <p:nvSpPr>
              <p:cNvPr id="347"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8"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44" name="Group 377"/>
            <p:cNvGrpSpPr/>
            <p:nvPr/>
          </p:nvGrpSpPr>
          <p:grpSpPr>
            <a:xfrm>
              <a:off x="648" y="3890"/>
              <a:ext cx="356" cy="231"/>
              <a:chOff x="648" y="3890"/>
              <a:chExt cx="356" cy="231"/>
            </a:xfrm>
          </p:grpSpPr>
          <p:sp>
            <p:nvSpPr>
              <p:cNvPr id="345"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6"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grpSp>
        <p:nvGrpSpPr>
          <p:cNvPr id="349" name="Group 370"/>
          <p:cNvGrpSpPr/>
          <p:nvPr/>
        </p:nvGrpSpPr>
        <p:grpSpPr>
          <a:xfrm>
            <a:off x="3706531" y="1927519"/>
            <a:ext cx="5688012" cy="2339975"/>
            <a:chOff x="1422" y="1203"/>
            <a:chExt cx="3583" cy="1474"/>
          </a:xfrm>
        </p:grpSpPr>
        <p:sp>
          <p:nvSpPr>
            <p:cNvPr id="350" name="Freeform 371"/>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2" name="Freeform 373"/>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4" name="Freeform 375"/>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6" name="Freeform 377"/>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8" name="Group 326"/>
          <p:cNvGrpSpPr/>
          <p:nvPr/>
        </p:nvGrpSpPr>
        <p:grpSpPr>
          <a:xfrm>
            <a:off x="3677884" y="4369094"/>
            <a:ext cx="6173788" cy="1295400"/>
            <a:chOff x="1428" y="2784"/>
            <a:chExt cx="3889" cy="816"/>
          </a:xfrm>
        </p:grpSpPr>
        <p:sp>
          <p:nvSpPr>
            <p:cNvPr id="359" name="Freeform 327"/>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 name="Freeform 328"/>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 name="Freeform 329"/>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2" name="Freeform 330"/>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58"/>
                                        </p:tgtEl>
                                        <p:attrNameLst>
                                          <p:attrName>style.visibility</p:attrName>
                                        </p:attrNameLst>
                                      </p:cBhvr>
                                      <p:to>
                                        <p:strVal val="visible"/>
                                      </p:to>
                                    </p:set>
                                    <p:animEffect transition="in" filter="strips(downRight)">
                                      <p:cBhvr>
                                        <p:cTn id="7"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070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33</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78"/>
          <p:cNvGrpSpPr/>
          <p:nvPr/>
        </p:nvGrpSpPr>
        <p:grpSpPr>
          <a:xfrm>
            <a:off x="2919413" y="2616494"/>
            <a:ext cx="6594475" cy="1982787"/>
            <a:chOff x="915" y="1637"/>
            <a:chExt cx="4154" cy="1249"/>
          </a:xfrm>
        </p:grpSpPr>
        <p:grpSp>
          <p:nvGrpSpPr>
            <p:cNvPr id="278" name="Group 279"/>
            <p:cNvGrpSpPr/>
            <p:nvPr/>
          </p:nvGrpSpPr>
          <p:grpSpPr>
            <a:xfrm>
              <a:off x="915" y="2633"/>
              <a:ext cx="3945" cy="253"/>
              <a:chOff x="915" y="2633"/>
              <a:chExt cx="3945" cy="253"/>
            </a:xfrm>
          </p:grpSpPr>
          <p:grpSp>
            <p:nvGrpSpPr>
              <p:cNvPr id="287" name="Group 280"/>
              <p:cNvGrpSpPr/>
              <p:nvPr/>
            </p:nvGrpSpPr>
            <p:grpSpPr>
              <a:xfrm>
                <a:off x="915" y="2696"/>
                <a:ext cx="3858" cy="190"/>
                <a:chOff x="915" y="2696"/>
                <a:chExt cx="3858" cy="190"/>
              </a:xfrm>
            </p:grpSpPr>
            <p:sp>
              <p:nvSpPr>
                <p:cNvPr id="320"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86"/>
              <p:cNvGrpSpPr/>
              <p:nvPr/>
            </p:nvGrpSpPr>
            <p:grpSpPr>
              <a:xfrm>
                <a:off x="1213" y="2633"/>
                <a:ext cx="192" cy="158"/>
                <a:chOff x="1440" y="2928"/>
                <a:chExt cx="192" cy="158"/>
              </a:xfrm>
            </p:grpSpPr>
            <p:grpSp>
              <p:nvGrpSpPr>
                <p:cNvPr id="313" name="Group 287"/>
                <p:cNvGrpSpPr/>
                <p:nvPr/>
              </p:nvGrpSpPr>
              <p:grpSpPr>
                <a:xfrm rot="5400000">
                  <a:off x="1529" y="2983"/>
                  <a:ext cx="158" cy="48"/>
                  <a:chOff x="3459" y="1296"/>
                  <a:chExt cx="243" cy="48"/>
                </a:xfrm>
              </p:grpSpPr>
              <p:sp>
                <p:nvSpPr>
                  <p:cNvPr id="318"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1"/>
                <p:cNvGrpSpPr/>
                <p:nvPr/>
              </p:nvGrpSpPr>
              <p:grpSpPr>
                <a:xfrm rot="-5400000">
                  <a:off x="1385" y="2983"/>
                  <a:ext cx="158" cy="48"/>
                  <a:chOff x="3459" y="1296"/>
                  <a:chExt cx="243" cy="48"/>
                </a:xfrm>
              </p:grpSpPr>
              <p:sp>
                <p:nvSpPr>
                  <p:cNvPr id="316"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294"/>
              <p:cNvGrpSpPr/>
              <p:nvPr/>
            </p:nvGrpSpPr>
            <p:grpSpPr>
              <a:xfrm>
                <a:off x="2365" y="2635"/>
                <a:ext cx="192" cy="158"/>
                <a:chOff x="1440" y="2928"/>
                <a:chExt cx="192" cy="158"/>
              </a:xfrm>
            </p:grpSpPr>
            <p:grpSp>
              <p:nvGrpSpPr>
                <p:cNvPr id="306" name="Group 295"/>
                <p:cNvGrpSpPr/>
                <p:nvPr/>
              </p:nvGrpSpPr>
              <p:grpSpPr>
                <a:xfrm rot="5400000">
                  <a:off x="1529" y="2983"/>
                  <a:ext cx="158" cy="48"/>
                  <a:chOff x="3459" y="1296"/>
                  <a:chExt cx="243" cy="48"/>
                </a:xfrm>
              </p:grpSpPr>
              <p:sp>
                <p:nvSpPr>
                  <p:cNvPr id="311"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299"/>
                <p:cNvGrpSpPr/>
                <p:nvPr/>
              </p:nvGrpSpPr>
              <p:grpSpPr>
                <a:xfrm rot="-5400000">
                  <a:off x="1385" y="2983"/>
                  <a:ext cx="158" cy="48"/>
                  <a:chOff x="3459" y="1296"/>
                  <a:chExt cx="243" cy="48"/>
                </a:xfrm>
              </p:grpSpPr>
              <p:sp>
                <p:nvSpPr>
                  <p:cNvPr id="309"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2"/>
              <p:cNvGrpSpPr/>
              <p:nvPr/>
            </p:nvGrpSpPr>
            <p:grpSpPr>
              <a:xfrm>
                <a:off x="3517" y="2635"/>
                <a:ext cx="192" cy="158"/>
                <a:chOff x="1440" y="2928"/>
                <a:chExt cx="192" cy="158"/>
              </a:xfrm>
            </p:grpSpPr>
            <p:grpSp>
              <p:nvGrpSpPr>
                <p:cNvPr id="299" name="Group 303"/>
                <p:cNvGrpSpPr/>
                <p:nvPr/>
              </p:nvGrpSpPr>
              <p:grpSpPr>
                <a:xfrm rot="5400000">
                  <a:off x="1529" y="2983"/>
                  <a:ext cx="158" cy="48"/>
                  <a:chOff x="3459" y="1296"/>
                  <a:chExt cx="243" cy="48"/>
                </a:xfrm>
              </p:grpSpPr>
              <p:sp>
                <p:nvSpPr>
                  <p:cNvPr id="304"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07"/>
                <p:cNvGrpSpPr/>
                <p:nvPr/>
              </p:nvGrpSpPr>
              <p:grpSpPr>
                <a:xfrm rot="-5400000">
                  <a:off x="1385" y="2983"/>
                  <a:ext cx="158" cy="48"/>
                  <a:chOff x="3459" y="1296"/>
                  <a:chExt cx="243" cy="48"/>
                </a:xfrm>
              </p:grpSpPr>
              <p:sp>
                <p:nvSpPr>
                  <p:cNvPr id="302"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0"/>
              <p:cNvGrpSpPr/>
              <p:nvPr/>
            </p:nvGrpSpPr>
            <p:grpSpPr>
              <a:xfrm>
                <a:off x="4668" y="2635"/>
                <a:ext cx="192" cy="158"/>
                <a:chOff x="1440" y="2928"/>
                <a:chExt cx="192" cy="158"/>
              </a:xfrm>
            </p:grpSpPr>
            <p:grpSp>
              <p:nvGrpSpPr>
                <p:cNvPr id="292" name="Group 311"/>
                <p:cNvGrpSpPr/>
                <p:nvPr/>
              </p:nvGrpSpPr>
              <p:grpSpPr>
                <a:xfrm rot="5400000">
                  <a:off x="1529" y="2983"/>
                  <a:ext cx="158" cy="48"/>
                  <a:chOff x="3459" y="1296"/>
                  <a:chExt cx="243" cy="48"/>
                </a:xfrm>
              </p:grpSpPr>
              <p:sp>
                <p:nvSpPr>
                  <p:cNvPr id="297"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15"/>
                <p:cNvGrpSpPr/>
                <p:nvPr/>
              </p:nvGrpSpPr>
              <p:grpSpPr>
                <a:xfrm rot="-5400000">
                  <a:off x="1385" y="2983"/>
                  <a:ext cx="158" cy="48"/>
                  <a:chOff x="3459" y="1296"/>
                  <a:chExt cx="243" cy="48"/>
                </a:xfrm>
              </p:grpSpPr>
              <p:sp>
                <p:nvSpPr>
                  <p:cNvPr id="295"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37" name="Group 368"/>
          <p:cNvGrpSpPr/>
          <p:nvPr/>
        </p:nvGrpSpPr>
        <p:grpSpPr>
          <a:xfrm>
            <a:off x="3304480" y="1634772"/>
            <a:ext cx="5934075" cy="434975"/>
            <a:chOff x="1156" y="1013"/>
            <a:chExt cx="3738" cy="274"/>
          </a:xfrm>
        </p:grpSpPr>
        <p:sp>
          <p:nvSpPr>
            <p:cNvPr id="338"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9"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0"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1"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2" name="Group 373"/>
          <p:cNvGrpSpPr/>
          <p:nvPr/>
        </p:nvGrpSpPr>
        <p:grpSpPr>
          <a:xfrm>
            <a:off x="2495502" y="6193131"/>
            <a:ext cx="565150" cy="612775"/>
            <a:chOff x="648" y="3890"/>
            <a:chExt cx="356" cy="386"/>
          </a:xfrm>
        </p:grpSpPr>
        <p:grpSp>
          <p:nvGrpSpPr>
            <p:cNvPr id="343" name="Group 374"/>
            <p:cNvGrpSpPr/>
            <p:nvPr/>
          </p:nvGrpSpPr>
          <p:grpSpPr>
            <a:xfrm>
              <a:off x="668" y="4026"/>
              <a:ext cx="321" cy="250"/>
              <a:chOff x="668" y="4026"/>
              <a:chExt cx="321" cy="250"/>
            </a:xfrm>
          </p:grpSpPr>
          <p:sp>
            <p:nvSpPr>
              <p:cNvPr id="347"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8"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44" name="Group 377"/>
            <p:cNvGrpSpPr/>
            <p:nvPr/>
          </p:nvGrpSpPr>
          <p:grpSpPr>
            <a:xfrm>
              <a:off x="648" y="3890"/>
              <a:ext cx="356" cy="231"/>
              <a:chOff x="648" y="3890"/>
              <a:chExt cx="356" cy="231"/>
            </a:xfrm>
          </p:grpSpPr>
          <p:sp>
            <p:nvSpPr>
              <p:cNvPr id="345"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6"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grpSp>
        <p:nvGrpSpPr>
          <p:cNvPr id="349" name="Group 370"/>
          <p:cNvGrpSpPr/>
          <p:nvPr/>
        </p:nvGrpSpPr>
        <p:grpSpPr>
          <a:xfrm>
            <a:off x="3706531" y="1927519"/>
            <a:ext cx="5688012" cy="2339975"/>
            <a:chOff x="1422" y="1203"/>
            <a:chExt cx="3583" cy="1474"/>
          </a:xfrm>
        </p:grpSpPr>
        <p:sp>
          <p:nvSpPr>
            <p:cNvPr id="350" name="Freeform 371"/>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2" name="Freeform 373"/>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4" name="Freeform 375"/>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6" name="Freeform 377"/>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8" name="Group 326"/>
          <p:cNvGrpSpPr/>
          <p:nvPr/>
        </p:nvGrpSpPr>
        <p:grpSpPr>
          <a:xfrm>
            <a:off x="3677884" y="4369094"/>
            <a:ext cx="6173788" cy="1295400"/>
            <a:chOff x="1428" y="2784"/>
            <a:chExt cx="3889" cy="816"/>
          </a:xfrm>
        </p:grpSpPr>
        <p:sp>
          <p:nvSpPr>
            <p:cNvPr id="359" name="Freeform 327"/>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 name="Freeform 328"/>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 name="Freeform 329"/>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2" name="Freeform 330"/>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3" name="Group 334"/>
          <p:cNvGrpSpPr/>
          <p:nvPr/>
        </p:nvGrpSpPr>
        <p:grpSpPr>
          <a:xfrm>
            <a:off x="3279715" y="5638153"/>
            <a:ext cx="6832600" cy="533400"/>
            <a:chOff x="1142" y="3546"/>
            <a:chExt cx="4304" cy="336"/>
          </a:xfrm>
        </p:grpSpPr>
        <p:grpSp>
          <p:nvGrpSpPr>
            <p:cNvPr id="364" name="Group 335"/>
            <p:cNvGrpSpPr/>
            <p:nvPr/>
          </p:nvGrpSpPr>
          <p:grpSpPr>
            <a:xfrm>
              <a:off x="1142" y="3546"/>
              <a:ext cx="823" cy="336"/>
              <a:chOff x="1142" y="3546"/>
              <a:chExt cx="823" cy="336"/>
            </a:xfrm>
          </p:grpSpPr>
          <p:sp>
            <p:nvSpPr>
              <p:cNvPr id="374"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5" name="Text Box 337"/>
              <p:cNvSpPr txBox="1"/>
              <p:nvPr/>
            </p:nvSpPr>
            <p:spPr>
              <a:xfrm>
                <a:off x="1200" y="359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5" name="Group 338"/>
            <p:cNvGrpSpPr/>
            <p:nvPr/>
          </p:nvGrpSpPr>
          <p:grpSpPr>
            <a:xfrm>
              <a:off x="2318" y="3546"/>
              <a:ext cx="823" cy="336"/>
              <a:chOff x="2318" y="3546"/>
              <a:chExt cx="823" cy="336"/>
            </a:xfrm>
          </p:grpSpPr>
          <p:sp>
            <p:nvSpPr>
              <p:cNvPr id="372"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3" name="Text Box 340"/>
              <p:cNvSpPr txBox="1"/>
              <p:nvPr/>
            </p:nvSpPr>
            <p:spPr>
              <a:xfrm>
                <a:off x="2352"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6" name="Group 341"/>
            <p:cNvGrpSpPr/>
            <p:nvPr/>
          </p:nvGrpSpPr>
          <p:grpSpPr>
            <a:xfrm>
              <a:off x="3470" y="3546"/>
              <a:ext cx="823" cy="336"/>
              <a:chOff x="3470" y="3546"/>
              <a:chExt cx="823" cy="336"/>
            </a:xfrm>
          </p:grpSpPr>
          <p:sp>
            <p:nvSpPr>
              <p:cNvPr id="370"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 name="Text Box 343"/>
              <p:cNvSpPr txBox="1"/>
              <p:nvPr/>
            </p:nvSpPr>
            <p:spPr>
              <a:xfrm>
                <a:off x="3504"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7" name="Group 344"/>
            <p:cNvGrpSpPr/>
            <p:nvPr/>
          </p:nvGrpSpPr>
          <p:grpSpPr>
            <a:xfrm>
              <a:off x="4623" y="3546"/>
              <a:ext cx="823" cy="336"/>
              <a:chOff x="4623" y="3546"/>
              <a:chExt cx="823" cy="336"/>
            </a:xfrm>
          </p:grpSpPr>
          <p:sp>
            <p:nvSpPr>
              <p:cNvPr id="368"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9" name="Text Box 346"/>
              <p:cNvSpPr txBox="1"/>
              <p:nvPr/>
            </p:nvSpPr>
            <p:spPr>
              <a:xfrm>
                <a:off x="4656"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blinds(horizontal)">
                                      <p:cBhvr>
                                        <p:cTn id="7" dur="500"/>
                                        <p:tgtEl>
                                          <p:spTgt spid="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 </a:t>
            </a:r>
            <a:r>
              <a:rPr lang="zh-CN" altLang="en-US" b="1" dirty="0">
                <a:solidFill>
                  <a:schemeClr val="folHlink"/>
                </a:solidFill>
                <a:latin typeface="Times New Roman" panose="02020603050405020304" pitchFamily="18" charset="0"/>
                <a:sym typeface="+mn-ea"/>
              </a:rPr>
              <a:t>读</a:t>
            </a:r>
            <a:endParaRPr lang="zh-CN" altLang="en-US"/>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070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34</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14126" y="1383525"/>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78"/>
          <p:cNvGrpSpPr/>
          <p:nvPr/>
        </p:nvGrpSpPr>
        <p:grpSpPr>
          <a:xfrm>
            <a:off x="2919413" y="2616494"/>
            <a:ext cx="6594475" cy="1982787"/>
            <a:chOff x="915" y="1637"/>
            <a:chExt cx="4154" cy="1249"/>
          </a:xfrm>
        </p:grpSpPr>
        <p:grpSp>
          <p:nvGrpSpPr>
            <p:cNvPr id="278" name="Group 279"/>
            <p:cNvGrpSpPr/>
            <p:nvPr/>
          </p:nvGrpSpPr>
          <p:grpSpPr>
            <a:xfrm>
              <a:off x="915" y="2633"/>
              <a:ext cx="3945" cy="253"/>
              <a:chOff x="915" y="2633"/>
              <a:chExt cx="3945" cy="253"/>
            </a:xfrm>
          </p:grpSpPr>
          <p:grpSp>
            <p:nvGrpSpPr>
              <p:cNvPr id="287" name="Group 280"/>
              <p:cNvGrpSpPr/>
              <p:nvPr/>
            </p:nvGrpSpPr>
            <p:grpSpPr>
              <a:xfrm>
                <a:off x="915" y="2696"/>
                <a:ext cx="3858" cy="190"/>
                <a:chOff x="915" y="2696"/>
                <a:chExt cx="3858" cy="190"/>
              </a:xfrm>
            </p:grpSpPr>
            <p:sp>
              <p:nvSpPr>
                <p:cNvPr id="320" name="Freeform 281"/>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2"/>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83"/>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84"/>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85"/>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86"/>
              <p:cNvGrpSpPr/>
              <p:nvPr/>
            </p:nvGrpSpPr>
            <p:grpSpPr>
              <a:xfrm>
                <a:off x="1213" y="2633"/>
                <a:ext cx="192" cy="158"/>
                <a:chOff x="1440" y="2928"/>
                <a:chExt cx="192" cy="158"/>
              </a:xfrm>
            </p:grpSpPr>
            <p:grpSp>
              <p:nvGrpSpPr>
                <p:cNvPr id="313" name="Group 287"/>
                <p:cNvGrpSpPr/>
                <p:nvPr/>
              </p:nvGrpSpPr>
              <p:grpSpPr>
                <a:xfrm rot="5400000">
                  <a:off x="1529" y="2983"/>
                  <a:ext cx="158" cy="48"/>
                  <a:chOff x="3459" y="1296"/>
                  <a:chExt cx="243" cy="48"/>
                </a:xfrm>
              </p:grpSpPr>
              <p:sp>
                <p:nvSpPr>
                  <p:cNvPr id="318" name="Line 28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8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0"/>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1"/>
                <p:cNvGrpSpPr/>
                <p:nvPr/>
              </p:nvGrpSpPr>
              <p:grpSpPr>
                <a:xfrm rot="-5400000">
                  <a:off x="1385" y="2983"/>
                  <a:ext cx="158" cy="48"/>
                  <a:chOff x="3459" y="1296"/>
                  <a:chExt cx="243" cy="48"/>
                </a:xfrm>
              </p:grpSpPr>
              <p:sp>
                <p:nvSpPr>
                  <p:cNvPr id="316" name="Line 29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29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294"/>
              <p:cNvGrpSpPr/>
              <p:nvPr/>
            </p:nvGrpSpPr>
            <p:grpSpPr>
              <a:xfrm>
                <a:off x="2365" y="2635"/>
                <a:ext cx="192" cy="158"/>
                <a:chOff x="1440" y="2928"/>
                <a:chExt cx="192" cy="158"/>
              </a:xfrm>
            </p:grpSpPr>
            <p:grpSp>
              <p:nvGrpSpPr>
                <p:cNvPr id="306" name="Group 295"/>
                <p:cNvGrpSpPr/>
                <p:nvPr/>
              </p:nvGrpSpPr>
              <p:grpSpPr>
                <a:xfrm rot="5400000">
                  <a:off x="1529" y="2983"/>
                  <a:ext cx="158" cy="48"/>
                  <a:chOff x="3459" y="1296"/>
                  <a:chExt cx="243" cy="48"/>
                </a:xfrm>
              </p:grpSpPr>
              <p:sp>
                <p:nvSpPr>
                  <p:cNvPr id="311" name="Line 29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29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298"/>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299"/>
                <p:cNvGrpSpPr/>
                <p:nvPr/>
              </p:nvGrpSpPr>
              <p:grpSpPr>
                <a:xfrm rot="-5400000">
                  <a:off x="1385" y="2983"/>
                  <a:ext cx="158" cy="48"/>
                  <a:chOff x="3459" y="1296"/>
                  <a:chExt cx="243" cy="48"/>
                </a:xfrm>
              </p:grpSpPr>
              <p:sp>
                <p:nvSpPr>
                  <p:cNvPr id="309" name="Line 300"/>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1"/>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2"/>
              <p:cNvGrpSpPr/>
              <p:nvPr/>
            </p:nvGrpSpPr>
            <p:grpSpPr>
              <a:xfrm>
                <a:off x="3517" y="2635"/>
                <a:ext cx="192" cy="158"/>
                <a:chOff x="1440" y="2928"/>
                <a:chExt cx="192" cy="158"/>
              </a:xfrm>
            </p:grpSpPr>
            <p:grpSp>
              <p:nvGrpSpPr>
                <p:cNvPr id="299" name="Group 303"/>
                <p:cNvGrpSpPr/>
                <p:nvPr/>
              </p:nvGrpSpPr>
              <p:grpSpPr>
                <a:xfrm rot="5400000">
                  <a:off x="1529" y="2983"/>
                  <a:ext cx="158" cy="48"/>
                  <a:chOff x="3459" y="1296"/>
                  <a:chExt cx="243" cy="48"/>
                </a:xfrm>
              </p:grpSpPr>
              <p:sp>
                <p:nvSpPr>
                  <p:cNvPr id="304" name="Line 304"/>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05"/>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06"/>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07"/>
                <p:cNvGrpSpPr/>
                <p:nvPr/>
              </p:nvGrpSpPr>
              <p:grpSpPr>
                <a:xfrm rot="-5400000">
                  <a:off x="1385" y="2983"/>
                  <a:ext cx="158" cy="48"/>
                  <a:chOff x="3459" y="1296"/>
                  <a:chExt cx="243" cy="48"/>
                </a:xfrm>
              </p:grpSpPr>
              <p:sp>
                <p:nvSpPr>
                  <p:cNvPr id="302" name="Line 308"/>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09"/>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0"/>
              <p:cNvGrpSpPr/>
              <p:nvPr/>
            </p:nvGrpSpPr>
            <p:grpSpPr>
              <a:xfrm>
                <a:off x="4668" y="2635"/>
                <a:ext cx="192" cy="158"/>
                <a:chOff x="1440" y="2928"/>
                <a:chExt cx="192" cy="158"/>
              </a:xfrm>
            </p:grpSpPr>
            <p:grpSp>
              <p:nvGrpSpPr>
                <p:cNvPr id="292" name="Group 311"/>
                <p:cNvGrpSpPr/>
                <p:nvPr/>
              </p:nvGrpSpPr>
              <p:grpSpPr>
                <a:xfrm rot="5400000">
                  <a:off x="1529" y="2983"/>
                  <a:ext cx="158" cy="48"/>
                  <a:chOff x="3459" y="1296"/>
                  <a:chExt cx="243" cy="48"/>
                </a:xfrm>
              </p:grpSpPr>
              <p:sp>
                <p:nvSpPr>
                  <p:cNvPr id="297" name="Line 312"/>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13"/>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14"/>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15"/>
                <p:cNvGrpSpPr/>
                <p:nvPr/>
              </p:nvGrpSpPr>
              <p:grpSpPr>
                <a:xfrm rot="-5400000">
                  <a:off x="1385" y="2983"/>
                  <a:ext cx="158" cy="48"/>
                  <a:chOff x="3459" y="1296"/>
                  <a:chExt cx="243" cy="48"/>
                </a:xfrm>
              </p:grpSpPr>
              <p:sp>
                <p:nvSpPr>
                  <p:cNvPr id="295" name="Line 316"/>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17"/>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18"/>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19"/>
            <p:cNvSpPr txBox="1"/>
            <p:nvPr/>
          </p:nvSpPr>
          <p:spPr>
            <a:xfrm>
              <a:off x="1149" y="1650"/>
              <a:ext cx="465" cy="332"/>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0"/>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1"/>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2"/>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23"/>
            <p:cNvSpPr txBox="1"/>
            <p:nvPr/>
          </p:nvSpPr>
          <p:spPr>
            <a:xfrm>
              <a:off x="230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24"/>
            <p:cNvSpPr txBox="1"/>
            <p:nvPr/>
          </p:nvSpPr>
          <p:spPr>
            <a:xfrm>
              <a:off x="3449" y="1637"/>
              <a:ext cx="465" cy="333"/>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25"/>
            <p:cNvSpPr txBox="1"/>
            <p:nvPr/>
          </p:nvSpPr>
          <p:spPr>
            <a:xfrm>
              <a:off x="4604" y="1637"/>
              <a:ext cx="465" cy="351"/>
            </a:xfrm>
            <a:prstGeom prst="rect">
              <a:avLst/>
            </a:prstGeom>
            <a:noFill/>
            <a:ln w="9525">
              <a:noFill/>
            </a:ln>
          </p:spPr>
          <p:txBody>
            <a:bodyPr vert="eaVert" wrap="square">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37" name="Group 368"/>
          <p:cNvGrpSpPr/>
          <p:nvPr/>
        </p:nvGrpSpPr>
        <p:grpSpPr>
          <a:xfrm>
            <a:off x="3304480" y="1634772"/>
            <a:ext cx="5934075" cy="434975"/>
            <a:chOff x="1156" y="1013"/>
            <a:chExt cx="3738" cy="274"/>
          </a:xfrm>
        </p:grpSpPr>
        <p:sp>
          <p:nvSpPr>
            <p:cNvPr id="338" name="Rectangle 369"/>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39" name="Rectangle 370"/>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340" name="Rectangle 371"/>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341" name="Rectangle 372"/>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342" name="Group 373"/>
          <p:cNvGrpSpPr/>
          <p:nvPr/>
        </p:nvGrpSpPr>
        <p:grpSpPr>
          <a:xfrm>
            <a:off x="2495502" y="6193131"/>
            <a:ext cx="565150" cy="612775"/>
            <a:chOff x="648" y="3890"/>
            <a:chExt cx="356" cy="386"/>
          </a:xfrm>
        </p:grpSpPr>
        <p:grpSp>
          <p:nvGrpSpPr>
            <p:cNvPr id="343" name="Group 374"/>
            <p:cNvGrpSpPr/>
            <p:nvPr/>
          </p:nvGrpSpPr>
          <p:grpSpPr>
            <a:xfrm>
              <a:off x="668" y="4026"/>
              <a:ext cx="321" cy="250"/>
              <a:chOff x="668" y="4026"/>
              <a:chExt cx="321" cy="250"/>
            </a:xfrm>
          </p:grpSpPr>
          <p:sp>
            <p:nvSpPr>
              <p:cNvPr id="347" name="Text Box 375"/>
              <p:cNvSpPr txBox="1"/>
              <p:nvPr/>
            </p:nvSpPr>
            <p:spPr>
              <a:xfrm>
                <a:off x="668" y="4026"/>
                <a:ext cx="321" cy="250"/>
              </a:xfrm>
              <a:prstGeom prst="rect">
                <a:avLst/>
              </a:prstGeom>
              <a:noFill/>
              <a:ln w="2857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8" name="Line 376"/>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44" name="Group 377"/>
            <p:cNvGrpSpPr/>
            <p:nvPr/>
          </p:nvGrpSpPr>
          <p:grpSpPr>
            <a:xfrm>
              <a:off x="648" y="3890"/>
              <a:ext cx="356" cy="231"/>
              <a:chOff x="648" y="3890"/>
              <a:chExt cx="356" cy="231"/>
            </a:xfrm>
          </p:grpSpPr>
          <p:sp>
            <p:nvSpPr>
              <p:cNvPr id="345" name="Text Box 378"/>
              <p:cNvSpPr txBox="1"/>
              <p:nvPr/>
            </p:nvSpPr>
            <p:spPr>
              <a:xfrm>
                <a:off x="648" y="3890"/>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6" name="Line 379"/>
              <p:cNvSpPr/>
              <p:nvPr/>
            </p:nvSpPr>
            <p:spPr>
              <a:xfrm>
                <a:off x="682" y="3922"/>
                <a:ext cx="288" cy="0"/>
              </a:xfrm>
              <a:prstGeom prst="line">
                <a:avLst/>
              </a:prstGeom>
              <a:ln w="28575" cap="flat" cmpd="sng">
                <a:solidFill>
                  <a:schemeClr val="folHlink"/>
                </a:solidFill>
                <a:prstDash val="solid"/>
                <a:headEnd type="none" w="med" len="med"/>
                <a:tailEnd type="none" w="med" len="med"/>
              </a:ln>
            </p:spPr>
          </p:sp>
        </p:grpSp>
      </p:grpSp>
      <p:grpSp>
        <p:nvGrpSpPr>
          <p:cNvPr id="349" name="Group 370"/>
          <p:cNvGrpSpPr/>
          <p:nvPr/>
        </p:nvGrpSpPr>
        <p:grpSpPr>
          <a:xfrm>
            <a:off x="3706531" y="1927519"/>
            <a:ext cx="5688012" cy="2339975"/>
            <a:chOff x="1422" y="1203"/>
            <a:chExt cx="3583" cy="1474"/>
          </a:xfrm>
        </p:grpSpPr>
        <p:sp>
          <p:nvSpPr>
            <p:cNvPr id="350" name="Freeform 371"/>
            <p:cNvSpPr/>
            <p:nvPr/>
          </p:nvSpPr>
          <p:spPr>
            <a:xfrm>
              <a:off x="1422" y="1203"/>
              <a:ext cx="121" cy="1474"/>
            </a:xfrm>
            <a:custGeom>
              <a:avLst/>
              <a:gdLst>
                <a:gd name="txL" fmla="*/ 0 w 145"/>
                <a:gd name="txT" fmla="*/ 0 h 1466"/>
                <a:gd name="txR" fmla="*/ 145 w 145"/>
                <a:gd name="txB" fmla="*/ 1466 h 1466"/>
              </a:gdLst>
              <a:ahLst/>
              <a:cxnLst>
                <a:cxn ang="0">
                  <a:pos x="13" y="0"/>
                </a:cxn>
                <a:cxn ang="0">
                  <a:pos x="48" y="0"/>
                </a:cxn>
                <a:cxn ang="0">
                  <a:pos x="48" y="1514"/>
                </a:cxn>
                <a:cxn ang="0">
                  <a:pos x="0" y="1514"/>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2" name="Freeform 373"/>
            <p:cNvSpPr/>
            <p:nvPr/>
          </p:nvSpPr>
          <p:spPr>
            <a:xfrm>
              <a:off x="2556" y="1205"/>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4" name="Freeform 375"/>
            <p:cNvSpPr/>
            <p:nvPr/>
          </p:nvSpPr>
          <p:spPr>
            <a:xfrm>
              <a:off x="3711" y="1206"/>
              <a:ext cx="151" cy="1471"/>
            </a:xfrm>
            <a:custGeom>
              <a:avLst/>
              <a:gdLst>
                <a:gd name="txL" fmla="*/ 0 w 151"/>
                <a:gd name="txT" fmla="*/ 0 h 1471"/>
                <a:gd name="txR" fmla="*/ 151 w 151"/>
                <a:gd name="txB" fmla="*/ 1471 h 1471"/>
              </a:gdLst>
              <a:ahLst/>
              <a:cxnLst>
                <a:cxn ang="0">
                  <a:pos x="54" y="0"/>
                </a:cxn>
                <a:cxn ang="0">
                  <a:pos x="151" y="0"/>
                </a:cxn>
                <a:cxn ang="0">
                  <a:pos x="150" y="1471"/>
                </a:cxn>
                <a:cxn ang="0">
                  <a:pos x="0" y="1470"/>
                </a:cxn>
              </a:cxnLst>
              <a:rect l="txL" t="txT" r="txR" b="txB"/>
              <a:pathLst>
                <a:path w="151" h="1471">
                  <a:moveTo>
                    <a:pt x="54" y="0"/>
                  </a:moveTo>
                  <a:lnTo>
                    <a:pt x="151" y="0"/>
                  </a:lnTo>
                  <a:lnTo>
                    <a:pt x="150" y="1471"/>
                  </a:lnTo>
                  <a:lnTo>
                    <a:pt x="0" y="147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6" name="Freeform 377"/>
            <p:cNvSpPr/>
            <p:nvPr/>
          </p:nvSpPr>
          <p:spPr>
            <a:xfrm>
              <a:off x="4860" y="1211"/>
              <a:ext cx="145" cy="1466"/>
            </a:xfrm>
            <a:custGeom>
              <a:avLst/>
              <a:gdLst>
                <a:gd name="txL" fmla="*/ 0 w 145"/>
                <a:gd name="txT" fmla="*/ 0 h 1466"/>
                <a:gd name="txR" fmla="*/ 145 w 145"/>
                <a:gd name="txB" fmla="*/ 1466 h 1466"/>
              </a:gdLst>
              <a:ahLst/>
              <a:cxnLst>
                <a:cxn ang="0">
                  <a:pos x="42" y="1"/>
                </a:cxn>
                <a:cxn ang="0">
                  <a:pos x="145" y="0"/>
                </a:cxn>
                <a:cxn ang="0">
                  <a:pos x="144" y="1466"/>
                </a:cxn>
                <a:cxn ang="0">
                  <a:pos x="0" y="1466"/>
                </a:cxn>
              </a:cxnLst>
              <a:rect l="txL" t="txT" r="txR" b="txB"/>
              <a:pathLst>
                <a:path w="145" h="1466">
                  <a:moveTo>
                    <a:pt x="42" y="1"/>
                  </a:moveTo>
                  <a:lnTo>
                    <a:pt x="145" y="0"/>
                  </a:lnTo>
                  <a:lnTo>
                    <a:pt x="144" y="1466"/>
                  </a:lnTo>
                  <a:lnTo>
                    <a:pt x="0" y="146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58" name="Group 326"/>
          <p:cNvGrpSpPr/>
          <p:nvPr/>
        </p:nvGrpSpPr>
        <p:grpSpPr>
          <a:xfrm>
            <a:off x="3677884" y="4369094"/>
            <a:ext cx="6173788" cy="1295400"/>
            <a:chOff x="1428" y="2784"/>
            <a:chExt cx="3889" cy="816"/>
          </a:xfrm>
        </p:grpSpPr>
        <p:sp>
          <p:nvSpPr>
            <p:cNvPr id="359" name="Freeform 327"/>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0" name="Freeform 328"/>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1" name="Freeform 329"/>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62" name="Freeform 330"/>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3" name="Group 334"/>
          <p:cNvGrpSpPr/>
          <p:nvPr/>
        </p:nvGrpSpPr>
        <p:grpSpPr>
          <a:xfrm>
            <a:off x="3279715" y="5638153"/>
            <a:ext cx="6832600" cy="533400"/>
            <a:chOff x="1142" y="3546"/>
            <a:chExt cx="4304" cy="336"/>
          </a:xfrm>
        </p:grpSpPr>
        <p:grpSp>
          <p:nvGrpSpPr>
            <p:cNvPr id="364" name="Group 335"/>
            <p:cNvGrpSpPr/>
            <p:nvPr/>
          </p:nvGrpSpPr>
          <p:grpSpPr>
            <a:xfrm>
              <a:off x="1142" y="3546"/>
              <a:ext cx="823" cy="336"/>
              <a:chOff x="1142" y="3546"/>
              <a:chExt cx="823" cy="336"/>
            </a:xfrm>
          </p:grpSpPr>
          <p:sp>
            <p:nvSpPr>
              <p:cNvPr id="374"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5" name="Text Box 337"/>
              <p:cNvSpPr txBox="1"/>
              <p:nvPr/>
            </p:nvSpPr>
            <p:spPr>
              <a:xfrm>
                <a:off x="1200" y="359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5" name="Group 338"/>
            <p:cNvGrpSpPr/>
            <p:nvPr/>
          </p:nvGrpSpPr>
          <p:grpSpPr>
            <a:xfrm>
              <a:off x="2318" y="3546"/>
              <a:ext cx="823" cy="336"/>
              <a:chOff x="2318" y="3546"/>
              <a:chExt cx="823" cy="336"/>
            </a:xfrm>
          </p:grpSpPr>
          <p:sp>
            <p:nvSpPr>
              <p:cNvPr id="372"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3" name="Text Box 340"/>
              <p:cNvSpPr txBox="1"/>
              <p:nvPr/>
            </p:nvSpPr>
            <p:spPr>
              <a:xfrm>
                <a:off x="2352"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6" name="Group 341"/>
            <p:cNvGrpSpPr/>
            <p:nvPr/>
          </p:nvGrpSpPr>
          <p:grpSpPr>
            <a:xfrm>
              <a:off x="3470" y="3546"/>
              <a:ext cx="823" cy="336"/>
              <a:chOff x="3470" y="3546"/>
              <a:chExt cx="823" cy="336"/>
            </a:xfrm>
          </p:grpSpPr>
          <p:sp>
            <p:nvSpPr>
              <p:cNvPr id="370"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71" name="Text Box 343"/>
              <p:cNvSpPr txBox="1"/>
              <p:nvPr/>
            </p:nvSpPr>
            <p:spPr>
              <a:xfrm>
                <a:off x="3504"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67" name="Group 344"/>
            <p:cNvGrpSpPr/>
            <p:nvPr/>
          </p:nvGrpSpPr>
          <p:grpSpPr>
            <a:xfrm>
              <a:off x="4623" y="3546"/>
              <a:ext cx="823" cy="336"/>
              <a:chOff x="4623" y="3546"/>
              <a:chExt cx="823" cy="336"/>
            </a:xfrm>
          </p:grpSpPr>
          <p:sp>
            <p:nvSpPr>
              <p:cNvPr id="368"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9" name="Text Box 346"/>
              <p:cNvSpPr txBox="1"/>
              <p:nvPr/>
            </p:nvSpPr>
            <p:spPr>
              <a:xfrm>
                <a:off x="4656" y="3600"/>
                <a:ext cx="760"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76" name="Group 395"/>
          <p:cNvGrpSpPr/>
          <p:nvPr/>
        </p:nvGrpSpPr>
        <p:grpSpPr>
          <a:xfrm>
            <a:off x="4561768" y="5616869"/>
            <a:ext cx="6057900" cy="336550"/>
            <a:chOff x="1944" y="3527"/>
            <a:chExt cx="3816" cy="212"/>
          </a:xfrm>
        </p:grpSpPr>
        <p:grpSp>
          <p:nvGrpSpPr>
            <p:cNvPr id="377" name="Group 396"/>
            <p:cNvGrpSpPr/>
            <p:nvPr/>
          </p:nvGrpSpPr>
          <p:grpSpPr>
            <a:xfrm>
              <a:off x="1964" y="3737"/>
              <a:ext cx="3637" cy="0"/>
              <a:chOff x="1964" y="3737"/>
              <a:chExt cx="3637" cy="0"/>
            </a:xfrm>
          </p:grpSpPr>
          <p:sp>
            <p:nvSpPr>
              <p:cNvPr id="383"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84"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85"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86"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78" name="Group 401"/>
            <p:cNvGrpSpPr/>
            <p:nvPr/>
          </p:nvGrpSpPr>
          <p:grpSpPr>
            <a:xfrm>
              <a:off x="1944" y="3527"/>
              <a:ext cx="3816" cy="212"/>
              <a:chOff x="1944" y="3527"/>
              <a:chExt cx="3816" cy="212"/>
            </a:xfrm>
          </p:grpSpPr>
          <p:sp>
            <p:nvSpPr>
              <p:cNvPr id="379"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80"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81"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82"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blinds(horizontal)">
                                      <p:cBhvr>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a:t>
            </a:r>
            <a:r>
              <a:rPr lang="zh-CN" altLang="en-US" b="1" dirty="0">
                <a:latin typeface="Times New Roman" panose="02020603050405020304" pitchFamily="18" charset="0"/>
                <a:sym typeface="+mn-ea"/>
              </a:rPr>
              <a:t>矩阵 </a:t>
            </a:r>
            <a:r>
              <a:rPr lang="en-US" altLang="zh-CN" b="1" dirty="0">
                <a:latin typeface="Times New Roman" panose="02020603050405020304" pitchFamily="18" charset="0"/>
                <a:sym typeface="+mn-ea"/>
              </a:rPr>
              <a:t>(64 </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 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fld id="{8EE8E787-E6FE-45D8-9039-788B45E44EE7}" type="slidenum">
              <a:rPr lang="zh-CN" altLang="en-US" smtClean="0"/>
              <a:t>35</a:t>
            </a:fld>
            <a:endParaRPr lang="zh-CN" altLang="en-US" dirty="0"/>
          </a:p>
        </p:txBody>
      </p:sp>
      <p:grpSp>
        <p:nvGrpSpPr>
          <p:cNvPr id="7" name="Group 3"/>
          <p:cNvGrpSpPr/>
          <p:nvPr/>
        </p:nvGrpSpPr>
        <p:grpSpPr>
          <a:xfrm>
            <a:off x="1525294" y="1073590"/>
            <a:ext cx="9105900" cy="5730875"/>
            <a:chOff x="48" y="665"/>
            <a:chExt cx="5736" cy="3610"/>
          </a:xfrm>
        </p:grpSpPr>
        <p:grpSp>
          <p:nvGrpSpPr>
            <p:cNvPr id="8" name="Group 4"/>
            <p:cNvGrpSpPr/>
            <p:nvPr/>
          </p:nvGrpSpPr>
          <p:grpSpPr>
            <a:xfrm>
              <a:off x="48" y="665"/>
              <a:ext cx="284" cy="2995"/>
              <a:chOff x="48" y="665"/>
              <a:chExt cx="284" cy="2995"/>
            </a:xfrm>
          </p:grpSpPr>
          <p:sp>
            <p:nvSpPr>
              <p:cNvPr id="9" name="Text Box 5"/>
              <p:cNvSpPr txBox="1"/>
              <p:nvPr/>
            </p:nvSpPr>
            <p:spPr>
              <a:xfrm>
                <a:off x="48" y="196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3</a:t>
                </a:r>
              </a:p>
            </p:txBody>
          </p:sp>
          <p:sp>
            <p:nvSpPr>
              <p:cNvPr id="10" name="Text Box 6"/>
              <p:cNvSpPr txBox="1"/>
              <p:nvPr/>
            </p:nvSpPr>
            <p:spPr>
              <a:xfrm>
                <a:off x="48" y="170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4</a:t>
                </a:r>
              </a:p>
            </p:txBody>
          </p:sp>
          <p:sp>
            <p:nvSpPr>
              <p:cNvPr id="12" name="Text Box 7"/>
              <p:cNvSpPr txBox="1"/>
              <p:nvPr/>
            </p:nvSpPr>
            <p:spPr>
              <a:xfrm>
                <a:off x="48" y="144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5</a:t>
                </a:r>
              </a:p>
            </p:txBody>
          </p:sp>
          <p:sp>
            <p:nvSpPr>
              <p:cNvPr id="13" name="Text Box 8"/>
              <p:cNvSpPr txBox="1"/>
              <p:nvPr/>
            </p:nvSpPr>
            <p:spPr>
              <a:xfrm>
                <a:off x="48" y="1184"/>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6</a:t>
                </a:r>
              </a:p>
            </p:txBody>
          </p:sp>
          <p:sp>
            <p:nvSpPr>
              <p:cNvPr id="14" name="Text Box 9"/>
              <p:cNvSpPr txBox="1"/>
              <p:nvPr/>
            </p:nvSpPr>
            <p:spPr>
              <a:xfrm>
                <a:off x="48" y="92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7</a:t>
                </a:r>
              </a:p>
            </p:txBody>
          </p:sp>
          <p:sp>
            <p:nvSpPr>
              <p:cNvPr id="15" name="Text Box 10"/>
              <p:cNvSpPr txBox="1"/>
              <p:nvPr/>
            </p:nvSpPr>
            <p:spPr>
              <a:xfrm>
                <a:off x="48" y="665"/>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8</a:t>
                </a:r>
              </a:p>
            </p:txBody>
          </p:sp>
          <p:sp>
            <p:nvSpPr>
              <p:cNvPr id="16" name="Text Box 11"/>
              <p:cNvSpPr txBox="1"/>
              <p:nvPr/>
            </p:nvSpPr>
            <p:spPr>
              <a:xfrm>
                <a:off x="48" y="3410"/>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0</a:t>
                </a:r>
              </a:p>
            </p:txBody>
          </p:sp>
          <p:sp>
            <p:nvSpPr>
              <p:cNvPr id="17" name="Text Box 12"/>
              <p:cNvSpPr txBox="1"/>
              <p:nvPr/>
            </p:nvSpPr>
            <p:spPr>
              <a:xfrm>
                <a:off x="48" y="3151"/>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1</a:t>
                </a:r>
              </a:p>
            </p:txBody>
          </p:sp>
          <p:sp>
            <p:nvSpPr>
              <p:cNvPr id="18" name="Text Box 13"/>
              <p:cNvSpPr txBox="1"/>
              <p:nvPr/>
            </p:nvSpPr>
            <p:spPr>
              <a:xfrm>
                <a:off x="48" y="2892"/>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2</a:t>
                </a:r>
              </a:p>
            </p:txBody>
          </p:sp>
          <p:sp>
            <p:nvSpPr>
              <p:cNvPr id="19" name="Text Box 14"/>
              <p:cNvSpPr txBox="1"/>
              <p:nvPr/>
            </p:nvSpPr>
            <p:spPr>
              <a:xfrm>
                <a:off x="48" y="2633"/>
                <a:ext cx="284"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A</a:t>
                </a:r>
                <a:r>
                  <a:rPr lang="en-US" altLang="zh-CN" sz="2000" b="1" baseline="-25000" dirty="0">
                    <a:latin typeface="Times New Roman" panose="02020603050405020304" pitchFamily="18" charset="0"/>
                  </a:rPr>
                  <a:t>9</a:t>
                </a:r>
              </a:p>
            </p:txBody>
          </p:sp>
        </p:grpSp>
        <p:grpSp>
          <p:nvGrpSpPr>
            <p:cNvPr id="20" name="Group 15"/>
            <p:cNvGrpSpPr/>
            <p:nvPr/>
          </p:nvGrpSpPr>
          <p:grpSpPr>
            <a:xfrm>
              <a:off x="164" y="713"/>
              <a:ext cx="5620" cy="3562"/>
              <a:chOff x="164" y="713"/>
              <a:chExt cx="5620" cy="3562"/>
            </a:xfrm>
          </p:grpSpPr>
          <p:sp>
            <p:nvSpPr>
              <p:cNvPr id="21" name="Rectangle 16"/>
              <p:cNvSpPr/>
              <p:nvPr/>
            </p:nvSpPr>
            <p:spPr>
              <a:xfrm>
                <a:off x="356"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22" name="Rectangle 17"/>
              <p:cNvSpPr/>
              <p:nvPr/>
            </p:nvSpPr>
            <p:spPr>
              <a:xfrm>
                <a:off x="17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23" name="Text Box 18"/>
              <p:cNvSpPr txBox="1"/>
              <p:nvPr/>
            </p:nvSpPr>
            <p:spPr>
              <a:xfrm>
                <a:off x="1432"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4" name="Rectangle 19"/>
              <p:cNvSpPr/>
              <p:nvPr/>
            </p:nvSpPr>
            <p:spPr>
              <a:xfrm>
                <a:off x="1176"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25" name="Rectangle 20"/>
              <p:cNvSpPr/>
              <p:nvPr/>
            </p:nvSpPr>
            <p:spPr>
              <a:xfrm>
                <a:off x="28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26" name="Text Box 21"/>
              <p:cNvSpPr txBox="1"/>
              <p:nvPr/>
            </p:nvSpPr>
            <p:spPr>
              <a:xfrm>
                <a:off x="2573"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7" name="Rectangle 22"/>
              <p:cNvSpPr/>
              <p:nvPr/>
            </p:nvSpPr>
            <p:spPr>
              <a:xfrm>
                <a:off x="2317"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28" name="Rectangle 23"/>
              <p:cNvSpPr/>
              <p:nvPr/>
            </p:nvSpPr>
            <p:spPr>
              <a:xfrm>
                <a:off x="40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29" name="Text Box 24"/>
              <p:cNvSpPr txBox="1"/>
              <p:nvPr/>
            </p:nvSpPr>
            <p:spPr>
              <a:xfrm>
                <a:off x="3748"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0" name="Rectangle 25"/>
              <p:cNvSpPr/>
              <p:nvPr/>
            </p:nvSpPr>
            <p:spPr>
              <a:xfrm>
                <a:off x="349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1" name="Rectangle 26"/>
              <p:cNvSpPr/>
              <p:nvPr/>
            </p:nvSpPr>
            <p:spPr>
              <a:xfrm>
                <a:off x="52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2" name="Text Box 27"/>
              <p:cNvSpPr txBox="1"/>
              <p:nvPr/>
            </p:nvSpPr>
            <p:spPr>
              <a:xfrm>
                <a:off x="4884" y="87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33" name="Rectangle 28"/>
              <p:cNvSpPr/>
              <p:nvPr/>
            </p:nvSpPr>
            <p:spPr>
              <a:xfrm>
                <a:off x="46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 name="Rectangle 29"/>
              <p:cNvSpPr/>
              <p:nvPr/>
            </p:nvSpPr>
            <p:spPr>
              <a:xfrm>
                <a:off x="17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5" name="Rectangle 30"/>
              <p:cNvSpPr/>
              <p:nvPr/>
            </p:nvSpPr>
            <p:spPr>
              <a:xfrm>
                <a:off x="1176"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6" name="Rectangle 31"/>
              <p:cNvSpPr/>
              <p:nvPr/>
            </p:nvSpPr>
            <p:spPr>
              <a:xfrm>
                <a:off x="28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7" name="Rectangle 32"/>
              <p:cNvSpPr/>
              <p:nvPr/>
            </p:nvSpPr>
            <p:spPr>
              <a:xfrm>
                <a:off x="2317"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8" name="Rectangle 33"/>
              <p:cNvSpPr/>
              <p:nvPr/>
            </p:nvSpPr>
            <p:spPr>
              <a:xfrm>
                <a:off x="40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9" name="Rectangle 34"/>
              <p:cNvSpPr/>
              <p:nvPr/>
            </p:nvSpPr>
            <p:spPr>
              <a:xfrm>
                <a:off x="349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40" name="Rectangle 35"/>
              <p:cNvSpPr/>
              <p:nvPr/>
            </p:nvSpPr>
            <p:spPr>
              <a:xfrm>
                <a:off x="52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41" name="Rectangle 36"/>
              <p:cNvSpPr/>
              <p:nvPr/>
            </p:nvSpPr>
            <p:spPr>
              <a:xfrm>
                <a:off x="46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42" name="Line 37"/>
              <p:cNvSpPr/>
              <p:nvPr/>
            </p:nvSpPr>
            <p:spPr>
              <a:xfrm rot="5400000">
                <a:off x="1349" y="2712"/>
                <a:ext cx="158" cy="0"/>
              </a:xfrm>
              <a:prstGeom prst="line">
                <a:avLst/>
              </a:prstGeom>
              <a:ln w="38100" cap="flat" cmpd="sng">
                <a:solidFill>
                  <a:schemeClr val="tx1"/>
                </a:solidFill>
                <a:prstDash val="solid"/>
                <a:headEnd type="none" w="med" len="med"/>
                <a:tailEnd type="none" w="med" len="med"/>
              </a:ln>
            </p:spPr>
          </p:sp>
          <p:sp>
            <p:nvSpPr>
              <p:cNvPr id="43" name="Line 38"/>
              <p:cNvSpPr/>
              <p:nvPr/>
            </p:nvSpPr>
            <p:spPr>
              <a:xfrm rot="5400000">
                <a:off x="1332" y="2710"/>
                <a:ext cx="96" cy="0"/>
              </a:xfrm>
              <a:prstGeom prst="line">
                <a:avLst/>
              </a:prstGeom>
              <a:ln w="38100" cap="flat" cmpd="sng">
                <a:solidFill>
                  <a:schemeClr val="tx1"/>
                </a:solidFill>
                <a:prstDash val="solid"/>
                <a:headEnd type="none" w="med" len="med"/>
                <a:tailEnd type="none" w="med" len="med"/>
              </a:ln>
            </p:spPr>
          </p:sp>
          <p:sp>
            <p:nvSpPr>
              <p:cNvPr id="44" name="Freeform 39"/>
              <p:cNvSpPr/>
              <p:nvPr/>
            </p:nvSpPr>
            <p:spPr>
              <a:xfrm>
                <a:off x="1284"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45" name="Line 40"/>
              <p:cNvSpPr/>
              <p:nvPr/>
            </p:nvSpPr>
            <p:spPr>
              <a:xfrm rot="-5400000">
                <a:off x="1157" y="2712"/>
                <a:ext cx="158" cy="0"/>
              </a:xfrm>
              <a:prstGeom prst="line">
                <a:avLst/>
              </a:prstGeom>
              <a:ln w="38100" cap="flat" cmpd="sng">
                <a:solidFill>
                  <a:schemeClr val="tx1"/>
                </a:solidFill>
                <a:prstDash val="solid"/>
                <a:headEnd type="none" w="med" len="med"/>
                <a:tailEnd type="none" w="med" len="med"/>
              </a:ln>
            </p:spPr>
          </p:sp>
          <p:sp>
            <p:nvSpPr>
              <p:cNvPr id="46" name="Line 41"/>
              <p:cNvSpPr/>
              <p:nvPr/>
            </p:nvSpPr>
            <p:spPr>
              <a:xfrm rot="-5400000">
                <a:off x="1236" y="2714"/>
                <a:ext cx="96" cy="0"/>
              </a:xfrm>
              <a:prstGeom prst="line">
                <a:avLst/>
              </a:prstGeom>
              <a:ln w="38100" cap="flat" cmpd="sng">
                <a:solidFill>
                  <a:schemeClr val="tx1"/>
                </a:solidFill>
                <a:prstDash val="solid"/>
                <a:headEnd type="none" w="med" len="med"/>
                <a:tailEnd type="none" w="med" len="med"/>
              </a:ln>
            </p:spPr>
          </p:sp>
          <p:sp>
            <p:nvSpPr>
              <p:cNvPr id="47" name="Freeform 42"/>
              <p:cNvSpPr/>
              <p:nvPr/>
            </p:nvSpPr>
            <p:spPr>
              <a:xfrm>
                <a:off x="1458"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48" name="Freeform 43"/>
              <p:cNvSpPr/>
              <p:nvPr/>
            </p:nvSpPr>
            <p:spPr>
              <a:xfrm>
                <a:off x="1077" y="1210"/>
                <a:ext cx="158" cy="1468"/>
              </a:xfrm>
              <a:custGeom>
                <a:avLst/>
                <a:gdLst>
                  <a:gd name="txL" fmla="*/ 0 w 158"/>
                  <a:gd name="txT" fmla="*/ 0 h 1468"/>
                  <a:gd name="txR" fmla="*/ 158 w 158"/>
                  <a:gd name="txB" fmla="*/ 1468 h 1468"/>
                </a:gdLst>
                <a:ahLst/>
                <a:cxnLst>
                  <a:cxn ang="0">
                    <a:pos x="158" y="1468"/>
                  </a:cxn>
                  <a:cxn ang="0">
                    <a:pos x="6" y="1468"/>
                  </a:cxn>
                  <a:cxn ang="0">
                    <a:pos x="0" y="1"/>
                  </a:cxn>
                  <a:cxn ang="0">
                    <a:pos x="101" y="0"/>
                  </a:cxn>
                </a:cxnLst>
                <a:rect l="txL" t="txT" r="txR" b="txB"/>
                <a:pathLst>
                  <a:path w="158" h="1468">
                    <a:moveTo>
                      <a:pt x="158" y="1468"/>
                    </a:moveTo>
                    <a:lnTo>
                      <a:pt x="6" y="1468"/>
                    </a:lnTo>
                    <a:lnTo>
                      <a:pt x="0" y="1"/>
                    </a:lnTo>
                    <a:lnTo>
                      <a:pt x="101"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49" name="Freeform 44"/>
              <p:cNvSpPr/>
              <p:nvPr/>
            </p:nvSpPr>
            <p:spPr>
              <a:xfrm>
                <a:off x="1079"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0" name="Line 45"/>
              <p:cNvSpPr/>
              <p:nvPr/>
            </p:nvSpPr>
            <p:spPr>
              <a:xfrm rot="5400000">
                <a:off x="1920" y="2713"/>
                <a:ext cx="158" cy="0"/>
              </a:xfrm>
              <a:prstGeom prst="line">
                <a:avLst/>
              </a:prstGeom>
              <a:ln w="38100" cap="flat" cmpd="sng">
                <a:solidFill>
                  <a:schemeClr val="tx1"/>
                </a:solidFill>
                <a:prstDash val="solid"/>
                <a:headEnd type="none" w="med" len="med"/>
                <a:tailEnd type="none" w="med" len="med"/>
              </a:ln>
            </p:spPr>
          </p:sp>
          <p:sp>
            <p:nvSpPr>
              <p:cNvPr id="51" name="Line 46"/>
              <p:cNvSpPr/>
              <p:nvPr/>
            </p:nvSpPr>
            <p:spPr>
              <a:xfrm rot="5400000">
                <a:off x="1903" y="2711"/>
                <a:ext cx="96" cy="0"/>
              </a:xfrm>
              <a:prstGeom prst="line">
                <a:avLst/>
              </a:prstGeom>
              <a:ln w="38100" cap="flat" cmpd="sng">
                <a:solidFill>
                  <a:schemeClr val="tx1"/>
                </a:solidFill>
                <a:prstDash val="solid"/>
                <a:headEnd type="none" w="med" len="med"/>
                <a:tailEnd type="none" w="med" len="med"/>
              </a:ln>
            </p:spPr>
          </p:sp>
          <p:sp>
            <p:nvSpPr>
              <p:cNvPr id="52" name="Freeform 47"/>
              <p:cNvSpPr/>
              <p:nvPr/>
            </p:nvSpPr>
            <p:spPr>
              <a:xfrm>
                <a:off x="1855"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53" name="Line 48"/>
              <p:cNvSpPr/>
              <p:nvPr/>
            </p:nvSpPr>
            <p:spPr>
              <a:xfrm rot="-5400000">
                <a:off x="1728" y="2713"/>
                <a:ext cx="158" cy="0"/>
              </a:xfrm>
              <a:prstGeom prst="line">
                <a:avLst/>
              </a:prstGeom>
              <a:ln w="38100" cap="flat" cmpd="sng">
                <a:solidFill>
                  <a:schemeClr val="tx1"/>
                </a:solidFill>
                <a:prstDash val="solid"/>
                <a:headEnd type="none" w="med" len="med"/>
                <a:tailEnd type="none" w="med" len="med"/>
              </a:ln>
            </p:spPr>
          </p:sp>
          <p:sp>
            <p:nvSpPr>
              <p:cNvPr id="54" name="Line 49"/>
              <p:cNvSpPr/>
              <p:nvPr/>
            </p:nvSpPr>
            <p:spPr>
              <a:xfrm rot="-5400000">
                <a:off x="1807" y="2715"/>
                <a:ext cx="96" cy="0"/>
              </a:xfrm>
              <a:prstGeom prst="line">
                <a:avLst/>
              </a:prstGeom>
              <a:ln w="38100" cap="flat" cmpd="sng">
                <a:solidFill>
                  <a:schemeClr val="tx1"/>
                </a:solidFill>
                <a:prstDash val="solid"/>
                <a:headEnd type="none" w="med" len="med"/>
                <a:tailEnd type="none" w="med" len="med"/>
              </a:ln>
            </p:spPr>
          </p:sp>
          <p:sp>
            <p:nvSpPr>
              <p:cNvPr id="55" name="Freeform 50"/>
              <p:cNvSpPr/>
              <p:nvPr/>
            </p:nvSpPr>
            <p:spPr>
              <a:xfrm>
                <a:off x="2029"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6" name="Freeform 51"/>
              <p:cNvSpPr/>
              <p:nvPr/>
            </p:nvSpPr>
            <p:spPr>
              <a:xfrm>
                <a:off x="1635"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57" name="Line 52"/>
              <p:cNvSpPr/>
              <p:nvPr/>
            </p:nvSpPr>
            <p:spPr>
              <a:xfrm rot="5400000">
                <a:off x="2501" y="2713"/>
                <a:ext cx="158" cy="0"/>
              </a:xfrm>
              <a:prstGeom prst="line">
                <a:avLst/>
              </a:prstGeom>
              <a:ln w="38100" cap="flat" cmpd="sng">
                <a:solidFill>
                  <a:schemeClr val="tx1"/>
                </a:solidFill>
                <a:prstDash val="solid"/>
                <a:headEnd type="none" w="med" len="med"/>
                <a:tailEnd type="none" w="med" len="med"/>
              </a:ln>
            </p:spPr>
          </p:sp>
          <p:sp>
            <p:nvSpPr>
              <p:cNvPr id="58" name="Line 53"/>
              <p:cNvSpPr/>
              <p:nvPr/>
            </p:nvSpPr>
            <p:spPr>
              <a:xfrm rot="5400000">
                <a:off x="2484" y="2711"/>
                <a:ext cx="96" cy="0"/>
              </a:xfrm>
              <a:prstGeom prst="line">
                <a:avLst/>
              </a:prstGeom>
              <a:ln w="38100" cap="flat" cmpd="sng">
                <a:solidFill>
                  <a:schemeClr val="tx1"/>
                </a:solidFill>
                <a:prstDash val="solid"/>
                <a:headEnd type="none" w="med" len="med"/>
                <a:tailEnd type="none" w="med" len="med"/>
              </a:ln>
            </p:spPr>
          </p:sp>
          <p:sp>
            <p:nvSpPr>
              <p:cNvPr id="59" name="Freeform 54"/>
              <p:cNvSpPr/>
              <p:nvPr/>
            </p:nvSpPr>
            <p:spPr>
              <a:xfrm>
                <a:off x="2436"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0" name="Line 55"/>
              <p:cNvSpPr/>
              <p:nvPr/>
            </p:nvSpPr>
            <p:spPr>
              <a:xfrm rot="-5400000">
                <a:off x="2309" y="2713"/>
                <a:ext cx="158" cy="0"/>
              </a:xfrm>
              <a:prstGeom prst="line">
                <a:avLst/>
              </a:prstGeom>
              <a:ln w="38100" cap="flat" cmpd="sng">
                <a:solidFill>
                  <a:schemeClr val="tx1"/>
                </a:solidFill>
                <a:prstDash val="solid"/>
                <a:headEnd type="none" w="med" len="med"/>
                <a:tailEnd type="none" w="med" len="med"/>
              </a:ln>
            </p:spPr>
          </p:sp>
          <p:sp>
            <p:nvSpPr>
              <p:cNvPr id="61" name="Line 56"/>
              <p:cNvSpPr/>
              <p:nvPr/>
            </p:nvSpPr>
            <p:spPr>
              <a:xfrm rot="-5400000">
                <a:off x="2388" y="2715"/>
                <a:ext cx="96" cy="0"/>
              </a:xfrm>
              <a:prstGeom prst="line">
                <a:avLst/>
              </a:prstGeom>
              <a:ln w="38100" cap="flat" cmpd="sng">
                <a:solidFill>
                  <a:schemeClr val="tx1"/>
                </a:solidFill>
                <a:prstDash val="solid"/>
                <a:headEnd type="none" w="med" len="med"/>
                <a:tailEnd type="none" w="med" len="med"/>
              </a:ln>
            </p:spPr>
          </p:sp>
          <p:sp>
            <p:nvSpPr>
              <p:cNvPr id="62" name="Freeform 57"/>
              <p:cNvSpPr/>
              <p:nvPr/>
            </p:nvSpPr>
            <p:spPr>
              <a:xfrm>
                <a:off x="2610"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3" name="Freeform 58"/>
              <p:cNvSpPr/>
              <p:nvPr/>
            </p:nvSpPr>
            <p:spPr>
              <a:xfrm>
                <a:off x="2231"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64" name="Line 59"/>
              <p:cNvSpPr/>
              <p:nvPr/>
            </p:nvSpPr>
            <p:spPr>
              <a:xfrm rot="5400000">
                <a:off x="3077" y="2713"/>
                <a:ext cx="158" cy="0"/>
              </a:xfrm>
              <a:prstGeom prst="line">
                <a:avLst/>
              </a:prstGeom>
              <a:ln w="38100" cap="flat" cmpd="sng">
                <a:solidFill>
                  <a:schemeClr val="tx1"/>
                </a:solidFill>
                <a:prstDash val="solid"/>
                <a:headEnd type="none" w="med" len="med"/>
                <a:tailEnd type="none" w="med" len="med"/>
              </a:ln>
            </p:spPr>
          </p:sp>
          <p:sp>
            <p:nvSpPr>
              <p:cNvPr id="65" name="Line 60"/>
              <p:cNvSpPr/>
              <p:nvPr/>
            </p:nvSpPr>
            <p:spPr>
              <a:xfrm rot="5400000">
                <a:off x="3060" y="2711"/>
                <a:ext cx="96" cy="0"/>
              </a:xfrm>
              <a:prstGeom prst="line">
                <a:avLst/>
              </a:prstGeom>
              <a:ln w="38100" cap="flat" cmpd="sng">
                <a:solidFill>
                  <a:schemeClr val="tx1"/>
                </a:solidFill>
                <a:prstDash val="solid"/>
                <a:headEnd type="none" w="med" len="med"/>
                <a:tailEnd type="none" w="med" len="med"/>
              </a:ln>
            </p:spPr>
          </p:sp>
          <p:sp>
            <p:nvSpPr>
              <p:cNvPr id="66" name="Freeform 61"/>
              <p:cNvSpPr/>
              <p:nvPr/>
            </p:nvSpPr>
            <p:spPr>
              <a:xfrm>
                <a:off x="30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67" name="Line 62"/>
              <p:cNvSpPr/>
              <p:nvPr/>
            </p:nvSpPr>
            <p:spPr>
              <a:xfrm rot="-5400000">
                <a:off x="2885" y="2713"/>
                <a:ext cx="158" cy="0"/>
              </a:xfrm>
              <a:prstGeom prst="line">
                <a:avLst/>
              </a:prstGeom>
              <a:ln w="38100" cap="flat" cmpd="sng">
                <a:solidFill>
                  <a:schemeClr val="tx1"/>
                </a:solidFill>
                <a:prstDash val="solid"/>
                <a:headEnd type="none" w="med" len="med"/>
                <a:tailEnd type="none" w="med" len="med"/>
              </a:ln>
            </p:spPr>
          </p:sp>
          <p:sp>
            <p:nvSpPr>
              <p:cNvPr id="68" name="Line 63"/>
              <p:cNvSpPr/>
              <p:nvPr/>
            </p:nvSpPr>
            <p:spPr>
              <a:xfrm rot="-5400000">
                <a:off x="2964" y="2715"/>
                <a:ext cx="96" cy="0"/>
              </a:xfrm>
              <a:prstGeom prst="line">
                <a:avLst/>
              </a:prstGeom>
              <a:ln w="38100" cap="flat" cmpd="sng">
                <a:solidFill>
                  <a:schemeClr val="tx1"/>
                </a:solidFill>
                <a:prstDash val="solid"/>
                <a:headEnd type="none" w="med" len="med"/>
                <a:tailEnd type="none" w="med" len="med"/>
              </a:ln>
            </p:spPr>
          </p:sp>
          <p:sp>
            <p:nvSpPr>
              <p:cNvPr id="69" name="Freeform 64"/>
              <p:cNvSpPr/>
              <p:nvPr/>
            </p:nvSpPr>
            <p:spPr>
              <a:xfrm>
                <a:off x="3186"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0" name="Freeform 65"/>
              <p:cNvSpPr/>
              <p:nvPr/>
            </p:nvSpPr>
            <p:spPr>
              <a:xfrm>
                <a:off x="2807"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1" name="Line 66"/>
              <p:cNvSpPr/>
              <p:nvPr/>
            </p:nvSpPr>
            <p:spPr>
              <a:xfrm rot="5400000">
                <a:off x="3653" y="2713"/>
                <a:ext cx="158" cy="0"/>
              </a:xfrm>
              <a:prstGeom prst="line">
                <a:avLst/>
              </a:prstGeom>
              <a:ln w="38100" cap="flat" cmpd="sng">
                <a:solidFill>
                  <a:schemeClr val="tx1"/>
                </a:solidFill>
                <a:prstDash val="solid"/>
                <a:headEnd type="none" w="med" len="med"/>
                <a:tailEnd type="none" w="med" len="med"/>
              </a:ln>
            </p:spPr>
          </p:sp>
          <p:sp>
            <p:nvSpPr>
              <p:cNvPr id="72" name="Line 67"/>
              <p:cNvSpPr/>
              <p:nvPr/>
            </p:nvSpPr>
            <p:spPr>
              <a:xfrm rot="5400000">
                <a:off x="3636" y="2711"/>
                <a:ext cx="96" cy="0"/>
              </a:xfrm>
              <a:prstGeom prst="line">
                <a:avLst/>
              </a:prstGeom>
              <a:ln w="38100" cap="flat" cmpd="sng">
                <a:solidFill>
                  <a:schemeClr val="tx1"/>
                </a:solidFill>
                <a:prstDash val="solid"/>
                <a:headEnd type="none" w="med" len="med"/>
                <a:tailEnd type="none" w="med" len="med"/>
              </a:ln>
            </p:spPr>
          </p:sp>
          <p:sp>
            <p:nvSpPr>
              <p:cNvPr id="73" name="Freeform 68"/>
              <p:cNvSpPr/>
              <p:nvPr/>
            </p:nvSpPr>
            <p:spPr>
              <a:xfrm>
                <a:off x="35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74" name="Line 69"/>
              <p:cNvSpPr/>
              <p:nvPr/>
            </p:nvSpPr>
            <p:spPr>
              <a:xfrm rot="-5400000">
                <a:off x="3461" y="2713"/>
                <a:ext cx="158" cy="0"/>
              </a:xfrm>
              <a:prstGeom prst="line">
                <a:avLst/>
              </a:prstGeom>
              <a:ln w="38100" cap="flat" cmpd="sng">
                <a:solidFill>
                  <a:schemeClr val="tx1"/>
                </a:solidFill>
                <a:prstDash val="solid"/>
                <a:headEnd type="none" w="med" len="med"/>
                <a:tailEnd type="none" w="med" len="med"/>
              </a:ln>
            </p:spPr>
          </p:sp>
          <p:sp>
            <p:nvSpPr>
              <p:cNvPr id="75" name="Line 70"/>
              <p:cNvSpPr/>
              <p:nvPr/>
            </p:nvSpPr>
            <p:spPr>
              <a:xfrm rot="-5400000">
                <a:off x="3540" y="2715"/>
                <a:ext cx="96" cy="0"/>
              </a:xfrm>
              <a:prstGeom prst="line">
                <a:avLst/>
              </a:prstGeom>
              <a:ln w="38100" cap="flat" cmpd="sng">
                <a:solidFill>
                  <a:schemeClr val="tx1"/>
                </a:solidFill>
                <a:prstDash val="solid"/>
                <a:headEnd type="none" w="med" len="med"/>
                <a:tailEnd type="none" w="med" len="med"/>
              </a:ln>
            </p:spPr>
          </p:sp>
          <p:sp>
            <p:nvSpPr>
              <p:cNvPr id="76" name="Freeform 71"/>
              <p:cNvSpPr/>
              <p:nvPr/>
            </p:nvSpPr>
            <p:spPr>
              <a:xfrm>
                <a:off x="3775"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7" name="Freeform 72"/>
              <p:cNvSpPr/>
              <p:nvPr/>
            </p:nvSpPr>
            <p:spPr>
              <a:xfrm>
                <a:off x="3383"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78" name="Line 73"/>
              <p:cNvSpPr/>
              <p:nvPr/>
            </p:nvSpPr>
            <p:spPr>
              <a:xfrm rot="5400000">
                <a:off x="4229" y="2698"/>
                <a:ext cx="158" cy="0"/>
              </a:xfrm>
              <a:prstGeom prst="line">
                <a:avLst/>
              </a:prstGeom>
              <a:ln w="38100" cap="flat" cmpd="sng">
                <a:solidFill>
                  <a:schemeClr val="tx1"/>
                </a:solidFill>
                <a:prstDash val="solid"/>
                <a:headEnd type="none" w="med" len="med"/>
                <a:tailEnd type="none" w="med" len="med"/>
              </a:ln>
            </p:spPr>
          </p:sp>
          <p:sp>
            <p:nvSpPr>
              <p:cNvPr id="79" name="Line 74"/>
              <p:cNvSpPr/>
              <p:nvPr/>
            </p:nvSpPr>
            <p:spPr>
              <a:xfrm rot="5400000">
                <a:off x="4212" y="2696"/>
                <a:ext cx="96" cy="0"/>
              </a:xfrm>
              <a:prstGeom prst="line">
                <a:avLst/>
              </a:prstGeom>
              <a:ln w="38100" cap="flat" cmpd="sng">
                <a:solidFill>
                  <a:schemeClr val="tx1"/>
                </a:solidFill>
                <a:prstDash val="solid"/>
                <a:headEnd type="none" w="med" len="med"/>
                <a:tailEnd type="none" w="med" len="med"/>
              </a:ln>
            </p:spPr>
          </p:sp>
          <p:sp>
            <p:nvSpPr>
              <p:cNvPr id="80" name="Freeform 75"/>
              <p:cNvSpPr/>
              <p:nvPr/>
            </p:nvSpPr>
            <p:spPr>
              <a:xfrm>
                <a:off x="4164"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sp>
            <p:nvSpPr>
              <p:cNvPr id="81" name="Line 76"/>
              <p:cNvSpPr/>
              <p:nvPr/>
            </p:nvSpPr>
            <p:spPr>
              <a:xfrm rot="-5400000">
                <a:off x="4037" y="2698"/>
                <a:ext cx="158" cy="0"/>
              </a:xfrm>
              <a:prstGeom prst="line">
                <a:avLst/>
              </a:prstGeom>
              <a:ln w="38100" cap="flat" cmpd="sng">
                <a:solidFill>
                  <a:schemeClr val="tx1"/>
                </a:solidFill>
                <a:prstDash val="solid"/>
                <a:headEnd type="none" w="med" len="med"/>
                <a:tailEnd type="none" w="med" len="med"/>
              </a:ln>
            </p:spPr>
          </p:sp>
          <p:sp>
            <p:nvSpPr>
              <p:cNvPr id="82" name="Line 77"/>
              <p:cNvSpPr/>
              <p:nvPr/>
            </p:nvSpPr>
            <p:spPr>
              <a:xfrm rot="-5400000">
                <a:off x="4116" y="2700"/>
                <a:ext cx="96" cy="0"/>
              </a:xfrm>
              <a:prstGeom prst="line">
                <a:avLst/>
              </a:prstGeom>
              <a:ln w="38100" cap="flat" cmpd="sng">
                <a:solidFill>
                  <a:schemeClr val="tx1"/>
                </a:solidFill>
                <a:prstDash val="solid"/>
                <a:headEnd type="none" w="med" len="med"/>
                <a:tailEnd type="none" w="med" len="med"/>
              </a:ln>
            </p:spPr>
          </p:sp>
          <p:sp>
            <p:nvSpPr>
              <p:cNvPr id="83" name="Freeform 78"/>
              <p:cNvSpPr/>
              <p:nvPr/>
            </p:nvSpPr>
            <p:spPr>
              <a:xfrm>
                <a:off x="4360"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84" name="Freeform 79"/>
              <p:cNvSpPr/>
              <p:nvPr/>
            </p:nvSpPr>
            <p:spPr>
              <a:xfrm>
                <a:off x="3959"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85" name="Group 80"/>
              <p:cNvGrpSpPr/>
              <p:nvPr/>
            </p:nvGrpSpPr>
            <p:grpSpPr>
              <a:xfrm>
                <a:off x="4692" y="2634"/>
                <a:ext cx="192" cy="158"/>
                <a:chOff x="4692" y="2634"/>
                <a:chExt cx="192" cy="158"/>
              </a:xfrm>
            </p:grpSpPr>
            <p:grpSp>
              <p:nvGrpSpPr>
                <p:cNvPr id="86" name="Group 81"/>
                <p:cNvGrpSpPr/>
                <p:nvPr/>
              </p:nvGrpSpPr>
              <p:grpSpPr>
                <a:xfrm>
                  <a:off x="4836" y="2634"/>
                  <a:ext cx="48" cy="158"/>
                  <a:chOff x="4836" y="2634"/>
                  <a:chExt cx="48" cy="158"/>
                </a:xfrm>
              </p:grpSpPr>
              <p:sp>
                <p:nvSpPr>
                  <p:cNvPr id="87" name="Line 82"/>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88" name="Line 83"/>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89" name="Freeform 84"/>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90" name="Group 85"/>
                <p:cNvGrpSpPr/>
                <p:nvPr/>
              </p:nvGrpSpPr>
              <p:grpSpPr>
                <a:xfrm>
                  <a:off x="4692" y="2634"/>
                  <a:ext cx="48" cy="158"/>
                  <a:chOff x="4692" y="2634"/>
                  <a:chExt cx="48" cy="158"/>
                </a:xfrm>
              </p:grpSpPr>
              <p:sp>
                <p:nvSpPr>
                  <p:cNvPr id="91" name="Line 86"/>
                  <p:cNvSpPr/>
                  <p:nvPr/>
                </p:nvSpPr>
                <p:spPr>
                  <a:xfrm rot="-5400000">
                    <a:off x="4613" y="2713"/>
                    <a:ext cx="158" cy="0"/>
                  </a:xfrm>
                  <a:prstGeom prst="line">
                    <a:avLst/>
                  </a:prstGeom>
                  <a:ln w="38100" cap="flat" cmpd="sng">
                    <a:solidFill>
                      <a:schemeClr val="tx1"/>
                    </a:solidFill>
                    <a:prstDash val="solid"/>
                    <a:headEnd type="none" w="med" len="med"/>
                    <a:tailEnd type="none" w="med" len="med"/>
                  </a:ln>
                </p:spPr>
              </p:sp>
              <p:sp>
                <p:nvSpPr>
                  <p:cNvPr id="92" name="Line 87"/>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93" name="Freeform 88"/>
              <p:cNvSpPr/>
              <p:nvPr/>
            </p:nvSpPr>
            <p:spPr>
              <a:xfrm>
                <a:off x="4914"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94" name="Freeform 89"/>
              <p:cNvSpPr/>
              <p:nvPr/>
            </p:nvSpPr>
            <p:spPr>
              <a:xfrm>
                <a:off x="4535"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grpSp>
            <p:nvGrpSpPr>
              <p:cNvPr id="95" name="Group 90"/>
              <p:cNvGrpSpPr/>
              <p:nvPr/>
            </p:nvGrpSpPr>
            <p:grpSpPr>
              <a:xfrm>
                <a:off x="5259" y="2634"/>
                <a:ext cx="192" cy="158"/>
                <a:chOff x="5259" y="2634"/>
                <a:chExt cx="192" cy="158"/>
              </a:xfrm>
            </p:grpSpPr>
            <p:grpSp>
              <p:nvGrpSpPr>
                <p:cNvPr id="96" name="Group 91"/>
                <p:cNvGrpSpPr/>
                <p:nvPr/>
              </p:nvGrpSpPr>
              <p:grpSpPr>
                <a:xfrm>
                  <a:off x="5403" y="2634"/>
                  <a:ext cx="48" cy="158"/>
                  <a:chOff x="5403" y="2634"/>
                  <a:chExt cx="48" cy="158"/>
                </a:xfrm>
              </p:grpSpPr>
              <p:sp>
                <p:nvSpPr>
                  <p:cNvPr id="97" name="Line 92"/>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98" name="Line 93"/>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99" name="Freeform 94"/>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pPr algn="ctr"/>
                  <a:endParaRPr lang="zh-CN" altLang="en-US" dirty="0">
                    <a:latin typeface="Times New Roman" panose="02020603050405020304" pitchFamily="18" charset="0"/>
                  </a:endParaRPr>
                </a:p>
              </p:txBody>
            </p:sp>
            <p:grpSp>
              <p:nvGrpSpPr>
                <p:cNvPr id="100" name="Group 95"/>
                <p:cNvGrpSpPr/>
                <p:nvPr/>
              </p:nvGrpSpPr>
              <p:grpSpPr>
                <a:xfrm>
                  <a:off x="5259" y="2634"/>
                  <a:ext cx="48" cy="158"/>
                  <a:chOff x="5259" y="2634"/>
                  <a:chExt cx="48" cy="158"/>
                </a:xfrm>
              </p:grpSpPr>
              <p:sp>
                <p:nvSpPr>
                  <p:cNvPr id="101" name="Line 96"/>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102" name="Line 97"/>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103" name="Freeform 98"/>
              <p:cNvSpPr/>
              <p:nvPr/>
            </p:nvSpPr>
            <p:spPr>
              <a:xfrm>
                <a:off x="5491"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4" name="Freeform 99"/>
              <p:cNvSpPr/>
              <p:nvPr/>
            </p:nvSpPr>
            <p:spPr>
              <a:xfrm>
                <a:off x="5102"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05" name="Freeform 100"/>
              <p:cNvSpPr/>
              <p:nvPr/>
            </p:nvSpPr>
            <p:spPr>
              <a:xfrm>
                <a:off x="932"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06" name="Line 101"/>
              <p:cNvSpPr/>
              <p:nvPr/>
            </p:nvSpPr>
            <p:spPr>
              <a:xfrm>
                <a:off x="1316" y="857"/>
                <a:ext cx="0" cy="144"/>
              </a:xfrm>
              <a:prstGeom prst="line">
                <a:avLst/>
              </a:prstGeom>
              <a:ln w="38100" cap="flat" cmpd="sng">
                <a:solidFill>
                  <a:schemeClr val="tx1"/>
                </a:solidFill>
                <a:prstDash val="solid"/>
                <a:headEnd type="oval" w="sm" len="sm"/>
                <a:tailEnd type="none" w="med" len="med"/>
              </a:ln>
            </p:spPr>
          </p:sp>
          <p:sp>
            <p:nvSpPr>
              <p:cNvPr id="107" name="Line 102"/>
              <p:cNvSpPr/>
              <p:nvPr/>
            </p:nvSpPr>
            <p:spPr>
              <a:xfrm>
                <a:off x="1892" y="857"/>
                <a:ext cx="0" cy="144"/>
              </a:xfrm>
              <a:prstGeom prst="line">
                <a:avLst/>
              </a:prstGeom>
              <a:ln w="38100" cap="flat" cmpd="sng">
                <a:solidFill>
                  <a:schemeClr val="tx1"/>
                </a:solidFill>
                <a:prstDash val="solid"/>
                <a:headEnd type="oval" w="sm" len="sm"/>
                <a:tailEnd type="none" w="med" len="med"/>
              </a:ln>
            </p:spPr>
          </p:sp>
          <p:sp>
            <p:nvSpPr>
              <p:cNvPr id="108" name="Line 103"/>
              <p:cNvSpPr/>
              <p:nvPr/>
            </p:nvSpPr>
            <p:spPr>
              <a:xfrm>
                <a:off x="2468" y="857"/>
                <a:ext cx="0" cy="144"/>
              </a:xfrm>
              <a:prstGeom prst="line">
                <a:avLst/>
              </a:prstGeom>
              <a:ln w="38100" cap="flat" cmpd="sng">
                <a:solidFill>
                  <a:schemeClr val="tx1"/>
                </a:solidFill>
                <a:prstDash val="solid"/>
                <a:headEnd type="oval" w="sm" len="sm"/>
                <a:tailEnd type="none" w="med" len="med"/>
              </a:ln>
            </p:spPr>
          </p:sp>
          <p:sp>
            <p:nvSpPr>
              <p:cNvPr id="109" name="Line 104"/>
              <p:cNvSpPr/>
              <p:nvPr/>
            </p:nvSpPr>
            <p:spPr>
              <a:xfrm>
                <a:off x="3044" y="857"/>
                <a:ext cx="0" cy="144"/>
              </a:xfrm>
              <a:prstGeom prst="line">
                <a:avLst/>
              </a:prstGeom>
              <a:ln w="38100" cap="flat" cmpd="sng">
                <a:solidFill>
                  <a:schemeClr val="tx1"/>
                </a:solidFill>
                <a:prstDash val="solid"/>
                <a:headEnd type="oval" w="sm" len="sm"/>
                <a:tailEnd type="none" w="med" len="med"/>
              </a:ln>
            </p:spPr>
          </p:sp>
          <p:sp>
            <p:nvSpPr>
              <p:cNvPr id="110" name="Line 105"/>
              <p:cNvSpPr/>
              <p:nvPr/>
            </p:nvSpPr>
            <p:spPr>
              <a:xfrm>
                <a:off x="3620" y="857"/>
                <a:ext cx="0" cy="144"/>
              </a:xfrm>
              <a:prstGeom prst="line">
                <a:avLst/>
              </a:prstGeom>
              <a:ln w="38100" cap="flat" cmpd="sng">
                <a:solidFill>
                  <a:schemeClr val="tx1"/>
                </a:solidFill>
                <a:prstDash val="solid"/>
                <a:headEnd type="oval" w="sm" len="sm"/>
                <a:tailEnd type="none" w="med" len="med"/>
              </a:ln>
            </p:spPr>
          </p:sp>
          <p:sp>
            <p:nvSpPr>
              <p:cNvPr id="111" name="Line 106"/>
              <p:cNvSpPr/>
              <p:nvPr/>
            </p:nvSpPr>
            <p:spPr>
              <a:xfrm>
                <a:off x="4196" y="857"/>
                <a:ext cx="0" cy="144"/>
              </a:xfrm>
              <a:prstGeom prst="line">
                <a:avLst/>
              </a:prstGeom>
              <a:ln w="38100" cap="flat" cmpd="sng">
                <a:solidFill>
                  <a:schemeClr val="tx1"/>
                </a:solidFill>
                <a:prstDash val="solid"/>
                <a:headEnd type="oval" w="sm" len="sm"/>
                <a:tailEnd type="none" w="med" len="med"/>
              </a:ln>
            </p:spPr>
          </p:sp>
          <p:sp>
            <p:nvSpPr>
              <p:cNvPr id="112" name="Line 107"/>
              <p:cNvSpPr/>
              <p:nvPr/>
            </p:nvSpPr>
            <p:spPr>
              <a:xfrm>
                <a:off x="4772" y="857"/>
                <a:ext cx="0" cy="144"/>
              </a:xfrm>
              <a:prstGeom prst="line">
                <a:avLst/>
              </a:prstGeom>
              <a:ln w="38100" cap="flat" cmpd="sng">
                <a:solidFill>
                  <a:schemeClr val="tx1"/>
                </a:solidFill>
                <a:prstDash val="solid"/>
                <a:headEnd type="oval" w="sm" len="sm"/>
                <a:tailEnd type="none" w="med" len="med"/>
              </a:ln>
            </p:spPr>
          </p:sp>
          <p:sp>
            <p:nvSpPr>
              <p:cNvPr id="113" name="Line 108"/>
              <p:cNvSpPr/>
              <p:nvPr/>
            </p:nvSpPr>
            <p:spPr>
              <a:xfrm>
                <a:off x="5348" y="857"/>
                <a:ext cx="0" cy="144"/>
              </a:xfrm>
              <a:prstGeom prst="line">
                <a:avLst/>
              </a:prstGeom>
              <a:ln w="38100" cap="flat" cmpd="sng">
                <a:solidFill>
                  <a:schemeClr val="tx1"/>
                </a:solidFill>
                <a:prstDash val="solid"/>
                <a:headEnd type="none" w="sm" len="sm"/>
                <a:tailEnd type="none" w="med" len="med"/>
              </a:ln>
            </p:spPr>
          </p:sp>
          <p:sp>
            <p:nvSpPr>
              <p:cNvPr id="114" name="Freeform 109"/>
              <p:cNvSpPr/>
              <p:nvPr/>
            </p:nvSpPr>
            <p:spPr>
              <a:xfrm>
                <a:off x="1330"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5" name="Freeform 110"/>
              <p:cNvSpPr/>
              <p:nvPr/>
            </p:nvSpPr>
            <p:spPr>
              <a:xfrm>
                <a:off x="1904"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6" name="Freeform 111"/>
              <p:cNvSpPr/>
              <p:nvPr/>
            </p:nvSpPr>
            <p:spPr>
              <a:xfrm>
                <a:off x="2482" y="2708"/>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7" name="Freeform 112"/>
              <p:cNvSpPr/>
              <p:nvPr/>
            </p:nvSpPr>
            <p:spPr>
              <a:xfrm>
                <a:off x="3630"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18" name="Freeform 113"/>
              <p:cNvSpPr/>
              <p:nvPr/>
            </p:nvSpPr>
            <p:spPr>
              <a:xfrm>
                <a:off x="4784"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19" name="Freeform 114"/>
              <p:cNvSpPr/>
              <p:nvPr/>
            </p:nvSpPr>
            <p:spPr>
              <a:xfrm>
                <a:off x="932"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0" name="Line 115"/>
              <p:cNvSpPr/>
              <p:nvPr/>
            </p:nvSpPr>
            <p:spPr>
              <a:xfrm>
                <a:off x="1316" y="1481"/>
                <a:ext cx="0" cy="144"/>
              </a:xfrm>
              <a:prstGeom prst="line">
                <a:avLst/>
              </a:prstGeom>
              <a:ln w="38100" cap="flat" cmpd="sng">
                <a:solidFill>
                  <a:schemeClr val="tx1"/>
                </a:solidFill>
                <a:prstDash val="solid"/>
                <a:headEnd type="oval" w="sm" len="sm"/>
                <a:tailEnd type="none" w="med" len="med"/>
              </a:ln>
            </p:spPr>
          </p:sp>
          <p:sp>
            <p:nvSpPr>
              <p:cNvPr id="121" name="Line 116"/>
              <p:cNvSpPr/>
              <p:nvPr/>
            </p:nvSpPr>
            <p:spPr>
              <a:xfrm>
                <a:off x="1892" y="1481"/>
                <a:ext cx="0" cy="144"/>
              </a:xfrm>
              <a:prstGeom prst="line">
                <a:avLst/>
              </a:prstGeom>
              <a:ln w="38100" cap="flat" cmpd="sng">
                <a:solidFill>
                  <a:schemeClr val="tx1"/>
                </a:solidFill>
                <a:prstDash val="solid"/>
                <a:headEnd type="oval" w="sm" len="sm"/>
                <a:tailEnd type="none" w="med" len="med"/>
              </a:ln>
            </p:spPr>
          </p:sp>
          <p:sp>
            <p:nvSpPr>
              <p:cNvPr id="122" name="Line 117"/>
              <p:cNvSpPr/>
              <p:nvPr/>
            </p:nvSpPr>
            <p:spPr>
              <a:xfrm>
                <a:off x="2468" y="1481"/>
                <a:ext cx="0" cy="144"/>
              </a:xfrm>
              <a:prstGeom prst="line">
                <a:avLst/>
              </a:prstGeom>
              <a:ln w="38100" cap="flat" cmpd="sng">
                <a:solidFill>
                  <a:schemeClr val="tx1"/>
                </a:solidFill>
                <a:prstDash val="solid"/>
                <a:headEnd type="oval" w="sm" len="sm"/>
                <a:tailEnd type="none" w="med" len="med"/>
              </a:ln>
            </p:spPr>
          </p:sp>
          <p:sp>
            <p:nvSpPr>
              <p:cNvPr id="123" name="Line 118"/>
              <p:cNvSpPr/>
              <p:nvPr/>
            </p:nvSpPr>
            <p:spPr>
              <a:xfrm>
                <a:off x="3044" y="1481"/>
                <a:ext cx="0" cy="144"/>
              </a:xfrm>
              <a:prstGeom prst="line">
                <a:avLst/>
              </a:prstGeom>
              <a:ln w="38100" cap="flat" cmpd="sng">
                <a:solidFill>
                  <a:schemeClr val="tx1"/>
                </a:solidFill>
                <a:prstDash val="solid"/>
                <a:headEnd type="oval" w="sm" len="sm"/>
                <a:tailEnd type="none" w="med" len="med"/>
              </a:ln>
            </p:spPr>
          </p:sp>
          <p:sp>
            <p:nvSpPr>
              <p:cNvPr id="124" name="Line 119"/>
              <p:cNvSpPr/>
              <p:nvPr/>
            </p:nvSpPr>
            <p:spPr>
              <a:xfrm>
                <a:off x="3620" y="1481"/>
                <a:ext cx="0" cy="144"/>
              </a:xfrm>
              <a:prstGeom prst="line">
                <a:avLst/>
              </a:prstGeom>
              <a:ln w="38100" cap="flat" cmpd="sng">
                <a:solidFill>
                  <a:schemeClr val="tx1"/>
                </a:solidFill>
                <a:prstDash val="solid"/>
                <a:headEnd type="oval" w="sm" len="sm"/>
                <a:tailEnd type="none" w="med" len="med"/>
              </a:ln>
            </p:spPr>
            <p:txBody>
              <a:bodyPr/>
              <a:lstStyle/>
              <a:p>
                <a:endParaRPr lang="zh-CN" altLang="en-US"/>
              </a:p>
            </p:txBody>
          </p:sp>
          <p:sp>
            <p:nvSpPr>
              <p:cNvPr id="125" name="Line 120"/>
              <p:cNvSpPr/>
              <p:nvPr/>
            </p:nvSpPr>
            <p:spPr>
              <a:xfrm>
                <a:off x="4196" y="1481"/>
                <a:ext cx="0" cy="144"/>
              </a:xfrm>
              <a:prstGeom prst="line">
                <a:avLst/>
              </a:prstGeom>
              <a:ln w="38100" cap="flat" cmpd="sng">
                <a:solidFill>
                  <a:schemeClr val="tx1"/>
                </a:solidFill>
                <a:prstDash val="solid"/>
                <a:headEnd type="oval" w="sm" len="sm"/>
                <a:tailEnd type="none" w="med" len="med"/>
              </a:ln>
            </p:spPr>
          </p:sp>
          <p:sp>
            <p:nvSpPr>
              <p:cNvPr id="126" name="Line 121"/>
              <p:cNvSpPr/>
              <p:nvPr/>
            </p:nvSpPr>
            <p:spPr>
              <a:xfrm>
                <a:off x="4772" y="1481"/>
                <a:ext cx="0" cy="144"/>
              </a:xfrm>
              <a:prstGeom prst="line">
                <a:avLst/>
              </a:prstGeom>
              <a:ln w="38100" cap="flat" cmpd="sng">
                <a:solidFill>
                  <a:schemeClr val="tx1"/>
                </a:solidFill>
                <a:prstDash val="solid"/>
                <a:headEnd type="oval" w="sm" len="sm"/>
                <a:tailEnd type="none" w="med" len="med"/>
              </a:ln>
            </p:spPr>
          </p:sp>
          <p:sp>
            <p:nvSpPr>
              <p:cNvPr id="127" name="Line 122"/>
              <p:cNvSpPr/>
              <p:nvPr/>
            </p:nvSpPr>
            <p:spPr>
              <a:xfrm>
                <a:off x="5348" y="1481"/>
                <a:ext cx="0" cy="144"/>
              </a:xfrm>
              <a:prstGeom prst="line">
                <a:avLst/>
              </a:prstGeom>
              <a:ln w="38100" cap="flat" cmpd="sng">
                <a:solidFill>
                  <a:schemeClr val="tx1"/>
                </a:solidFill>
                <a:prstDash val="solid"/>
                <a:headEnd type="none" w="sm" len="sm"/>
                <a:tailEnd type="none" w="med" len="med"/>
              </a:ln>
            </p:spPr>
          </p:sp>
          <p:sp>
            <p:nvSpPr>
              <p:cNvPr id="128" name="Freeform 123"/>
              <p:cNvSpPr/>
              <p:nvPr/>
            </p:nvSpPr>
            <p:spPr>
              <a:xfrm>
                <a:off x="932"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29" name="Line 124"/>
              <p:cNvSpPr/>
              <p:nvPr/>
            </p:nvSpPr>
            <p:spPr>
              <a:xfrm>
                <a:off x="1316" y="2057"/>
                <a:ext cx="0" cy="144"/>
              </a:xfrm>
              <a:prstGeom prst="line">
                <a:avLst/>
              </a:prstGeom>
              <a:ln w="38100" cap="flat" cmpd="sng">
                <a:solidFill>
                  <a:schemeClr val="tx1"/>
                </a:solidFill>
                <a:prstDash val="solid"/>
                <a:headEnd type="oval" w="sm" len="sm"/>
                <a:tailEnd type="none" w="med" len="med"/>
              </a:ln>
            </p:spPr>
          </p:sp>
          <p:sp>
            <p:nvSpPr>
              <p:cNvPr id="130" name="Line 125"/>
              <p:cNvSpPr/>
              <p:nvPr/>
            </p:nvSpPr>
            <p:spPr>
              <a:xfrm>
                <a:off x="1892" y="2057"/>
                <a:ext cx="0" cy="144"/>
              </a:xfrm>
              <a:prstGeom prst="line">
                <a:avLst/>
              </a:prstGeom>
              <a:ln w="38100" cap="flat" cmpd="sng">
                <a:solidFill>
                  <a:schemeClr val="tx1"/>
                </a:solidFill>
                <a:prstDash val="solid"/>
                <a:headEnd type="oval" w="sm" len="sm"/>
                <a:tailEnd type="none" w="med" len="med"/>
              </a:ln>
            </p:spPr>
          </p:sp>
          <p:sp>
            <p:nvSpPr>
              <p:cNvPr id="131" name="Line 126"/>
              <p:cNvSpPr/>
              <p:nvPr/>
            </p:nvSpPr>
            <p:spPr>
              <a:xfrm>
                <a:off x="2468" y="2057"/>
                <a:ext cx="0" cy="144"/>
              </a:xfrm>
              <a:prstGeom prst="line">
                <a:avLst/>
              </a:prstGeom>
              <a:ln w="38100" cap="flat" cmpd="sng">
                <a:solidFill>
                  <a:schemeClr val="tx1"/>
                </a:solidFill>
                <a:prstDash val="solid"/>
                <a:headEnd type="oval" w="sm" len="sm"/>
                <a:tailEnd type="none" w="med" len="med"/>
              </a:ln>
            </p:spPr>
          </p:sp>
          <p:sp>
            <p:nvSpPr>
              <p:cNvPr id="132" name="Line 127"/>
              <p:cNvSpPr/>
              <p:nvPr/>
            </p:nvSpPr>
            <p:spPr>
              <a:xfrm>
                <a:off x="3044" y="2057"/>
                <a:ext cx="0" cy="144"/>
              </a:xfrm>
              <a:prstGeom prst="line">
                <a:avLst/>
              </a:prstGeom>
              <a:ln w="38100" cap="flat" cmpd="sng">
                <a:solidFill>
                  <a:schemeClr val="tx1"/>
                </a:solidFill>
                <a:prstDash val="solid"/>
                <a:headEnd type="oval" w="sm" len="sm"/>
                <a:tailEnd type="none" w="med" len="med"/>
              </a:ln>
            </p:spPr>
          </p:sp>
          <p:sp>
            <p:nvSpPr>
              <p:cNvPr id="133" name="Line 128"/>
              <p:cNvSpPr/>
              <p:nvPr/>
            </p:nvSpPr>
            <p:spPr>
              <a:xfrm>
                <a:off x="3620" y="2057"/>
                <a:ext cx="0" cy="144"/>
              </a:xfrm>
              <a:prstGeom prst="line">
                <a:avLst/>
              </a:prstGeom>
              <a:ln w="38100" cap="flat" cmpd="sng">
                <a:solidFill>
                  <a:schemeClr val="tx1"/>
                </a:solidFill>
                <a:prstDash val="solid"/>
                <a:headEnd type="oval" w="sm" len="sm"/>
                <a:tailEnd type="none" w="med" len="med"/>
              </a:ln>
            </p:spPr>
          </p:sp>
          <p:sp>
            <p:nvSpPr>
              <p:cNvPr id="134" name="Line 129"/>
              <p:cNvSpPr/>
              <p:nvPr/>
            </p:nvSpPr>
            <p:spPr>
              <a:xfrm>
                <a:off x="4196" y="2057"/>
                <a:ext cx="0" cy="144"/>
              </a:xfrm>
              <a:prstGeom prst="line">
                <a:avLst/>
              </a:prstGeom>
              <a:ln w="38100" cap="flat" cmpd="sng">
                <a:solidFill>
                  <a:schemeClr val="tx1"/>
                </a:solidFill>
                <a:prstDash val="solid"/>
                <a:headEnd type="oval" w="sm" len="sm"/>
                <a:tailEnd type="none" w="med" len="med"/>
              </a:ln>
            </p:spPr>
          </p:sp>
          <p:sp>
            <p:nvSpPr>
              <p:cNvPr id="135" name="Line 130"/>
              <p:cNvSpPr/>
              <p:nvPr/>
            </p:nvSpPr>
            <p:spPr>
              <a:xfrm>
                <a:off x="4772" y="2057"/>
                <a:ext cx="0" cy="144"/>
              </a:xfrm>
              <a:prstGeom prst="line">
                <a:avLst/>
              </a:prstGeom>
              <a:ln w="38100" cap="flat" cmpd="sng">
                <a:solidFill>
                  <a:schemeClr val="tx1"/>
                </a:solidFill>
                <a:prstDash val="solid"/>
                <a:headEnd type="oval" w="sm" len="sm"/>
                <a:tailEnd type="none" w="med" len="med"/>
              </a:ln>
            </p:spPr>
          </p:sp>
          <p:sp>
            <p:nvSpPr>
              <p:cNvPr id="136" name="Line 131"/>
              <p:cNvSpPr/>
              <p:nvPr/>
            </p:nvSpPr>
            <p:spPr>
              <a:xfrm>
                <a:off x="5348" y="2057"/>
                <a:ext cx="0" cy="144"/>
              </a:xfrm>
              <a:prstGeom prst="line">
                <a:avLst/>
              </a:prstGeom>
              <a:ln w="38100" cap="flat" cmpd="sng">
                <a:solidFill>
                  <a:schemeClr val="tx1"/>
                </a:solidFill>
                <a:prstDash val="solid"/>
                <a:headEnd type="none" w="sm" len="sm"/>
                <a:tailEnd type="none" w="med" len="med"/>
              </a:ln>
            </p:spPr>
          </p:sp>
          <p:sp>
            <p:nvSpPr>
              <p:cNvPr id="137" name="Freeform 132"/>
              <p:cNvSpPr/>
              <p:nvPr/>
            </p:nvSpPr>
            <p:spPr>
              <a:xfrm>
                <a:off x="933"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8" name="Freeform 133"/>
              <p:cNvSpPr/>
              <p:nvPr/>
            </p:nvSpPr>
            <p:spPr>
              <a:xfrm>
                <a:off x="936"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39" name="Rectangle 134"/>
              <p:cNvSpPr/>
              <p:nvPr/>
            </p:nvSpPr>
            <p:spPr>
              <a:xfrm>
                <a:off x="116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40" name="Text Box 135"/>
              <p:cNvSpPr txBox="1"/>
              <p:nvPr/>
            </p:nvSpPr>
            <p:spPr>
              <a:xfrm>
                <a:off x="119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41" name="Freeform 136"/>
              <p:cNvSpPr/>
              <p:nvPr/>
            </p:nvSpPr>
            <p:spPr>
              <a:xfrm>
                <a:off x="1426"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2" name="Freeform 137"/>
              <p:cNvSpPr/>
              <p:nvPr/>
            </p:nvSpPr>
            <p:spPr>
              <a:xfrm>
                <a:off x="1637"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3" name="Freeform 138"/>
              <p:cNvSpPr/>
              <p:nvPr/>
            </p:nvSpPr>
            <p:spPr>
              <a:xfrm>
                <a:off x="1991"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4" name="Freeform 139"/>
              <p:cNvSpPr/>
              <p:nvPr/>
            </p:nvSpPr>
            <p:spPr>
              <a:xfrm>
                <a:off x="2229"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92" y="0"/>
                  </a:cxn>
                </a:cxnLst>
                <a:rect l="txL" t="txT" r="txR" b="txB"/>
                <a:pathLst>
                  <a:path w="158" h="1467">
                    <a:moveTo>
                      <a:pt x="158" y="1467"/>
                    </a:moveTo>
                    <a:lnTo>
                      <a:pt x="6" y="1467"/>
                    </a:lnTo>
                    <a:lnTo>
                      <a:pt x="0" y="0"/>
                    </a:lnTo>
                    <a:lnTo>
                      <a:pt x="92"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5" name="Freeform 140"/>
              <p:cNvSpPr/>
              <p:nvPr/>
            </p:nvSpPr>
            <p:spPr>
              <a:xfrm>
                <a:off x="258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6" name="Freeform 141"/>
              <p:cNvSpPr/>
              <p:nvPr/>
            </p:nvSpPr>
            <p:spPr>
              <a:xfrm>
                <a:off x="2805"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83" y="0"/>
                  </a:cxn>
                </a:cxnLst>
                <a:rect l="txL" t="txT" r="txR" b="txB"/>
                <a:pathLst>
                  <a:path w="158" h="1467">
                    <a:moveTo>
                      <a:pt x="158" y="1467"/>
                    </a:moveTo>
                    <a:lnTo>
                      <a:pt x="6" y="1467"/>
                    </a:lnTo>
                    <a:lnTo>
                      <a:pt x="0" y="0"/>
                    </a:lnTo>
                    <a:lnTo>
                      <a:pt x="83"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7" name="Freeform 142"/>
              <p:cNvSpPr/>
              <p:nvPr/>
            </p:nvSpPr>
            <p:spPr>
              <a:xfrm>
                <a:off x="3154"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8" name="Freeform 143"/>
              <p:cNvSpPr/>
              <p:nvPr/>
            </p:nvSpPr>
            <p:spPr>
              <a:xfrm>
                <a:off x="3381"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6" y="0"/>
                  </a:cxn>
                </a:cxnLst>
                <a:rect l="txL" t="txT" r="txR" b="txB"/>
                <a:pathLst>
                  <a:path w="158" h="1467">
                    <a:moveTo>
                      <a:pt x="158" y="1467"/>
                    </a:moveTo>
                    <a:lnTo>
                      <a:pt x="6" y="1467"/>
                    </a:lnTo>
                    <a:lnTo>
                      <a:pt x="0" y="0"/>
                    </a:lnTo>
                    <a:lnTo>
                      <a:pt x="106"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49" name="Freeform 144"/>
              <p:cNvSpPr/>
              <p:nvPr/>
            </p:nvSpPr>
            <p:spPr>
              <a:xfrm>
                <a:off x="3734"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0" name="Freeform 145"/>
              <p:cNvSpPr/>
              <p:nvPr/>
            </p:nvSpPr>
            <p:spPr>
              <a:xfrm>
                <a:off x="3957" y="1211"/>
                <a:ext cx="158" cy="1467"/>
              </a:xfrm>
              <a:custGeom>
                <a:avLst/>
                <a:gdLst>
                  <a:gd name="txL" fmla="*/ 0 w 158"/>
                  <a:gd name="txT" fmla="*/ 0 h 1467"/>
                  <a:gd name="txR" fmla="*/ 158 w 158"/>
                  <a:gd name="txB" fmla="*/ 1467 h 1467"/>
                </a:gdLst>
                <a:ahLst/>
                <a:cxnLst>
                  <a:cxn ang="0">
                    <a:pos x="158" y="1467"/>
                  </a:cxn>
                  <a:cxn ang="0">
                    <a:pos x="6" y="1467"/>
                  </a:cxn>
                  <a:cxn ang="0">
                    <a:pos x="0" y="0"/>
                  </a:cxn>
                  <a:cxn ang="0">
                    <a:pos x="109" y="0"/>
                  </a:cxn>
                </a:cxnLst>
                <a:rect l="txL" t="txT" r="txR" b="txB"/>
                <a:pathLst>
                  <a:path w="158" h="1467">
                    <a:moveTo>
                      <a:pt x="158" y="1467"/>
                    </a:moveTo>
                    <a:lnTo>
                      <a:pt x="6" y="1467"/>
                    </a:lnTo>
                    <a:lnTo>
                      <a:pt x="0" y="0"/>
                    </a:lnTo>
                    <a:lnTo>
                      <a:pt x="109"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1" name="Freeform 146"/>
              <p:cNvSpPr/>
              <p:nvPr/>
            </p:nvSpPr>
            <p:spPr>
              <a:xfrm>
                <a:off x="4304"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2" name="Freeform 147"/>
              <p:cNvSpPr/>
              <p:nvPr/>
            </p:nvSpPr>
            <p:spPr>
              <a:xfrm>
                <a:off x="4533"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3" name="Freeform 148"/>
              <p:cNvSpPr/>
              <p:nvPr/>
            </p:nvSpPr>
            <p:spPr>
              <a:xfrm>
                <a:off x="4885"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4" name="Freeform 149"/>
              <p:cNvSpPr/>
              <p:nvPr/>
            </p:nvSpPr>
            <p:spPr>
              <a:xfrm>
                <a:off x="5093"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5" name="Freeform 150"/>
              <p:cNvSpPr/>
              <p:nvPr/>
            </p:nvSpPr>
            <p:spPr>
              <a:xfrm>
                <a:off x="5441"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6" name="Freeform 151"/>
              <p:cNvSpPr/>
              <p:nvPr/>
            </p:nvSpPr>
            <p:spPr>
              <a:xfrm>
                <a:off x="1079"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7" name="Freeform 152"/>
              <p:cNvSpPr/>
              <p:nvPr/>
            </p:nvSpPr>
            <p:spPr>
              <a:xfrm>
                <a:off x="2231" y="2744"/>
                <a:ext cx="729" cy="657"/>
              </a:xfrm>
              <a:custGeom>
                <a:avLst/>
                <a:gdLst>
                  <a:gd name="txL" fmla="*/ 0 w 729"/>
                  <a:gd name="txT" fmla="*/ 0 h 657"/>
                  <a:gd name="txR" fmla="*/ 729 w 729"/>
                  <a:gd name="txB" fmla="*/ 657 h 657"/>
                </a:gdLst>
                <a:ahLst/>
                <a:cxnLst>
                  <a:cxn ang="0">
                    <a:pos x="153" y="0"/>
                  </a:cxn>
                  <a:cxn ang="0">
                    <a:pos x="0" y="0"/>
                  </a:cxn>
                  <a:cxn ang="0">
                    <a:pos x="0" y="657"/>
                  </a:cxn>
                  <a:cxn ang="0">
                    <a:pos x="585" y="654"/>
                  </a:cxn>
                  <a:cxn ang="0">
                    <a:pos x="582" y="3"/>
                  </a:cxn>
                  <a:cxn ang="0">
                    <a:pos x="729" y="3"/>
                  </a:cxn>
                </a:cxnLst>
                <a:rect l="txL" t="txT" r="txR" b="txB"/>
                <a:pathLst>
                  <a:path w="729" h="657">
                    <a:moveTo>
                      <a:pt x="153" y="0"/>
                    </a:moveTo>
                    <a:lnTo>
                      <a:pt x="0" y="0"/>
                    </a:lnTo>
                    <a:lnTo>
                      <a:pt x="0" y="657"/>
                    </a:lnTo>
                    <a:lnTo>
                      <a:pt x="585"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8" name="Freeform 153"/>
              <p:cNvSpPr/>
              <p:nvPr/>
            </p:nvSpPr>
            <p:spPr>
              <a:xfrm>
                <a:off x="3380"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59" name="Freeform 154"/>
              <p:cNvSpPr/>
              <p:nvPr/>
            </p:nvSpPr>
            <p:spPr>
              <a:xfrm>
                <a:off x="4532"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0" name="Freeform 155"/>
              <p:cNvSpPr/>
              <p:nvPr/>
            </p:nvSpPr>
            <p:spPr>
              <a:xfrm>
                <a:off x="1424" y="2735"/>
                <a:ext cx="708" cy="570"/>
              </a:xfrm>
              <a:custGeom>
                <a:avLst/>
                <a:gdLst>
                  <a:gd name="txL" fmla="*/ 0 w 708"/>
                  <a:gd name="txT" fmla="*/ 0 h 570"/>
                  <a:gd name="txR" fmla="*/ 708 w 708"/>
                  <a:gd name="txB" fmla="*/ 570 h 570"/>
                </a:gdLst>
                <a:ahLst/>
                <a:cxnLst>
                  <a:cxn ang="0">
                    <a:pos x="0" y="0"/>
                  </a:cxn>
                  <a:cxn ang="0">
                    <a:pos x="132" y="0"/>
                  </a:cxn>
                  <a:cxn ang="0">
                    <a:pos x="129" y="570"/>
                  </a:cxn>
                  <a:cxn ang="0">
                    <a:pos x="708" y="570"/>
                  </a:cxn>
                  <a:cxn ang="0">
                    <a:pos x="708" y="9"/>
                  </a:cxn>
                  <a:cxn ang="0">
                    <a:pos x="573" y="9"/>
                  </a:cxn>
                </a:cxnLst>
                <a:rect l="txL" t="txT" r="txR" b="txB"/>
                <a:pathLst>
                  <a:path w="708" h="570">
                    <a:moveTo>
                      <a:pt x="0" y="0"/>
                    </a:moveTo>
                    <a:lnTo>
                      <a:pt x="132" y="0"/>
                    </a:lnTo>
                    <a:lnTo>
                      <a:pt x="129" y="570"/>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1" name="Freeform 156"/>
              <p:cNvSpPr/>
              <p:nvPr/>
            </p:nvSpPr>
            <p:spPr>
              <a:xfrm>
                <a:off x="2576" y="2735"/>
                <a:ext cx="726" cy="567"/>
              </a:xfrm>
              <a:custGeom>
                <a:avLst/>
                <a:gdLst>
                  <a:gd name="txL" fmla="*/ 0 w 726"/>
                  <a:gd name="txT" fmla="*/ 0 h 567"/>
                  <a:gd name="txR" fmla="*/ 726 w 726"/>
                  <a:gd name="txB" fmla="*/ 567 h 567"/>
                </a:gdLst>
                <a:ahLst/>
                <a:cxnLst>
                  <a:cxn ang="0">
                    <a:pos x="0" y="0"/>
                  </a:cxn>
                  <a:cxn ang="0">
                    <a:pos x="144" y="0"/>
                  </a:cxn>
                  <a:cxn ang="0">
                    <a:pos x="147" y="567"/>
                  </a:cxn>
                  <a:cxn ang="0">
                    <a:pos x="726" y="567"/>
                  </a:cxn>
                  <a:cxn ang="0">
                    <a:pos x="726" y="6"/>
                  </a:cxn>
                  <a:cxn ang="0">
                    <a:pos x="579" y="6"/>
                  </a:cxn>
                </a:cxnLst>
                <a:rect l="txL" t="txT" r="txR" b="txB"/>
                <a:pathLst>
                  <a:path w="726" h="567">
                    <a:moveTo>
                      <a:pt x="0" y="0"/>
                    </a:moveTo>
                    <a:lnTo>
                      <a:pt x="144" y="0"/>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2" name="Freeform 157"/>
              <p:cNvSpPr/>
              <p:nvPr/>
            </p:nvSpPr>
            <p:spPr>
              <a:xfrm>
                <a:off x="3728"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3" name="Freeform 158"/>
              <p:cNvSpPr/>
              <p:nvPr/>
            </p:nvSpPr>
            <p:spPr>
              <a:xfrm>
                <a:off x="4883" y="2738"/>
                <a:ext cx="711" cy="567"/>
              </a:xfrm>
              <a:custGeom>
                <a:avLst/>
                <a:gdLst>
                  <a:gd name="txL" fmla="*/ 0 w 711"/>
                  <a:gd name="txT" fmla="*/ 0 h 567"/>
                  <a:gd name="txR" fmla="*/ 711 w 711"/>
                  <a:gd name="txB" fmla="*/ 567 h 567"/>
                </a:gdLst>
                <a:ahLst/>
                <a:cxnLst>
                  <a:cxn ang="0">
                    <a:pos x="0" y="0"/>
                  </a:cxn>
                  <a:cxn ang="0">
                    <a:pos x="136" y="1"/>
                  </a:cxn>
                  <a:cxn ang="0">
                    <a:pos x="132" y="567"/>
                  </a:cxn>
                  <a:cxn ang="0">
                    <a:pos x="711" y="567"/>
                  </a:cxn>
                  <a:cxn ang="0">
                    <a:pos x="711" y="6"/>
                  </a:cxn>
                  <a:cxn ang="0">
                    <a:pos x="564" y="6"/>
                  </a:cxn>
                </a:cxnLst>
                <a:rect l="txL" t="txT" r="txR" b="txB"/>
                <a:pathLst>
                  <a:path w="711" h="567">
                    <a:moveTo>
                      <a:pt x="0" y="0"/>
                    </a:moveTo>
                    <a:lnTo>
                      <a:pt x="136"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64" name="Freeform 159"/>
              <p:cNvSpPr/>
              <p:nvPr/>
            </p:nvSpPr>
            <p:spPr>
              <a:xfrm>
                <a:off x="1346"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5" name="Freeform 160"/>
              <p:cNvSpPr/>
              <p:nvPr/>
            </p:nvSpPr>
            <p:spPr>
              <a:xfrm>
                <a:off x="251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6" name="Freeform 161"/>
              <p:cNvSpPr/>
              <p:nvPr/>
            </p:nvSpPr>
            <p:spPr>
              <a:xfrm>
                <a:off x="3667"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7" name="Freeform 162"/>
              <p:cNvSpPr/>
              <p:nvPr/>
            </p:nvSpPr>
            <p:spPr>
              <a:xfrm>
                <a:off x="4819"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8" name="Freeform 163"/>
              <p:cNvSpPr/>
              <p:nvPr/>
            </p:nvSpPr>
            <p:spPr>
              <a:xfrm>
                <a:off x="5300"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69" name="Freeform 164"/>
              <p:cNvSpPr/>
              <p:nvPr/>
            </p:nvSpPr>
            <p:spPr>
              <a:xfrm>
                <a:off x="4148"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0" name="Freeform 165"/>
              <p:cNvSpPr/>
              <p:nvPr/>
            </p:nvSpPr>
            <p:spPr>
              <a:xfrm>
                <a:off x="299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1" name="Freeform 166"/>
              <p:cNvSpPr/>
              <p:nvPr/>
            </p:nvSpPr>
            <p:spPr>
              <a:xfrm>
                <a:off x="1843"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pPr algn="ctr"/>
                <a:endParaRPr lang="zh-CN" altLang="en-US" dirty="0">
                  <a:latin typeface="Times New Roman" panose="02020603050405020304" pitchFamily="18" charset="0"/>
                </a:endParaRPr>
              </a:p>
            </p:txBody>
          </p:sp>
          <p:sp>
            <p:nvSpPr>
              <p:cNvPr id="172" name="Freeform 167"/>
              <p:cNvSpPr/>
              <p:nvPr/>
            </p:nvSpPr>
            <p:spPr>
              <a:xfrm>
                <a:off x="980"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3" name="Freeform 168"/>
              <p:cNvSpPr/>
              <p:nvPr/>
            </p:nvSpPr>
            <p:spPr>
              <a:xfrm>
                <a:off x="980"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pPr algn="ctr"/>
                <a:endParaRPr lang="zh-CN" altLang="en-US" dirty="0">
                  <a:latin typeface="Times New Roman" panose="02020603050405020304" pitchFamily="18" charset="0"/>
                </a:endParaRPr>
              </a:p>
            </p:txBody>
          </p:sp>
          <p:sp>
            <p:nvSpPr>
              <p:cNvPr id="174" name="Freeform 169"/>
              <p:cNvSpPr/>
              <p:nvPr/>
            </p:nvSpPr>
            <p:spPr>
              <a:xfrm>
                <a:off x="1346"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5" name="Freeform 170"/>
              <p:cNvSpPr/>
              <p:nvPr/>
            </p:nvSpPr>
            <p:spPr>
              <a:xfrm>
                <a:off x="2515"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6" name="Freeform 171"/>
              <p:cNvSpPr/>
              <p:nvPr/>
            </p:nvSpPr>
            <p:spPr>
              <a:xfrm>
                <a:off x="3667"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pPr algn="ctr"/>
                <a:endParaRPr lang="zh-CN" altLang="en-US" dirty="0">
                  <a:latin typeface="Times New Roman" panose="02020603050405020304" pitchFamily="18" charset="0"/>
                </a:endParaRPr>
              </a:p>
            </p:txBody>
          </p:sp>
          <p:sp>
            <p:nvSpPr>
              <p:cNvPr id="177" name="Freeform 172"/>
              <p:cNvSpPr/>
              <p:nvPr/>
            </p:nvSpPr>
            <p:spPr>
              <a:xfrm>
                <a:off x="4815"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8" name="Freeform 173"/>
              <p:cNvSpPr/>
              <p:nvPr/>
            </p:nvSpPr>
            <p:spPr>
              <a:xfrm>
                <a:off x="5301"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pPr algn="ctr"/>
                <a:endParaRPr lang="zh-CN" altLang="en-US" dirty="0">
                  <a:latin typeface="Times New Roman" panose="02020603050405020304" pitchFamily="18" charset="0"/>
                </a:endParaRPr>
              </a:p>
            </p:txBody>
          </p:sp>
          <p:sp>
            <p:nvSpPr>
              <p:cNvPr id="179" name="Line 174"/>
              <p:cNvSpPr/>
              <p:nvPr/>
            </p:nvSpPr>
            <p:spPr>
              <a:xfrm>
                <a:off x="4148" y="3881"/>
                <a:ext cx="0" cy="144"/>
              </a:xfrm>
              <a:prstGeom prst="line">
                <a:avLst/>
              </a:prstGeom>
              <a:ln w="38100" cap="flat" cmpd="sng">
                <a:solidFill>
                  <a:schemeClr val="tx1"/>
                </a:solidFill>
                <a:prstDash val="solid"/>
                <a:headEnd type="none" w="med" len="med"/>
                <a:tailEnd type="oval" w="sm" len="sm"/>
              </a:ln>
            </p:spPr>
          </p:sp>
          <p:sp>
            <p:nvSpPr>
              <p:cNvPr id="180" name="Line 175"/>
              <p:cNvSpPr/>
              <p:nvPr/>
            </p:nvSpPr>
            <p:spPr>
              <a:xfrm>
                <a:off x="2997" y="3881"/>
                <a:ext cx="0" cy="144"/>
              </a:xfrm>
              <a:prstGeom prst="line">
                <a:avLst/>
              </a:prstGeom>
              <a:ln w="38100" cap="flat" cmpd="sng">
                <a:solidFill>
                  <a:schemeClr val="tx1"/>
                </a:solidFill>
                <a:prstDash val="solid"/>
                <a:headEnd type="none" w="med" len="med"/>
                <a:tailEnd type="oval" w="sm" len="sm"/>
              </a:ln>
            </p:spPr>
          </p:sp>
          <p:sp>
            <p:nvSpPr>
              <p:cNvPr id="181" name="Line 176"/>
              <p:cNvSpPr/>
              <p:nvPr/>
            </p:nvSpPr>
            <p:spPr>
              <a:xfrm>
                <a:off x="1844" y="3881"/>
                <a:ext cx="0" cy="144"/>
              </a:xfrm>
              <a:prstGeom prst="line">
                <a:avLst/>
              </a:prstGeom>
              <a:ln w="38100" cap="flat" cmpd="sng">
                <a:solidFill>
                  <a:schemeClr val="tx1"/>
                </a:solidFill>
                <a:prstDash val="solid"/>
                <a:headEnd type="none" w="med" len="med"/>
                <a:tailEnd type="oval" w="sm" len="sm"/>
              </a:ln>
            </p:spPr>
          </p:sp>
          <p:sp>
            <p:nvSpPr>
              <p:cNvPr id="182" name="Rectangle 177"/>
              <p:cNvSpPr/>
              <p:nvPr/>
            </p:nvSpPr>
            <p:spPr>
              <a:xfrm>
                <a:off x="23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3" name="Text Box 178"/>
              <p:cNvSpPr txBox="1"/>
              <p:nvPr/>
            </p:nvSpPr>
            <p:spPr>
              <a:xfrm>
                <a:off x="2372"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4" name="Rectangle 179"/>
              <p:cNvSpPr/>
              <p:nvPr/>
            </p:nvSpPr>
            <p:spPr>
              <a:xfrm>
                <a:off x="3493"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5" name="Text Box 180"/>
              <p:cNvSpPr txBox="1"/>
              <p:nvPr/>
            </p:nvSpPr>
            <p:spPr>
              <a:xfrm>
                <a:off x="3524"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6" name="Rectangle 181"/>
              <p:cNvSpPr/>
              <p:nvPr/>
            </p:nvSpPr>
            <p:spPr>
              <a:xfrm>
                <a:off x="4645"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pPr algn="ctr"/>
                <a:endParaRPr lang="zh-CN" altLang="en-US" dirty="0">
                  <a:latin typeface="Times New Roman" panose="02020603050405020304" pitchFamily="18" charset="0"/>
                </a:endParaRPr>
              </a:p>
            </p:txBody>
          </p:sp>
          <p:sp>
            <p:nvSpPr>
              <p:cNvPr id="187" name="Text Box 182"/>
              <p:cNvSpPr txBox="1"/>
              <p:nvPr/>
            </p:nvSpPr>
            <p:spPr>
              <a:xfrm>
                <a:off x="4676" y="3576"/>
                <a:ext cx="760"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读写电路</a:t>
                </a:r>
              </a:p>
            </p:txBody>
          </p:sp>
          <p:sp>
            <p:nvSpPr>
              <p:cNvPr id="188" name="Line 183"/>
              <p:cNvSpPr/>
              <p:nvPr/>
            </p:nvSpPr>
            <p:spPr>
              <a:xfrm>
                <a:off x="1988" y="3737"/>
                <a:ext cx="181" cy="0"/>
              </a:xfrm>
              <a:prstGeom prst="line">
                <a:avLst/>
              </a:prstGeom>
              <a:ln w="38100" cap="flat" cmpd="sng">
                <a:solidFill>
                  <a:schemeClr val="tx1"/>
                </a:solidFill>
                <a:prstDash val="solid"/>
                <a:headEnd type="stealth" w="sm" len="sm"/>
                <a:tailEnd type="stealth" w="sm" len="sm"/>
              </a:ln>
            </p:spPr>
          </p:sp>
          <p:sp>
            <p:nvSpPr>
              <p:cNvPr id="189" name="Line 184"/>
              <p:cNvSpPr/>
              <p:nvPr/>
            </p:nvSpPr>
            <p:spPr>
              <a:xfrm>
                <a:off x="3168" y="3737"/>
                <a:ext cx="181" cy="0"/>
              </a:xfrm>
              <a:prstGeom prst="line">
                <a:avLst/>
              </a:prstGeom>
              <a:ln w="38100" cap="flat" cmpd="sng">
                <a:solidFill>
                  <a:schemeClr val="tx1"/>
                </a:solidFill>
                <a:prstDash val="solid"/>
                <a:headEnd type="stealth" w="sm" len="sm"/>
                <a:tailEnd type="stealth" w="sm" len="sm"/>
              </a:ln>
            </p:spPr>
          </p:sp>
          <p:sp>
            <p:nvSpPr>
              <p:cNvPr id="190" name="Line 185"/>
              <p:cNvSpPr/>
              <p:nvPr/>
            </p:nvSpPr>
            <p:spPr>
              <a:xfrm>
                <a:off x="4317" y="3737"/>
                <a:ext cx="181" cy="0"/>
              </a:xfrm>
              <a:prstGeom prst="line">
                <a:avLst/>
              </a:prstGeom>
              <a:ln w="38100" cap="flat" cmpd="sng">
                <a:solidFill>
                  <a:schemeClr val="tx1"/>
                </a:solidFill>
                <a:prstDash val="solid"/>
                <a:headEnd type="stealth" w="sm" len="sm"/>
                <a:tailEnd type="stealth" w="sm" len="sm"/>
              </a:ln>
            </p:spPr>
          </p:sp>
          <p:sp>
            <p:nvSpPr>
              <p:cNvPr id="191" name="Line 186"/>
              <p:cNvSpPr/>
              <p:nvPr/>
            </p:nvSpPr>
            <p:spPr>
              <a:xfrm>
                <a:off x="5444" y="3737"/>
                <a:ext cx="181" cy="0"/>
              </a:xfrm>
              <a:prstGeom prst="line">
                <a:avLst/>
              </a:prstGeom>
              <a:ln w="38100" cap="flat" cmpd="sng">
                <a:solidFill>
                  <a:schemeClr val="tx1"/>
                </a:solidFill>
                <a:prstDash val="solid"/>
                <a:headEnd type="stealth" w="sm" len="sm"/>
                <a:tailEnd type="stealth" w="sm" len="sm"/>
              </a:ln>
            </p:spPr>
          </p:sp>
          <p:sp>
            <p:nvSpPr>
              <p:cNvPr id="192" name="Freeform 187"/>
              <p:cNvSpPr/>
              <p:nvPr/>
            </p:nvSpPr>
            <p:spPr>
              <a:xfrm>
                <a:off x="3057"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3" name="Freeform 188"/>
              <p:cNvSpPr/>
              <p:nvPr/>
            </p:nvSpPr>
            <p:spPr>
              <a:xfrm>
                <a:off x="4209" y="2691"/>
                <a:ext cx="3" cy="522"/>
              </a:xfrm>
              <a:custGeom>
                <a:avLst/>
                <a:gdLst>
                  <a:gd name="txL" fmla="*/ 0 w 3"/>
                  <a:gd name="txT" fmla="*/ 0 h 522"/>
                  <a:gd name="txR" fmla="*/ 3 w 3"/>
                  <a:gd name="txB" fmla="*/ 522 h 522"/>
                </a:gdLst>
                <a:ahLst/>
                <a:cxnLst>
                  <a:cxn ang="0">
                    <a:pos x="0" y="0"/>
                  </a:cxn>
                  <a:cxn ang="0">
                    <a:pos x="3" y="522"/>
                  </a:cxn>
                </a:cxnLst>
                <a:rect l="txL" t="txT" r="txR" b="txB"/>
                <a:pathLst>
                  <a:path w="3" h="522">
                    <a:moveTo>
                      <a:pt x="0" y="0"/>
                    </a:moveTo>
                    <a:lnTo>
                      <a:pt x="3" y="522"/>
                    </a:lnTo>
                  </a:path>
                </a:pathLst>
              </a:custGeom>
              <a:noFill/>
              <a:ln w="38100" cap="flat" cmpd="sng">
                <a:solidFill>
                  <a:schemeClr val="tx1"/>
                </a:solidFill>
                <a:prstDash val="solid"/>
                <a:round/>
                <a:headEnd type="oval" w="sm" len="sm"/>
                <a:tailEnd type="oval" w="sm" len="sm"/>
              </a:ln>
            </p:spPr>
            <p:txBody>
              <a:bodyPr>
                <a:spAutoFit/>
              </a:bodyPr>
              <a:lstStyle/>
              <a:p>
                <a:pPr algn="ctr"/>
                <a:endParaRPr lang="zh-CN" altLang="en-US" dirty="0">
                  <a:latin typeface="Times New Roman" panose="02020603050405020304" pitchFamily="18" charset="0"/>
                </a:endParaRPr>
              </a:p>
            </p:txBody>
          </p:sp>
          <p:sp>
            <p:nvSpPr>
              <p:cNvPr id="194" name="Freeform 189"/>
              <p:cNvSpPr/>
              <p:nvPr/>
            </p:nvSpPr>
            <p:spPr>
              <a:xfrm>
                <a:off x="5349"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pPr algn="ctr"/>
                <a:endParaRPr lang="zh-CN" altLang="en-US" dirty="0">
                  <a:latin typeface="Times New Roman" panose="02020603050405020304" pitchFamily="18" charset="0"/>
                </a:endParaRPr>
              </a:p>
            </p:txBody>
          </p:sp>
          <p:sp>
            <p:nvSpPr>
              <p:cNvPr id="195" name="Text Box 190"/>
              <p:cNvSpPr txBox="1"/>
              <p:nvPr/>
            </p:nvSpPr>
            <p:spPr>
              <a:xfrm rot="5400000">
                <a:off x="1216"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6" name="Text Box 191"/>
              <p:cNvSpPr txBox="1"/>
              <p:nvPr/>
            </p:nvSpPr>
            <p:spPr>
              <a:xfrm rot="5400000">
                <a:off x="1792"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7" name="Text Box 192"/>
              <p:cNvSpPr txBox="1"/>
              <p:nvPr/>
            </p:nvSpPr>
            <p:spPr>
              <a:xfrm rot="5400000">
                <a:off x="2368" y="1640"/>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8" name="Text Box 193"/>
              <p:cNvSpPr txBox="1"/>
              <p:nvPr/>
            </p:nvSpPr>
            <p:spPr>
              <a:xfrm rot="5400000">
                <a:off x="2944"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199" name="Text Box 194"/>
              <p:cNvSpPr txBox="1"/>
              <p:nvPr/>
            </p:nvSpPr>
            <p:spPr>
              <a:xfrm rot="5400000">
                <a:off x="3519" y="1627"/>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0" name="Text Box 195"/>
              <p:cNvSpPr txBox="1"/>
              <p:nvPr/>
            </p:nvSpPr>
            <p:spPr>
              <a:xfrm rot="5400000">
                <a:off x="4096"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1" name="Text Box 196"/>
              <p:cNvSpPr txBox="1"/>
              <p:nvPr/>
            </p:nvSpPr>
            <p:spPr>
              <a:xfrm rot="5400000">
                <a:off x="4672"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2" name="Text Box 197"/>
              <p:cNvSpPr txBox="1"/>
              <p:nvPr/>
            </p:nvSpPr>
            <p:spPr>
              <a:xfrm rot="5400000">
                <a:off x="5267"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203" name="Text Box 198"/>
              <p:cNvSpPr txBox="1"/>
              <p:nvPr/>
            </p:nvSpPr>
            <p:spPr>
              <a:xfrm>
                <a:off x="684"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4" name="Text Box 199"/>
              <p:cNvSpPr txBox="1"/>
              <p:nvPr/>
            </p:nvSpPr>
            <p:spPr>
              <a:xfrm>
                <a:off x="684"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205" name="Text Box 200"/>
              <p:cNvSpPr txBox="1"/>
              <p:nvPr/>
            </p:nvSpPr>
            <p:spPr>
              <a:xfrm>
                <a:off x="648"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206" name="Line 201"/>
              <p:cNvSpPr/>
              <p:nvPr/>
            </p:nvSpPr>
            <p:spPr>
              <a:xfrm>
                <a:off x="356" y="2537"/>
                <a:ext cx="576" cy="0"/>
              </a:xfrm>
              <a:prstGeom prst="line">
                <a:avLst/>
              </a:prstGeom>
              <a:ln w="38100" cap="flat" cmpd="sng">
                <a:solidFill>
                  <a:schemeClr val="tx1"/>
                </a:solidFill>
                <a:prstDash val="solid"/>
                <a:headEnd type="none" w="med" len="med"/>
                <a:tailEnd type="none" w="med" len="med"/>
              </a:ln>
            </p:spPr>
          </p:sp>
          <p:sp>
            <p:nvSpPr>
              <p:cNvPr id="207" name="Text Box 202"/>
              <p:cNvSpPr txBox="1"/>
              <p:nvPr/>
            </p:nvSpPr>
            <p:spPr>
              <a:xfrm>
                <a:off x="684"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208" name="Text Box 203"/>
              <p:cNvSpPr txBox="1"/>
              <p:nvPr/>
            </p:nvSpPr>
            <p:spPr>
              <a:xfrm>
                <a:off x="648"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209" name="Text Box 204"/>
              <p:cNvSpPr txBox="1"/>
              <p:nvPr/>
            </p:nvSpPr>
            <p:spPr>
              <a:xfrm rot="5400000">
                <a:off x="688" y="1628"/>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0" name="Text Box 205"/>
              <p:cNvSpPr txBox="1"/>
              <p:nvPr/>
            </p:nvSpPr>
            <p:spPr>
              <a:xfrm rot="5400000">
                <a:off x="688" y="2876"/>
                <a:ext cx="372" cy="365"/>
              </a:xfrm>
              <a:prstGeom prst="rect">
                <a:avLst/>
              </a:prstGeom>
              <a:noFill/>
              <a:ln w="9525">
                <a:noFill/>
              </a:ln>
            </p:spPr>
            <p:txBody>
              <a:bodyPr wrap="none">
                <a:spAutoFit/>
              </a:bodyPr>
              <a:lstStyle/>
              <a:p>
                <a:pPr algn="ctr">
                  <a:spcBef>
                    <a:spcPct val="50000"/>
                  </a:spcBef>
                </a:pPr>
                <a:r>
                  <a:rPr lang="zh-CN" altLang="en-US" sz="3200" b="1" dirty="0">
                    <a:latin typeface="Times New Roman" panose="02020603050405020304" pitchFamily="18" charset="0"/>
                  </a:rPr>
                  <a:t>…</a:t>
                </a:r>
              </a:p>
            </p:txBody>
          </p:sp>
          <p:sp>
            <p:nvSpPr>
              <p:cNvPr id="211" name="Text Box 206"/>
              <p:cNvSpPr txBox="1"/>
              <p:nvPr/>
            </p:nvSpPr>
            <p:spPr>
              <a:xfrm>
                <a:off x="372"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212" name="Text Box 207"/>
              <p:cNvSpPr txBox="1"/>
              <p:nvPr/>
            </p:nvSpPr>
            <p:spPr>
              <a:xfrm>
                <a:off x="372"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3" name="Text Box 208"/>
              <p:cNvSpPr txBox="1"/>
              <p:nvPr/>
            </p:nvSpPr>
            <p:spPr>
              <a:xfrm>
                <a:off x="372"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4" name="Text Box 209"/>
              <p:cNvSpPr txBox="1"/>
              <p:nvPr/>
            </p:nvSpPr>
            <p:spPr>
              <a:xfrm>
                <a:off x="372"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15" name="Text Box 210"/>
              <p:cNvSpPr txBox="1"/>
              <p:nvPr/>
            </p:nvSpPr>
            <p:spPr>
              <a:xfrm>
                <a:off x="372"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16" name="Text Box 211"/>
              <p:cNvSpPr txBox="1"/>
              <p:nvPr/>
            </p:nvSpPr>
            <p:spPr>
              <a:xfrm>
                <a:off x="399"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217" name="Text Box 212"/>
              <p:cNvSpPr txBox="1"/>
              <p:nvPr/>
            </p:nvSpPr>
            <p:spPr>
              <a:xfrm>
                <a:off x="399"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218" name="Text Box 213"/>
              <p:cNvSpPr txBox="1"/>
              <p:nvPr/>
            </p:nvSpPr>
            <p:spPr>
              <a:xfrm>
                <a:off x="399"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219" name="Text Box 214"/>
              <p:cNvSpPr txBox="1"/>
              <p:nvPr/>
            </p:nvSpPr>
            <p:spPr>
              <a:xfrm>
                <a:off x="399"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220" name="Text Box 215"/>
              <p:cNvSpPr txBox="1"/>
              <p:nvPr/>
            </p:nvSpPr>
            <p:spPr>
              <a:xfrm>
                <a:off x="399"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221" name="Text Box 216"/>
              <p:cNvSpPr txBox="1"/>
              <p:nvPr/>
            </p:nvSpPr>
            <p:spPr>
              <a:xfrm>
                <a:off x="196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222" name="Text Box 217"/>
              <p:cNvSpPr txBox="1"/>
              <p:nvPr/>
            </p:nvSpPr>
            <p:spPr>
              <a:xfrm>
                <a:off x="312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223" name="Text Box 218"/>
              <p:cNvSpPr txBox="1"/>
              <p:nvPr/>
            </p:nvSpPr>
            <p:spPr>
              <a:xfrm>
                <a:off x="4280"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224" name="Text Box 219"/>
              <p:cNvSpPr txBox="1"/>
              <p:nvPr/>
            </p:nvSpPr>
            <p:spPr>
              <a:xfrm>
                <a:off x="5438"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225" name="Line 220"/>
              <p:cNvSpPr/>
              <p:nvPr/>
            </p:nvSpPr>
            <p:spPr>
              <a:xfrm>
                <a:off x="164" y="905"/>
                <a:ext cx="192" cy="0"/>
              </a:xfrm>
              <a:prstGeom prst="line">
                <a:avLst/>
              </a:prstGeom>
              <a:ln w="38100" cap="flat" cmpd="sng">
                <a:solidFill>
                  <a:schemeClr val="tx1"/>
                </a:solidFill>
                <a:prstDash val="solid"/>
                <a:headEnd type="none" w="med" len="med"/>
                <a:tailEnd type="stealth" w="sm" len="sm"/>
              </a:ln>
            </p:spPr>
          </p:sp>
          <p:sp>
            <p:nvSpPr>
              <p:cNvPr id="226" name="Line 221"/>
              <p:cNvSpPr/>
              <p:nvPr/>
            </p:nvSpPr>
            <p:spPr>
              <a:xfrm>
                <a:off x="164" y="1164"/>
                <a:ext cx="192" cy="0"/>
              </a:xfrm>
              <a:prstGeom prst="line">
                <a:avLst/>
              </a:prstGeom>
              <a:ln w="38100" cap="flat" cmpd="sng">
                <a:solidFill>
                  <a:schemeClr val="tx1"/>
                </a:solidFill>
                <a:prstDash val="solid"/>
                <a:headEnd type="none" w="med" len="med"/>
                <a:tailEnd type="stealth" w="sm" len="sm"/>
              </a:ln>
            </p:spPr>
            <p:txBody>
              <a:bodyPr/>
              <a:lstStyle/>
              <a:p>
                <a:endParaRPr lang="zh-CN" altLang="en-US"/>
              </a:p>
            </p:txBody>
          </p:sp>
          <p:sp>
            <p:nvSpPr>
              <p:cNvPr id="227" name="Line 222"/>
              <p:cNvSpPr/>
              <p:nvPr/>
            </p:nvSpPr>
            <p:spPr>
              <a:xfrm>
                <a:off x="164" y="1423"/>
                <a:ext cx="192" cy="0"/>
              </a:xfrm>
              <a:prstGeom prst="line">
                <a:avLst/>
              </a:prstGeom>
              <a:ln w="38100" cap="flat" cmpd="sng">
                <a:solidFill>
                  <a:schemeClr val="tx1"/>
                </a:solidFill>
                <a:prstDash val="solid"/>
                <a:headEnd type="none" w="med" len="med"/>
                <a:tailEnd type="stealth" w="sm" len="sm"/>
              </a:ln>
            </p:spPr>
          </p:sp>
          <p:sp>
            <p:nvSpPr>
              <p:cNvPr id="228" name="Line 223"/>
              <p:cNvSpPr/>
              <p:nvPr/>
            </p:nvSpPr>
            <p:spPr>
              <a:xfrm>
                <a:off x="164" y="1682"/>
                <a:ext cx="192" cy="0"/>
              </a:xfrm>
              <a:prstGeom prst="line">
                <a:avLst/>
              </a:prstGeom>
              <a:ln w="38100" cap="flat" cmpd="sng">
                <a:solidFill>
                  <a:schemeClr val="tx1"/>
                </a:solidFill>
                <a:prstDash val="solid"/>
                <a:headEnd type="none" w="med" len="med"/>
                <a:tailEnd type="stealth" w="sm" len="sm"/>
              </a:ln>
            </p:spPr>
          </p:sp>
          <p:sp>
            <p:nvSpPr>
              <p:cNvPr id="229" name="Line 224"/>
              <p:cNvSpPr/>
              <p:nvPr/>
            </p:nvSpPr>
            <p:spPr>
              <a:xfrm>
                <a:off x="164" y="1941"/>
                <a:ext cx="192" cy="0"/>
              </a:xfrm>
              <a:prstGeom prst="line">
                <a:avLst/>
              </a:prstGeom>
              <a:ln w="38100" cap="flat" cmpd="sng">
                <a:solidFill>
                  <a:schemeClr val="tx1"/>
                </a:solidFill>
                <a:prstDash val="solid"/>
                <a:headEnd type="none" w="med" len="med"/>
                <a:tailEnd type="stealth" w="sm" len="sm"/>
              </a:ln>
            </p:spPr>
          </p:sp>
          <p:sp>
            <p:nvSpPr>
              <p:cNvPr id="230" name="Line 225"/>
              <p:cNvSpPr/>
              <p:nvPr/>
            </p:nvSpPr>
            <p:spPr>
              <a:xfrm>
                <a:off x="164" y="2201"/>
                <a:ext cx="192" cy="0"/>
              </a:xfrm>
              <a:prstGeom prst="line">
                <a:avLst/>
              </a:prstGeom>
              <a:ln w="38100" cap="flat" cmpd="sng">
                <a:solidFill>
                  <a:schemeClr val="tx1"/>
                </a:solidFill>
                <a:prstDash val="solid"/>
                <a:headEnd type="none" w="med" len="med"/>
                <a:tailEnd type="stealth" w="sm" len="sm"/>
              </a:ln>
            </p:spPr>
          </p:sp>
          <p:sp>
            <p:nvSpPr>
              <p:cNvPr id="231" name="Line 226"/>
              <p:cNvSpPr/>
              <p:nvPr/>
            </p:nvSpPr>
            <p:spPr>
              <a:xfrm>
                <a:off x="164" y="2872"/>
                <a:ext cx="192" cy="0"/>
              </a:xfrm>
              <a:prstGeom prst="line">
                <a:avLst/>
              </a:prstGeom>
              <a:ln w="38100" cap="flat" cmpd="sng">
                <a:solidFill>
                  <a:schemeClr val="tx1"/>
                </a:solidFill>
                <a:prstDash val="solid"/>
                <a:headEnd type="none" w="med" len="med"/>
                <a:tailEnd type="stealth" w="sm" len="sm"/>
              </a:ln>
            </p:spPr>
          </p:sp>
          <p:sp>
            <p:nvSpPr>
              <p:cNvPr id="232" name="Line 227"/>
              <p:cNvSpPr/>
              <p:nvPr/>
            </p:nvSpPr>
            <p:spPr>
              <a:xfrm>
                <a:off x="164" y="3131"/>
                <a:ext cx="192" cy="0"/>
              </a:xfrm>
              <a:prstGeom prst="line">
                <a:avLst/>
              </a:prstGeom>
              <a:ln w="38100" cap="flat" cmpd="sng">
                <a:solidFill>
                  <a:schemeClr val="tx1"/>
                </a:solidFill>
                <a:prstDash val="solid"/>
                <a:headEnd type="none" w="med" len="med"/>
                <a:tailEnd type="stealth" w="sm" len="sm"/>
              </a:ln>
            </p:spPr>
          </p:sp>
          <p:sp>
            <p:nvSpPr>
              <p:cNvPr id="233" name="Line 228"/>
              <p:cNvSpPr/>
              <p:nvPr/>
            </p:nvSpPr>
            <p:spPr>
              <a:xfrm>
                <a:off x="164" y="3390"/>
                <a:ext cx="192" cy="0"/>
              </a:xfrm>
              <a:prstGeom prst="line">
                <a:avLst/>
              </a:prstGeom>
              <a:ln w="38100" cap="flat" cmpd="sng">
                <a:solidFill>
                  <a:schemeClr val="tx1"/>
                </a:solidFill>
                <a:prstDash val="solid"/>
                <a:headEnd type="none" w="med" len="med"/>
                <a:tailEnd type="stealth" w="sm" len="sm"/>
              </a:ln>
            </p:spPr>
          </p:sp>
          <p:sp>
            <p:nvSpPr>
              <p:cNvPr id="234" name="Line 229"/>
              <p:cNvSpPr/>
              <p:nvPr/>
            </p:nvSpPr>
            <p:spPr>
              <a:xfrm>
                <a:off x="164" y="3650"/>
                <a:ext cx="192" cy="0"/>
              </a:xfrm>
              <a:prstGeom prst="line">
                <a:avLst/>
              </a:prstGeom>
              <a:ln w="38100" cap="flat" cmpd="sng">
                <a:solidFill>
                  <a:schemeClr val="tx1"/>
                </a:solidFill>
                <a:prstDash val="solid"/>
                <a:headEnd type="none" w="med" len="med"/>
                <a:tailEnd type="stealth" w="sm" len="sm"/>
              </a:ln>
            </p:spPr>
          </p:sp>
          <p:sp>
            <p:nvSpPr>
              <p:cNvPr id="235" name="Text Box 230"/>
              <p:cNvSpPr txBox="1"/>
              <p:nvPr/>
            </p:nvSpPr>
            <p:spPr>
              <a:xfrm>
                <a:off x="672"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236" name="Line 231"/>
              <p:cNvSpPr/>
              <p:nvPr/>
            </p:nvSpPr>
            <p:spPr>
              <a:xfrm>
                <a:off x="706" y="3923"/>
                <a:ext cx="288" cy="0"/>
              </a:xfrm>
              <a:prstGeom prst="line">
                <a:avLst/>
              </a:prstGeom>
              <a:ln w="9525" cap="flat" cmpd="sng">
                <a:solidFill>
                  <a:schemeClr val="tx1"/>
                </a:solidFill>
                <a:prstDash val="solid"/>
                <a:headEnd type="none" w="med" len="med"/>
                <a:tailEnd type="none" w="med" len="med"/>
              </a:ln>
            </p:spPr>
          </p:sp>
          <p:sp>
            <p:nvSpPr>
              <p:cNvPr id="237" name="Text Box 232"/>
              <p:cNvSpPr txBox="1"/>
              <p:nvPr/>
            </p:nvSpPr>
            <p:spPr>
              <a:xfrm>
                <a:off x="692"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238" name="Line 233"/>
              <p:cNvSpPr/>
              <p:nvPr/>
            </p:nvSpPr>
            <p:spPr>
              <a:xfrm>
                <a:off x="750" y="4079"/>
                <a:ext cx="192" cy="0"/>
              </a:xfrm>
              <a:prstGeom prst="line">
                <a:avLst/>
              </a:prstGeom>
              <a:ln w="9525" cap="flat" cmpd="sng">
                <a:solidFill>
                  <a:schemeClr val="tx1"/>
                </a:solidFill>
                <a:prstDash val="solid"/>
                <a:headEnd type="none" w="med" len="med"/>
                <a:tailEnd type="none" w="med" len="med"/>
              </a:ln>
            </p:spPr>
          </p:sp>
        </p:grpSp>
      </p:grpSp>
      <p:sp>
        <p:nvSpPr>
          <p:cNvPr id="239" name="灯片编号占位符 2"/>
          <p:cNvSpPr txBox="1"/>
          <p:nvPr/>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E8E787-E6FE-45D8-9039-788B45E44EE7}" type="slidenum">
              <a:rPr lang="zh-CN" altLang="en-US" smtClean="0"/>
              <a:t>35</a:t>
            </a:fld>
            <a:endParaRPr lang="zh-CN" altLang="en-US" dirty="0"/>
          </a:p>
        </p:txBody>
      </p:sp>
      <p:grpSp>
        <p:nvGrpSpPr>
          <p:cNvPr id="240" name="Group 2"/>
          <p:cNvGrpSpPr/>
          <p:nvPr/>
        </p:nvGrpSpPr>
        <p:grpSpPr>
          <a:xfrm>
            <a:off x="3057525" y="973455"/>
            <a:ext cx="7292975" cy="403225"/>
            <a:chOff x="1022" y="538"/>
            <a:chExt cx="4594" cy="254"/>
          </a:xfrm>
        </p:grpSpPr>
        <p:sp>
          <p:nvSpPr>
            <p:cNvPr id="241"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242"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43"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244"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45"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246"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247"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248"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249"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250"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251"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252"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253"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254"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255"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256"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257"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6387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36</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strips(downRight)">
                                      <p:cBhvr>
                                        <p:cTn id="7"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038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37</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strips(downRight)">
                                      <p:cBhvr>
                                        <p:cTn id="7"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228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38</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97246"/>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strips(upRight)">
                                      <p:cBhvr>
                                        <p:cTn id="7" dur="500"/>
                                        <p:tgtEl>
                                          <p:spTgt spid="2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40"/>
                                        </p:tgtEl>
                                        <p:attrNameLst>
                                          <p:attrName>style.visibility</p:attrName>
                                        </p:attrNameLst>
                                      </p:cBhvr>
                                      <p:to>
                                        <p:strVal val="visible"/>
                                      </p:to>
                                    </p:set>
                                    <p:animEffect transition="in" filter="blinds(horizontal)">
                                      <p:cBhvr>
                                        <p:cTn id="12" dur="500"/>
                                        <p:tgtEl>
                                          <p:spTgt spid="3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43"/>
                                        </p:tgtEl>
                                        <p:attrNameLst>
                                          <p:attrName>style.visibility</p:attrName>
                                        </p:attrNameLst>
                                      </p:cBhvr>
                                      <p:to>
                                        <p:strVal val="visible"/>
                                      </p:to>
                                    </p:set>
                                    <p:animEffect transition="in" filter="blinds(horizontal)">
                                      <p:cBhvr>
                                        <p:cTn id="1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228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39</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88368"/>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37" name="Group 395"/>
          <p:cNvGrpSpPr/>
          <p:nvPr/>
        </p:nvGrpSpPr>
        <p:grpSpPr>
          <a:xfrm>
            <a:off x="4552890" y="5625747"/>
            <a:ext cx="6057900" cy="336550"/>
            <a:chOff x="1944" y="3527"/>
            <a:chExt cx="3816" cy="212"/>
          </a:xfrm>
        </p:grpSpPr>
        <p:grpSp>
          <p:nvGrpSpPr>
            <p:cNvPr id="338" name="Group 396"/>
            <p:cNvGrpSpPr/>
            <p:nvPr/>
          </p:nvGrpSpPr>
          <p:grpSpPr>
            <a:xfrm>
              <a:off x="1964" y="3737"/>
              <a:ext cx="3637" cy="0"/>
              <a:chOff x="1964" y="3737"/>
              <a:chExt cx="3637" cy="0"/>
            </a:xfrm>
          </p:grpSpPr>
          <p:sp>
            <p:nvSpPr>
              <p:cNvPr id="35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5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5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5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39" name="Group 401"/>
            <p:cNvGrpSpPr/>
            <p:nvPr/>
          </p:nvGrpSpPr>
          <p:grpSpPr>
            <a:xfrm>
              <a:off x="1944" y="3527"/>
              <a:ext cx="3816" cy="212"/>
              <a:chOff x="1944" y="3527"/>
              <a:chExt cx="3816" cy="212"/>
            </a:xfrm>
          </p:grpSpPr>
          <p:sp>
            <p:nvSpPr>
              <p:cNvPr id="346"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47"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48"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49"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blinds(horizontal)">
                                      <p:cBhvr>
                                        <p:cTn id="7" dur="5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Text Box 2"/>
          <p:cNvSpPr txBox="1"/>
          <p:nvPr/>
        </p:nvSpPr>
        <p:spPr>
          <a:xfrm>
            <a:off x="1906589" y="1482725"/>
            <a:ext cx="8015336" cy="584775"/>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(1) 存取时间与物理地址无关（随机访问）</a:t>
            </a:r>
          </a:p>
        </p:txBody>
      </p:sp>
      <p:sp>
        <p:nvSpPr>
          <p:cNvPr id="316419" name="Text Box 3"/>
          <p:cNvSpPr txBox="1"/>
          <p:nvPr/>
        </p:nvSpPr>
        <p:spPr>
          <a:xfrm>
            <a:off x="2387601" y="4740276"/>
            <a:ext cx="4697120" cy="523220"/>
          </a:xfrm>
          <a:prstGeom prst="rect">
            <a:avLst/>
          </a:prstGeom>
          <a:noFill/>
          <a:ln w="9525">
            <a:noFill/>
          </a:ln>
        </p:spPr>
        <p:txBody>
          <a:bodyPr wrap="none">
            <a:spAutoFit/>
          </a:bodyPr>
          <a:lstStyle/>
          <a:p>
            <a:pPr>
              <a:buChar char="•"/>
            </a:pPr>
            <a:r>
              <a:rPr lang="zh-CN" altLang="en-US" sz="2800" b="1" dirty="0">
                <a:latin typeface="宋体" panose="02010600030101010101" pitchFamily="2" charset="-122"/>
                <a:ea typeface="宋体" panose="02010600030101010101" pitchFamily="2" charset="-122"/>
              </a:rPr>
              <a:t>  顺序存取存储器    磁带</a:t>
            </a:r>
          </a:p>
        </p:txBody>
      </p:sp>
      <p:sp>
        <p:nvSpPr>
          <p:cNvPr id="13317" name="Text Box 5"/>
          <p:cNvSpPr txBox="1"/>
          <p:nvPr/>
        </p:nvSpPr>
        <p:spPr>
          <a:xfrm>
            <a:off x="1893888" y="476250"/>
            <a:ext cx="4124847" cy="646331"/>
          </a:xfrm>
          <a:prstGeom prst="rect">
            <a:avLst/>
          </a:prstGeom>
          <a:noFill/>
          <a:ln w="9525">
            <a:noFill/>
          </a:ln>
        </p:spPr>
        <p:txBody>
          <a:bodyPr wrap="none">
            <a:spAutoFit/>
          </a:bodyPr>
          <a:lstStyle/>
          <a:p>
            <a:r>
              <a:rPr lang="zh-CN" altLang="en-US" sz="3600" b="1" dirty="0">
                <a:latin typeface="宋体" panose="02010600030101010101" pitchFamily="2" charset="-122"/>
                <a:ea typeface="宋体" panose="02010600030101010101" pitchFamily="2" charset="-122"/>
              </a:rPr>
              <a:t>2. 按存取方式分类</a:t>
            </a:r>
          </a:p>
        </p:txBody>
      </p:sp>
      <p:sp>
        <p:nvSpPr>
          <p:cNvPr id="316422" name="Text Box 6"/>
          <p:cNvSpPr txBox="1"/>
          <p:nvPr/>
        </p:nvSpPr>
        <p:spPr>
          <a:xfrm>
            <a:off x="1892301" y="3917950"/>
            <a:ext cx="8015336" cy="584775"/>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(2) 存取时间与物理地址有关（串行访问）</a:t>
            </a:r>
          </a:p>
        </p:txBody>
      </p:sp>
      <p:sp>
        <p:nvSpPr>
          <p:cNvPr id="316423" name="Text Box 7"/>
          <p:cNvSpPr txBox="1"/>
          <p:nvPr/>
        </p:nvSpPr>
        <p:spPr>
          <a:xfrm>
            <a:off x="2387600" y="2362201"/>
            <a:ext cx="3403600" cy="519113"/>
          </a:xfrm>
          <a:prstGeom prst="rect">
            <a:avLst/>
          </a:prstGeom>
          <a:noFill/>
          <a:ln w="9525">
            <a:noFill/>
          </a:ln>
        </p:spPr>
        <p:txBody>
          <a:bodyPr>
            <a:spAutoFit/>
          </a:bodyPr>
          <a:lstStyle/>
          <a:p>
            <a:pPr>
              <a:buChar char="•"/>
            </a:pPr>
            <a:r>
              <a:rPr lang="zh-CN" altLang="en-US" sz="2800" b="1" dirty="0">
                <a:latin typeface="宋体" panose="02010600030101010101" pitchFamily="2" charset="-122"/>
                <a:ea typeface="宋体" panose="02010600030101010101" pitchFamily="2" charset="-122"/>
              </a:rPr>
              <a:t>  随机存储器</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316424" name="Text Box 8"/>
          <p:cNvSpPr txBox="1"/>
          <p:nvPr/>
        </p:nvSpPr>
        <p:spPr>
          <a:xfrm>
            <a:off x="2387600" y="3165476"/>
            <a:ext cx="3022600" cy="519113"/>
          </a:xfrm>
          <a:prstGeom prst="rect">
            <a:avLst/>
          </a:prstGeom>
          <a:noFill/>
          <a:ln w="9525">
            <a:noFill/>
          </a:ln>
        </p:spPr>
        <p:txBody>
          <a:bodyPr>
            <a:spAutoFit/>
          </a:bodyPr>
          <a:lstStyle/>
          <a:p>
            <a:pPr>
              <a:buChar char="•"/>
            </a:pPr>
            <a:r>
              <a:rPr lang="zh-CN" altLang="en-US" sz="2800" b="1" dirty="0">
                <a:latin typeface="宋体" panose="02010600030101010101" pitchFamily="2" charset="-122"/>
                <a:ea typeface="宋体" panose="02010600030101010101" pitchFamily="2" charset="-122"/>
              </a:rPr>
              <a:t>  只读存储器</a:t>
            </a:r>
            <a:endParaRPr lang="zh-CN" altLang="en-US" sz="2800" b="1" dirty="0">
              <a:solidFill>
                <a:schemeClr val="folHlink"/>
              </a:solidFill>
              <a:latin typeface="宋体" panose="02010600030101010101" pitchFamily="2" charset="-122"/>
              <a:ea typeface="宋体" panose="02010600030101010101" pitchFamily="2" charset="-122"/>
            </a:endParaRPr>
          </a:p>
        </p:txBody>
      </p:sp>
      <p:sp>
        <p:nvSpPr>
          <p:cNvPr id="316425" name="Text Box 9"/>
          <p:cNvSpPr txBox="1"/>
          <p:nvPr/>
        </p:nvSpPr>
        <p:spPr>
          <a:xfrm>
            <a:off x="2387601" y="5495926"/>
            <a:ext cx="4697120" cy="523220"/>
          </a:xfrm>
          <a:prstGeom prst="rect">
            <a:avLst/>
          </a:prstGeom>
          <a:noFill/>
          <a:ln w="9525">
            <a:noFill/>
          </a:ln>
        </p:spPr>
        <p:txBody>
          <a:bodyPr wrap="none">
            <a:spAutoFit/>
          </a:bodyPr>
          <a:lstStyle/>
          <a:p>
            <a:pPr>
              <a:buChar char="•"/>
            </a:pPr>
            <a:r>
              <a:rPr lang="zh-CN" altLang="en-US" sz="2800" b="1" dirty="0">
                <a:latin typeface="宋体" panose="02010600030101010101" pitchFamily="2" charset="-122"/>
                <a:ea typeface="宋体" panose="02010600030101010101" pitchFamily="2" charset="-122"/>
              </a:rPr>
              <a:t>  直接存取存储器    磁盘</a:t>
            </a:r>
          </a:p>
        </p:txBody>
      </p:sp>
      <p:sp>
        <p:nvSpPr>
          <p:cNvPr id="316426" name="Text Box 10"/>
          <p:cNvSpPr txBox="1"/>
          <p:nvPr/>
        </p:nvSpPr>
        <p:spPr>
          <a:xfrm>
            <a:off x="5105400" y="2362201"/>
            <a:ext cx="6477000" cy="519113"/>
          </a:xfrm>
          <a:prstGeom prst="rect">
            <a:avLst/>
          </a:prstGeom>
          <a:noFill/>
          <a:ln w="9525">
            <a:noFill/>
          </a:ln>
        </p:spPr>
        <p:txBody>
          <a:bodyPr>
            <a:spAutoFit/>
          </a:bodyPr>
          <a:lstStyle/>
          <a:p>
            <a:r>
              <a:rPr lang="zh-CN" altLang="en-US" sz="2800" b="1" dirty="0">
                <a:solidFill>
                  <a:schemeClr val="folHlink"/>
                </a:solidFill>
                <a:latin typeface="宋体" panose="02010600030101010101" pitchFamily="2" charset="-122"/>
                <a:ea typeface="宋体" panose="02010600030101010101" pitchFamily="2" charset="-122"/>
              </a:rPr>
              <a:t>在程序的执行过程中 </a:t>
            </a:r>
            <a:r>
              <a:rPr lang="zh-CN" altLang="en-US" sz="2800" b="1" dirty="0">
                <a:latin typeface="宋体" panose="02010600030101010101" pitchFamily="2" charset="-122"/>
                <a:ea typeface="宋体" panose="02010600030101010101" pitchFamily="2" charset="-122"/>
              </a:rPr>
              <a:t>可 </a:t>
            </a:r>
            <a:r>
              <a:rPr lang="zh-CN" altLang="en-US" sz="2800" b="1" dirty="0">
                <a:solidFill>
                  <a:schemeClr val="folHlink"/>
                </a:solidFill>
                <a:latin typeface="宋体" panose="02010600030101010101" pitchFamily="2" charset="-122"/>
                <a:ea typeface="宋体" panose="02010600030101010101" pitchFamily="2" charset="-122"/>
              </a:rPr>
              <a:t>读 </a:t>
            </a:r>
            <a:r>
              <a:rPr lang="zh-CN" altLang="en-US" sz="2800" b="1" dirty="0">
                <a:latin typeface="宋体" panose="02010600030101010101" pitchFamily="2" charset="-122"/>
                <a:ea typeface="宋体" panose="02010600030101010101" pitchFamily="2" charset="-122"/>
              </a:rPr>
              <a:t>可 </a:t>
            </a:r>
            <a:r>
              <a:rPr lang="zh-CN" altLang="en-US" sz="2800" b="1" dirty="0">
                <a:solidFill>
                  <a:schemeClr val="folHlink"/>
                </a:solidFill>
                <a:latin typeface="宋体" panose="02010600030101010101" pitchFamily="2" charset="-122"/>
                <a:ea typeface="宋体" panose="02010600030101010101" pitchFamily="2" charset="-122"/>
              </a:rPr>
              <a:t>写</a:t>
            </a:r>
          </a:p>
        </p:txBody>
      </p:sp>
      <p:sp>
        <p:nvSpPr>
          <p:cNvPr id="316427" name="Text Box 11"/>
          <p:cNvSpPr txBox="1"/>
          <p:nvPr/>
        </p:nvSpPr>
        <p:spPr>
          <a:xfrm>
            <a:off x="5105400" y="3165476"/>
            <a:ext cx="6477000" cy="519113"/>
          </a:xfrm>
          <a:prstGeom prst="rect">
            <a:avLst/>
          </a:prstGeom>
          <a:noFill/>
          <a:ln w="9525">
            <a:noFill/>
          </a:ln>
        </p:spPr>
        <p:txBody>
          <a:bodyPr>
            <a:spAutoFit/>
          </a:bodyPr>
          <a:lstStyle/>
          <a:p>
            <a:r>
              <a:rPr lang="zh-CN" altLang="en-US" sz="2800" b="1" dirty="0">
                <a:solidFill>
                  <a:schemeClr val="folHlink"/>
                </a:solidFill>
                <a:latin typeface="宋体" panose="02010600030101010101" pitchFamily="2" charset="-122"/>
                <a:ea typeface="宋体" panose="02010600030101010101" pitchFamily="2" charset="-122"/>
              </a:rPr>
              <a:t>在程序的执行过程中 </a:t>
            </a:r>
            <a:r>
              <a:rPr lang="zh-CN" altLang="en-US" sz="2800" b="1" dirty="0">
                <a:latin typeface="宋体" panose="02010600030101010101" pitchFamily="2" charset="-122"/>
                <a:ea typeface="宋体" panose="02010600030101010101" pitchFamily="2" charset="-122"/>
              </a:rPr>
              <a:t>只 </a:t>
            </a:r>
            <a:r>
              <a:rPr lang="zh-CN" altLang="en-US" sz="2800" b="1" dirty="0">
                <a:solidFill>
                  <a:schemeClr val="folHlink"/>
                </a:solidFill>
                <a:latin typeface="宋体" panose="02010600030101010101" pitchFamily="2" charset="-122"/>
                <a:ea typeface="宋体" panose="02010600030101010101" pitchFamily="2" charset="-122"/>
              </a:rPr>
              <a:t>读</a:t>
            </a:r>
          </a:p>
        </p:txBody>
      </p:sp>
      <p:sp>
        <p:nvSpPr>
          <p:cNvPr id="1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4</a:t>
            </a:fld>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6418"/>
                                        </p:tgtEl>
                                        <p:attrNameLst>
                                          <p:attrName>style.visibility</p:attrName>
                                        </p:attrNameLst>
                                      </p:cBhvr>
                                      <p:to>
                                        <p:strVal val="visible"/>
                                      </p:to>
                                    </p:set>
                                    <p:animEffect transition="in" filter="blinds(horizontal)">
                                      <p:cBhvr>
                                        <p:cTn id="7" dur="500"/>
                                        <p:tgtEl>
                                          <p:spTgt spid="3164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6423"/>
                                        </p:tgtEl>
                                        <p:attrNameLst>
                                          <p:attrName>style.visibility</p:attrName>
                                        </p:attrNameLst>
                                      </p:cBhvr>
                                      <p:to>
                                        <p:strVal val="visible"/>
                                      </p:to>
                                    </p:set>
                                    <p:animEffect transition="in" filter="blinds(horizontal)">
                                      <p:cBhvr>
                                        <p:cTn id="12" dur="500"/>
                                        <p:tgtEl>
                                          <p:spTgt spid="3164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6426"/>
                                        </p:tgtEl>
                                        <p:attrNameLst>
                                          <p:attrName>style.visibility</p:attrName>
                                        </p:attrNameLst>
                                      </p:cBhvr>
                                      <p:to>
                                        <p:strVal val="visible"/>
                                      </p:to>
                                    </p:set>
                                    <p:animEffect transition="in" filter="blinds(horizontal)">
                                      <p:cBhvr>
                                        <p:cTn id="17" dur="500"/>
                                        <p:tgtEl>
                                          <p:spTgt spid="3164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16424"/>
                                        </p:tgtEl>
                                        <p:attrNameLst>
                                          <p:attrName>style.visibility</p:attrName>
                                        </p:attrNameLst>
                                      </p:cBhvr>
                                      <p:to>
                                        <p:strVal val="visible"/>
                                      </p:to>
                                    </p:set>
                                    <p:animEffect transition="in" filter="blinds(horizontal)">
                                      <p:cBhvr>
                                        <p:cTn id="22" dur="500"/>
                                        <p:tgtEl>
                                          <p:spTgt spid="31642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16427"/>
                                        </p:tgtEl>
                                        <p:attrNameLst>
                                          <p:attrName>style.visibility</p:attrName>
                                        </p:attrNameLst>
                                      </p:cBhvr>
                                      <p:to>
                                        <p:strVal val="visible"/>
                                      </p:to>
                                    </p:set>
                                    <p:animEffect transition="in" filter="blinds(horizontal)">
                                      <p:cBhvr>
                                        <p:cTn id="27" dur="500"/>
                                        <p:tgtEl>
                                          <p:spTgt spid="3164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6422"/>
                                        </p:tgtEl>
                                        <p:attrNameLst>
                                          <p:attrName>style.visibility</p:attrName>
                                        </p:attrNameLst>
                                      </p:cBhvr>
                                      <p:to>
                                        <p:strVal val="visible"/>
                                      </p:to>
                                    </p:set>
                                    <p:animEffect transition="in" filter="blinds(horizontal)">
                                      <p:cBhvr>
                                        <p:cTn id="32" dur="500"/>
                                        <p:tgtEl>
                                          <p:spTgt spid="31642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16419"/>
                                        </p:tgtEl>
                                        <p:attrNameLst>
                                          <p:attrName>style.visibility</p:attrName>
                                        </p:attrNameLst>
                                      </p:cBhvr>
                                      <p:to>
                                        <p:strVal val="visible"/>
                                      </p:to>
                                    </p:set>
                                    <p:animEffect transition="in" filter="blinds(horizontal)">
                                      <p:cBhvr>
                                        <p:cTn id="37" dur="500"/>
                                        <p:tgtEl>
                                          <p:spTgt spid="3164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6425"/>
                                        </p:tgtEl>
                                        <p:attrNameLst>
                                          <p:attrName>style.visibility</p:attrName>
                                        </p:attrNameLst>
                                      </p:cBhvr>
                                      <p:to>
                                        <p:strVal val="visible"/>
                                      </p:to>
                                    </p:set>
                                    <p:animEffect transition="in" filter="blinds(horizontal)">
                                      <p:cBhvr>
                                        <p:cTn id="42" dur="500"/>
                                        <p:tgtEl>
                                          <p:spTgt spid="316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8" grpId="0"/>
      <p:bldP spid="316419" grpId="0"/>
      <p:bldP spid="316422" grpId="0"/>
      <p:bldP spid="316423" grpId="0"/>
      <p:bldP spid="316424" grpId="0"/>
      <p:bldP spid="316425" grpId="0"/>
      <p:bldP spid="316426" grpId="0"/>
      <p:bldP spid="3164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228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40</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88368"/>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37" name="Group 395"/>
          <p:cNvGrpSpPr/>
          <p:nvPr/>
        </p:nvGrpSpPr>
        <p:grpSpPr>
          <a:xfrm>
            <a:off x="4552890" y="5625747"/>
            <a:ext cx="6057900" cy="336550"/>
            <a:chOff x="1944" y="3527"/>
            <a:chExt cx="3816" cy="212"/>
          </a:xfrm>
        </p:grpSpPr>
        <p:grpSp>
          <p:nvGrpSpPr>
            <p:cNvPr id="338" name="Group 396"/>
            <p:cNvGrpSpPr/>
            <p:nvPr/>
          </p:nvGrpSpPr>
          <p:grpSpPr>
            <a:xfrm>
              <a:off x="1964" y="3737"/>
              <a:ext cx="3637" cy="0"/>
              <a:chOff x="1964" y="3737"/>
              <a:chExt cx="3637" cy="0"/>
            </a:xfrm>
          </p:grpSpPr>
          <p:sp>
            <p:nvSpPr>
              <p:cNvPr id="35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5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5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5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39" name="Group 401"/>
            <p:cNvGrpSpPr/>
            <p:nvPr/>
          </p:nvGrpSpPr>
          <p:grpSpPr>
            <a:xfrm>
              <a:off x="1944" y="3527"/>
              <a:ext cx="3816" cy="212"/>
              <a:chOff x="1944" y="3527"/>
              <a:chExt cx="3816" cy="212"/>
            </a:xfrm>
          </p:grpSpPr>
          <p:sp>
            <p:nvSpPr>
              <p:cNvPr id="346"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47"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48"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49"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354" name="Group 334"/>
          <p:cNvGrpSpPr/>
          <p:nvPr/>
        </p:nvGrpSpPr>
        <p:grpSpPr>
          <a:xfrm>
            <a:off x="3279727" y="5647031"/>
            <a:ext cx="6832600" cy="533400"/>
            <a:chOff x="1142" y="3546"/>
            <a:chExt cx="4304" cy="336"/>
          </a:xfrm>
        </p:grpSpPr>
        <p:grpSp>
          <p:nvGrpSpPr>
            <p:cNvPr id="355" name="Group 335"/>
            <p:cNvGrpSpPr/>
            <p:nvPr/>
          </p:nvGrpSpPr>
          <p:grpSpPr>
            <a:xfrm>
              <a:off x="1142" y="3546"/>
              <a:ext cx="823" cy="336"/>
              <a:chOff x="1142" y="3546"/>
              <a:chExt cx="823" cy="336"/>
            </a:xfrm>
          </p:grpSpPr>
          <p:sp>
            <p:nvSpPr>
              <p:cNvPr id="365"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6" name="Text Box 337"/>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6" name="Group 338"/>
            <p:cNvGrpSpPr/>
            <p:nvPr/>
          </p:nvGrpSpPr>
          <p:grpSpPr>
            <a:xfrm>
              <a:off x="2318" y="3546"/>
              <a:ext cx="823" cy="336"/>
              <a:chOff x="2318" y="3546"/>
              <a:chExt cx="823" cy="336"/>
            </a:xfrm>
          </p:grpSpPr>
          <p:sp>
            <p:nvSpPr>
              <p:cNvPr id="363"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4" name="Text Box 340"/>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7" name="Group 341"/>
            <p:cNvGrpSpPr/>
            <p:nvPr/>
          </p:nvGrpSpPr>
          <p:grpSpPr>
            <a:xfrm>
              <a:off x="3470" y="3546"/>
              <a:ext cx="823" cy="336"/>
              <a:chOff x="3470" y="3546"/>
              <a:chExt cx="823" cy="336"/>
            </a:xfrm>
          </p:grpSpPr>
          <p:sp>
            <p:nvSpPr>
              <p:cNvPr id="361"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2" name="Text Box 343"/>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8" name="Group 344"/>
            <p:cNvGrpSpPr/>
            <p:nvPr/>
          </p:nvGrpSpPr>
          <p:grpSpPr>
            <a:xfrm>
              <a:off x="4623" y="3546"/>
              <a:ext cx="823" cy="336"/>
              <a:chOff x="4623" y="3546"/>
              <a:chExt cx="823" cy="336"/>
            </a:xfrm>
          </p:grpSpPr>
          <p:sp>
            <p:nvSpPr>
              <p:cNvPr id="359"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0" name="Text Box 346"/>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blinds(horizontal)">
                                      <p:cBhvr>
                                        <p:cTn id="7"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228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41</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88368"/>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37" name="Group 395"/>
          <p:cNvGrpSpPr/>
          <p:nvPr/>
        </p:nvGrpSpPr>
        <p:grpSpPr>
          <a:xfrm>
            <a:off x="4552890" y="5625747"/>
            <a:ext cx="6057900" cy="336550"/>
            <a:chOff x="1944" y="3527"/>
            <a:chExt cx="3816" cy="212"/>
          </a:xfrm>
        </p:grpSpPr>
        <p:grpSp>
          <p:nvGrpSpPr>
            <p:cNvPr id="338" name="Group 396"/>
            <p:cNvGrpSpPr/>
            <p:nvPr/>
          </p:nvGrpSpPr>
          <p:grpSpPr>
            <a:xfrm>
              <a:off x="1964" y="3737"/>
              <a:ext cx="3637" cy="0"/>
              <a:chOff x="1964" y="3737"/>
              <a:chExt cx="3637" cy="0"/>
            </a:xfrm>
          </p:grpSpPr>
          <p:sp>
            <p:nvSpPr>
              <p:cNvPr id="35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5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5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5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39" name="Group 401"/>
            <p:cNvGrpSpPr/>
            <p:nvPr/>
          </p:nvGrpSpPr>
          <p:grpSpPr>
            <a:xfrm>
              <a:off x="1944" y="3527"/>
              <a:ext cx="3816" cy="212"/>
              <a:chOff x="1944" y="3527"/>
              <a:chExt cx="3816" cy="212"/>
            </a:xfrm>
          </p:grpSpPr>
          <p:sp>
            <p:nvSpPr>
              <p:cNvPr id="346"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47"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48"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49"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354" name="Group 334"/>
          <p:cNvGrpSpPr/>
          <p:nvPr/>
        </p:nvGrpSpPr>
        <p:grpSpPr>
          <a:xfrm>
            <a:off x="3279727" y="5647031"/>
            <a:ext cx="6832600" cy="533400"/>
            <a:chOff x="1142" y="3546"/>
            <a:chExt cx="4304" cy="336"/>
          </a:xfrm>
        </p:grpSpPr>
        <p:grpSp>
          <p:nvGrpSpPr>
            <p:cNvPr id="355" name="Group 335"/>
            <p:cNvGrpSpPr/>
            <p:nvPr/>
          </p:nvGrpSpPr>
          <p:grpSpPr>
            <a:xfrm>
              <a:off x="1142" y="3546"/>
              <a:ext cx="823" cy="336"/>
              <a:chOff x="1142" y="3546"/>
              <a:chExt cx="823" cy="336"/>
            </a:xfrm>
          </p:grpSpPr>
          <p:sp>
            <p:nvSpPr>
              <p:cNvPr id="365"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6" name="Text Box 337"/>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6" name="Group 338"/>
            <p:cNvGrpSpPr/>
            <p:nvPr/>
          </p:nvGrpSpPr>
          <p:grpSpPr>
            <a:xfrm>
              <a:off x="2318" y="3546"/>
              <a:ext cx="823" cy="336"/>
              <a:chOff x="2318" y="3546"/>
              <a:chExt cx="823" cy="336"/>
            </a:xfrm>
          </p:grpSpPr>
          <p:sp>
            <p:nvSpPr>
              <p:cNvPr id="363"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4" name="Text Box 340"/>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7" name="Group 341"/>
            <p:cNvGrpSpPr/>
            <p:nvPr/>
          </p:nvGrpSpPr>
          <p:grpSpPr>
            <a:xfrm>
              <a:off x="3470" y="3546"/>
              <a:ext cx="823" cy="336"/>
              <a:chOff x="3470" y="3546"/>
              <a:chExt cx="823" cy="336"/>
            </a:xfrm>
          </p:grpSpPr>
          <p:sp>
            <p:nvSpPr>
              <p:cNvPr id="361"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2" name="Text Box 343"/>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8" name="Group 344"/>
            <p:cNvGrpSpPr/>
            <p:nvPr/>
          </p:nvGrpSpPr>
          <p:grpSpPr>
            <a:xfrm>
              <a:off x="4623" y="3546"/>
              <a:ext cx="823" cy="336"/>
              <a:chOff x="4623" y="3546"/>
              <a:chExt cx="823" cy="336"/>
            </a:xfrm>
          </p:grpSpPr>
          <p:sp>
            <p:nvSpPr>
              <p:cNvPr id="359"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0" name="Text Box 346"/>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67" name="Group 348"/>
          <p:cNvGrpSpPr/>
          <p:nvPr/>
        </p:nvGrpSpPr>
        <p:grpSpPr>
          <a:xfrm>
            <a:off x="3141627" y="4352278"/>
            <a:ext cx="6707187" cy="1295400"/>
            <a:chOff x="1055" y="2736"/>
            <a:chExt cx="4225" cy="816"/>
          </a:xfrm>
        </p:grpSpPr>
        <p:grpSp>
          <p:nvGrpSpPr>
            <p:cNvPr id="368" name="Group 349"/>
            <p:cNvGrpSpPr/>
            <p:nvPr/>
          </p:nvGrpSpPr>
          <p:grpSpPr>
            <a:xfrm>
              <a:off x="1391" y="2736"/>
              <a:ext cx="3889" cy="816"/>
              <a:chOff x="1428" y="2784"/>
              <a:chExt cx="3889" cy="816"/>
            </a:xfrm>
          </p:grpSpPr>
          <p:sp>
            <p:nvSpPr>
              <p:cNvPr id="374" name="Freeform 350"/>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5" name="Freeform 351"/>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6" name="Freeform 352"/>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7" name="Freeform 353"/>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9" name="Group 354"/>
            <p:cNvGrpSpPr/>
            <p:nvPr/>
          </p:nvGrpSpPr>
          <p:grpSpPr>
            <a:xfrm>
              <a:off x="1055" y="2748"/>
              <a:ext cx="3750" cy="804"/>
              <a:chOff x="1055" y="2748"/>
              <a:chExt cx="3750" cy="804"/>
            </a:xfrm>
          </p:grpSpPr>
          <p:sp>
            <p:nvSpPr>
              <p:cNvPr id="370" name="Freeform 355"/>
              <p:cNvSpPr/>
              <p:nvPr/>
            </p:nvSpPr>
            <p:spPr>
              <a:xfrm>
                <a:off x="1055" y="2748"/>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 name="Freeform 356"/>
              <p:cNvSpPr/>
              <p:nvPr/>
            </p:nvSpPr>
            <p:spPr>
              <a:xfrm>
                <a:off x="2207"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2" name="Freeform 357"/>
              <p:cNvSpPr/>
              <p:nvPr/>
            </p:nvSpPr>
            <p:spPr>
              <a:xfrm>
                <a:off x="3359"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3" name="Freeform 358"/>
              <p:cNvSpPr/>
              <p:nvPr/>
            </p:nvSpPr>
            <p:spPr>
              <a:xfrm>
                <a:off x="4511"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strips(upRight)">
                                      <p:cBhvr>
                                        <p:cTn id="7"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0380"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42</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88368"/>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37" name="Group 395"/>
          <p:cNvGrpSpPr/>
          <p:nvPr/>
        </p:nvGrpSpPr>
        <p:grpSpPr>
          <a:xfrm>
            <a:off x="4552890" y="5625747"/>
            <a:ext cx="6057900" cy="336550"/>
            <a:chOff x="1944" y="3527"/>
            <a:chExt cx="3816" cy="212"/>
          </a:xfrm>
        </p:grpSpPr>
        <p:grpSp>
          <p:nvGrpSpPr>
            <p:cNvPr id="338" name="Group 396"/>
            <p:cNvGrpSpPr/>
            <p:nvPr/>
          </p:nvGrpSpPr>
          <p:grpSpPr>
            <a:xfrm>
              <a:off x="1964" y="3737"/>
              <a:ext cx="3637" cy="0"/>
              <a:chOff x="1964" y="3737"/>
              <a:chExt cx="3637" cy="0"/>
            </a:xfrm>
          </p:grpSpPr>
          <p:sp>
            <p:nvSpPr>
              <p:cNvPr id="35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5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5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5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39" name="Group 401"/>
            <p:cNvGrpSpPr/>
            <p:nvPr/>
          </p:nvGrpSpPr>
          <p:grpSpPr>
            <a:xfrm>
              <a:off x="1944" y="3527"/>
              <a:ext cx="3816" cy="212"/>
              <a:chOff x="1944" y="3527"/>
              <a:chExt cx="3816" cy="212"/>
            </a:xfrm>
          </p:grpSpPr>
          <p:sp>
            <p:nvSpPr>
              <p:cNvPr id="346"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47"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48"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49"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354" name="Group 334"/>
          <p:cNvGrpSpPr/>
          <p:nvPr/>
        </p:nvGrpSpPr>
        <p:grpSpPr>
          <a:xfrm>
            <a:off x="3279727" y="5647031"/>
            <a:ext cx="6832600" cy="533400"/>
            <a:chOff x="1142" y="3546"/>
            <a:chExt cx="4304" cy="336"/>
          </a:xfrm>
        </p:grpSpPr>
        <p:grpSp>
          <p:nvGrpSpPr>
            <p:cNvPr id="355" name="Group 335"/>
            <p:cNvGrpSpPr/>
            <p:nvPr/>
          </p:nvGrpSpPr>
          <p:grpSpPr>
            <a:xfrm>
              <a:off x="1142" y="3546"/>
              <a:ext cx="823" cy="336"/>
              <a:chOff x="1142" y="3546"/>
              <a:chExt cx="823" cy="336"/>
            </a:xfrm>
          </p:grpSpPr>
          <p:sp>
            <p:nvSpPr>
              <p:cNvPr id="365"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6" name="Text Box 337"/>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6" name="Group 338"/>
            <p:cNvGrpSpPr/>
            <p:nvPr/>
          </p:nvGrpSpPr>
          <p:grpSpPr>
            <a:xfrm>
              <a:off x="2318" y="3546"/>
              <a:ext cx="823" cy="336"/>
              <a:chOff x="2318" y="3546"/>
              <a:chExt cx="823" cy="336"/>
            </a:xfrm>
          </p:grpSpPr>
          <p:sp>
            <p:nvSpPr>
              <p:cNvPr id="363"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4" name="Text Box 340"/>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7" name="Group 341"/>
            <p:cNvGrpSpPr/>
            <p:nvPr/>
          </p:nvGrpSpPr>
          <p:grpSpPr>
            <a:xfrm>
              <a:off x="3470" y="3546"/>
              <a:ext cx="823" cy="336"/>
              <a:chOff x="3470" y="3546"/>
              <a:chExt cx="823" cy="336"/>
            </a:xfrm>
          </p:grpSpPr>
          <p:sp>
            <p:nvSpPr>
              <p:cNvPr id="361"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2" name="Text Box 343"/>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8" name="Group 344"/>
            <p:cNvGrpSpPr/>
            <p:nvPr/>
          </p:nvGrpSpPr>
          <p:grpSpPr>
            <a:xfrm>
              <a:off x="4623" y="3546"/>
              <a:ext cx="823" cy="336"/>
              <a:chOff x="4623" y="3546"/>
              <a:chExt cx="823" cy="336"/>
            </a:xfrm>
          </p:grpSpPr>
          <p:sp>
            <p:nvSpPr>
              <p:cNvPr id="359"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0" name="Text Box 346"/>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67" name="Group 348"/>
          <p:cNvGrpSpPr/>
          <p:nvPr/>
        </p:nvGrpSpPr>
        <p:grpSpPr>
          <a:xfrm>
            <a:off x="3141627" y="4352278"/>
            <a:ext cx="6707187" cy="1295400"/>
            <a:chOff x="1055" y="2736"/>
            <a:chExt cx="4225" cy="816"/>
          </a:xfrm>
        </p:grpSpPr>
        <p:grpSp>
          <p:nvGrpSpPr>
            <p:cNvPr id="368" name="Group 349"/>
            <p:cNvGrpSpPr/>
            <p:nvPr/>
          </p:nvGrpSpPr>
          <p:grpSpPr>
            <a:xfrm>
              <a:off x="1391" y="2736"/>
              <a:ext cx="3889" cy="816"/>
              <a:chOff x="1428" y="2784"/>
              <a:chExt cx="3889" cy="816"/>
            </a:xfrm>
          </p:grpSpPr>
          <p:sp>
            <p:nvSpPr>
              <p:cNvPr id="374" name="Freeform 350"/>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5" name="Freeform 351"/>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6" name="Freeform 352"/>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7" name="Freeform 353"/>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9" name="Group 354"/>
            <p:cNvGrpSpPr/>
            <p:nvPr/>
          </p:nvGrpSpPr>
          <p:grpSpPr>
            <a:xfrm>
              <a:off x="1055" y="2748"/>
              <a:ext cx="3750" cy="804"/>
              <a:chOff x="1055" y="2748"/>
              <a:chExt cx="3750" cy="804"/>
            </a:xfrm>
          </p:grpSpPr>
          <p:sp>
            <p:nvSpPr>
              <p:cNvPr id="370" name="Freeform 355"/>
              <p:cNvSpPr/>
              <p:nvPr/>
            </p:nvSpPr>
            <p:spPr>
              <a:xfrm>
                <a:off x="1055" y="2748"/>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 name="Freeform 356"/>
              <p:cNvSpPr/>
              <p:nvPr/>
            </p:nvSpPr>
            <p:spPr>
              <a:xfrm>
                <a:off x="2207"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2" name="Freeform 357"/>
              <p:cNvSpPr/>
              <p:nvPr/>
            </p:nvSpPr>
            <p:spPr>
              <a:xfrm>
                <a:off x="3359"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3" name="Freeform 358"/>
              <p:cNvSpPr/>
              <p:nvPr/>
            </p:nvSpPr>
            <p:spPr>
              <a:xfrm>
                <a:off x="4511"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nvGrpSpPr>
          <p:cNvPr id="378" name="Group 355"/>
          <p:cNvGrpSpPr/>
          <p:nvPr/>
        </p:nvGrpSpPr>
        <p:grpSpPr>
          <a:xfrm>
            <a:off x="3144167" y="1930047"/>
            <a:ext cx="6275387" cy="2357437"/>
            <a:chOff x="1051" y="1199"/>
            <a:chExt cx="3953" cy="1485"/>
          </a:xfrm>
        </p:grpSpPr>
        <p:grpSp>
          <p:nvGrpSpPr>
            <p:cNvPr id="379" name="Group 356"/>
            <p:cNvGrpSpPr/>
            <p:nvPr/>
          </p:nvGrpSpPr>
          <p:grpSpPr>
            <a:xfrm>
              <a:off x="1051" y="2355"/>
              <a:ext cx="3942" cy="5"/>
              <a:chOff x="1058" y="2355"/>
              <a:chExt cx="3942" cy="5"/>
            </a:xfrm>
          </p:grpSpPr>
          <p:sp>
            <p:nvSpPr>
              <p:cNvPr id="389" name="Freeform 357"/>
              <p:cNvSpPr/>
              <p:nvPr/>
            </p:nvSpPr>
            <p:spPr>
              <a:xfrm>
                <a:off x="1437" y="2359"/>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0" name="Freeform 358"/>
              <p:cNvSpPr/>
              <p:nvPr/>
            </p:nvSpPr>
            <p:spPr>
              <a:xfrm>
                <a:off x="1058" y="2359"/>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 name="Freeform 359"/>
              <p:cNvSpPr/>
              <p:nvPr/>
            </p:nvSpPr>
            <p:spPr>
              <a:xfrm>
                <a:off x="2589" y="2359"/>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2" name="Freeform 360"/>
              <p:cNvSpPr/>
              <p:nvPr/>
            </p:nvSpPr>
            <p:spPr>
              <a:xfrm>
                <a:off x="2210" y="2359"/>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3" name="Freeform 361"/>
              <p:cNvSpPr/>
              <p:nvPr/>
            </p:nvSpPr>
            <p:spPr>
              <a:xfrm>
                <a:off x="3756" y="2355"/>
                <a:ext cx="99" cy="3"/>
              </a:xfrm>
              <a:custGeom>
                <a:avLst/>
                <a:gdLst>
                  <a:gd name="txL" fmla="*/ 0 w 99"/>
                  <a:gd name="txT" fmla="*/ 0 h 3"/>
                  <a:gd name="txR" fmla="*/ 99 w 99"/>
                  <a:gd name="txB" fmla="*/ 3 h 3"/>
                </a:gdLst>
                <a:ahLst/>
                <a:cxnLst>
                  <a:cxn ang="0">
                    <a:pos x="0" y="3"/>
                  </a:cxn>
                  <a:cxn ang="0">
                    <a:pos x="99" y="0"/>
                  </a:cxn>
                </a:cxnLst>
                <a:rect l="txL" t="txT" r="txR" b="txB"/>
                <a:pathLst>
                  <a:path w="99" h="3">
                    <a:moveTo>
                      <a:pt x="0" y="3"/>
                    </a:moveTo>
                    <a:lnTo>
                      <a:pt x="9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4" name="Freeform 362"/>
              <p:cNvSpPr/>
              <p:nvPr/>
            </p:nvSpPr>
            <p:spPr>
              <a:xfrm>
                <a:off x="3362" y="2359"/>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5" name="Freeform 363"/>
              <p:cNvSpPr/>
              <p:nvPr/>
            </p:nvSpPr>
            <p:spPr>
              <a:xfrm>
                <a:off x="4893" y="2359"/>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6" name="Freeform 364"/>
              <p:cNvSpPr/>
              <p:nvPr/>
            </p:nvSpPr>
            <p:spPr>
              <a:xfrm>
                <a:off x="4514" y="2359"/>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grpSp>
          <p:nvGrpSpPr>
            <p:cNvPr id="380" name="Group 365"/>
            <p:cNvGrpSpPr/>
            <p:nvPr/>
          </p:nvGrpSpPr>
          <p:grpSpPr>
            <a:xfrm>
              <a:off x="1055" y="1215"/>
              <a:ext cx="3608" cy="1469"/>
              <a:chOff x="1055" y="1215"/>
              <a:chExt cx="3608" cy="1469"/>
            </a:xfrm>
          </p:grpSpPr>
          <p:sp>
            <p:nvSpPr>
              <p:cNvPr id="385" name="Freeform 366"/>
              <p:cNvSpPr/>
              <p:nvPr/>
            </p:nvSpPr>
            <p:spPr>
              <a:xfrm>
                <a:off x="1055" y="1215"/>
                <a:ext cx="152" cy="1469"/>
              </a:xfrm>
              <a:custGeom>
                <a:avLst/>
                <a:gdLst>
                  <a:gd name="txL" fmla="*/ 0 w 152"/>
                  <a:gd name="txT" fmla="*/ 0 h 1469"/>
                  <a:gd name="txR" fmla="*/ 152 w 152"/>
                  <a:gd name="txB" fmla="*/ 1469 h 1469"/>
                </a:gdLst>
                <a:ahLst/>
                <a:cxnLst>
                  <a:cxn ang="0">
                    <a:pos x="152" y="1469"/>
                  </a:cxn>
                  <a:cxn ang="0">
                    <a:pos x="0" y="1469"/>
                  </a:cxn>
                  <a:cxn ang="0">
                    <a:pos x="4" y="0"/>
                  </a:cxn>
                  <a:cxn ang="0">
                    <a:pos x="95" y="1"/>
                  </a:cxn>
                </a:cxnLst>
                <a:rect l="txL" t="txT" r="txR" b="txB"/>
                <a:pathLst>
                  <a:path w="152" h="1469">
                    <a:moveTo>
                      <a:pt x="152" y="1469"/>
                    </a:moveTo>
                    <a:lnTo>
                      <a:pt x="0" y="1469"/>
                    </a:lnTo>
                    <a:lnTo>
                      <a:pt x="4" y="0"/>
                    </a:lnTo>
                    <a:lnTo>
                      <a:pt x="95" y="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6" name="Freeform 367"/>
              <p:cNvSpPr/>
              <p:nvPr/>
            </p:nvSpPr>
            <p:spPr>
              <a:xfrm>
                <a:off x="2207" y="1217"/>
                <a:ext cx="152" cy="1467"/>
              </a:xfrm>
              <a:custGeom>
                <a:avLst/>
                <a:gdLst>
                  <a:gd name="txL" fmla="*/ 0 w 152"/>
                  <a:gd name="txT" fmla="*/ 0 h 1467"/>
                  <a:gd name="txR" fmla="*/ 152 w 152"/>
                  <a:gd name="txB" fmla="*/ 1467 h 1467"/>
                </a:gdLst>
                <a:ahLst/>
                <a:cxnLst>
                  <a:cxn ang="0">
                    <a:pos x="152" y="1467"/>
                  </a:cxn>
                  <a:cxn ang="0">
                    <a:pos x="0" y="1467"/>
                  </a:cxn>
                  <a:cxn ang="0">
                    <a:pos x="1" y="1"/>
                  </a:cxn>
                  <a:cxn ang="0">
                    <a:pos x="86" y="0"/>
                  </a:cxn>
                </a:cxnLst>
                <a:rect l="txL" t="txT" r="txR" b="txB"/>
                <a:pathLst>
                  <a:path w="152" h="1467">
                    <a:moveTo>
                      <a:pt x="152" y="1467"/>
                    </a:moveTo>
                    <a:lnTo>
                      <a:pt x="0" y="1467"/>
                    </a:lnTo>
                    <a:lnTo>
                      <a:pt x="1" y="1"/>
                    </a:lnTo>
                    <a:lnTo>
                      <a:pt x="86"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7" name="Freeform 368"/>
              <p:cNvSpPr/>
              <p:nvPr/>
            </p:nvSpPr>
            <p:spPr>
              <a:xfrm>
                <a:off x="3359" y="1218"/>
                <a:ext cx="152" cy="1466"/>
              </a:xfrm>
              <a:custGeom>
                <a:avLst/>
                <a:gdLst>
                  <a:gd name="txL" fmla="*/ 0 w 152"/>
                  <a:gd name="txT" fmla="*/ 0 h 1466"/>
                  <a:gd name="txR" fmla="*/ 152 w 152"/>
                  <a:gd name="txB" fmla="*/ 1466 h 1466"/>
                </a:gdLst>
                <a:ahLst/>
                <a:cxnLst>
                  <a:cxn ang="0">
                    <a:pos x="152" y="1466"/>
                  </a:cxn>
                  <a:cxn ang="0">
                    <a:pos x="0" y="1466"/>
                  </a:cxn>
                  <a:cxn ang="0">
                    <a:pos x="1" y="0"/>
                  </a:cxn>
                  <a:cxn ang="0">
                    <a:pos x="109" y="0"/>
                  </a:cxn>
                </a:cxnLst>
                <a:rect l="txL" t="txT" r="txR" b="txB"/>
                <a:pathLst>
                  <a:path w="152" h="1466">
                    <a:moveTo>
                      <a:pt x="152" y="1466"/>
                    </a:moveTo>
                    <a:lnTo>
                      <a:pt x="0" y="1466"/>
                    </a:lnTo>
                    <a:lnTo>
                      <a:pt x="1" y="0"/>
                    </a:lnTo>
                    <a:lnTo>
                      <a:pt x="109"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8" name="Freeform 369"/>
              <p:cNvSpPr/>
              <p:nvPr/>
            </p:nvSpPr>
            <p:spPr>
              <a:xfrm>
                <a:off x="4505" y="1217"/>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
          <p:nvSpPr>
            <p:cNvPr id="381" name="Freeform 370"/>
            <p:cNvSpPr/>
            <p:nvPr/>
          </p:nvSpPr>
          <p:spPr>
            <a:xfrm>
              <a:off x="1397" y="1202"/>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 name="Freeform 371"/>
            <p:cNvSpPr/>
            <p:nvPr/>
          </p:nvSpPr>
          <p:spPr>
            <a:xfrm>
              <a:off x="2550" y="1199"/>
              <a:ext cx="150" cy="1474"/>
            </a:xfrm>
            <a:custGeom>
              <a:avLst/>
              <a:gdLst>
                <a:gd name="txL" fmla="*/ 0 w 150"/>
                <a:gd name="txT" fmla="*/ 0 h 1474"/>
                <a:gd name="txR" fmla="*/ 150 w 150"/>
                <a:gd name="txB" fmla="*/ 1474 h 1474"/>
              </a:gdLst>
              <a:ahLst/>
              <a:cxnLst>
                <a:cxn ang="0">
                  <a:pos x="42" y="0"/>
                </a:cxn>
                <a:cxn ang="0">
                  <a:pos x="150" y="0"/>
                </a:cxn>
                <a:cxn ang="0">
                  <a:pos x="147" y="1474"/>
                </a:cxn>
                <a:cxn ang="0">
                  <a:pos x="0" y="1474"/>
                </a:cxn>
              </a:cxnLst>
              <a:rect l="txL" t="txT" r="txR" b="txB"/>
              <a:pathLst>
                <a:path w="150" h="1474">
                  <a:moveTo>
                    <a:pt x="42" y="0"/>
                  </a:moveTo>
                  <a:lnTo>
                    <a:pt x="150" y="0"/>
                  </a:lnTo>
                  <a:lnTo>
                    <a:pt x="147" y="1474"/>
                  </a:lnTo>
                  <a:lnTo>
                    <a:pt x="0" y="1474"/>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3" name="Freeform 372"/>
            <p:cNvSpPr/>
            <p:nvPr/>
          </p:nvSpPr>
          <p:spPr>
            <a:xfrm>
              <a:off x="3705" y="1199"/>
              <a:ext cx="141" cy="1471"/>
            </a:xfrm>
            <a:custGeom>
              <a:avLst/>
              <a:gdLst>
                <a:gd name="txL" fmla="*/ 0 w 141"/>
                <a:gd name="txT" fmla="*/ 0 h 1471"/>
                <a:gd name="txR" fmla="*/ 141 w 141"/>
                <a:gd name="txB" fmla="*/ 1471 h 1471"/>
              </a:gdLst>
              <a:ahLst/>
              <a:cxnLst>
                <a:cxn ang="0">
                  <a:pos x="33" y="0"/>
                </a:cxn>
                <a:cxn ang="0">
                  <a:pos x="141" y="0"/>
                </a:cxn>
                <a:cxn ang="0">
                  <a:pos x="141" y="1471"/>
                </a:cxn>
                <a:cxn ang="0">
                  <a:pos x="0" y="1471"/>
                </a:cxn>
              </a:cxnLst>
              <a:rect l="txL" t="txT" r="txR" b="txB"/>
              <a:pathLst>
                <a:path w="141" h="1471">
                  <a:moveTo>
                    <a:pt x="33" y="0"/>
                  </a:moveTo>
                  <a:lnTo>
                    <a:pt x="141" y="0"/>
                  </a:lnTo>
                  <a:lnTo>
                    <a:pt x="141" y="1471"/>
                  </a:lnTo>
                  <a:lnTo>
                    <a:pt x="0" y="147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4" name="Freeform 373"/>
            <p:cNvSpPr/>
            <p:nvPr/>
          </p:nvSpPr>
          <p:spPr>
            <a:xfrm>
              <a:off x="4854" y="1199"/>
              <a:ext cx="150" cy="1480"/>
            </a:xfrm>
            <a:custGeom>
              <a:avLst/>
              <a:gdLst>
                <a:gd name="txL" fmla="*/ 0 w 150"/>
                <a:gd name="txT" fmla="*/ 0 h 1480"/>
                <a:gd name="txR" fmla="*/ 150 w 150"/>
                <a:gd name="txB" fmla="*/ 1480 h 1480"/>
              </a:gdLst>
              <a:ahLst/>
              <a:cxnLst>
                <a:cxn ang="0">
                  <a:pos x="42" y="0"/>
                </a:cxn>
                <a:cxn ang="0">
                  <a:pos x="150" y="0"/>
                </a:cxn>
                <a:cxn ang="0">
                  <a:pos x="147" y="1480"/>
                </a:cxn>
                <a:cxn ang="0">
                  <a:pos x="0" y="1477"/>
                </a:cxn>
              </a:cxnLst>
              <a:rect l="txL" t="txT" r="txR" b="txB"/>
              <a:pathLst>
                <a:path w="150" h="1480">
                  <a:moveTo>
                    <a:pt x="42" y="0"/>
                  </a:moveTo>
                  <a:lnTo>
                    <a:pt x="150" y="0"/>
                  </a:lnTo>
                  <a:lnTo>
                    <a:pt x="147" y="1480"/>
                  </a:lnTo>
                  <a:lnTo>
                    <a:pt x="0" y="1477"/>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strips(upRight)">
                                      <p:cBhvr>
                                        <p:cTn id="7" dur="5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latin typeface="Times New Roman" panose="02020603050405020304" pitchFamily="18" charset="0"/>
                <a:ea typeface="楷体_GB2312" pitchFamily="49" charset="-122"/>
                <a:sym typeface="+mn-ea"/>
              </a:rPr>
              <a:t> </a:t>
            </a:r>
            <a:r>
              <a:rPr lang="en-US" altLang="zh-CN" b="1" dirty="0">
                <a:latin typeface="Times New Roman" panose="02020603050405020304" pitchFamily="18" charset="0"/>
                <a:sym typeface="+mn-ea"/>
              </a:rPr>
              <a:t>Intel 2114 RAM </a:t>
            </a:r>
            <a:r>
              <a:rPr lang="zh-CN" altLang="en-US" b="1" dirty="0">
                <a:latin typeface="Times New Roman" panose="02020603050405020304" pitchFamily="18" charset="0"/>
                <a:sym typeface="+mn-ea"/>
              </a:rPr>
              <a:t>矩阵</a:t>
            </a:r>
            <a:r>
              <a:rPr lang="en-US" altLang="zh-CN" b="1" dirty="0">
                <a:latin typeface="Times New Roman" panose="02020603050405020304" pitchFamily="18" charset="0"/>
                <a:sym typeface="+mn-ea"/>
              </a:rPr>
              <a:t>(64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sym typeface="+mn-ea"/>
              </a:rPr>
              <a:t>64)</a:t>
            </a:r>
            <a:r>
              <a:rPr lang="zh-CN" altLang="en-US" b="1" dirty="0">
                <a:solidFill>
                  <a:schemeClr val="folHlink"/>
                </a:solidFill>
                <a:latin typeface="Times New Roman" panose="02020603050405020304" pitchFamily="18" charset="0"/>
                <a:sym typeface="+mn-ea"/>
              </a:rPr>
              <a:t>写</a:t>
            </a:r>
            <a:endParaRPr lang="zh-CN" altLang="en-US" dirty="0"/>
          </a:p>
        </p:txBody>
      </p:sp>
      <p:sp>
        <p:nvSpPr>
          <p:cNvPr id="2" name="内容占位符 1"/>
          <p:cNvSpPr>
            <a:spLocks noGrp="1"/>
          </p:cNvSpPr>
          <p:nvPr>
            <p:ph idx="1"/>
          </p:nvPr>
        </p:nvSpPr>
        <p:spPr/>
        <p:txBody>
          <a:bodyPr/>
          <a:lstStyle/>
          <a:p>
            <a:endParaRPr lang="zh-CN" altLang="en-US"/>
          </a:p>
        </p:txBody>
      </p:sp>
      <p:grpSp>
        <p:nvGrpSpPr>
          <p:cNvPr id="34818" name="Group 2"/>
          <p:cNvGrpSpPr/>
          <p:nvPr/>
        </p:nvGrpSpPr>
        <p:grpSpPr>
          <a:xfrm>
            <a:off x="3042285" y="975995"/>
            <a:ext cx="7292975" cy="403225"/>
            <a:chOff x="1022" y="538"/>
            <a:chExt cx="4594" cy="254"/>
          </a:xfrm>
        </p:grpSpPr>
        <p:sp>
          <p:nvSpPr>
            <p:cNvPr id="35125" name="Line 3"/>
            <p:cNvSpPr/>
            <p:nvPr/>
          </p:nvSpPr>
          <p:spPr>
            <a:xfrm flipV="1">
              <a:off x="2180" y="606"/>
              <a:ext cx="0" cy="185"/>
            </a:xfrm>
            <a:prstGeom prst="line">
              <a:avLst/>
            </a:prstGeom>
            <a:ln w="38100" cap="flat" cmpd="sng">
              <a:solidFill>
                <a:schemeClr val="tx1"/>
              </a:solidFill>
              <a:prstDash val="lgDashDot"/>
              <a:headEnd type="none" w="med" len="med"/>
              <a:tailEnd type="none" w="med" len="med"/>
            </a:ln>
          </p:spPr>
        </p:sp>
        <p:sp>
          <p:nvSpPr>
            <p:cNvPr id="35126" name="Freeform 4"/>
            <p:cNvSpPr/>
            <p:nvPr/>
          </p:nvSpPr>
          <p:spPr>
            <a:xfrm>
              <a:off x="3332" y="605"/>
              <a:ext cx="1" cy="187"/>
            </a:xfrm>
            <a:custGeom>
              <a:avLst/>
              <a:gdLst>
                <a:gd name="txL" fmla="*/ 0 w 1"/>
                <a:gd name="txT" fmla="*/ 0 h 187"/>
                <a:gd name="txR" fmla="*/ 1 w 1"/>
                <a:gd name="txB" fmla="*/ 187 h 187"/>
              </a:gdLst>
              <a:ahLst/>
              <a:cxnLst>
                <a:cxn ang="0">
                  <a:pos x="0" y="187"/>
                </a:cxn>
                <a:cxn ang="0">
                  <a:pos x="1" y="0"/>
                </a:cxn>
              </a:cxnLst>
              <a:rect l="txL" t="txT" r="txR" b="txB"/>
              <a:pathLst>
                <a:path w="1" h="187">
                  <a:moveTo>
                    <a:pt x="0" y="187"/>
                  </a:moveTo>
                  <a:lnTo>
                    <a:pt x="1"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7" name="Line 5"/>
            <p:cNvSpPr/>
            <p:nvPr/>
          </p:nvSpPr>
          <p:spPr>
            <a:xfrm flipV="1">
              <a:off x="4484" y="606"/>
              <a:ext cx="0" cy="185"/>
            </a:xfrm>
            <a:prstGeom prst="line">
              <a:avLst/>
            </a:prstGeom>
            <a:ln w="38100" cap="flat" cmpd="sng">
              <a:solidFill>
                <a:schemeClr val="tx1"/>
              </a:solidFill>
              <a:prstDash val="lgDashDot"/>
              <a:headEnd type="none" w="med" len="med"/>
              <a:tailEnd type="none" w="med" len="med"/>
            </a:ln>
          </p:spPr>
        </p:sp>
        <p:sp>
          <p:nvSpPr>
            <p:cNvPr id="35128" name="Freeform 6"/>
            <p:cNvSpPr/>
            <p:nvPr/>
          </p:nvSpPr>
          <p:spPr>
            <a:xfrm>
              <a:off x="1022" y="607"/>
              <a:ext cx="4" cy="181"/>
            </a:xfrm>
            <a:custGeom>
              <a:avLst/>
              <a:gdLst>
                <a:gd name="txL" fmla="*/ 0 w 4"/>
                <a:gd name="txT" fmla="*/ 0 h 181"/>
                <a:gd name="txR" fmla="*/ 4 w 4"/>
                <a:gd name="txB" fmla="*/ 181 h 181"/>
              </a:gdLst>
              <a:ahLst/>
              <a:cxnLst>
                <a:cxn ang="0">
                  <a:pos x="4" y="181"/>
                </a:cxn>
                <a:cxn ang="0">
                  <a:pos x="0" y="0"/>
                </a:cxn>
              </a:cxnLst>
              <a:rect l="txL" t="txT" r="txR" b="txB"/>
              <a:pathLst>
                <a:path w="4" h="181">
                  <a:moveTo>
                    <a:pt x="4" y="181"/>
                  </a:moveTo>
                  <a:lnTo>
                    <a:pt x="0" y="0"/>
                  </a:lnTo>
                </a:path>
              </a:pathLst>
            </a:custGeom>
            <a:noFill/>
            <a:ln w="38100" cap="flat" cmpd="sng">
              <a:solidFill>
                <a:schemeClr val="tx1"/>
              </a:solidFill>
              <a:prstDash val="lgDashDot"/>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129" name="Line 7"/>
            <p:cNvSpPr/>
            <p:nvPr/>
          </p:nvSpPr>
          <p:spPr>
            <a:xfrm flipV="1">
              <a:off x="5616" y="599"/>
              <a:ext cx="0" cy="185"/>
            </a:xfrm>
            <a:prstGeom prst="line">
              <a:avLst/>
            </a:prstGeom>
            <a:ln w="38100" cap="flat" cmpd="sng">
              <a:solidFill>
                <a:schemeClr val="tx1"/>
              </a:solidFill>
              <a:prstDash val="lgDashDot"/>
              <a:headEnd type="none" w="med" len="med"/>
              <a:tailEnd type="none" w="med" len="med"/>
            </a:ln>
          </p:spPr>
        </p:sp>
        <p:sp>
          <p:nvSpPr>
            <p:cNvPr id="35130" name="Text Box 8"/>
            <p:cNvSpPr txBox="1"/>
            <p:nvPr/>
          </p:nvSpPr>
          <p:spPr>
            <a:xfrm>
              <a:off x="1334"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第一组</a:t>
              </a:r>
            </a:p>
          </p:txBody>
        </p:sp>
        <p:sp>
          <p:nvSpPr>
            <p:cNvPr id="35131" name="Text Box 9"/>
            <p:cNvSpPr txBox="1"/>
            <p:nvPr/>
          </p:nvSpPr>
          <p:spPr>
            <a:xfrm>
              <a:off x="2425"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第二组</a:t>
              </a:r>
            </a:p>
          </p:txBody>
        </p:sp>
        <p:sp>
          <p:nvSpPr>
            <p:cNvPr id="35132" name="Text Box 10"/>
            <p:cNvSpPr txBox="1"/>
            <p:nvPr/>
          </p:nvSpPr>
          <p:spPr>
            <a:xfrm>
              <a:off x="3577"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第三组</a:t>
              </a:r>
            </a:p>
          </p:txBody>
        </p:sp>
        <p:sp>
          <p:nvSpPr>
            <p:cNvPr id="35133" name="Text Box 11"/>
            <p:cNvSpPr txBox="1"/>
            <p:nvPr/>
          </p:nvSpPr>
          <p:spPr>
            <a:xfrm>
              <a:off x="4729" y="538"/>
              <a:ext cx="599" cy="250"/>
            </a:xfrm>
            <a:prstGeom prst="rect">
              <a:avLst/>
            </a:prstGeom>
            <a:noFill/>
            <a:ln w="9525">
              <a:noFill/>
            </a:ln>
          </p:spPr>
          <p:txBody>
            <a:bodyPr wrap="none">
              <a:spAutoFit/>
            </a:bodyPr>
            <a:lstStyle/>
            <a:p>
              <a:r>
                <a:rPr lang="zh-CN" altLang="en-US" sz="2000" b="1" dirty="0">
                  <a:latin typeface="Times New Roman" panose="02020603050405020304" pitchFamily="18" charset="0"/>
                </a:rPr>
                <a:t>第四组</a:t>
              </a:r>
            </a:p>
          </p:txBody>
        </p:sp>
        <p:sp>
          <p:nvSpPr>
            <p:cNvPr id="35134" name="Line 12"/>
            <p:cNvSpPr/>
            <p:nvPr/>
          </p:nvSpPr>
          <p:spPr>
            <a:xfrm flipH="1">
              <a:off x="1032" y="672"/>
              <a:ext cx="192" cy="0"/>
            </a:xfrm>
            <a:prstGeom prst="line">
              <a:avLst/>
            </a:prstGeom>
            <a:ln w="38100" cap="flat" cmpd="sng">
              <a:solidFill>
                <a:schemeClr val="tx1"/>
              </a:solidFill>
              <a:prstDash val="solid"/>
              <a:headEnd type="none" w="med" len="med"/>
              <a:tailEnd type="stealth" w="med" len="med"/>
            </a:ln>
          </p:spPr>
        </p:sp>
        <p:sp>
          <p:nvSpPr>
            <p:cNvPr id="35135" name="Line 13"/>
            <p:cNvSpPr/>
            <p:nvPr/>
          </p:nvSpPr>
          <p:spPr>
            <a:xfrm flipH="1">
              <a:off x="2184" y="672"/>
              <a:ext cx="192" cy="0"/>
            </a:xfrm>
            <a:prstGeom prst="line">
              <a:avLst/>
            </a:prstGeom>
            <a:ln w="38100" cap="flat" cmpd="sng">
              <a:solidFill>
                <a:schemeClr val="tx1"/>
              </a:solidFill>
              <a:prstDash val="solid"/>
              <a:headEnd type="none" w="med" len="med"/>
              <a:tailEnd type="stealth" w="med" len="med"/>
            </a:ln>
          </p:spPr>
        </p:sp>
        <p:sp>
          <p:nvSpPr>
            <p:cNvPr id="35136" name="Line 14"/>
            <p:cNvSpPr/>
            <p:nvPr/>
          </p:nvSpPr>
          <p:spPr>
            <a:xfrm flipH="1">
              <a:off x="3324" y="672"/>
              <a:ext cx="192" cy="0"/>
            </a:xfrm>
            <a:prstGeom prst="line">
              <a:avLst/>
            </a:prstGeom>
            <a:ln w="38100" cap="flat" cmpd="sng">
              <a:solidFill>
                <a:schemeClr val="tx1"/>
              </a:solidFill>
              <a:prstDash val="solid"/>
              <a:headEnd type="none" w="med" len="med"/>
              <a:tailEnd type="stealth" w="med" len="med"/>
            </a:ln>
          </p:spPr>
        </p:sp>
        <p:sp>
          <p:nvSpPr>
            <p:cNvPr id="35137" name="Line 15"/>
            <p:cNvSpPr/>
            <p:nvPr/>
          </p:nvSpPr>
          <p:spPr>
            <a:xfrm flipH="1">
              <a:off x="4476" y="672"/>
              <a:ext cx="192" cy="0"/>
            </a:xfrm>
            <a:prstGeom prst="line">
              <a:avLst/>
            </a:prstGeom>
            <a:ln w="38100" cap="flat" cmpd="sng">
              <a:solidFill>
                <a:schemeClr val="tx1"/>
              </a:solidFill>
              <a:prstDash val="solid"/>
              <a:headEnd type="none" w="med" len="med"/>
              <a:tailEnd type="stealth" w="med" len="med"/>
            </a:ln>
          </p:spPr>
        </p:sp>
        <p:sp>
          <p:nvSpPr>
            <p:cNvPr id="35138" name="Line 16"/>
            <p:cNvSpPr/>
            <p:nvPr/>
          </p:nvSpPr>
          <p:spPr>
            <a:xfrm rot="-10800000" flipH="1">
              <a:off x="1992" y="672"/>
              <a:ext cx="192" cy="0"/>
            </a:xfrm>
            <a:prstGeom prst="line">
              <a:avLst/>
            </a:prstGeom>
            <a:ln w="38100" cap="flat" cmpd="sng">
              <a:solidFill>
                <a:schemeClr val="tx1"/>
              </a:solidFill>
              <a:prstDash val="solid"/>
              <a:headEnd type="none" w="med" len="med"/>
              <a:tailEnd type="stealth" w="med" len="med"/>
            </a:ln>
          </p:spPr>
        </p:sp>
        <p:sp>
          <p:nvSpPr>
            <p:cNvPr id="35139" name="Line 17"/>
            <p:cNvSpPr/>
            <p:nvPr/>
          </p:nvSpPr>
          <p:spPr>
            <a:xfrm rot="-10800000" flipH="1">
              <a:off x="3144" y="672"/>
              <a:ext cx="192" cy="0"/>
            </a:xfrm>
            <a:prstGeom prst="line">
              <a:avLst/>
            </a:prstGeom>
            <a:ln w="38100" cap="flat" cmpd="sng">
              <a:solidFill>
                <a:schemeClr val="tx1"/>
              </a:solidFill>
              <a:prstDash val="solid"/>
              <a:headEnd type="none" w="med" len="med"/>
              <a:tailEnd type="stealth" w="med" len="med"/>
            </a:ln>
          </p:spPr>
        </p:sp>
        <p:sp>
          <p:nvSpPr>
            <p:cNvPr id="35140" name="Line 18"/>
            <p:cNvSpPr/>
            <p:nvPr/>
          </p:nvSpPr>
          <p:spPr>
            <a:xfrm rot="-10800000" flipH="1">
              <a:off x="4296" y="672"/>
              <a:ext cx="192" cy="0"/>
            </a:xfrm>
            <a:prstGeom prst="line">
              <a:avLst/>
            </a:prstGeom>
            <a:ln w="38100" cap="flat" cmpd="sng">
              <a:solidFill>
                <a:schemeClr val="tx1"/>
              </a:solidFill>
              <a:prstDash val="solid"/>
              <a:headEnd type="none" w="med" len="med"/>
              <a:tailEnd type="stealth" w="med" len="med"/>
            </a:ln>
          </p:spPr>
        </p:sp>
        <p:sp>
          <p:nvSpPr>
            <p:cNvPr id="35141" name="Line 19"/>
            <p:cNvSpPr/>
            <p:nvPr/>
          </p:nvSpPr>
          <p:spPr>
            <a:xfrm rot="-10800000" flipH="1">
              <a:off x="5424" y="672"/>
              <a:ext cx="192" cy="0"/>
            </a:xfrm>
            <a:prstGeom prst="line">
              <a:avLst/>
            </a:prstGeom>
            <a:ln w="38100" cap="flat" cmpd="sng">
              <a:solidFill>
                <a:schemeClr val="tx1"/>
              </a:solidFill>
              <a:prstDash val="solid"/>
              <a:headEnd type="none" w="med" len="med"/>
              <a:tailEnd type="stealth" w="med" len="med"/>
            </a:ln>
          </p:spPr>
        </p:sp>
      </p:grpSp>
      <p:grpSp>
        <p:nvGrpSpPr>
          <p:cNvPr id="34821" name="Group 22"/>
          <p:cNvGrpSpPr/>
          <p:nvPr/>
        </p:nvGrpSpPr>
        <p:grpSpPr>
          <a:xfrm>
            <a:off x="1692000" y="1152000"/>
            <a:ext cx="8921750" cy="5654675"/>
            <a:chOff x="140" y="713"/>
            <a:chExt cx="5620" cy="3562"/>
          </a:xfrm>
        </p:grpSpPr>
        <p:sp>
          <p:nvSpPr>
            <p:cNvPr id="34907" name="Rectangle 23"/>
            <p:cNvSpPr/>
            <p:nvPr/>
          </p:nvSpPr>
          <p:spPr>
            <a:xfrm>
              <a:off x="332" y="713"/>
              <a:ext cx="576" cy="3168"/>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4908" name="Rectangle 24"/>
            <p:cNvSpPr/>
            <p:nvPr/>
          </p:nvSpPr>
          <p:spPr>
            <a:xfrm>
              <a:off x="172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09" name="Text Box 25"/>
            <p:cNvSpPr txBox="1"/>
            <p:nvPr/>
          </p:nvSpPr>
          <p:spPr>
            <a:xfrm>
              <a:off x="1408"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0" name="Rectangle 26"/>
            <p:cNvSpPr/>
            <p:nvPr/>
          </p:nvSpPr>
          <p:spPr>
            <a:xfrm>
              <a:off x="1152"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11" name="Rectangle 27"/>
            <p:cNvSpPr/>
            <p:nvPr/>
          </p:nvSpPr>
          <p:spPr>
            <a:xfrm>
              <a:off x="2869"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12" name="Text Box 28"/>
            <p:cNvSpPr txBox="1"/>
            <p:nvPr/>
          </p:nvSpPr>
          <p:spPr>
            <a:xfrm>
              <a:off x="2549"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3" name="Rectangle 29"/>
            <p:cNvSpPr/>
            <p:nvPr/>
          </p:nvSpPr>
          <p:spPr>
            <a:xfrm>
              <a:off x="2293"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14" name="Rectangle 30"/>
            <p:cNvSpPr/>
            <p:nvPr/>
          </p:nvSpPr>
          <p:spPr>
            <a:xfrm>
              <a:off x="404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15" name="Text Box 31"/>
            <p:cNvSpPr txBox="1"/>
            <p:nvPr/>
          </p:nvSpPr>
          <p:spPr>
            <a:xfrm>
              <a:off x="3724"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6" name="Rectangle 32"/>
            <p:cNvSpPr/>
            <p:nvPr/>
          </p:nvSpPr>
          <p:spPr>
            <a:xfrm>
              <a:off x="3468"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17" name="Rectangle 33"/>
            <p:cNvSpPr/>
            <p:nvPr/>
          </p:nvSpPr>
          <p:spPr>
            <a:xfrm>
              <a:off x="5180"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18" name="Text Box 34"/>
            <p:cNvSpPr txBox="1"/>
            <p:nvPr/>
          </p:nvSpPr>
          <p:spPr>
            <a:xfrm>
              <a:off x="4860" y="87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4919" name="Rectangle 35"/>
            <p:cNvSpPr/>
            <p:nvPr/>
          </p:nvSpPr>
          <p:spPr>
            <a:xfrm>
              <a:off x="4604" y="1014"/>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0" name="Rectangle 36"/>
            <p:cNvSpPr/>
            <p:nvPr/>
          </p:nvSpPr>
          <p:spPr>
            <a:xfrm>
              <a:off x="172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15</a:t>
              </a:r>
            </a:p>
          </p:txBody>
        </p:sp>
        <p:sp>
          <p:nvSpPr>
            <p:cNvPr id="34921" name="Rectangle 37"/>
            <p:cNvSpPr/>
            <p:nvPr/>
          </p:nvSpPr>
          <p:spPr>
            <a:xfrm>
              <a:off x="1152"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0</a:t>
              </a:r>
            </a:p>
          </p:txBody>
        </p:sp>
        <p:sp>
          <p:nvSpPr>
            <p:cNvPr id="34922" name="Rectangle 38"/>
            <p:cNvSpPr/>
            <p:nvPr/>
          </p:nvSpPr>
          <p:spPr>
            <a:xfrm>
              <a:off x="2869"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31</a:t>
              </a:r>
            </a:p>
          </p:txBody>
        </p:sp>
        <p:sp>
          <p:nvSpPr>
            <p:cNvPr id="34923" name="Rectangle 39"/>
            <p:cNvSpPr/>
            <p:nvPr/>
          </p:nvSpPr>
          <p:spPr>
            <a:xfrm>
              <a:off x="2293"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16</a:t>
              </a:r>
            </a:p>
          </p:txBody>
        </p:sp>
        <p:sp>
          <p:nvSpPr>
            <p:cNvPr id="34924" name="Rectangle 40"/>
            <p:cNvSpPr/>
            <p:nvPr/>
          </p:nvSpPr>
          <p:spPr>
            <a:xfrm>
              <a:off x="404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47</a:t>
              </a:r>
            </a:p>
          </p:txBody>
        </p:sp>
        <p:sp>
          <p:nvSpPr>
            <p:cNvPr id="34925" name="Rectangle 41"/>
            <p:cNvSpPr/>
            <p:nvPr/>
          </p:nvSpPr>
          <p:spPr>
            <a:xfrm>
              <a:off x="3468"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32</a:t>
              </a:r>
            </a:p>
          </p:txBody>
        </p:sp>
        <p:sp>
          <p:nvSpPr>
            <p:cNvPr id="34926" name="Rectangle 42"/>
            <p:cNvSpPr/>
            <p:nvPr/>
          </p:nvSpPr>
          <p:spPr>
            <a:xfrm>
              <a:off x="5180"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63</a:t>
              </a:r>
            </a:p>
          </p:txBody>
        </p:sp>
        <p:sp>
          <p:nvSpPr>
            <p:cNvPr id="34927" name="Rectangle 43"/>
            <p:cNvSpPr/>
            <p:nvPr/>
          </p:nvSpPr>
          <p:spPr>
            <a:xfrm>
              <a:off x="4604" y="2215"/>
              <a:ext cx="288" cy="274"/>
            </a:xfrm>
            <a:prstGeom prst="rect">
              <a:avLst/>
            </a:prstGeom>
            <a:noFill/>
            <a:ln w="38100" cap="flat" cmpd="sng">
              <a:solidFill>
                <a:schemeClr val="tx1"/>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latin typeface="Times New Roman" panose="02020603050405020304" pitchFamily="18" charset="0"/>
                </a:rPr>
                <a:t>48</a:t>
              </a:r>
            </a:p>
          </p:txBody>
        </p:sp>
        <p:sp>
          <p:nvSpPr>
            <p:cNvPr id="34928" name="Line 44"/>
            <p:cNvSpPr/>
            <p:nvPr/>
          </p:nvSpPr>
          <p:spPr>
            <a:xfrm rot="5400000">
              <a:off x="1325" y="2712"/>
              <a:ext cx="158" cy="0"/>
            </a:xfrm>
            <a:prstGeom prst="line">
              <a:avLst/>
            </a:prstGeom>
            <a:ln w="38100" cap="flat" cmpd="sng">
              <a:solidFill>
                <a:schemeClr val="tx1"/>
              </a:solidFill>
              <a:prstDash val="solid"/>
              <a:headEnd type="none" w="med" len="med"/>
              <a:tailEnd type="none" w="med" len="med"/>
            </a:ln>
          </p:spPr>
        </p:sp>
        <p:sp>
          <p:nvSpPr>
            <p:cNvPr id="34929" name="Line 45"/>
            <p:cNvSpPr/>
            <p:nvPr/>
          </p:nvSpPr>
          <p:spPr>
            <a:xfrm rot="5400000">
              <a:off x="1308" y="2710"/>
              <a:ext cx="96" cy="0"/>
            </a:xfrm>
            <a:prstGeom prst="line">
              <a:avLst/>
            </a:prstGeom>
            <a:ln w="38100" cap="flat" cmpd="sng">
              <a:solidFill>
                <a:schemeClr val="tx1"/>
              </a:solidFill>
              <a:prstDash val="solid"/>
              <a:headEnd type="none" w="med" len="med"/>
              <a:tailEnd type="none" w="med" len="med"/>
            </a:ln>
          </p:spPr>
        </p:sp>
        <p:sp>
          <p:nvSpPr>
            <p:cNvPr id="34930" name="Freeform 46"/>
            <p:cNvSpPr/>
            <p:nvPr/>
          </p:nvSpPr>
          <p:spPr>
            <a:xfrm>
              <a:off x="1260" y="2709"/>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1" name="Line 47"/>
            <p:cNvSpPr/>
            <p:nvPr/>
          </p:nvSpPr>
          <p:spPr>
            <a:xfrm rot="-5400000">
              <a:off x="1133" y="2712"/>
              <a:ext cx="158" cy="0"/>
            </a:xfrm>
            <a:prstGeom prst="line">
              <a:avLst/>
            </a:prstGeom>
            <a:ln w="38100" cap="flat" cmpd="sng">
              <a:solidFill>
                <a:schemeClr val="tx1"/>
              </a:solidFill>
              <a:prstDash val="solid"/>
              <a:headEnd type="none" w="med" len="med"/>
              <a:tailEnd type="none" w="med" len="med"/>
            </a:ln>
          </p:spPr>
        </p:sp>
        <p:sp>
          <p:nvSpPr>
            <p:cNvPr id="34932" name="Line 48"/>
            <p:cNvSpPr/>
            <p:nvPr/>
          </p:nvSpPr>
          <p:spPr>
            <a:xfrm rot="-5400000">
              <a:off x="1212" y="2714"/>
              <a:ext cx="96" cy="0"/>
            </a:xfrm>
            <a:prstGeom prst="line">
              <a:avLst/>
            </a:prstGeom>
            <a:ln w="38100" cap="flat" cmpd="sng">
              <a:solidFill>
                <a:schemeClr val="tx1"/>
              </a:solidFill>
              <a:prstDash val="solid"/>
              <a:headEnd type="none" w="med" len="med"/>
              <a:tailEnd type="none" w="med" len="med"/>
            </a:ln>
          </p:spPr>
        </p:sp>
        <p:sp>
          <p:nvSpPr>
            <p:cNvPr id="34933" name="Freeform 49"/>
            <p:cNvSpPr/>
            <p:nvPr/>
          </p:nvSpPr>
          <p:spPr>
            <a:xfrm>
              <a:off x="1434" y="2353"/>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4" name="Freeform 50"/>
            <p:cNvSpPr/>
            <p:nvPr/>
          </p:nvSpPr>
          <p:spPr>
            <a:xfrm>
              <a:off x="1059" y="1209"/>
              <a:ext cx="152" cy="1469"/>
            </a:xfrm>
            <a:custGeom>
              <a:avLst/>
              <a:gdLst>
                <a:gd name="txL" fmla="*/ 0 w 152"/>
                <a:gd name="txT" fmla="*/ 0 h 1469"/>
                <a:gd name="txR" fmla="*/ 152 w 152"/>
                <a:gd name="txB" fmla="*/ 1469 h 1469"/>
              </a:gdLst>
              <a:ahLst/>
              <a:cxnLst>
                <a:cxn ang="0">
                  <a:pos x="152" y="1469"/>
                </a:cxn>
                <a:cxn ang="0">
                  <a:pos x="0" y="1469"/>
                </a:cxn>
                <a:cxn ang="0">
                  <a:pos x="0" y="0"/>
                </a:cxn>
                <a:cxn ang="0">
                  <a:pos x="95" y="1"/>
                </a:cxn>
              </a:cxnLst>
              <a:rect l="txL" t="txT" r="txR" b="txB"/>
              <a:pathLst>
                <a:path w="152" h="1469">
                  <a:moveTo>
                    <a:pt x="152" y="1469"/>
                  </a:moveTo>
                  <a:lnTo>
                    <a:pt x="0" y="1469"/>
                  </a:lnTo>
                  <a:lnTo>
                    <a:pt x="0" y="0"/>
                  </a:lnTo>
                  <a:lnTo>
                    <a:pt x="95"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35" name="Freeform 51"/>
            <p:cNvSpPr/>
            <p:nvPr/>
          </p:nvSpPr>
          <p:spPr>
            <a:xfrm>
              <a:off x="1055" y="2353"/>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36" name="Line 52"/>
            <p:cNvSpPr/>
            <p:nvPr/>
          </p:nvSpPr>
          <p:spPr>
            <a:xfrm rot="5400000">
              <a:off x="1896" y="2713"/>
              <a:ext cx="158" cy="0"/>
            </a:xfrm>
            <a:prstGeom prst="line">
              <a:avLst/>
            </a:prstGeom>
            <a:ln w="38100" cap="flat" cmpd="sng">
              <a:solidFill>
                <a:schemeClr val="tx1"/>
              </a:solidFill>
              <a:prstDash val="solid"/>
              <a:headEnd type="none" w="med" len="med"/>
              <a:tailEnd type="none" w="med" len="med"/>
            </a:ln>
          </p:spPr>
        </p:sp>
        <p:sp>
          <p:nvSpPr>
            <p:cNvPr id="34937" name="Line 53"/>
            <p:cNvSpPr/>
            <p:nvPr/>
          </p:nvSpPr>
          <p:spPr>
            <a:xfrm rot="5400000">
              <a:off x="1879" y="2711"/>
              <a:ext cx="96" cy="0"/>
            </a:xfrm>
            <a:prstGeom prst="line">
              <a:avLst/>
            </a:prstGeom>
            <a:ln w="38100" cap="flat" cmpd="sng">
              <a:solidFill>
                <a:schemeClr val="tx1"/>
              </a:solidFill>
              <a:prstDash val="solid"/>
              <a:headEnd type="none" w="med" len="med"/>
              <a:tailEnd type="none" w="med" len="med"/>
            </a:ln>
          </p:spPr>
        </p:sp>
        <p:sp>
          <p:nvSpPr>
            <p:cNvPr id="34938" name="Freeform 54"/>
            <p:cNvSpPr/>
            <p:nvPr/>
          </p:nvSpPr>
          <p:spPr>
            <a:xfrm>
              <a:off x="1831"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39" name="Line 55"/>
            <p:cNvSpPr/>
            <p:nvPr/>
          </p:nvSpPr>
          <p:spPr>
            <a:xfrm rot="-5400000">
              <a:off x="1704" y="2713"/>
              <a:ext cx="158" cy="0"/>
            </a:xfrm>
            <a:prstGeom prst="line">
              <a:avLst/>
            </a:prstGeom>
            <a:ln w="38100" cap="flat" cmpd="sng">
              <a:solidFill>
                <a:schemeClr val="tx1"/>
              </a:solidFill>
              <a:prstDash val="solid"/>
              <a:headEnd type="none" w="med" len="med"/>
              <a:tailEnd type="none" w="med" len="med"/>
            </a:ln>
          </p:spPr>
        </p:sp>
        <p:sp>
          <p:nvSpPr>
            <p:cNvPr id="34940" name="Line 56"/>
            <p:cNvSpPr/>
            <p:nvPr/>
          </p:nvSpPr>
          <p:spPr>
            <a:xfrm rot="-5400000">
              <a:off x="1783" y="2715"/>
              <a:ext cx="96" cy="0"/>
            </a:xfrm>
            <a:prstGeom prst="line">
              <a:avLst/>
            </a:prstGeom>
            <a:ln w="38100" cap="flat" cmpd="sng">
              <a:solidFill>
                <a:schemeClr val="tx1"/>
              </a:solidFill>
              <a:prstDash val="solid"/>
              <a:headEnd type="none" w="med" len="med"/>
              <a:tailEnd type="none" w="med" len="med"/>
            </a:ln>
          </p:spPr>
        </p:sp>
        <p:sp>
          <p:nvSpPr>
            <p:cNvPr id="34941" name="Freeform 57"/>
            <p:cNvSpPr/>
            <p:nvPr/>
          </p:nvSpPr>
          <p:spPr>
            <a:xfrm>
              <a:off x="2005" y="2353"/>
              <a:ext cx="103" cy="1"/>
            </a:xfrm>
            <a:custGeom>
              <a:avLst/>
              <a:gdLst>
                <a:gd name="txL" fmla="*/ 0 w 103"/>
                <a:gd name="txT" fmla="*/ 0 h 1"/>
                <a:gd name="txR" fmla="*/ 103 w 103"/>
                <a:gd name="txB" fmla="*/ 1 h 1"/>
              </a:gdLst>
              <a:ahLst/>
              <a:cxnLst>
                <a:cxn ang="0">
                  <a:pos x="0" y="0"/>
                </a:cxn>
                <a:cxn ang="0">
                  <a:pos x="103" y="0"/>
                </a:cxn>
              </a:cxnLst>
              <a:rect l="txL" t="txT" r="txR" b="txB"/>
              <a:pathLst>
                <a:path w="103" h="1">
                  <a:moveTo>
                    <a:pt x="0" y="0"/>
                  </a:moveTo>
                  <a:lnTo>
                    <a:pt x="103"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2" name="Freeform 58"/>
            <p:cNvSpPr/>
            <p:nvPr/>
          </p:nvSpPr>
          <p:spPr>
            <a:xfrm>
              <a:off x="1611" y="2352"/>
              <a:ext cx="113" cy="1"/>
            </a:xfrm>
            <a:custGeom>
              <a:avLst/>
              <a:gdLst>
                <a:gd name="txL" fmla="*/ 0 w 113"/>
                <a:gd name="txT" fmla="*/ 0 h 1"/>
                <a:gd name="txR" fmla="*/ 113 w 113"/>
                <a:gd name="txB" fmla="*/ 1 h 1"/>
              </a:gdLst>
              <a:ahLst/>
              <a:cxnLst>
                <a:cxn ang="0">
                  <a:pos x="113" y="1"/>
                </a:cxn>
                <a:cxn ang="0">
                  <a:pos x="0" y="0"/>
                </a:cxn>
              </a:cxnLst>
              <a:rect l="txL" t="txT" r="txR" b="txB"/>
              <a:pathLst>
                <a:path w="113" h="1">
                  <a:moveTo>
                    <a:pt x="113" y="1"/>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3" name="Line 59"/>
            <p:cNvSpPr/>
            <p:nvPr/>
          </p:nvSpPr>
          <p:spPr>
            <a:xfrm rot="5400000">
              <a:off x="2477" y="2713"/>
              <a:ext cx="158" cy="0"/>
            </a:xfrm>
            <a:prstGeom prst="line">
              <a:avLst/>
            </a:prstGeom>
            <a:ln w="38100" cap="flat" cmpd="sng">
              <a:solidFill>
                <a:schemeClr val="tx1"/>
              </a:solidFill>
              <a:prstDash val="solid"/>
              <a:headEnd type="none" w="med" len="med"/>
              <a:tailEnd type="none" w="med" len="med"/>
            </a:ln>
          </p:spPr>
        </p:sp>
        <p:sp>
          <p:nvSpPr>
            <p:cNvPr id="34944" name="Line 60"/>
            <p:cNvSpPr/>
            <p:nvPr/>
          </p:nvSpPr>
          <p:spPr>
            <a:xfrm rot="5400000">
              <a:off x="2460" y="2711"/>
              <a:ext cx="96" cy="0"/>
            </a:xfrm>
            <a:prstGeom prst="line">
              <a:avLst/>
            </a:prstGeom>
            <a:ln w="38100" cap="flat" cmpd="sng">
              <a:solidFill>
                <a:schemeClr val="tx1"/>
              </a:solidFill>
              <a:prstDash val="solid"/>
              <a:headEnd type="none" w="med" len="med"/>
              <a:tailEnd type="none" w="med" len="med"/>
            </a:ln>
          </p:spPr>
        </p:sp>
        <p:sp>
          <p:nvSpPr>
            <p:cNvPr id="34945" name="Freeform 61"/>
            <p:cNvSpPr/>
            <p:nvPr/>
          </p:nvSpPr>
          <p:spPr>
            <a:xfrm>
              <a:off x="2412"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46" name="Line 62"/>
            <p:cNvSpPr/>
            <p:nvPr/>
          </p:nvSpPr>
          <p:spPr>
            <a:xfrm rot="-5400000">
              <a:off x="2285" y="2713"/>
              <a:ext cx="158" cy="0"/>
            </a:xfrm>
            <a:prstGeom prst="line">
              <a:avLst/>
            </a:prstGeom>
            <a:ln w="38100" cap="flat" cmpd="sng">
              <a:solidFill>
                <a:schemeClr val="tx1"/>
              </a:solidFill>
              <a:prstDash val="solid"/>
              <a:headEnd type="none" w="med" len="med"/>
              <a:tailEnd type="none" w="med" len="med"/>
            </a:ln>
          </p:spPr>
        </p:sp>
        <p:sp>
          <p:nvSpPr>
            <p:cNvPr id="34947" name="Line 63"/>
            <p:cNvSpPr/>
            <p:nvPr/>
          </p:nvSpPr>
          <p:spPr>
            <a:xfrm rot="-5400000">
              <a:off x="2364" y="2715"/>
              <a:ext cx="96" cy="0"/>
            </a:xfrm>
            <a:prstGeom prst="line">
              <a:avLst/>
            </a:prstGeom>
            <a:ln w="38100" cap="flat" cmpd="sng">
              <a:solidFill>
                <a:schemeClr val="tx1"/>
              </a:solidFill>
              <a:prstDash val="solid"/>
              <a:headEnd type="none" w="med" len="med"/>
              <a:tailEnd type="none" w="med" len="med"/>
            </a:ln>
          </p:spPr>
        </p:sp>
        <p:sp>
          <p:nvSpPr>
            <p:cNvPr id="34948" name="Freeform 64"/>
            <p:cNvSpPr/>
            <p:nvPr/>
          </p:nvSpPr>
          <p:spPr>
            <a:xfrm>
              <a:off x="2586" y="2353"/>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49" name="Freeform 65"/>
            <p:cNvSpPr/>
            <p:nvPr/>
          </p:nvSpPr>
          <p:spPr>
            <a:xfrm>
              <a:off x="2207" y="2353"/>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0" name="Line 66"/>
            <p:cNvSpPr/>
            <p:nvPr/>
          </p:nvSpPr>
          <p:spPr>
            <a:xfrm rot="5400000">
              <a:off x="3053" y="2713"/>
              <a:ext cx="158" cy="0"/>
            </a:xfrm>
            <a:prstGeom prst="line">
              <a:avLst/>
            </a:prstGeom>
            <a:ln w="38100" cap="flat" cmpd="sng">
              <a:solidFill>
                <a:schemeClr val="tx1"/>
              </a:solidFill>
              <a:prstDash val="solid"/>
              <a:headEnd type="none" w="med" len="med"/>
              <a:tailEnd type="none" w="med" len="med"/>
            </a:ln>
          </p:spPr>
        </p:sp>
        <p:sp>
          <p:nvSpPr>
            <p:cNvPr id="34951" name="Line 67"/>
            <p:cNvSpPr/>
            <p:nvPr/>
          </p:nvSpPr>
          <p:spPr>
            <a:xfrm rot="5400000">
              <a:off x="3036" y="2711"/>
              <a:ext cx="96" cy="0"/>
            </a:xfrm>
            <a:prstGeom prst="line">
              <a:avLst/>
            </a:prstGeom>
            <a:ln w="38100" cap="flat" cmpd="sng">
              <a:solidFill>
                <a:schemeClr val="tx1"/>
              </a:solidFill>
              <a:prstDash val="solid"/>
              <a:headEnd type="none" w="med" len="med"/>
              <a:tailEnd type="none" w="med" len="med"/>
            </a:ln>
          </p:spPr>
        </p:sp>
        <p:sp>
          <p:nvSpPr>
            <p:cNvPr id="34952" name="Freeform 68"/>
            <p:cNvSpPr/>
            <p:nvPr/>
          </p:nvSpPr>
          <p:spPr>
            <a:xfrm>
              <a:off x="2988"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53" name="Line 69"/>
            <p:cNvSpPr/>
            <p:nvPr/>
          </p:nvSpPr>
          <p:spPr>
            <a:xfrm rot="-5400000">
              <a:off x="2861" y="2713"/>
              <a:ext cx="158" cy="0"/>
            </a:xfrm>
            <a:prstGeom prst="line">
              <a:avLst/>
            </a:prstGeom>
            <a:ln w="38100" cap="flat" cmpd="sng">
              <a:solidFill>
                <a:schemeClr val="tx1"/>
              </a:solidFill>
              <a:prstDash val="solid"/>
              <a:headEnd type="none" w="med" len="med"/>
              <a:tailEnd type="none" w="med" len="med"/>
            </a:ln>
          </p:spPr>
        </p:sp>
        <p:sp>
          <p:nvSpPr>
            <p:cNvPr id="34954" name="Line 70"/>
            <p:cNvSpPr/>
            <p:nvPr/>
          </p:nvSpPr>
          <p:spPr>
            <a:xfrm rot="-5400000">
              <a:off x="2940" y="2715"/>
              <a:ext cx="96" cy="0"/>
            </a:xfrm>
            <a:prstGeom prst="line">
              <a:avLst/>
            </a:prstGeom>
            <a:ln w="38100" cap="flat" cmpd="sng">
              <a:solidFill>
                <a:schemeClr val="tx1"/>
              </a:solidFill>
              <a:prstDash val="solid"/>
              <a:headEnd type="none" w="med" len="med"/>
              <a:tailEnd type="none" w="med" len="med"/>
            </a:ln>
          </p:spPr>
        </p:sp>
        <p:sp>
          <p:nvSpPr>
            <p:cNvPr id="34955" name="Freeform 71"/>
            <p:cNvSpPr/>
            <p:nvPr/>
          </p:nvSpPr>
          <p:spPr>
            <a:xfrm>
              <a:off x="3162" y="2353"/>
              <a:ext cx="115" cy="1"/>
            </a:xfrm>
            <a:custGeom>
              <a:avLst/>
              <a:gdLst>
                <a:gd name="txL" fmla="*/ 0 w 115"/>
                <a:gd name="txT" fmla="*/ 0 h 1"/>
                <a:gd name="txR" fmla="*/ 115 w 115"/>
                <a:gd name="txB" fmla="*/ 1 h 1"/>
              </a:gdLst>
              <a:ahLst/>
              <a:cxnLst>
                <a:cxn ang="0">
                  <a:pos x="0" y="0"/>
                </a:cxn>
                <a:cxn ang="0">
                  <a:pos x="115" y="0"/>
                </a:cxn>
              </a:cxnLst>
              <a:rect l="txL" t="txT" r="txR" b="txB"/>
              <a:pathLst>
                <a:path w="115" h="1">
                  <a:moveTo>
                    <a:pt x="0" y="0"/>
                  </a:moveTo>
                  <a:lnTo>
                    <a:pt x="115"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6" name="Freeform 72"/>
            <p:cNvSpPr/>
            <p:nvPr/>
          </p:nvSpPr>
          <p:spPr>
            <a:xfrm>
              <a:off x="2783" y="2353"/>
              <a:ext cx="90" cy="1"/>
            </a:xfrm>
            <a:custGeom>
              <a:avLst/>
              <a:gdLst>
                <a:gd name="txL" fmla="*/ 0 w 90"/>
                <a:gd name="txT" fmla="*/ 0 h 1"/>
                <a:gd name="txR" fmla="*/ 90 w 90"/>
                <a:gd name="txB" fmla="*/ 1 h 1"/>
              </a:gdLst>
              <a:ahLst/>
              <a:cxnLst>
                <a:cxn ang="0">
                  <a:pos x="90" y="0"/>
                </a:cxn>
                <a:cxn ang="0">
                  <a:pos x="0" y="0"/>
                </a:cxn>
              </a:cxnLst>
              <a:rect l="txL" t="txT" r="txR" b="txB"/>
              <a:pathLst>
                <a:path w="90" h="1">
                  <a:moveTo>
                    <a:pt x="90"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57" name="Line 73"/>
            <p:cNvSpPr/>
            <p:nvPr/>
          </p:nvSpPr>
          <p:spPr>
            <a:xfrm rot="5400000">
              <a:off x="3629" y="2713"/>
              <a:ext cx="158" cy="0"/>
            </a:xfrm>
            <a:prstGeom prst="line">
              <a:avLst/>
            </a:prstGeom>
            <a:ln w="38100" cap="flat" cmpd="sng">
              <a:solidFill>
                <a:schemeClr val="tx1"/>
              </a:solidFill>
              <a:prstDash val="solid"/>
              <a:headEnd type="none" w="med" len="med"/>
              <a:tailEnd type="none" w="med" len="med"/>
            </a:ln>
          </p:spPr>
        </p:sp>
        <p:sp>
          <p:nvSpPr>
            <p:cNvPr id="34958" name="Line 74"/>
            <p:cNvSpPr/>
            <p:nvPr/>
          </p:nvSpPr>
          <p:spPr>
            <a:xfrm rot="5400000">
              <a:off x="3612" y="2711"/>
              <a:ext cx="96" cy="0"/>
            </a:xfrm>
            <a:prstGeom prst="line">
              <a:avLst/>
            </a:prstGeom>
            <a:ln w="38100" cap="flat" cmpd="sng">
              <a:solidFill>
                <a:schemeClr val="tx1"/>
              </a:solidFill>
              <a:prstDash val="solid"/>
              <a:headEnd type="none" w="med" len="med"/>
              <a:tailEnd type="none" w="med" len="med"/>
            </a:ln>
          </p:spPr>
        </p:sp>
        <p:sp>
          <p:nvSpPr>
            <p:cNvPr id="34959" name="Freeform 75"/>
            <p:cNvSpPr/>
            <p:nvPr/>
          </p:nvSpPr>
          <p:spPr>
            <a:xfrm>
              <a:off x="3564"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0" name="Line 76"/>
            <p:cNvSpPr/>
            <p:nvPr/>
          </p:nvSpPr>
          <p:spPr>
            <a:xfrm rot="-5400000">
              <a:off x="3437" y="2713"/>
              <a:ext cx="158" cy="0"/>
            </a:xfrm>
            <a:prstGeom prst="line">
              <a:avLst/>
            </a:prstGeom>
            <a:ln w="38100" cap="flat" cmpd="sng">
              <a:solidFill>
                <a:schemeClr val="tx1"/>
              </a:solidFill>
              <a:prstDash val="solid"/>
              <a:headEnd type="none" w="med" len="med"/>
              <a:tailEnd type="none" w="med" len="med"/>
            </a:ln>
          </p:spPr>
        </p:sp>
        <p:sp>
          <p:nvSpPr>
            <p:cNvPr id="34961" name="Line 77"/>
            <p:cNvSpPr/>
            <p:nvPr/>
          </p:nvSpPr>
          <p:spPr>
            <a:xfrm rot="-5400000">
              <a:off x="3516" y="2715"/>
              <a:ext cx="96" cy="0"/>
            </a:xfrm>
            <a:prstGeom prst="line">
              <a:avLst/>
            </a:prstGeom>
            <a:ln w="38100" cap="flat" cmpd="sng">
              <a:solidFill>
                <a:schemeClr val="tx1"/>
              </a:solidFill>
              <a:prstDash val="solid"/>
              <a:headEnd type="none" w="med" len="med"/>
              <a:tailEnd type="none" w="med" len="med"/>
            </a:ln>
          </p:spPr>
        </p:sp>
        <p:sp>
          <p:nvSpPr>
            <p:cNvPr id="34962" name="Freeform 78"/>
            <p:cNvSpPr/>
            <p:nvPr/>
          </p:nvSpPr>
          <p:spPr>
            <a:xfrm>
              <a:off x="3751" y="2352"/>
              <a:ext cx="100" cy="1"/>
            </a:xfrm>
            <a:custGeom>
              <a:avLst/>
              <a:gdLst>
                <a:gd name="txL" fmla="*/ 0 w 100"/>
                <a:gd name="txT" fmla="*/ 0 h 1"/>
                <a:gd name="txR" fmla="*/ 100 w 100"/>
                <a:gd name="txB" fmla="*/ 1 h 1"/>
              </a:gdLst>
              <a:ahLst/>
              <a:cxnLst>
                <a:cxn ang="0">
                  <a:pos x="0" y="0"/>
                </a:cxn>
                <a:cxn ang="0">
                  <a:pos x="100" y="1"/>
                </a:cxn>
              </a:cxnLst>
              <a:rect l="txL" t="txT" r="txR" b="txB"/>
              <a:pathLst>
                <a:path w="100" h="1">
                  <a:moveTo>
                    <a:pt x="0" y="0"/>
                  </a:moveTo>
                  <a:lnTo>
                    <a:pt x="100" y="1"/>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3" name="Freeform 79"/>
            <p:cNvSpPr/>
            <p:nvPr/>
          </p:nvSpPr>
          <p:spPr>
            <a:xfrm>
              <a:off x="3359" y="2353"/>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64" name="Line 80"/>
            <p:cNvSpPr/>
            <p:nvPr/>
          </p:nvSpPr>
          <p:spPr>
            <a:xfrm rot="5400000">
              <a:off x="4205" y="2698"/>
              <a:ext cx="158" cy="0"/>
            </a:xfrm>
            <a:prstGeom prst="line">
              <a:avLst/>
            </a:prstGeom>
            <a:ln w="38100" cap="flat" cmpd="sng">
              <a:solidFill>
                <a:schemeClr val="tx1"/>
              </a:solidFill>
              <a:prstDash val="solid"/>
              <a:headEnd type="none" w="med" len="med"/>
              <a:tailEnd type="none" w="med" len="med"/>
            </a:ln>
          </p:spPr>
        </p:sp>
        <p:sp>
          <p:nvSpPr>
            <p:cNvPr id="34965" name="Line 81"/>
            <p:cNvSpPr/>
            <p:nvPr/>
          </p:nvSpPr>
          <p:spPr>
            <a:xfrm rot="5400000">
              <a:off x="4188" y="2696"/>
              <a:ext cx="96" cy="0"/>
            </a:xfrm>
            <a:prstGeom prst="line">
              <a:avLst/>
            </a:prstGeom>
            <a:ln w="38100" cap="flat" cmpd="sng">
              <a:solidFill>
                <a:schemeClr val="tx1"/>
              </a:solidFill>
              <a:prstDash val="solid"/>
              <a:headEnd type="none" w="med" len="med"/>
              <a:tailEnd type="none" w="med" len="med"/>
            </a:ln>
          </p:spPr>
        </p:sp>
        <p:sp>
          <p:nvSpPr>
            <p:cNvPr id="34966" name="Freeform 82"/>
            <p:cNvSpPr/>
            <p:nvPr/>
          </p:nvSpPr>
          <p:spPr>
            <a:xfrm>
              <a:off x="4140" y="2695"/>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34967" name="Line 83"/>
            <p:cNvSpPr/>
            <p:nvPr/>
          </p:nvSpPr>
          <p:spPr>
            <a:xfrm rot="-5400000">
              <a:off x="4013" y="2698"/>
              <a:ext cx="158" cy="0"/>
            </a:xfrm>
            <a:prstGeom prst="line">
              <a:avLst/>
            </a:prstGeom>
            <a:ln w="38100" cap="flat" cmpd="sng">
              <a:solidFill>
                <a:schemeClr val="tx1"/>
              </a:solidFill>
              <a:prstDash val="solid"/>
              <a:headEnd type="none" w="med" len="med"/>
              <a:tailEnd type="none" w="med" len="med"/>
            </a:ln>
          </p:spPr>
        </p:sp>
        <p:sp>
          <p:nvSpPr>
            <p:cNvPr id="34968" name="Line 84"/>
            <p:cNvSpPr/>
            <p:nvPr/>
          </p:nvSpPr>
          <p:spPr>
            <a:xfrm rot="-5400000">
              <a:off x="4092" y="2700"/>
              <a:ext cx="96" cy="0"/>
            </a:xfrm>
            <a:prstGeom prst="line">
              <a:avLst/>
            </a:prstGeom>
            <a:ln w="38100" cap="flat" cmpd="sng">
              <a:solidFill>
                <a:schemeClr val="tx1"/>
              </a:solidFill>
              <a:prstDash val="solid"/>
              <a:headEnd type="none" w="med" len="med"/>
              <a:tailEnd type="none" w="med" len="med"/>
            </a:ln>
          </p:spPr>
        </p:sp>
        <p:sp>
          <p:nvSpPr>
            <p:cNvPr id="34969" name="Freeform 85"/>
            <p:cNvSpPr/>
            <p:nvPr/>
          </p:nvSpPr>
          <p:spPr>
            <a:xfrm>
              <a:off x="4336" y="2351"/>
              <a:ext cx="90" cy="2"/>
            </a:xfrm>
            <a:custGeom>
              <a:avLst/>
              <a:gdLst>
                <a:gd name="txL" fmla="*/ 0 w 90"/>
                <a:gd name="txT" fmla="*/ 0 h 2"/>
                <a:gd name="txR" fmla="*/ 90 w 90"/>
                <a:gd name="txB" fmla="*/ 2 h 2"/>
              </a:gdLst>
              <a:ahLst/>
              <a:cxnLst>
                <a:cxn ang="0">
                  <a:pos x="0" y="0"/>
                </a:cxn>
                <a:cxn ang="0">
                  <a:pos x="90" y="2"/>
                </a:cxn>
              </a:cxnLst>
              <a:rect l="txL" t="txT" r="txR" b="txB"/>
              <a:pathLst>
                <a:path w="90" h="2">
                  <a:moveTo>
                    <a:pt x="0" y="0"/>
                  </a:moveTo>
                  <a:lnTo>
                    <a:pt x="90"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0" name="Freeform 86"/>
            <p:cNvSpPr/>
            <p:nvPr/>
          </p:nvSpPr>
          <p:spPr>
            <a:xfrm>
              <a:off x="3935" y="2353"/>
              <a:ext cx="104" cy="1"/>
            </a:xfrm>
            <a:custGeom>
              <a:avLst/>
              <a:gdLst>
                <a:gd name="txL" fmla="*/ 0 w 104"/>
                <a:gd name="txT" fmla="*/ 0 h 1"/>
                <a:gd name="txR" fmla="*/ 104 w 104"/>
                <a:gd name="txB" fmla="*/ 1 h 1"/>
              </a:gdLst>
              <a:ahLst/>
              <a:cxnLst>
                <a:cxn ang="0">
                  <a:pos x="104" y="0"/>
                </a:cxn>
                <a:cxn ang="0">
                  <a:pos x="0" y="0"/>
                </a:cxn>
              </a:cxnLst>
              <a:rect l="txL" t="txT" r="txR" b="txB"/>
              <a:pathLst>
                <a:path w="104" h="1">
                  <a:moveTo>
                    <a:pt x="104"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1" name="Group 87"/>
            <p:cNvGrpSpPr/>
            <p:nvPr/>
          </p:nvGrpSpPr>
          <p:grpSpPr>
            <a:xfrm>
              <a:off x="4668" y="2634"/>
              <a:ext cx="192" cy="158"/>
              <a:chOff x="4692" y="2634"/>
              <a:chExt cx="192" cy="158"/>
            </a:xfrm>
          </p:grpSpPr>
          <p:grpSp>
            <p:nvGrpSpPr>
              <p:cNvPr id="35118" name="Group 88"/>
              <p:cNvGrpSpPr/>
              <p:nvPr/>
            </p:nvGrpSpPr>
            <p:grpSpPr>
              <a:xfrm>
                <a:off x="4836" y="2634"/>
                <a:ext cx="48" cy="158"/>
                <a:chOff x="4836" y="2634"/>
                <a:chExt cx="48" cy="158"/>
              </a:xfrm>
            </p:grpSpPr>
            <p:sp>
              <p:nvSpPr>
                <p:cNvPr id="35123" name="Line 89"/>
                <p:cNvSpPr/>
                <p:nvPr/>
              </p:nvSpPr>
              <p:spPr>
                <a:xfrm rot="5400000">
                  <a:off x="4805" y="2713"/>
                  <a:ext cx="158" cy="0"/>
                </a:xfrm>
                <a:prstGeom prst="line">
                  <a:avLst/>
                </a:prstGeom>
                <a:ln w="38100" cap="flat" cmpd="sng">
                  <a:solidFill>
                    <a:schemeClr val="tx1"/>
                  </a:solidFill>
                  <a:prstDash val="solid"/>
                  <a:headEnd type="none" w="med" len="med"/>
                  <a:tailEnd type="none" w="med" len="med"/>
                </a:ln>
              </p:spPr>
            </p:sp>
            <p:sp>
              <p:nvSpPr>
                <p:cNvPr id="35124" name="Line 90"/>
                <p:cNvSpPr/>
                <p:nvPr/>
              </p:nvSpPr>
              <p:spPr>
                <a:xfrm rot="5400000">
                  <a:off x="4788" y="2711"/>
                  <a:ext cx="96" cy="0"/>
                </a:xfrm>
                <a:prstGeom prst="line">
                  <a:avLst/>
                </a:prstGeom>
                <a:ln w="38100" cap="flat" cmpd="sng">
                  <a:solidFill>
                    <a:schemeClr val="tx1"/>
                  </a:solidFill>
                  <a:prstDash val="solid"/>
                  <a:headEnd type="none" w="med" len="med"/>
                  <a:tailEnd type="none" w="med" len="med"/>
                </a:ln>
              </p:spPr>
            </p:sp>
          </p:grpSp>
          <p:sp>
            <p:nvSpPr>
              <p:cNvPr id="35119" name="Freeform 91"/>
              <p:cNvSpPr/>
              <p:nvPr/>
            </p:nvSpPr>
            <p:spPr>
              <a:xfrm>
                <a:off x="4740"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20" name="Group 92"/>
              <p:cNvGrpSpPr/>
              <p:nvPr/>
            </p:nvGrpSpPr>
            <p:grpSpPr>
              <a:xfrm>
                <a:off x="4692" y="2634"/>
                <a:ext cx="48" cy="158"/>
                <a:chOff x="4692" y="2634"/>
                <a:chExt cx="48" cy="158"/>
              </a:xfrm>
            </p:grpSpPr>
            <p:sp>
              <p:nvSpPr>
                <p:cNvPr id="35121" name="Line 93"/>
                <p:cNvSpPr/>
                <p:nvPr/>
              </p:nvSpPr>
              <p:spPr>
                <a:xfrm rot="-5400000">
                  <a:off x="4613" y="2713"/>
                  <a:ext cx="158" cy="0"/>
                </a:xfrm>
                <a:prstGeom prst="line">
                  <a:avLst/>
                </a:prstGeom>
                <a:ln w="38100" cap="flat" cmpd="sng">
                  <a:solidFill>
                    <a:schemeClr val="tx1"/>
                  </a:solidFill>
                  <a:prstDash val="solid"/>
                  <a:headEnd type="none" w="med" len="med"/>
                  <a:tailEnd type="none" w="med" len="med"/>
                </a:ln>
              </p:spPr>
              <p:txBody>
                <a:bodyPr/>
                <a:lstStyle/>
                <a:p>
                  <a:endParaRPr lang="zh-CN" altLang="en-US"/>
                </a:p>
              </p:txBody>
            </p:sp>
            <p:sp>
              <p:nvSpPr>
                <p:cNvPr id="35122" name="Line 94"/>
                <p:cNvSpPr/>
                <p:nvPr/>
              </p:nvSpPr>
              <p:spPr>
                <a:xfrm rot="-5400000">
                  <a:off x="4692" y="2715"/>
                  <a:ext cx="96" cy="0"/>
                </a:xfrm>
                <a:prstGeom prst="line">
                  <a:avLst/>
                </a:prstGeom>
                <a:ln w="38100" cap="flat" cmpd="sng">
                  <a:solidFill>
                    <a:schemeClr val="tx1"/>
                  </a:solidFill>
                  <a:prstDash val="solid"/>
                  <a:headEnd type="none" w="med" len="med"/>
                  <a:tailEnd type="none" w="med" len="med"/>
                </a:ln>
              </p:spPr>
            </p:sp>
          </p:grpSp>
        </p:grpSp>
        <p:sp>
          <p:nvSpPr>
            <p:cNvPr id="34972" name="Freeform 95"/>
            <p:cNvSpPr/>
            <p:nvPr/>
          </p:nvSpPr>
          <p:spPr>
            <a:xfrm>
              <a:off x="4890" y="2353"/>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3" name="Freeform 96"/>
            <p:cNvSpPr/>
            <p:nvPr/>
          </p:nvSpPr>
          <p:spPr>
            <a:xfrm>
              <a:off x="4511" y="2353"/>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nvGrpSpPr>
            <p:cNvPr id="34974" name="Group 97"/>
            <p:cNvGrpSpPr/>
            <p:nvPr/>
          </p:nvGrpSpPr>
          <p:grpSpPr>
            <a:xfrm>
              <a:off x="5235" y="2634"/>
              <a:ext cx="192" cy="158"/>
              <a:chOff x="5259" y="2634"/>
              <a:chExt cx="192" cy="158"/>
            </a:xfrm>
          </p:grpSpPr>
          <p:grpSp>
            <p:nvGrpSpPr>
              <p:cNvPr id="35111" name="Group 98"/>
              <p:cNvGrpSpPr/>
              <p:nvPr/>
            </p:nvGrpSpPr>
            <p:grpSpPr>
              <a:xfrm>
                <a:off x="5403" y="2634"/>
                <a:ext cx="48" cy="158"/>
                <a:chOff x="5403" y="2634"/>
                <a:chExt cx="48" cy="158"/>
              </a:xfrm>
            </p:grpSpPr>
            <p:sp>
              <p:nvSpPr>
                <p:cNvPr id="35116" name="Line 99"/>
                <p:cNvSpPr/>
                <p:nvPr/>
              </p:nvSpPr>
              <p:spPr>
                <a:xfrm rot="5400000">
                  <a:off x="5372" y="2713"/>
                  <a:ext cx="158" cy="0"/>
                </a:xfrm>
                <a:prstGeom prst="line">
                  <a:avLst/>
                </a:prstGeom>
                <a:ln w="38100" cap="flat" cmpd="sng">
                  <a:solidFill>
                    <a:schemeClr val="tx1"/>
                  </a:solidFill>
                  <a:prstDash val="solid"/>
                  <a:headEnd type="none" w="med" len="med"/>
                  <a:tailEnd type="none" w="med" len="med"/>
                </a:ln>
              </p:spPr>
            </p:sp>
            <p:sp>
              <p:nvSpPr>
                <p:cNvPr id="35117" name="Line 100"/>
                <p:cNvSpPr/>
                <p:nvPr/>
              </p:nvSpPr>
              <p:spPr>
                <a:xfrm rot="5400000">
                  <a:off x="5355" y="2711"/>
                  <a:ext cx="96" cy="0"/>
                </a:xfrm>
                <a:prstGeom prst="line">
                  <a:avLst/>
                </a:prstGeom>
                <a:ln w="38100" cap="flat" cmpd="sng">
                  <a:solidFill>
                    <a:schemeClr val="tx1"/>
                  </a:solidFill>
                  <a:prstDash val="solid"/>
                  <a:headEnd type="none" w="med" len="med"/>
                  <a:tailEnd type="none" w="med" len="med"/>
                </a:ln>
              </p:spPr>
            </p:sp>
          </p:grpSp>
          <p:sp>
            <p:nvSpPr>
              <p:cNvPr id="35112" name="Freeform 101"/>
              <p:cNvSpPr/>
              <p:nvPr/>
            </p:nvSpPr>
            <p:spPr>
              <a:xfrm>
                <a:off x="5307" y="2710"/>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5113" name="Group 102"/>
              <p:cNvGrpSpPr/>
              <p:nvPr/>
            </p:nvGrpSpPr>
            <p:grpSpPr>
              <a:xfrm>
                <a:off x="5259" y="2634"/>
                <a:ext cx="48" cy="158"/>
                <a:chOff x="5259" y="2634"/>
                <a:chExt cx="48" cy="158"/>
              </a:xfrm>
            </p:grpSpPr>
            <p:sp>
              <p:nvSpPr>
                <p:cNvPr id="35114" name="Line 103"/>
                <p:cNvSpPr/>
                <p:nvPr/>
              </p:nvSpPr>
              <p:spPr>
                <a:xfrm rot="-5400000">
                  <a:off x="5180" y="2713"/>
                  <a:ext cx="158" cy="0"/>
                </a:xfrm>
                <a:prstGeom prst="line">
                  <a:avLst/>
                </a:prstGeom>
                <a:ln w="38100" cap="flat" cmpd="sng">
                  <a:solidFill>
                    <a:schemeClr val="tx1"/>
                  </a:solidFill>
                  <a:prstDash val="solid"/>
                  <a:headEnd type="none" w="med" len="med"/>
                  <a:tailEnd type="none" w="med" len="med"/>
                </a:ln>
              </p:spPr>
            </p:sp>
            <p:sp>
              <p:nvSpPr>
                <p:cNvPr id="35115" name="Line 104"/>
                <p:cNvSpPr/>
                <p:nvPr/>
              </p:nvSpPr>
              <p:spPr>
                <a:xfrm rot="-5400000">
                  <a:off x="5259" y="2715"/>
                  <a:ext cx="96" cy="0"/>
                </a:xfrm>
                <a:prstGeom prst="line">
                  <a:avLst/>
                </a:prstGeom>
                <a:ln w="38100" cap="flat" cmpd="sng">
                  <a:solidFill>
                    <a:schemeClr val="tx1"/>
                  </a:solidFill>
                  <a:prstDash val="solid"/>
                  <a:headEnd type="none" w="med" len="med"/>
                  <a:tailEnd type="none" w="med" len="med"/>
                </a:ln>
              </p:spPr>
            </p:sp>
          </p:grpSp>
        </p:grpSp>
        <p:sp>
          <p:nvSpPr>
            <p:cNvPr id="34975" name="Freeform 105"/>
            <p:cNvSpPr/>
            <p:nvPr/>
          </p:nvSpPr>
          <p:spPr>
            <a:xfrm>
              <a:off x="5467" y="2351"/>
              <a:ext cx="96" cy="2"/>
            </a:xfrm>
            <a:custGeom>
              <a:avLst/>
              <a:gdLst>
                <a:gd name="txL" fmla="*/ 0 w 96"/>
                <a:gd name="txT" fmla="*/ 0 h 2"/>
                <a:gd name="txR" fmla="*/ 96 w 96"/>
                <a:gd name="txB" fmla="*/ 2 h 2"/>
              </a:gdLst>
              <a:ahLst/>
              <a:cxnLst>
                <a:cxn ang="0">
                  <a:pos x="0" y="0"/>
                </a:cxn>
                <a:cxn ang="0">
                  <a:pos x="96" y="2"/>
                </a:cxn>
              </a:cxnLst>
              <a:rect l="txL" t="txT" r="txR" b="txB"/>
              <a:pathLst>
                <a:path w="96" h="2">
                  <a:moveTo>
                    <a:pt x="0" y="0"/>
                  </a:moveTo>
                  <a:lnTo>
                    <a:pt x="96" y="2"/>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6" name="Freeform 106"/>
            <p:cNvSpPr/>
            <p:nvPr/>
          </p:nvSpPr>
          <p:spPr>
            <a:xfrm>
              <a:off x="5078" y="2353"/>
              <a:ext cx="101" cy="1"/>
            </a:xfrm>
            <a:custGeom>
              <a:avLst/>
              <a:gdLst>
                <a:gd name="txL" fmla="*/ 0 w 101"/>
                <a:gd name="txT" fmla="*/ 0 h 1"/>
                <a:gd name="txR" fmla="*/ 101 w 101"/>
                <a:gd name="txB" fmla="*/ 1 h 1"/>
              </a:gdLst>
              <a:ahLst/>
              <a:cxnLst>
                <a:cxn ang="0">
                  <a:pos x="101" y="0"/>
                </a:cxn>
                <a:cxn ang="0">
                  <a:pos x="0" y="0"/>
                </a:cxn>
              </a:cxnLst>
              <a:rect l="txL" t="txT" r="txR" b="txB"/>
              <a:pathLst>
                <a:path w="101" h="1">
                  <a:moveTo>
                    <a:pt x="101" y="0"/>
                  </a:moveTo>
                  <a:lnTo>
                    <a:pt x="0" y="0"/>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4977" name="Freeform 107"/>
            <p:cNvSpPr/>
            <p:nvPr/>
          </p:nvSpPr>
          <p:spPr>
            <a:xfrm>
              <a:off x="908" y="856"/>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78" name="Line 108"/>
            <p:cNvSpPr/>
            <p:nvPr/>
          </p:nvSpPr>
          <p:spPr>
            <a:xfrm>
              <a:off x="1292" y="857"/>
              <a:ext cx="0" cy="144"/>
            </a:xfrm>
            <a:prstGeom prst="line">
              <a:avLst/>
            </a:prstGeom>
            <a:ln w="38100" cap="flat" cmpd="sng">
              <a:solidFill>
                <a:schemeClr val="tx1"/>
              </a:solidFill>
              <a:prstDash val="solid"/>
              <a:headEnd type="oval" w="sm" len="sm"/>
              <a:tailEnd type="none" w="med" len="med"/>
            </a:ln>
          </p:spPr>
        </p:sp>
        <p:sp>
          <p:nvSpPr>
            <p:cNvPr id="34979" name="Line 109"/>
            <p:cNvSpPr/>
            <p:nvPr/>
          </p:nvSpPr>
          <p:spPr>
            <a:xfrm>
              <a:off x="1868" y="857"/>
              <a:ext cx="0" cy="144"/>
            </a:xfrm>
            <a:prstGeom prst="line">
              <a:avLst/>
            </a:prstGeom>
            <a:ln w="38100" cap="flat" cmpd="sng">
              <a:solidFill>
                <a:schemeClr val="tx1"/>
              </a:solidFill>
              <a:prstDash val="solid"/>
              <a:headEnd type="oval" w="sm" len="sm"/>
              <a:tailEnd type="none" w="med" len="med"/>
            </a:ln>
          </p:spPr>
        </p:sp>
        <p:sp>
          <p:nvSpPr>
            <p:cNvPr id="34980" name="Line 110"/>
            <p:cNvSpPr/>
            <p:nvPr/>
          </p:nvSpPr>
          <p:spPr>
            <a:xfrm>
              <a:off x="2444" y="857"/>
              <a:ext cx="0" cy="144"/>
            </a:xfrm>
            <a:prstGeom prst="line">
              <a:avLst/>
            </a:prstGeom>
            <a:ln w="38100" cap="flat" cmpd="sng">
              <a:solidFill>
                <a:schemeClr val="tx1"/>
              </a:solidFill>
              <a:prstDash val="solid"/>
              <a:headEnd type="oval" w="sm" len="sm"/>
              <a:tailEnd type="none" w="med" len="med"/>
            </a:ln>
          </p:spPr>
        </p:sp>
        <p:sp>
          <p:nvSpPr>
            <p:cNvPr id="34981" name="Line 111"/>
            <p:cNvSpPr/>
            <p:nvPr/>
          </p:nvSpPr>
          <p:spPr>
            <a:xfrm>
              <a:off x="3020" y="857"/>
              <a:ext cx="0" cy="144"/>
            </a:xfrm>
            <a:prstGeom prst="line">
              <a:avLst/>
            </a:prstGeom>
            <a:ln w="38100" cap="flat" cmpd="sng">
              <a:solidFill>
                <a:schemeClr val="tx1"/>
              </a:solidFill>
              <a:prstDash val="solid"/>
              <a:headEnd type="oval" w="sm" len="sm"/>
              <a:tailEnd type="none" w="med" len="med"/>
            </a:ln>
          </p:spPr>
        </p:sp>
        <p:sp>
          <p:nvSpPr>
            <p:cNvPr id="34982" name="Line 112"/>
            <p:cNvSpPr/>
            <p:nvPr/>
          </p:nvSpPr>
          <p:spPr>
            <a:xfrm>
              <a:off x="3596" y="857"/>
              <a:ext cx="0" cy="144"/>
            </a:xfrm>
            <a:prstGeom prst="line">
              <a:avLst/>
            </a:prstGeom>
            <a:ln w="38100" cap="flat" cmpd="sng">
              <a:solidFill>
                <a:schemeClr val="tx1"/>
              </a:solidFill>
              <a:prstDash val="solid"/>
              <a:headEnd type="oval" w="sm" len="sm"/>
              <a:tailEnd type="none" w="med" len="med"/>
            </a:ln>
          </p:spPr>
        </p:sp>
        <p:sp>
          <p:nvSpPr>
            <p:cNvPr id="34983" name="Line 113"/>
            <p:cNvSpPr/>
            <p:nvPr/>
          </p:nvSpPr>
          <p:spPr>
            <a:xfrm>
              <a:off x="4172" y="857"/>
              <a:ext cx="0" cy="144"/>
            </a:xfrm>
            <a:prstGeom prst="line">
              <a:avLst/>
            </a:prstGeom>
            <a:ln w="38100" cap="flat" cmpd="sng">
              <a:solidFill>
                <a:schemeClr val="tx1"/>
              </a:solidFill>
              <a:prstDash val="solid"/>
              <a:headEnd type="oval" w="sm" len="sm"/>
              <a:tailEnd type="none" w="med" len="med"/>
            </a:ln>
          </p:spPr>
        </p:sp>
        <p:sp>
          <p:nvSpPr>
            <p:cNvPr id="34984" name="Line 114"/>
            <p:cNvSpPr/>
            <p:nvPr/>
          </p:nvSpPr>
          <p:spPr>
            <a:xfrm>
              <a:off x="4748" y="857"/>
              <a:ext cx="0" cy="144"/>
            </a:xfrm>
            <a:prstGeom prst="line">
              <a:avLst/>
            </a:prstGeom>
            <a:ln w="38100" cap="flat" cmpd="sng">
              <a:solidFill>
                <a:schemeClr val="tx1"/>
              </a:solidFill>
              <a:prstDash val="solid"/>
              <a:headEnd type="oval" w="sm" len="sm"/>
              <a:tailEnd type="none" w="med" len="med"/>
            </a:ln>
          </p:spPr>
        </p:sp>
        <p:sp>
          <p:nvSpPr>
            <p:cNvPr id="34985" name="Line 115"/>
            <p:cNvSpPr/>
            <p:nvPr/>
          </p:nvSpPr>
          <p:spPr>
            <a:xfrm>
              <a:off x="5324" y="857"/>
              <a:ext cx="0" cy="144"/>
            </a:xfrm>
            <a:prstGeom prst="line">
              <a:avLst/>
            </a:prstGeom>
            <a:ln w="38100" cap="flat" cmpd="sng">
              <a:solidFill>
                <a:schemeClr val="tx1"/>
              </a:solidFill>
              <a:prstDash val="solid"/>
              <a:headEnd type="none" w="sm" len="sm"/>
              <a:tailEnd type="none" w="med" len="med"/>
            </a:ln>
          </p:spPr>
        </p:sp>
        <p:sp>
          <p:nvSpPr>
            <p:cNvPr id="34986" name="Freeform 116"/>
            <p:cNvSpPr/>
            <p:nvPr/>
          </p:nvSpPr>
          <p:spPr>
            <a:xfrm>
              <a:off x="1305" y="2708"/>
              <a:ext cx="1" cy="166"/>
            </a:xfrm>
            <a:custGeom>
              <a:avLst/>
              <a:gdLst>
                <a:gd name="txL" fmla="*/ 0 w 1"/>
                <a:gd name="txT" fmla="*/ 0 h 166"/>
                <a:gd name="txR" fmla="*/ 1 w 1"/>
                <a:gd name="txB" fmla="*/ 166 h 166"/>
              </a:gdLst>
              <a:ahLst/>
              <a:cxnLst>
                <a:cxn ang="0">
                  <a:pos x="1" y="0"/>
                </a:cxn>
                <a:cxn ang="0">
                  <a:pos x="0" y="166"/>
                </a:cxn>
              </a:cxnLst>
              <a:rect l="txL" t="txT" r="txR" b="txB"/>
              <a:pathLst>
                <a:path w="1" h="166">
                  <a:moveTo>
                    <a:pt x="1"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7" name="Freeform 117"/>
            <p:cNvSpPr/>
            <p:nvPr/>
          </p:nvSpPr>
          <p:spPr>
            <a:xfrm>
              <a:off x="1880"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8" name="Freeform 118"/>
            <p:cNvSpPr/>
            <p:nvPr/>
          </p:nvSpPr>
          <p:spPr>
            <a:xfrm>
              <a:off x="2454" y="2708"/>
              <a:ext cx="4" cy="166"/>
            </a:xfrm>
            <a:custGeom>
              <a:avLst/>
              <a:gdLst>
                <a:gd name="txL" fmla="*/ 0 w 4"/>
                <a:gd name="txT" fmla="*/ 0 h 166"/>
                <a:gd name="txR" fmla="*/ 4 w 4"/>
                <a:gd name="txB" fmla="*/ 166 h 166"/>
              </a:gdLst>
              <a:ahLst/>
              <a:cxnLst>
                <a:cxn ang="0">
                  <a:pos x="4" y="0"/>
                </a:cxn>
                <a:cxn ang="0">
                  <a:pos x="0" y="166"/>
                </a:cxn>
              </a:cxnLst>
              <a:rect l="txL" t="txT" r="txR" b="txB"/>
              <a:pathLst>
                <a:path w="4" h="166">
                  <a:moveTo>
                    <a:pt x="4" y="0"/>
                  </a:moveTo>
                  <a:lnTo>
                    <a:pt x="0" y="16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89" name="Freeform 119"/>
            <p:cNvSpPr/>
            <p:nvPr/>
          </p:nvSpPr>
          <p:spPr>
            <a:xfrm>
              <a:off x="3606" y="2708"/>
              <a:ext cx="2" cy="175"/>
            </a:xfrm>
            <a:custGeom>
              <a:avLst/>
              <a:gdLst>
                <a:gd name="txL" fmla="*/ 0 w 2"/>
                <a:gd name="txT" fmla="*/ 0 h 175"/>
                <a:gd name="txR" fmla="*/ 2 w 2"/>
                <a:gd name="txB" fmla="*/ 175 h 175"/>
              </a:gdLst>
              <a:ahLst/>
              <a:cxnLst>
                <a:cxn ang="0">
                  <a:pos x="2" y="0"/>
                </a:cxn>
                <a:cxn ang="0">
                  <a:pos x="0" y="175"/>
                </a:cxn>
              </a:cxnLst>
              <a:rect l="txL" t="txT" r="txR" b="txB"/>
              <a:pathLst>
                <a:path w="2" h="175">
                  <a:moveTo>
                    <a:pt x="2" y="0"/>
                  </a:moveTo>
                  <a:lnTo>
                    <a:pt x="0" y="17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4990" name="Freeform 120"/>
            <p:cNvSpPr/>
            <p:nvPr/>
          </p:nvSpPr>
          <p:spPr>
            <a:xfrm>
              <a:off x="4760" y="2697"/>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4991" name="Freeform 121"/>
            <p:cNvSpPr/>
            <p:nvPr/>
          </p:nvSpPr>
          <p:spPr>
            <a:xfrm>
              <a:off x="908" y="1480"/>
              <a:ext cx="4422" cy="1"/>
            </a:xfrm>
            <a:custGeom>
              <a:avLst/>
              <a:gdLst>
                <a:gd name="txL" fmla="*/ 0 w 4422"/>
                <a:gd name="txT" fmla="*/ 0 h 1"/>
                <a:gd name="txR" fmla="*/ 4422 w 4422"/>
                <a:gd name="txB" fmla="*/ 1 h 1"/>
              </a:gdLst>
              <a:ahLst/>
              <a:cxnLst>
                <a:cxn ang="0">
                  <a:pos x="0" y="1"/>
                </a:cxn>
                <a:cxn ang="0">
                  <a:pos x="4422" y="0"/>
                </a:cxn>
              </a:cxnLst>
              <a:rect l="txL" t="txT" r="txR" b="txB"/>
              <a:pathLst>
                <a:path w="4422" h="1">
                  <a:moveTo>
                    <a:pt x="0" y="1"/>
                  </a:moveTo>
                  <a:lnTo>
                    <a:pt x="442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4992" name="Line 122"/>
            <p:cNvSpPr/>
            <p:nvPr/>
          </p:nvSpPr>
          <p:spPr>
            <a:xfrm>
              <a:off x="1292" y="1481"/>
              <a:ext cx="0" cy="144"/>
            </a:xfrm>
            <a:prstGeom prst="line">
              <a:avLst/>
            </a:prstGeom>
            <a:ln w="38100" cap="flat" cmpd="sng">
              <a:solidFill>
                <a:schemeClr val="tx1"/>
              </a:solidFill>
              <a:prstDash val="solid"/>
              <a:headEnd type="oval" w="sm" len="sm"/>
              <a:tailEnd type="none" w="med" len="med"/>
            </a:ln>
          </p:spPr>
        </p:sp>
        <p:sp>
          <p:nvSpPr>
            <p:cNvPr id="34993" name="Line 123"/>
            <p:cNvSpPr/>
            <p:nvPr/>
          </p:nvSpPr>
          <p:spPr>
            <a:xfrm>
              <a:off x="1868" y="1481"/>
              <a:ext cx="0" cy="144"/>
            </a:xfrm>
            <a:prstGeom prst="line">
              <a:avLst/>
            </a:prstGeom>
            <a:ln w="38100" cap="flat" cmpd="sng">
              <a:solidFill>
                <a:schemeClr val="tx1"/>
              </a:solidFill>
              <a:prstDash val="solid"/>
              <a:headEnd type="oval" w="sm" len="sm"/>
              <a:tailEnd type="none" w="med" len="med"/>
            </a:ln>
          </p:spPr>
        </p:sp>
        <p:sp>
          <p:nvSpPr>
            <p:cNvPr id="34994" name="Line 124"/>
            <p:cNvSpPr/>
            <p:nvPr/>
          </p:nvSpPr>
          <p:spPr>
            <a:xfrm>
              <a:off x="2444" y="1481"/>
              <a:ext cx="0" cy="144"/>
            </a:xfrm>
            <a:prstGeom prst="line">
              <a:avLst/>
            </a:prstGeom>
            <a:ln w="38100" cap="flat" cmpd="sng">
              <a:solidFill>
                <a:schemeClr val="tx1"/>
              </a:solidFill>
              <a:prstDash val="solid"/>
              <a:headEnd type="oval" w="sm" len="sm"/>
              <a:tailEnd type="none" w="med" len="med"/>
            </a:ln>
          </p:spPr>
        </p:sp>
        <p:sp>
          <p:nvSpPr>
            <p:cNvPr id="34995" name="Line 125"/>
            <p:cNvSpPr/>
            <p:nvPr/>
          </p:nvSpPr>
          <p:spPr>
            <a:xfrm>
              <a:off x="3020" y="1481"/>
              <a:ext cx="0" cy="144"/>
            </a:xfrm>
            <a:prstGeom prst="line">
              <a:avLst/>
            </a:prstGeom>
            <a:ln w="38100" cap="flat" cmpd="sng">
              <a:solidFill>
                <a:schemeClr val="tx1"/>
              </a:solidFill>
              <a:prstDash val="solid"/>
              <a:headEnd type="oval" w="sm" len="sm"/>
              <a:tailEnd type="none" w="med" len="med"/>
            </a:ln>
          </p:spPr>
        </p:sp>
        <p:sp>
          <p:nvSpPr>
            <p:cNvPr id="34996" name="Line 126"/>
            <p:cNvSpPr/>
            <p:nvPr/>
          </p:nvSpPr>
          <p:spPr>
            <a:xfrm>
              <a:off x="3596" y="1481"/>
              <a:ext cx="0" cy="144"/>
            </a:xfrm>
            <a:prstGeom prst="line">
              <a:avLst/>
            </a:prstGeom>
            <a:ln w="38100" cap="flat" cmpd="sng">
              <a:solidFill>
                <a:schemeClr val="tx1"/>
              </a:solidFill>
              <a:prstDash val="solid"/>
              <a:headEnd type="oval" w="sm" len="sm"/>
              <a:tailEnd type="none" w="med" len="med"/>
            </a:ln>
          </p:spPr>
        </p:sp>
        <p:sp>
          <p:nvSpPr>
            <p:cNvPr id="34997" name="Line 127"/>
            <p:cNvSpPr/>
            <p:nvPr/>
          </p:nvSpPr>
          <p:spPr>
            <a:xfrm>
              <a:off x="4172" y="1481"/>
              <a:ext cx="0" cy="144"/>
            </a:xfrm>
            <a:prstGeom prst="line">
              <a:avLst/>
            </a:prstGeom>
            <a:ln w="38100" cap="flat" cmpd="sng">
              <a:solidFill>
                <a:schemeClr val="tx1"/>
              </a:solidFill>
              <a:prstDash val="solid"/>
              <a:headEnd type="oval" w="sm" len="sm"/>
              <a:tailEnd type="none" w="med" len="med"/>
            </a:ln>
          </p:spPr>
        </p:sp>
        <p:sp>
          <p:nvSpPr>
            <p:cNvPr id="34998" name="Line 128"/>
            <p:cNvSpPr/>
            <p:nvPr/>
          </p:nvSpPr>
          <p:spPr>
            <a:xfrm>
              <a:off x="4748" y="1481"/>
              <a:ext cx="0" cy="144"/>
            </a:xfrm>
            <a:prstGeom prst="line">
              <a:avLst/>
            </a:prstGeom>
            <a:ln w="38100" cap="flat" cmpd="sng">
              <a:solidFill>
                <a:schemeClr val="tx1"/>
              </a:solidFill>
              <a:prstDash val="solid"/>
              <a:headEnd type="oval" w="sm" len="sm"/>
              <a:tailEnd type="none" w="med" len="med"/>
            </a:ln>
          </p:spPr>
        </p:sp>
        <p:sp>
          <p:nvSpPr>
            <p:cNvPr id="34999" name="Line 129"/>
            <p:cNvSpPr/>
            <p:nvPr/>
          </p:nvSpPr>
          <p:spPr>
            <a:xfrm>
              <a:off x="5324" y="1481"/>
              <a:ext cx="0" cy="144"/>
            </a:xfrm>
            <a:prstGeom prst="line">
              <a:avLst/>
            </a:prstGeom>
            <a:ln w="38100" cap="flat" cmpd="sng">
              <a:solidFill>
                <a:schemeClr val="tx1"/>
              </a:solidFill>
              <a:prstDash val="solid"/>
              <a:headEnd type="none" w="sm" len="sm"/>
              <a:tailEnd type="none" w="med" len="med"/>
            </a:ln>
          </p:spPr>
        </p:sp>
        <p:sp>
          <p:nvSpPr>
            <p:cNvPr id="35000" name="Freeform 130"/>
            <p:cNvSpPr/>
            <p:nvPr/>
          </p:nvSpPr>
          <p:spPr>
            <a:xfrm>
              <a:off x="908" y="2056"/>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01" name="Line 131"/>
            <p:cNvSpPr/>
            <p:nvPr/>
          </p:nvSpPr>
          <p:spPr>
            <a:xfrm>
              <a:off x="1292" y="2057"/>
              <a:ext cx="0" cy="144"/>
            </a:xfrm>
            <a:prstGeom prst="line">
              <a:avLst/>
            </a:prstGeom>
            <a:ln w="38100" cap="flat" cmpd="sng">
              <a:solidFill>
                <a:schemeClr val="tx1"/>
              </a:solidFill>
              <a:prstDash val="solid"/>
              <a:headEnd type="oval" w="sm" len="sm"/>
              <a:tailEnd type="none" w="med" len="med"/>
            </a:ln>
          </p:spPr>
        </p:sp>
        <p:sp>
          <p:nvSpPr>
            <p:cNvPr id="35002" name="Line 132"/>
            <p:cNvSpPr/>
            <p:nvPr/>
          </p:nvSpPr>
          <p:spPr>
            <a:xfrm>
              <a:off x="1868" y="2057"/>
              <a:ext cx="0" cy="144"/>
            </a:xfrm>
            <a:prstGeom prst="line">
              <a:avLst/>
            </a:prstGeom>
            <a:ln w="38100" cap="flat" cmpd="sng">
              <a:solidFill>
                <a:schemeClr val="tx1"/>
              </a:solidFill>
              <a:prstDash val="solid"/>
              <a:headEnd type="oval" w="sm" len="sm"/>
              <a:tailEnd type="none" w="med" len="med"/>
            </a:ln>
          </p:spPr>
        </p:sp>
        <p:sp>
          <p:nvSpPr>
            <p:cNvPr id="35003" name="Line 133"/>
            <p:cNvSpPr/>
            <p:nvPr/>
          </p:nvSpPr>
          <p:spPr>
            <a:xfrm>
              <a:off x="2444" y="2057"/>
              <a:ext cx="0" cy="144"/>
            </a:xfrm>
            <a:prstGeom prst="line">
              <a:avLst/>
            </a:prstGeom>
            <a:ln w="38100" cap="flat" cmpd="sng">
              <a:solidFill>
                <a:schemeClr val="tx1"/>
              </a:solidFill>
              <a:prstDash val="solid"/>
              <a:headEnd type="oval" w="sm" len="sm"/>
              <a:tailEnd type="none" w="med" len="med"/>
            </a:ln>
          </p:spPr>
        </p:sp>
        <p:sp>
          <p:nvSpPr>
            <p:cNvPr id="35004" name="Line 134"/>
            <p:cNvSpPr/>
            <p:nvPr/>
          </p:nvSpPr>
          <p:spPr>
            <a:xfrm>
              <a:off x="3020" y="2057"/>
              <a:ext cx="0" cy="144"/>
            </a:xfrm>
            <a:prstGeom prst="line">
              <a:avLst/>
            </a:prstGeom>
            <a:ln w="38100" cap="flat" cmpd="sng">
              <a:solidFill>
                <a:schemeClr val="tx1"/>
              </a:solidFill>
              <a:prstDash val="solid"/>
              <a:headEnd type="oval" w="sm" len="sm"/>
              <a:tailEnd type="none" w="med" len="med"/>
            </a:ln>
          </p:spPr>
        </p:sp>
        <p:sp>
          <p:nvSpPr>
            <p:cNvPr id="35005" name="Line 135"/>
            <p:cNvSpPr/>
            <p:nvPr/>
          </p:nvSpPr>
          <p:spPr>
            <a:xfrm>
              <a:off x="3596" y="2057"/>
              <a:ext cx="0" cy="144"/>
            </a:xfrm>
            <a:prstGeom prst="line">
              <a:avLst/>
            </a:prstGeom>
            <a:ln w="38100" cap="flat" cmpd="sng">
              <a:solidFill>
                <a:schemeClr val="tx1"/>
              </a:solidFill>
              <a:prstDash val="solid"/>
              <a:headEnd type="oval" w="sm" len="sm"/>
              <a:tailEnd type="none" w="med" len="med"/>
            </a:ln>
          </p:spPr>
        </p:sp>
        <p:sp>
          <p:nvSpPr>
            <p:cNvPr id="35006" name="Line 136"/>
            <p:cNvSpPr/>
            <p:nvPr/>
          </p:nvSpPr>
          <p:spPr>
            <a:xfrm>
              <a:off x="4172" y="2057"/>
              <a:ext cx="0" cy="144"/>
            </a:xfrm>
            <a:prstGeom prst="line">
              <a:avLst/>
            </a:prstGeom>
            <a:ln w="38100" cap="flat" cmpd="sng">
              <a:solidFill>
                <a:schemeClr val="tx1"/>
              </a:solidFill>
              <a:prstDash val="solid"/>
              <a:headEnd type="oval" w="sm" len="sm"/>
              <a:tailEnd type="none" w="med" len="med"/>
            </a:ln>
          </p:spPr>
        </p:sp>
        <p:sp>
          <p:nvSpPr>
            <p:cNvPr id="35007" name="Line 137"/>
            <p:cNvSpPr/>
            <p:nvPr/>
          </p:nvSpPr>
          <p:spPr>
            <a:xfrm>
              <a:off x="4748" y="2057"/>
              <a:ext cx="0" cy="144"/>
            </a:xfrm>
            <a:prstGeom prst="line">
              <a:avLst/>
            </a:prstGeom>
            <a:ln w="38100" cap="flat" cmpd="sng">
              <a:solidFill>
                <a:schemeClr val="tx1"/>
              </a:solidFill>
              <a:prstDash val="solid"/>
              <a:headEnd type="oval" w="sm" len="sm"/>
              <a:tailEnd type="none" w="med" len="med"/>
            </a:ln>
          </p:spPr>
        </p:sp>
        <p:sp>
          <p:nvSpPr>
            <p:cNvPr id="35008" name="Line 138"/>
            <p:cNvSpPr/>
            <p:nvPr/>
          </p:nvSpPr>
          <p:spPr>
            <a:xfrm>
              <a:off x="5324" y="2057"/>
              <a:ext cx="0" cy="144"/>
            </a:xfrm>
            <a:prstGeom prst="line">
              <a:avLst/>
            </a:prstGeom>
            <a:ln w="38100" cap="flat" cmpd="sng">
              <a:solidFill>
                <a:schemeClr val="tx1"/>
              </a:solidFill>
              <a:prstDash val="solid"/>
              <a:headEnd type="none" w="sm" len="sm"/>
              <a:tailEnd type="none" w="med" len="med"/>
            </a:ln>
          </p:spPr>
        </p:sp>
        <p:sp>
          <p:nvSpPr>
            <p:cNvPr id="35009" name="Freeform 139"/>
            <p:cNvSpPr/>
            <p:nvPr/>
          </p:nvSpPr>
          <p:spPr>
            <a:xfrm>
              <a:off x="909" y="2879"/>
              <a:ext cx="3860" cy="1"/>
            </a:xfrm>
            <a:custGeom>
              <a:avLst/>
              <a:gdLst>
                <a:gd name="txL" fmla="*/ 0 w 3860"/>
                <a:gd name="txT" fmla="*/ 0 h 1"/>
                <a:gd name="txR" fmla="*/ 3860 w 3860"/>
                <a:gd name="txB" fmla="*/ 1 h 1"/>
              </a:gdLst>
              <a:ahLst/>
              <a:cxnLst>
                <a:cxn ang="0">
                  <a:pos x="0" y="1"/>
                </a:cxn>
                <a:cxn ang="0">
                  <a:pos x="3860" y="0"/>
                </a:cxn>
              </a:cxnLst>
              <a:rect l="txL" t="txT" r="txR" b="txB"/>
              <a:pathLst>
                <a:path w="3860" h="1">
                  <a:moveTo>
                    <a:pt x="0" y="1"/>
                  </a:moveTo>
                  <a:lnTo>
                    <a:pt x="386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0" name="Freeform 140"/>
            <p:cNvSpPr/>
            <p:nvPr/>
          </p:nvSpPr>
          <p:spPr>
            <a:xfrm>
              <a:off x="912" y="3209"/>
              <a:ext cx="4418" cy="1"/>
            </a:xfrm>
            <a:custGeom>
              <a:avLst/>
              <a:gdLst>
                <a:gd name="txL" fmla="*/ 0 w 4418"/>
                <a:gd name="txT" fmla="*/ 0 h 1"/>
                <a:gd name="txR" fmla="*/ 4418 w 4418"/>
                <a:gd name="txB" fmla="*/ 1 h 1"/>
              </a:gdLst>
              <a:ahLst/>
              <a:cxnLst>
                <a:cxn ang="0">
                  <a:pos x="0" y="1"/>
                </a:cxn>
                <a:cxn ang="0">
                  <a:pos x="4418" y="0"/>
                </a:cxn>
              </a:cxnLst>
              <a:rect l="txL" t="txT" r="txR" b="txB"/>
              <a:pathLst>
                <a:path w="4418" h="1">
                  <a:moveTo>
                    <a:pt x="0" y="1"/>
                  </a:moveTo>
                  <a:lnTo>
                    <a:pt x="4418"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1" name="Rectangle 141"/>
            <p:cNvSpPr/>
            <p:nvPr/>
          </p:nvSpPr>
          <p:spPr>
            <a:xfrm>
              <a:off x="114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12" name="Text Box 142"/>
            <p:cNvSpPr txBox="1"/>
            <p:nvPr/>
          </p:nvSpPr>
          <p:spPr>
            <a:xfrm>
              <a:off x="117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13" name="Freeform 143"/>
            <p:cNvSpPr/>
            <p:nvPr/>
          </p:nvSpPr>
          <p:spPr>
            <a:xfrm>
              <a:off x="1402"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4" name="Freeform 144"/>
            <p:cNvSpPr/>
            <p:nvPr/>
          </p:nvSpPr>
          <p:spPr>
            <a:xfrm>
              <a:off x="1613" y="1211"/>
              <a:ext cx="169" cy="1469"/>
            </a:xfrm>
            <a:custGeom>
              <a:avLst/>
              <a:gdLst>
                <a:gd name="txL" fmla="*/ 0 w 169"/>
                <a:gd name="txT" fmla="*/ 0 h 1469"/>
                <a:gd name="txR" fmla="*/ 169 w 169"/>
                <a:gd name="txB" fmla="*/ 1469 h 1469"/>
              </a:gdLst>
              <a:ahLst/>
              <a:cxnLst>
                <a:cxn ang="0">
                  <a:pos x="169" y="1468"/>
                </a:cxn>
                <a:cxn ang="0">
                  <a:pos x="0" y="1469"/>
                </a:cxn>
                <a:cxn ang="0">
                  <a:pos x="1" y="0"/>
                </a:cxn>
                <a:cxn ang="0">
                  <a:pos x="105" y="0"/>
                </a:cxn>
              </a:cxnLst>
              <a:rect l="txL" t="txT" r="txR" b="txB"/>
              <a:pathLst>
                <a:path w="169" h="1469">
                  <a:moveTo>
                    <a:pt x="169" y="1468"/>
                  </a:moveTo>
                  <a:lnTo>
                    <a:pt x="0" y="1469"/>
                  </a:lnTo>
                  <a:lnTo>
                    <a:pt x="1" y="0"/>
                  </a:lnTo>
                  <a:lnTo>
                    <a:pt x="10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5" name="Freeform 145"/>
            <p:cNvSpPr/>
            <p:nvPr/>
          </p:nvSpPr>
          <p:spPr>
            <a:xfrm>
              <a:off x="1967" y="1211"/>
              <a:ext cx="141" cy="1466"/>
            </a:xfrm>
            <a:custGeom>
              <a:avLst/>
              <a:gdLst>
                <a:gd name="txL" fmla="*/ 0 w 141"/>
                <a:gd name="txT" fmla="*/ 0 h 1466"/>
                <a:gd name="txR" fmla="*/ 141 w 141"/>
                <a:gd name="txB" fmla="*/ 1466 h 1466"/>
              </a:gdLst>
              <a:ahLst/>
              <a:cxnLst>
                <a:cxn ang="0">
                  <a:pos x="38" y="0"/>
                </a:cxn>
                <a:cxn ang="0">
                  <a:pos x="141" y="0"/>
                </a:cxn>
                <a:cxn ang="0">
                  <a:pos x="140" y="1466"/>
                </a:cxn>
                <a:cxn ang="0">
                  <a:pos x="0" y="1466"/>
                </a:cxn>
              </a:cxnLst>
              <a:rect l="txL" t="txT" r="txR" b="txB"/>
              <a:pathLst>
                <a:path w="141" h="1466">
                  <a:moveTo>
                    <a:pt x="38"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6" name="Freeform 146"/>
            <p:cNvSpPr/>
            <p:nvPr/>
          </p:nvSpPr>
          <p:spPr>
            <a:xfrm>
              <a:off x="2208" y="1211"/>
              <a:ext cx="155" cy="1467"/>
            </a:xfrm>
            <a:custGeom>
              <a:avLst/>
              <a:gdLst>
                <a:gd name="txL" fmla="*/ 0 w 155"/>
                <a:gd name="txT" fmla="*/ 0 h 1467"/>
                <a:gd name="txR" fmla="*/ 155 w 155"/>
                <a:gd name="txB" fmla="*/ 1467 h 1467"/>
              </a:gdLst>
              <a:ahLst/>
              <a:cxnLst>
                <a:cxn ang="0">
                  <a:pos x="155" y="1467"/>
                </a:cxn>
                <a:cxn ang="0">
                  <a:pos x="3" y="1467"/>
                </a:cxn>
                <a:cxn ang="0">
                  <a:pos x="0" y="1"/>
                </a:cxn>
                <a:cxn ang="0">
                  <a:pos x="89" y="0"/>
                </a:cxn>
              </a:cxnLst>
              <a:rect l="txL" t="txT" r="txR" b="txB"/>
              <a:pathLst>
                <a:path w="155" h="1467">
                  <a:moveTo>
                    <a:pt x="155" y="1467"/>
                  </a:moveTo>
                  <a:lnTo>
                    <a:pt x="3" y="1467"/>
                  </a:lnTo>
                  <a:lnTo>
                    <a:pt x="0" y="1"/>
                  </a:lnTo>
                  <a:lnTo>
                    <a:pt x="89"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7" name="Freeform 147"/>
            <p:cNvSpPr/>
            <p:nvPr/>
          </p:nvSpPr>
          <p:spPr>
            <a:xfrm>
              <a:off x="2557"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4"/>
                </a:cxn>
              </a:cxnLst>
              <a:rect l="txL" t="txT" r="txR" b="txB"/>
              <a:pathLst>
                <a:path w="142" h="1466">
                  <a:moveTo>
                    <a:pt x="34" y="0"/>
                  </a:moveTo>
                  <a:lnTo>
                    <a:pt x="142" y="0"/>
                  </a:lnTo>
                  <a:lnTo>
                    <a:pt x="141" y="1466"/>
                  </a:lnTo>
                  <a:lnTo>
                    <a:pt x="0" y="1464"/>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8" name="Freeform 148"/>
            <p:cNvSpPr/>
            <p:nvPr/>
          </p:nvSpPr>
          <p:spPr>
            <a:xfrm>
              <a:off x="2787"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77" y="0"/>
                </a:cxn>
              </a:cxnLst>
              <a:rect l="txL" t="txT" r="txR" b="txB"/>
              <a:pathLst>
                <a:path w="152" h="1467">
                  <a:moveTo>
                    <a:pt x="152" y="1467"/>
                  </a:moveTo>
                  <a:lnTo>
                    <a:pt x="0" y="1467"/>
                  </a:lnTo>
                  <a:lnTo>
                    <a:pt x="0" y="1"/>
                  </a:lnTo>
                  <a:lnTo>
                    <a:pt x="7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19" name="Freeform 149"/>
            <p:cNvSpPr/>
            <p:nvPr/>
          </p:nvSpPr>
          <p:spPr>
            <a:xfrm>
              <a:off x="3130" y="1211"/>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0" name="Freeform 150"/>
            <p:cNvSpPr/>
            <p:nvPr/>
          </p:nvSpPr>
          <p:spPr>
            <a:xfrm>
              <a:off x="3360" y="1209"/>
              <a:ext cx="155" cy="1469"/>
            </a:xfrm>
            <a:custGeom>
              <a:avLst/>
              <a:gdLst>
                <a:gd name="txL" fmla="*/ 0 w 155"/>
                <a:gd name="txT" fmla="*/ 0 h 1469"/>
                <a:gd name="txR" fmla="*/ 155 w 155"/>
                <a:gd name="txB" fmla="*/ 1469 h 1469"/>
              </a:gdLst>
              <a:ahLst/>
              <a:cxnLst>
                <a:cxn ang="0">
                  <a:pos x="155" y="1469"/>
                </a:cxn>
                <a:cxn ang="0">
                  <a:pos x="3" y="1469"/>
                </a:cxn>
                <a:cxn ang="0">
                  <a:pos x="0" y="0"/>
                </a:cxn>
                <a:cxn ang="0">
                  <a:pos x="103" y="2"/>
                </a:cxn>
              </a:cxnLst>
              <a:rect l="txL" t="txT" r="txR" b="txB"/>
              <a:pathLst>
                <a:path w="155" h="1469">
                  <a:moveTo>
                    <a:pt x="155" y="1469"/>
                  </a:moveTo>
                  <a:lnTo>
                    <a:pt x="3" y="1469"/>
                  </a:lnTo>
                  <a:lnTo>
                    <a:pt x="0" y="0"/>
                  </a:lnTo>
                  <a:lnTo>
                    <a:pt x="103"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1" name="Freeform 151"/>
            <p:cNvSpPr/>
            <p:nvPr/>
          </p:nvSpPr>
          <p:spPr>
            <a:xfrm>
              <a:off x="3710" y="1211"/>
              <a:ext cx="141" cy="1466"/>
            </a:xfrm>
            <a:custGeom>
              <a:avLst/>
              <a:gdLst>
                <a:gd name="txL" fmla="*/ 0 w 141"/>
                <a:gd name="txT" fmla="*/ 0 h 1466"/>
                <a:gd name="txR" fmla="*/ 141 w 141"/>
                <a:gd name="txB" fmla="*/ 1466 h 1466"/>
              </a:gdLst>
              <a:ahLst/>
              <a:cxnLst>
                <a:cxn ang="0">
                  <a:pos x="42" y="0"/>
                </a:cxn>
                <a:cxn ang="0">
                  <a:pos x="141" y="0"/>
                </a:cxn>
                <a:cxn ang="0">
                  <a:pos x="140" y="1466"/>
                </a:cxn>
                <a:cxn ang="0">
                  <a:pos x="0" y="1466"/>
                </a:cxn>
              </a:cxnLst>
              <a:rect l="txL" t="txT" r="txR" b="txB"/>
              <a:pathLst>
                <a:path w="141" h="1466">
                  <a:moveTo>
                    <a:pt x="42" y="0"/>
                  </a:moveTo>
                  <a:lnTo>
                    <a:pt x="141" y="0"/>
                  </a:lnTo>
                  <a:lnTo>
                    <a:pt x="140"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2" name="Freeform 152"/>
            <p:cNvSpPr/>
            <p:nvPr/>
          </p:nvSpPr>
          <p:spPr>
            <a:xfrm>
              <a:off x="3939" y="1211"/>
              <a:ext cx="152" cy="1467"/>
            </a:xfrm>
            <a:custGeom>
              <a:avLst/>
              <a:gdLst>
                <a:gd name="txL" fmla="*/ 0 w 152"/>
                <a:gd name="txT" fmla="*/ 0 h 1467"/>
                <a:gd name="txR" fmla="*/ 152 w 152"/>
                <a:gd name="txB" fmla="*/ 1467 h 1467"/>
              </a:gdLst>
              <a:ahLst/>
              <a:cxnLst>
                <a:cxn ang="0">
                  <a:pos x="152" y="1467"/>
                </a:cxn>
                <a:cxn ang="0">
                  <a:pos x="0" y="1467"/>
                </a:cxn>
                <a:cxn ang="0">
                  <a:pos x="0" y="1"/>
                </a:cxn>
                <a:cxn ang="0">
                  <a:pos x="103" y="0"/>
                </a:cxn>
              </a:cxnLst>
              <a:rect l="txL" t="txT" r="txR" b="txB"/>
              <a:pathLst>
                <a:path w="152" h="1467">
                  <a:moveTo>
                    <a:pt x="152" y="1467"/>
                  </a:moveTo>
                  <a:lnTo>
                    <a:pt x="0" y="1467"/>
                  </a:lnTo>
                  <a:lnTo>
                    <a:pt x="0" y="1"/>
                  </a:lnTo>
                  <a:lnTo>
                    <a:pt x="103"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3" name="Freeform 153"/>
            <p:cNvSpPr/>
            <p:nvPr/>
          </p:nvSpPr>
          <p:spPr>
            <a:xfrm>
              <a:off x="4280" y="1211"/>
              <a:ext cx="147" cy="1466"/>
            </a:xfrm>
            <a:custGeom>
              <a:avLst/>
              <a:gdLst>
                <a:gd name="txL" fmla="*/ 0 w 147"/>
                <a:gd name="txT" fmla="*/ 0 h 1466"/>
                <a:gd name="txR" fmla="*/ 147 w 147"/>
                <a:gd name="txB" fmla="*/ 1466 h 1466"/>
              </a:gdLst>
              <a:ahLst/>
              <a:cxnLst>
                <a:cxn ang="0">
                  <a:pos x="51" y="0"/>
                </a:cxn>
                <a:cxn ang="0">
                  <a:pos x="147" y="0"/>
                </a:cxn>
                <a:cxn ang="0">
                  <a:pos x="146" y="1466"/>
                </a:cxn>
                <a:cxn ang="0">
                  <a:pos x="0" y="1466"/>
                </a:cxn>
              </a:cxnLst>
              <a:rect l="txL" t="txT" r="txR" b="txB"/>
              <a:pathLst>
                <a:path w="147" h="1466">
                  <a:moveTo>
                    <a:pt x="51"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4" name="Freeform 154"/>
            <p:cNvSpPr/>
            <p:nvPr/>
          </p:nvSpPr>
          <p:spPr>
            <a:xfrm>
              <a:off x="4509" y="1211"/>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5" name="Freeform 155"/>
            <p:cNvSpPr/>
            <p:nvPr/>
          </p:nvSpPr>
          <p:spPr>
            <a:xfrm>
              <a:off x="4861" y="1211"/>
              <a:ext cx="142" cy="1466"/>
            </a:xfrm>
            <a:custGeom>
              <a:avLst/>
              <a:gdLst>
                <a:gd name="txL" fmla="*/ 0 w 142"/>
                <a:gd name="txT" fmla="*/ 0 h 1466"/>
                <a:gd name="txR" fmla="*/ 142 w 142"/>
                <a:gd name="txB" fmla="*/ 1466 h 1466"/>
              </a:gdLst>
              <a:ahLst/>
              <a:cxnLst>
                <a:cxn ang="0">
                  <a:pos x="34" y="0"/>
                </a:cxn>
                <a:cxn ang="0">
                  <a:pos x="142" y="0"/>
                </a:cxn>
                <a:cxn ang="0">
                  <a:pos x="141" y="1466"/>
                </a:cxn>
                <a:cxn ang="0">
                  <a:pos x="0" y="1466"/>
                </a:cxn>
              </a:cxnLst>
              <a:rect l="txL" t="txT" r="txR" b="txB"/>
              <a:pathLst>
                <a:path w="142" h="1466">
                  <a:moveTo>
                    <a:pt x="34" y="0"/>
                  </a:moveTo>
                  <a:lnTo>
                    <a:pt x="142" y="0"/>
                  </a:lnTo>
                  <a:lnTo>
                    <a:pt x="141"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6" name="Freeform 156"/>
            <p:cNvSpPr/>
            <p:nvPr/>
          </p:nvSpPr>
          <p:spPr>
            <a:xfrm>
              <a:off x="5069" y="1211"/>
              <a:ext cx="159" cy="1469"/>
            </a:xfrm>
            <a:custGeom>
              <a:avLst/>
              <a:gdLst>
                <a:gd name="txL" fmla="*/ 0 w 159"/>
                <a:gd name="txT" fmla="*/ 0 h 1469"/>
                <a:gd name="txR" fmla="*/ 159 w 159"/>
                <a:gd name="txB" fmla="*/ 1469 h 1469"/>
              </a:gdLst>
              <a:ahLst/>
              <a:cxnLst>
                <a:cxn ang="0">
                  <a:pos x="159" y="1467"/>
                </a:cxn>
                <a:cxn ang="0">
                  <a:pos x="0" y="1469"/>
                </a:cxn>
                <a:cxn ang="0">
                  <a:pos x="1" y="0"/>
                </a:cxn>
                <a:cxn ang="0">
                  <a:pos x="104" y="0"/>
                </a:cxn>
              </a:cxnLst>
              <a:rect l="txL" t="txT" r="txR" b="txB"/>
              <a:pathLst>
                <a:path w="159" h="1469">
                  <a:moveTo>
                    <a:pt x="159" y="1467"/>
                  </a:moveTo>
                  <a:lnTo>
                    <a:pt x="0" y="1469"/>
                  </a:lnTo>
                  <a:lnTo>
                    <a:pt x="1" y="0"/>
                  </a:lnTo>
                  <a:lnTo>
                    <a:pt x="10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7" name="Freeform 157"/>
            <p:cNvSpPr/>
            <p:nvPr/>
          </p:nvSpPr>
          <p:spPr>
            <a:xfrm>
              <a:off x="5417" y="1211"/>
              <a:ext cx="147" cy="1466"/>
            </a:xfrm>
            <a:custGeom>
              <a:avLst/>
              <a:gdLst>
                <a:gd name="txL" fmla="*/ 0 w 147"/>
                <a:gd name="txT" fmla="*/ 0 h 1466"/>
                <a:gd name="txR" fmla="*/ 147 w 147"/>
                <a:gd name="txB" fmla="*/ 1466 h 1466"/>
              </a:gdLst>
              <a:ahLst/>
              <a:cxnLst>
                <a:cxn ang="0">
                  <a:pos x="47" y="0"/>
                </a:cxn>
                <a:cxn ang="0">
                  <a:pos x="147" y="0"/>
                </a:cxn>
                <a:cxn ang="0">
                  <a:pos x="146" y="1466"/>
                </a:cxn>
                <a:cxn ang="0">
                  <a:pos x="0" y="1466"/>
                </a:cxn>
              </a:cxnLst>
              <a:rect l="txL" t="txT" r="txR" b="txB"/>
              <a:pathLst>
                <a:path w="147" h="1466">
                  <a:moveTo>
                    <a:pt x="47" y="0"/>
                  </a:moveTo>
                  <a:lnTo>
                    <a:pt x="147" y="0"/>
                  </a:lnTo>
                  <a:lnTo>
                    <a:pt x="146" y="1466"/>
                  </a:lnTo>
                  <a:lnTo>
                    <a:pt x="0" y="146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8" name="Freeform 158"/>
            <p:cNvSpPr/>
            <p:nvPr/>
          </p:nvSpPr>
          <p:spPr>
            <a:xfrm>
              <a:off x="1055" y="2738"/>
              <a:ext cx="730" cy="660"/>
            </a:xfrm>
            <a:custGeom>
              <a:avLst/>
              <a:gdLst>
                <a:gd name="txL" fmla="*/ 0 w 730"/>
                <a:gd name="txT" fmla="*/ 0 h 660"/>
                <a:gd name="txR" fmla="*/ 730 w 730"/>
                <a:gd name="txB" fmla="*/ 660 h 660"/>
              </a:gdLst>
              <a:ahLst/>
              <a:cxnLst>
                <a:cxn ang="0">
                  <a:pos x="160" y="4"/>
                </a:cxn>
                <a:cxn ang="0">
                  <a:pos x="0" y="3"/>
                </a:cxn>
                <a:cxn ang="0">
                  <a:pos x="0" y="660"/>
                </a:cxn>
                <a:cxn ang="0">
                  <a:pos x="558" y="657"/>
                </a:cxn>
                <a:cxn ang="0">
                  <a:pos x="558" y="0"/>
                </a:cxn>
                <a:cxn ang="0">
                  <a:pos x="730" y="1"/>
                </a:cxn>
              </a:cxnLst>
              <a:rect l="txL" t="txT" r="txR" b="txB"/>
              <a:pathLst>
                <a:path w="730" h="660">
                  <a:moveTo>
                    <a:pt x="160" y="4"/>
                  </a:moveTo>
                  <a:lnTo>
                    <a:pt x="0" y="3"/>
                  </a:lnTo>
                  <a:lnTo>
                    <a:pt x="0" y="660"/>
                  </a:lnTo>
                  <a:lnTo>
                    <a:pt x="558" y="657"/>
                  </a:lnTo>
                  <a:lnTo>
                    <a:pt x="558" y="0"/>
                  </a:lnTo>
                  <a:lnTo>
                    <a:pt x="730"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29" name="Freeform 159"/>
            <p:cNvSpPr/>
            <p:nvPr/>
          </p:nvSpPr>
          <p:spPr>
            <a:xfrm>
              <a:off x="2207" y="2744"/>
              <a:ext cx="729" cy="658"/>
            </a:xfrm>
            <a:custGeom>
              <a:avLst/>
              <a:gdLst>
                <a:gd name="txL" fmla="*/ 0 w 729"/>
                <a:gd name="txT" fmla="*/ 0 h 658"/>
                <a:gd name="txR" fmla="*/ 729 w 729"/>
                <a:gd name="txB" fmla="*/ 658 h 658"/>
              </a:gdLst>
              <a:ahLst/>
              <a:cxnLst>
                <a:cxn ang="0">
                  <a:pos x="153" y="0"/>
                </a:cxn>
                <a:cxn ang="0">
                  <a:pos x="0" y="0"/>
                </a:cxn>
                <a:cxn ang="0">
                  <a:pos x="0" y="657"/>
                </a:cxn>
                <a:cxn ang="0">
                  <a:pos x="583" y="658"/>
                </a:cxn>
                <a:cxn ang="0">
                  <a:pos x="582" y="3"/>
                </a:cxn>
                <a:cxn ang="0">
                  <a:pos x="729" y="3"/>
                </a:cxn>
              </a:cxnLst>
              <a:rect l="txL" t="txT" r="txR" b="txB"/>
              <a:pathLst>
                <a:path w="729" h="658">
                  <a:moveTo>
                    <a:pt x="153" y="0"/>
                  </a:moveTo>
                  <a:lnTo>
                    <a:pt x="0" y="0"/>
                  </a:lnTo>
                  <a:lnTo>
                    <a:pt x="0" y="657"/>
                  </a:lnTo>
                  <a:lnTo>
                    <a:pt x="583" y="658"/>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0" name="Freeform 160"/>
            <p:cNvSpPr/>
            <p:nvPr/>
          </p:nvSpPr>
          <p:spPr>
            <a:xfrm>
              <a:off x="3356" y="2744"/>
              <a:ext cx="729" cy="657"/>
            </a:xfrm>
            <a:custGeom>
              <a:avLst/>
              <a:gdLst>
                <a:gd name="txL" fmla="*/ 0 w 729"/>
                <a:gd name="txT" fmla="*/ 0 h 657"/>
                <a:gd name="txR" fmla="*/ 729 w 729"/>
                <a:gd name="txB" fmla="*/ 657 h 657"/>
              </a:gdLst>
              <a:ahLst/>
              <a:cxnLst>
                <a:cxn ang="0">
                  <a:pos x="158" y="0"/>
                </a:cxn>
                <a:cxn ang="0">
                  <a:pos x="0" y="0"/>
                </a:cxn>
                <a:cxn ang="0">
                  <a:pos x="0" y="657"/>
                </a:cxn>
                <a:cxn ang="0">
                  <a:pos x="579" y="654"/>
                </a:cxn>
                <a:cxn ang="0">
                  <a:pos x="582" y="3"/>
                </a:cxn>
                <a:cxn ang="0">
                  <a:pos x="729" y="3"/>
                </a:cxn>
              </a:cxnLst>
              <a:rect l="txL" t="txT" r="txR" b="txB"/>
              <a:pathLst>
                <a:path w="729" h="657">
                  <a:moveTo>
                    <a:pt x="158" y="0"/>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1" name="Freeform 161"/>
            <p:cNvSpPr/>
            <p:nvPr/>
          </p:nvSpPr>
          <p:spPr>
            <a:xfrm>
              <a:off x="4508" y="2744"/>
              <a:ext cx="729" cy="657"/>
            </a:xfrm>
            <a:custGeom>
              <a:avLst/>
              <a:gdLst>
                <a:gd name="txL" fmla="*/ 0 w 729"/>
                <a:gd name="txT" fmla="*/ 0 h 657"/>
                <a:gd name="txR" fmla="*/ 729 w 729"/>
                <a:gd name="txB" fmla="*/ 657 h 657"/>
              </a:gdLst>
              <a:ahLst/>
              <a:cxnLst>
                <a:cxn ang="0">
                  <a:pos x="161" y="2"/>
                </a:cxn>
                <a:cxn ang="0">
                  <a:pos x="0" y="0"/>
                </a:cxn>
                <a:cxn ang="0">
                  <a:pos x="0" y="657"/>
                </a:cxn>
                <a:cxn ang="0">
                  <a:pos x="579" y="654"/>
                </a:cxn>
                <a:cxn ang="0">
                  <a:pos x="582" y="3"/>
                </a:cxn>
                <a:cxn ang="0">
                  <a:pos x="729" y="3"/>
                </a:cxn>
              </a:cxnLst>
              <a:rect l="txL" t="txT" r="txR" b="txB"/>
              <a:pathLst>
                <a:path w="729" h="657">
                  <a:moveTo>
                    <a:pt x="161" y="2"/>
                  </a:moveTo>
                  <a:lnTo>
                    <a:pt x="0" y="0"/>
                  </a:lnTo>
                  <a:lnTo>
                    <a:pt x="0" y="657"/>
                  </a:lnTo>
                  <a:lnTo>
                    <a:pt x="579" y="654"/>
                  </a:lnTo>
                  <a:lnTo>
                    <a:pt x="582" y="3"/>
                  </a:lnTo>
                  <a:lnTo>
                    <a:pt x="729" y="3"/>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2" name="Freeform 162"/>
            <p:cNvSpPr/>
            <p:nvPr/>
          </p:nvSpPr>
          <p:spPr>
            <a:xfrm>
              <a:off x="1400" y="2735"/>
              <a:ext cx="708" cy="571"/>
            </a:xfrm>
            <a:custGeom>
              <a:avLst/>
              <a:gdLst>
                <a:gd name="txL" fmla="*/ 0 w 708"/>
                <a:gd name="txT" fmla="*/ 0 h 571"/>
                <a:gd name="txR" fmla="*/ 708 w 708"/>
                <a:gd name="txB" fmla="*/ 571 h 571"/>
              </a:gdLst>
              <a:ahLst/>
              <a:cxnLst>
                <a:cxn ang="0">
                  <a:pos x="0" y="0"/>
                </a:cxn>
                <a:cxn ang="0">
                  <a:pos x="132" y="0"/>
                </a:cxn>
                <a:cxn ang="0">
                  <a:pos x="133" y="571"/>
                </a:cxn>
                <a:cxn ang="0">
                  <a:pos x="708" y="570"/>
                </a:cxn>
                <a:cxn ang="0">
                  <a:pos x="708" y="9"/>
                </a:cxn>
                <a:cxn ang="0">
                  <a:pos x="573" y="9"/>
                </a:cxn>
              </a:cxnLst>
              <a:rect l="txL" t="txT" r="txR" b="txB"/>
              <a:pathLst>
                <a:path w="708" h="571">
                  <a:moveTo>
                    <a:pt x="0" y="0"/>
                  </a:moveTo>
                  <a:lnTo>
                    <a:pt x="132" y="0"/>
                  </a:lnTo>
                  <a:lnTo>
                    <a:pt x="133" y="571"/>
                  </a:lnTo>
                  <a:lnTo>
                    <a:pt x="708" y="570"/>
                  </a:lnTo>
                  <a:lnTo>
                    <a:pt x="708" y="9"/>
                  </a:lnTo>
                  <a:lnTo>
                    <a:pt x="573" y="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3" name="Freeform 163"/>
            <p:cNvSpPr/>
            <p:nvPr/>
          </p:nvSpPr>
          <p:spPr>
            <a:xfrm>
              <a:off x="2552" y="2735"/>
              <a:ext cx="726" cy="567"/>
            </a:xfrm>
            <a:custGeom>
              <a:avLst/>
              <a:gdLst>
                <a:gd name="txL" fmla="*/ 0 w 726"/>
                <a:gd name="txT" fmla="*/ 0 h 567"/>
                <a:gd name="txR" fmla="*/ 726 w 726"/>
                <a:gd name="txB" fmla="*/ 567 h 567"/>
              </a:gdLst>
              <a:ahLst/>
              <a:cxnLst>
                <a:cxn ang="0">
                  <a:pos x="0" y="0"/>
                </a:cxn>
                <a:cxn ang="0">
                  <a:pos x="148" y="1"/>
                </a:cxn>
                <a:cxn ang="0">
                  <a:pos x="147" y="567"/>
                </a:cxn>
                <a:cxn ang="0">
                  <a:pos x="726" y="567"/>
                </a:cxn>
                <a:cxn ang="0">
                  <a:pos x="726" y="6"/>
                </a:cxn>
                <a:cxn ang="0">
                  <a:pos x="579" y="6"/>
                </a:cxn>
              </a:cxnLst>
              <a:rect l="txL" t="txT" r="txR" b="txB"/>
              <a:pathLst>
                <a:path w="726" h="567">
                  <a:moveTo>
                    <a:pt x="0" y="0"/>
                  </a:moveTo>
                  <a:lnTo>
                    <a:pt x="148" y="1"/>
                  </a:lnTo>
                  <a:lnTo>
                    <a:pt x="147" y="567"/>
                  </a:lnTo>
                  <a:lnTo>
                    <a:pt x="726" y="567"/>
                  </a:lnTo>
                  <a:lnTo>
                    <a:pt x="726" y="6"/>
                  </a:lnTo>
                  <a:lnTo>
                    <a:pt x="57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4" name="Freeform 164"/>
            <p:cNvSpPr/>
            <p:nvPr/>
          </p:nvSpPr>
          <p:spPr>
            <a:xfrm>
              <a:off x="3704" y="2738"/>
              <a:ext cx="714" cy="567"/>
            </a:xfrm>
            <a:custGeom>
              <a:avLst/>
              <a:gdLst>
                <a:gd name="txL" fmla="*/ 0 w 714"/>
                <a:gd name="txT" fmla="*/ 0 h 567"/>
                <a:gd name="txR" fmla="*/ 714 w 714"/>
                <a:gd name="txB" fmla="*/ 567 h 567"/>
              </a:gdLst>
              <a:ahLst/>
              <a:cxnLst>
                <a:cxn ang="0">
                  <a:pos x="0" y="0"/>
                </a:cxn>
                <a:cxn ang="0">
                  <a:pos x="136" y="1"/>
                </a:cxn>
                <a:cxn ang="0">
                  <a:pos x="135" y="567"/>
                </a:cxn>
                <a:cxn ang="0">
                  <a:pos x="714" y="567"/>
                </a:cxn>
                <a:cxn ang="0">
                  <a:pos x="714" y="6"/>
                </a:cxn>
                <a:cxn ang="0">
                  <a:pos x="576" y="5"/>
                </a:cxn>
              </a:cxnLst>
              <a:rect l="txL" t="txT" r="txR" b="txB"/>
              <a:pathLst>
                <a:path w="714" h="567">
                  <a:moveTo>
                    <a:pt x="0" y="0"/>
                  </a:moveTo>
                  <a:lnTo>
                    <a:pt x="136" y="1"/>
                  </a:lnTo>
                  <a:lnTo>
                    <a:pt x="135" y="567"/>
                  </a:lnTo>
                  <a:lnTo>
                    <a:pt x="714" y="567"/>
                  </a:lnTo>
                  <a:lnTo>
                    <a:pt x="714" y="6"/>
                  </a:lnTo>
                  <a:lnTo>
                    <a:pt x="576"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5" name="Freeform 165"/>
            <p:cNvSpPr/>
            <p:nvPr/>
          </p:nvSpPr>
          <p:spPr>
            <a:xfrm>
              <a:off x="4859" y="2738"/>
              <a:ext cx="711" cy="567"/>
            </a:xfrm>
            <a:custGeom>
              <a:avLst/>
              <a:gdLst>
                <a:gd name="txL" fmla="*/ 0 w 711"/>
                <a:gd name="txT" fmla="*/ 0 h 567"/>
                <a:gd name="txR" fmla="*/ 711 w 711"/>
                <a:gd name="txB" fmla="*/ 567 h 567"/>
              </a:gdLst>
              <a:ahLst/>
              <a:cxnLst>
                <a:cxn ang="0">
                  <a:pos x="0" y="0"/>
                </a:cxn>
                <a:cxn ang="0">
                  <a:pos x="130" y="1"/>
                </a:cxn>
                <a:cxn ang="0">
                  <a:pos x="132" y="567"/>
                </a:cxn>
                <a:cxn ang="0">
                  <a:pos x="711" y="567"/>
                </a:cxn>
                <a:cxn ang="0">
                  <a:pos x="711" y="6"/>
                </a:cxn>
                <a:cxn ang="0">
                  <a:pos x="564" y="6"/>
                </a:cxn>
              </a:cxnLst>
              <a:rect l="txL" t="txT" r="txR" b="txB"/>
              <a:pathLst>
                <a:path w="711" h="567">
                  <a:moveTo>
                    <a:pt x="0" y="0"/>
                  </a:moveTo>
                  <a:lnTo>
                    <a:pt x="130" y="1"/>
                  </a:lnTo>
                  <a:lnTo>
                    <a:pt x="132" y="567"/>
                  </a:lnTo>
                  <a:lnTo>
                    <a:pt x="711" y="567"/>
                  </a:lnTo>
                  <a:lnTo>
                    <a:pt x="711" y="6"/>
                  </a:lnTo>
                  <a:lnTo>
                    <a:pt x="564"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36" name="Freeform 166"/>
            <p:cNvSpPr/>
            <p:nvPr/>
          </p:nvSpPr>
          <p:spPr>
            <a:xfrm>
              <a:off x="1322" y="3398"/>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7" name="Freeform 167"/>
            <p:cNvSpPr/>
            <p:nvPr/>
          </p:nvSpPr>
          <p:spPr>
            <a:xfrm>
              <a:off x="2491"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8" name="Freeform 168"/>
            <p:cNvSpPr/>
            <p:nvPr/>
          </p:nvSpPr>
          <p:spPr>
            <a:xfrm>
              <a:off x="3643"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39" name="Freeform 169"/>
            <p:cNvSpPr/>
            <p:nvPr/>
          </p:nvSpPr>
          <p:spPr>
            <a:xfrm>
              <a:off x="4795" y="3401"/>
              <a:ext cx="1" cy="150"/>
            </a:xfrm>
            <a:custGeom>
              <a:avLst/>
              <a:gdLst>
                <a:gd name="txL" fmla="*/ 0 w 1"/>
                <a:gd name="txT" fmla="*/ 0 h 150"/>
                <a:gd name="txR" fmla="*/ 1 w 1"/>
                <a:gd name="txB" fmla="*/ 150 h 150"/>
              </a:gdLst>
              <a:ahLst/>
              <a:cxnLst>
                <a:cxn ang="0">
                  <a:pos x="0" y="0"/>
                </a:cxn>
                <a:cxn ang="0">
                  <a:pos x="0" y="150"/>
                </a:cxn>
              </a:cxnLst>
              <a:rect l="txL" t="txT" r="txR" b="txB"/>
              <a:pathLst>
                <a:path w="1" h="150">
                  <a:moveTo>
                    <a:pt x="0" y="0"/>
                  </a:moveTo>
                  <a:lnTo>
                    <a:pt x="0" y="150"/>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0" name="Freeform 170"/>
            <p:cNvSpPr/>
            <p:nvPr/>
          </p:nvSpPr>
          <p:spPr>
            <a:xfrm>
              <a:off x="5276"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1" name="Freeform 171"/>
            <p:cNvSpPr/>
            <p:nvPr/>
          </p:nvSpPr>
          <p:spPr>
            <a:xfrm>
              <a:off x="4124"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2" name="Freeform 172"/>
            <p:cNvSpPr/>
            <p:nvPr/>
          </p:nvSpPr>
          <p:spPr>
            <a:xfrm>
              <a:off x="2972"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3" name="Freeform 173"/>
            <p:cNvSpPr/>
            <p:nvPr/>
          </p:nvSpPr>
          <p:spPr>
            <a:xfrm>
              <a:off x="1819" y="3305"/>
              <a:ext cx="1" cy="246"/>
            </a:xfrm>
            <a:custGeom>
              <a:avLst/>
              <a:gdLst>
                <a:gd name="txL" fmla="*/ 0 w 1"/>
                <a:gd name="txT" fmla="*/ 0 h 246"/>
                <a:gd name="txR" fmla="*/ 1 w 1"/>
                <a:gd name="txB" fmla="*/ 246 h 246"/>
              </a:gdLst>
              <a:ahLst/>
              <a:cxnLst>
                <a:cxn ang="0">
                  <a:pos x="0" y="0"/>
                </a:cxn>
                <a:cxn ang="0">
                  <a:pos x="0" y="246"/>
                </a:cxn>
              </a:cxnLst>
              <a:rect l="txL" t="txT" r="txR" b="txB"/>
              <a:pathLst>
                <a:path w="1" h="246">
                  <a:moveTo>
                    <a:pt x="0" y="0"/>
                  </a:moveTo>
                  <a:lnTo>
                    <a:pt x="0" y="246"/>
                  </a:lnTo>
                </a:path>
              </a:pathLst>
            </a:custGeom>
            <a:noFill/>
            <a:ln w="38100" cap="flat" cmpd="sng">
              <a:solidFill>
                <a:schemeClr val="tx1"/>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5044" name="Freeform 174"/>
            <p:cNvSpPr/>
            <p:nvPr/>
          </p:nvSpPr>
          <p:spPr>
            <a:xfrm>
              <a:off x="956" y="4025"/>
              <a:ext cx="4317" cy="1"/>
            </a:xfrm>
            <a:custGeom>
              <a:avLst/>
              <a:gdLst>
                <a:gd name="txL" fmla="*/ 0 w 4317"/>
                <a:gd name="txT" fmla="*/ 0 h 1"/>
                <a:gd name="txR" fmla="*/ 4317 w 4317"/>
                <a:gd name="txB" fmla="*/ 1 h 1"/>
              </a:gdLst>
              <a:ahLst/>
              <a:cxnLst>
                <a:cxn ang="0">
                  <a:pos x="0" y="0"/>
                </a:cxn>
                <a:cxn ang="0">
                  <a:pos x="4317" y="0"/>
                </a:cxn>
              </a:cxnLst>
              <a:rect l="txL" t="txT" r="txR" b="txB"/>
              <a:pathLst>
                <a:path w="4317" h="1">
                  <a:moveTo>
                    <a:pt x="0" y="0"/>
                  </a:moveTo>
                  <a:lnTo>
                    <a:pt x="431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5" name="Freeform 175"/>
            <p:cNvSpPr/>
            <p:nvPr/>
          </p:nvSpPr>
          <p:spPr>
            <a:xfrm>
              <a:off x="956" y="4121"/>
              <a:ext cx="3837" cy="1"/>
            </a:xfrm>
            <a:custGeom>
              <a:avLst/>
              <a:gdLst>
                <a:gd name="txL" fmla="*/ 0 w 3837"/>
                <a:gd name="txT" fmla="*/ 0 h 1"/>
                <a:gd name="txR" fmla="*/ 3837 w 3837"/>
                <a:gd name="txB" fmla="*/ 1 h 1"/>
              </a:gdLst>
              <a:ahLst/>
              <a:cxnLst>
                <a:cxn ang="0">
                  <a:pos x="0" y="0"/>
                </a:cxn>
                <a:cxn ang="0">
                  <a:pos x="3837" y="0"/>
                </a:cxn>
              </a:cxnLst>
              <a:rect l="txL" t="txT" r="txR" b="txB"/>
              <a:pathLst>
                <a:path w="3837" h="1">
                  <a:moveTo>
                    <a:pt x="0" y="0"/>
                  </a:moveTo>
                  <a:lnTo>
                    <a:pt x="383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5046" name="Freeform 176"/>
            <p:cNvSpPr/>
            <p:nvPr/>
          </p:nvSpPr>
          <p:spPr>
            <a:xfrm>
              <a:off x="1322"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7" name="Freeform 177"/>
            <p:cNvSpPr/>
            <p:nvPr/>
          </p:nvSpPr>
          <p:spPr>
            <a:xfrm>
              <a:off x="2491"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8" name="Freeform 178"/>
            <p:cNvSpPr/>
            <p:nvPr/>
          </p:nvSpPr>
          <p:spPr>
            <a:xfrm>
              <a:off x="3643" y="3881"/>
              <a:ext cx="1" cy="243"/>
            </a:xfrm>
            <a:custGeom>
              <a:avLst/>
              <a:gdLst>
                <a:gd name="txL" fmla="*/ 0 w 1"/>
                <a:gd name="txT" fmla="*/ 0 h 243"/>
                <a:gd name="txR" fmla="*/ 1 w 1"/>
                <a:gd name="txB" fmla="*/ 243 h 243"/>
              </a:gdLst>
              <a:ahLst/>
              <a:cxnLst>
                <a:cxn ang="0">
                  <a:pos x="0" y="0"/>
                </a:cxn>
                <a:cxn ang="0">
                  <a:pos x="0" y="243"/>
                </a:cxn>
              </a:cxnLst>
              <a:rect l="txL" t="txT" r="txR" b="txB"/>
              <a:pathLst>
                <a:path w="1" h="243">
                  <a:moveTo>
                    <a:pt x="0" y="0"/>
                  </a:moveTo>
                  <a:lnTo>
                    <a:pt x="0" y="243"/>
                  </a:lnTo>
                </a:path>
              </a:pathLst>
            </a:custGeom>
            <a:noFill/>
            <a:ln w="38100" cap="flat" cmpd="sng">
              <a:solidFill>
                <a:schemeClr val="tx1"/>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5049" name="Freeform 179"/>
            <p:cNvSpPr/>
            <p:nvPr/>
          </p:nvSpPr>
          <p:spPr>
            <a:xfrm>
              <a:off x="4791" y="3881"/>
              <a:ext cx="4" cy="247"/>
            </a:xfrm>
            <a:custGeom>
              <a:avLst/>
              <a:gdLst>
                <a:gd name="txL" fmla="*/ 0 w 4"/>
                <a:gd name="txT" fmla="*/ 0 h 247"/>
                <a:gd name="txR" fmla="*/ 4 w 4"/>
                <a:gd name="txB" fmla="*/ 247 h 247"/>
              </a:gdLst>
              <a:ahLst/>
              <a:cxnLst>
                <a:cxn ang="0">
                  <a:pos x="4" y="0"/>
                </a:cxn>
                <a:cxn ang="0">
                  <a:pos x="0" y="247"/>
                </a:cxn>
              </a:cxnLst>
              <a:rect l="txL" t="txT" r="txR" b="txB"/>
              <a:pathLst>
                <a:path w="4" h="247">
                  <a:moveTo>
                    <a:pt x="4" y="0"/>
                  </a:moveTo>
                  <a:lnTo>
                    <a:pt x="0" y="247"/>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0" name="Freeform 180"/>
            <p:cNvSpPr/>
            <p:nvPr/>
          </p:nvSpPr>
          <p:spPr>
            <a:xfrm>
              <a:off x="5277" y="3881"/>
              <a:ext cx="1" cy="151"/>
            </a:xfrm>
            <a:custGeom>
              <a:avLst/>
              <a:gdLst>
                <a:gd name="txL" fmla="*/ 0 w 1"/>
                <a:gd name="txT" fmla="*/ 0 h 151"/>
                <a:gd name="txR" fmla="*/ 1 w 1"/>
                <a:gd name="txB" fmla="*/ 151 h 151"/>
              </a:gdLst>
              <a:ahLst/>
              <a:cxnLst>
                <a:cxn ang="0">
                  <a:pos x="0" y="0"/>
                </a:cxn>
                <a:cxn ang="0">
                  <a:pos x="0" y="151"/>
                </a:cxn>
              </a:cxnLst>
              <a:rect l="txL" t="txT" r="txR" b="txB"/>
              <a:pathLst>
                <a:path w="1" h="151">
                  <a:moveTo>
                    <a:pt x="0" y="0"/>
                  </a:moveTo>
                  <a:lnTo>
                    <a:pt x="0" y="151"/>
                  </a:lnTo>
                </a:path>
              </a:pathLst>
            </a:custGeom>
            <a:noFill/>
            <a:ln w="38100" cap="flat" cmpd="sng">
              <a:solidFill>
                <a:schemeClr val="tx1"/>
              </a:solidFill>
              <a:prstDash val="solid"/>
              <a:round/>
              <a:headEnd type="none" w="med" len="med"/>
              <a:tailEnd type="none" w="sm" len="sm"/>
            </a:ln>
          </p:spPr>
          <p:txBody>
            <a:bodyPr>
              <a:spAutoFit/>
            </a:bodyPr>
            <a:lstStyle/>
            <a:p>
              <a:endParaRPr lang="zh-CN" altLang="en-US" dirty="0">
                <a:latin typeface="Times New Roman" panose="02020603050405020304" pitchFamily="18" charset="0"/>
              </a:endParaRPr>
            </a:p>
          </p:txBody>
        </p:sp>
        <p:sp>
          <p:nvSpPr>
            <p:cNvPr id="35051" name="Line 181"/>
            <p:cNvSpPr/>
            <p:nvPr/>
          </p:nvSpPr>
          <p:spPr>
            <a:xfrm>
              <a:off x="4124" y="3881"/>
              <a:ext cx="0" cy="144"/>
            </a:xfrm>
            <a:prstGeom prst="line">
              <a:avLst/>
            </a:prstGeom>
            <a:ln w="38100" cap="flat" cmpd="sng">
              <a:solidFill>
                <a:schemeClr val="tx1"/>
              </a:solidFill>
              <a:prstDash val="solid"/>
              <a:headEnd type="none" w="med" len="med"/>
              <a:tailEnd type="oval" w="sm" len="sm"/>
            </a:ln>
          </p:spPr>
        </p:sp>
        <p:sp>
          <p:nvSpPr>
            <p:cNvPr id="35052" name="Line 182"/>
            <p:cNvSpPr/>
            <p:nvPr/>
          </p:nvSpPr>
          <p:spPr>
            <a:xfrm>
              <a:off x="2973" y="3881"/>
              <a:ext cx="0" cy="144"/>
            </a:xfrm>
            <a:prstGeom prst="line">
              <a:avLst/>
            </a:prstGeom>
            <a:ln w="38100" cap="flat" cmpd="sng">
              <a:solidFill>
                <a:schemeClr val="tx1"/>
              </a:solidFill>
              <a:prstDash val="solid"/>
              <a:headEnd type="none" w="med" len="med"/>
              <a:tailEnd type="oval" w="sm" len="sm"/>
            </a:ln>
          </p:spPr>
        </p:sp>
        <p:sp>
          <p:nvSpPr>
            <p:cNvPr id="35053" name="Line 183"/>
            <p:cNvSpPr/>
            <p:nvPr/>
          </p:nvSpPr>
          <p:spPr>
            <a:xfrm>
              <a:off x="1820" y="3881"/>
              <a:ext cx="0" cy="144"/>
            </a:xfrm>
            <a:prstGeom prst="line">
              <a:avLst/>
            </a:prstGeom>
            <a:ln w="38100" cap="flat" cmpd="sng">
              <a:solidFill>
                <a:schemeClr val="tx1"/>
              </a:solidFill>
              <a:prstDash val="solid"/>
              <a:headEnd type="none" w="med" len="med"/>
              <a:tailEnd type="oval" w="sm" len="sm"/>
            </a:ln>
          </p:spPr>
        </p:sp>
        <p:sp>
          <p:nvSpPr>
            <p:cNvPr id="35054" name="Rectangle 184"/>
            <p:cNvSpPr/>
            <p:nvPr/>
          </p:nvSpPr>
          <p:spPr>
            <a:xfrm>
              <a:off x="2317"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5" name="Text Box 185"/>
            <p:cNvSpPr txBox="1"/>
            <p:nvPr/>
          </p:nvSpPr>
          <p:spPr>
            <a:xfrm>
              <a:off x="2348"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6" name="Rectangle 186"/>
            <p:cNvSpPr/>
            <p:nvPr/>
          </p:nvSpPr>
          <p:spPr>
            <a:xfrm>
              <a:off x="3469"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7" name="Text Box 187"/>
            <p:cNvSpPr txBox="1"/>
            <p:nvPr/>
          </p:nvSpPr>
          <p:spPr>
            <a:xfrm>
              <a:off x="3500"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58" name="Rectangle 188"/>
            <p:cNvSpPr/>
            <p:nvPr/>
          </p:nvSpPr>
          <p:spPr>
            <a:xfrm>
              <a:off x="4621" y="3545"/>
              <a:ext cx="823" cy="336"/>
            </a:xfrm>
            <a:prstGeom prst="rect">
              <a:avLst/>
            </a:prstGeom>
            <a:noFill/>
            <a:ln w="38100"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5059" name="Text Box 189"/>
            <p:cNvSpPr txBox="1"/>
            <p:nvPr/>
          </p:nvSpPr>
          <p:spPr>
            <a:xfrm>
              <a:off x="4652" y="3576"/>
              <a:ext cx="756"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读写电路</a:t>
              </a:r>
            </a:p>
          </p:txBody>
        </p:sp>
        <p:sp>
          <p:nvSpPr>
            <p:cNvPr id="35060" name="Line 190"/>
            <p:cNvSpPr/>
            <p:nvPr/>
          </p:nvSpPr>
          <p:spPr>
            <a:xfrm>
              <a:off x="1964" y="3737"/>
              <a:ext cx="181" cy="0"/>
            </a:xfrm>
            <a:prstGeom prst="line">
              <a:avLst/>
            </a:prstGeom>
            <a:ln w="38100" cap="flat" cmpd="sng">
              <a:solidFill>
                <a:schemeClr val="tx1"/>
              </a:solidFill>
              <a:prstDash val="solid"/>
              <a:headEnd type="stealth" w="sm" len="sm"/>
              <a:tailEnd type="stealth" w="sm" len="sm"/>
            </a:ln>
          </p:spPr>
        </p:sp>
        <p:sp>
          <p:nvSpPr>
            <p:cNvPr id="35061" name="Line 191"/>
            <p:cNvSpPr/>
            <p:nvPr/>
          </p:nvSpPr>
          <p:spPr>
            <a:xfrm>
              <a:off x="3144" y="3737"/>
              <a:ext cx="181" cy="0"/>
            </a:xfrm>
            <a:prstGeom prst="line">
              <a:avLst/>
            </a:prstGeom>
            <a:ln w="38100" cap="flat" cmpd="sng">
              <a:solidFill>
                <a:schemeClr val="tx1"/>
              </a:solidFill>
              <a:prstDash val="solid"/>
              <a:headEnd type="stealth" w="sm" len="sm"/>
              <a:tailEnd type="stealth" w="sm" len="sm"/>
            </a:ln>
          </p:spPr>
        </p:sp>
        <p:sp>
          <p:nvSpPr>
            <p:cNvPr id="35062" name="Line 192"/>
            <p:cNvSpPr/>
            <p:nvPr/>
          </p:nvSpPr>
          <p:spPr>
            <a:xfrm>
              <a:off x="4293" y="3737"/>
              <a:ext cx="181" cy="0"/>
            </a:xfrm>
            <a:prstGeom prst="line">
              <a:avLst/>
            </a:prstGeom>
            <a:ln w="38100" cap="flat" cmpd="sng">
              <a:solidFill>
                <a:schemeClr val="tx1"/>
              </a:solidFill>
              <a:prstDash val="solid"/>
              <a:headEnd type="stealth" w="sm" len="sm"/>
              <a:tailEnd type="stealth" w="sm" len="sm"/>
            </a:ln>
          </p:spPr>
        </p:sp>
        <p:sp>
          <p:nvSpPr>
            <p:cNvPr id="35063" name="Line 193"/>
            <p:cNvSpPr/>
            <p:nvPr/>
          </p:nvSpPr>
          <p:spPr>
            <a:xfrm>
              <a:off x="5420" y="3737"/>
              <a:ext cx="181" cy="0"/>
            </a:xfrm>
            <a:prstGeom prst="line">
              <a:avLst/>
            </a:prstGeom>
            <a:ln w="38100" cap="flat" cmpd="sng">
              <a:solidFill>
                <a:schemeClr val="tx1"/>
              </a:solidFill>
              <a:prstDash val="solid"/>
              <a:headEnd type="stealth" w="sm" len="sm"/>
              <a:tailEnd type="stealth" w="sm" len="sm"/>
            </a:ln>
          </p:spPr>
        </p:sp>
        <p:sp>
          <p:nvSpPr>
            <p:cNvPr id="35064" name="Freeform 194"/>
            <p:cNvSpPr/>
            <p:nvPr/>
          </p:nvSpPr>
          <p:spPr>
            <a:xfrm>
              <a:off x="3033"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5" name="Freeform 195"/>
            <p:cNvSpPr/>
            <p:nvPr/>
          </p:nvSpPr>
          <p:spPr>
            <a:xfrm>
              <a:off x="4185" y="2691"/>
              <a:ext cx="1" cy="525"/>
            </a:xfrm>
            <a:custGeom>
              <a:avLst/>
              <a:gdLst>
                <a:gd name="txL" fmla="*/ 0 w 1"/>
                <a:gd name="txT" fmla="*/ 0 h 525"/>
                <a:gd name="txR" fmla="*/ 1 w 1"/>
                <a:gd name="txB" fmla="*/ 525 h 525"/>
              </a:gdLst>
              <a:ahLst/>
              <a:cxnLst>
                <a:cxn ang="0">
                  <a:pos x="0" y="0"/>
                </a:cxn>
                <a:cxn ang="0">
                  <a:pos x="0" y="525"/>
                </a:cxn>
              </a:cxnLst>
              <a:rect l="txL" t="txT" r="txR" b="txB"/>
              <a:pathLst>
                <a:path w="1" h="525">
                  <a:moveTo>
                    <a:pt x="0" y="0"/>
                  </a:moveTo>
                  <a:lnTo>
                    <a:pt x="0" y="525"/>
                  </a:lnTo>
                </a:path>
              </a:pathLst>
            </a:custGeom>
            <a:noFill/>
            <a:ln w="38100" cap="flat" cmpd="sng">
              <a:solidFill>
                <a:schemeClr val="tx1"/>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5066" name="Freeform 196"/>
            <p:cNvSpPr/>
            <p:nvPr/>
          </p:nvSpPr>
          <p:spPr>
            <a:xfrm>
              <a:off x="5325" y="2708"/>
              <a:ext cx="47" cy="501"/>
            </a:xfrm>
            <a:custGeom>
              <a:avLst/>
              <a:gdLst>
                <a:gd name="txL" fmla="*/ 0 w 1"/>
                <a:gd name="txT" fmla="*/ 0 h 406"/>
                <a:gd name="txR" fmla="*/ 1 w 1"/>
                <a:gd name="txB" fmla="*/ 406 h 406"/>
              </a:gdLst>
              <a:ahLst/>
              <a:cxnLst>
                <a:cxn ang="0">
                  <a:pos x="0" y="0"/>
                </a:cxn>
                <a:cxn ang="0">
                  <a:pos x="0" y="1434"/>
                </a:cxn>
              </a:cxnLst>
              <a:rect l="txL" t="txT" r="txR" b="txB"/>
              <a:pathLst>
                <a:path w="1" h="406">
                  <a:moveTo>
                    <a:pt x="0" y="0"/>
                  </a:moveTo>
                  <a:lnTo>
                    <a:pt x="0" y="406"/>
                  </a:lnTo>
                </a:path>
              </a:pathLst>
            </a:custGeom>
            <a:noFill/>
            <a:ln w="38100" cap="flat" cmpd="sng">
              <a:solidFill>
                <a:schemeClr val="tx1"/>
              </a:solidFill>
              <a:prstDash val="solid"/>
              <a:round/>
              <a:headEnd type="oval" w="sm" len="sm"/>
              <a:tailEnd type="none" w="sm" len="sm"/>
            </a:ln>
          </p:spPr>
          <p:txBody>
            <a:bodyPr>
              <a:spAutoFit/>
            </a:bodyPr>
            <a:lstStyle/>
            <a:p>
              <a:endParaRPr lang="zh-CN" altLang="en-US" dirty="0">
                <a:latin typeface="Times New Roman" panose="02020603050405020304" pitchFamily="18" charset="0"/>
              </a:endParaRPr>
            </a:p>
          </p:txBody>
        </p:sp>
        <p:sp>
          <p:nvSpPr>
            <p:cNvPr id="35067" name="Text Box 197"/>
            <p:cNvSpPr txBox="1"/>
            <p:nvPr/>
          </p:nvSpPr>
          <p:spPr>
            <a:xfrm rot="5400000">
              <a:off x="1192"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8" name="Text Box 198"/>
            <p:cNvSpPr txBox="1"/>
            <p:nvPr/>
          </p:nvSpPr>
          <p:spPr>
            <a:xfrm rot="5400000">
              <a:off x="1768"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69" name="Text Box 199"/>
            <p:cNvSpPr txBox="1"/>
            <p:nvPr/>
          </p:nvSpPr>
          <p:spPr>
            <a:xfrm rot="5400000">
              <a:off x="2344" y="1640"/>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0" name="Text Box 200"/>
            <p:cNvSpPr txBox="1"/>
            <p:nvPr/>
          </p:nvSpPr>
          <p:spPr>
            <a:xfrm rot="5400000">
              <a:off x="2920"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71" name="Text Box 201"/>
            <p:cNvSpPr txBox="1"/>
            <p:nvPr/>
          </p:nvSpPr>
          <p:spPr>
            <a:xfrm rot="5400000">
              <a:off x="3495" y="1627"/>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2" name="Text Box 202"/>
            <p:cNvSpPr txBox="1"/>
            <p:nvPr/>
          </p:nvSpPr>
          <p:spPr>
            <a:xfrm rot="5400000">
              <a:off x="4072"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3" name="Text Box 203"/>
            <p:cNvSpPr txBox="1"/>
            <p:nvPr/>
          </p:nvSpPr>
          <p:spPr>
            <a:xfrm rot="5400000">
              <a:off x="4648"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4" name="Text Box 204"/>
            <p:cNvSpPr txBox="1"/>
            <p:nvPr/>
          </p:nvSpPr>
          <p:spPr>
            <a:xfrm rot="5400000">
              <a:off x="5243"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endParaRPr lang="en-US" altLang="zh-CN" sz="3200" b="1" dirty="0">
                <a:latin typeface="Times New Roman" panose="02020603050405020304" pitchFamily="18" charset="0"/>
              </a:endParaRPr>
            </a:p>
          </p:txBody>
        </p:sp>
        <p:sp>
          <p:nvSpPr>
            <p:cNvPr id="35075" name="Text Box 205"/>
            <p:cNvSpPr txBox="1"/>
            <p:nvPr/>
          </p:nvSpPr>
          <p:spPr>
            <a:xfrm>
              <a:off x="660" y="791"/>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76" name="Text Box 206"/>
            <p:cNvSpPr txBox="1"/>
            <p:nvPr/>
          </p:nvSpPr>
          <p:spPr>
            <a:xfrm>
              <a:off x="660" y="1383"/>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a:t>
              </a:r>
            </a:p>
          </p:txBody>
        </p:sp>
        <p:sp>
          <p:nvSpPr>
            <p:cNvPr id="35077" name="Text Box 207"/>
            <p:cNvSpPr txBox="1"/>
            <p:nvPr/>
          </p:nvSpPr>
          <p:spPr>
            <a:xfrm>
              <a:off x="624" y="19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63</a:t>
              </a:r>
            </a:p>
          </p:txBody>
        </p:sp>
        <p:sp>
          <p:nvSpPr>
            <p:cNvPr id="35078" name="Line 208"/>
            <p:cNvSpPr/>
            <p:nvPr/>
          </p:nvSpPr>
          <p:spPr>
            <a:xfrm>
              <a:off x="332" y="2537"/>
              <a:ext cx="576" cy="0"/>
            </a:xfrm>
            <a:prstGeom prst="line">
              <a:avLst/>
            </a:prstGeom>
            <a:ln w="38100" cap="flat" cmpd="sng">
              <a:solidFill>
                <a:schemeClr val="tx1"/>
              </a:solidFill>
              <a:prstDash val="solid"/>
              <a:headEnd type="none" w="med" len="med"/>
              <a:tailEnd type="none" w="med" len="med"/>
            </a:ln>
          </p:spPr>
        </p:sp>
        <p:sp>
          <p:nvSpPr>
            <p:cNvPr id="35079" name="Text Box 209"/>
            <p:cNvSpPr txBox="1"/>
            <p:nvPr/>
          </p:nvSpPr>
          <p:spPr>
            <a:xfrm>
              <a:off x="660" y="2727"/>
              <a:ext cx="188"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0</a:t>
              </a:r>
            </a:p>
          </p:txBody>
        </p:sp>
        <p:sp>
          <p:nvSpPr>
            <p:cNvPr id="35080" name="Text Box 210"/>
            <p:cNvSpPr txBox="1"/>
            <p:nvPr/>
          </p:nvSpPr>
          <p:spPr>
            <a:xfrm>
              <a:off x="624" y="3159"/>
              <a:ext cx="260" cy="231"/>
            </a:xfrm>
            <a:prstGeom prst="rect">
              <a:avLst/>
            </a:prstGeom>
            <a:noFill/>
            <a:ln w="9525">
              <a:noFill/>
            </a:ln>
          </p:spPr>
          <p:txBody>
            <a:bodyPr wrap="none">
              <a:spAutoFit/>
            </a:bodyPr>
            <a:lstStyle/>
            <a:p>
              <a:pPr algn="ctr">
                <a:spcBef>
                  <a:spcPct val="50000"/>
                </a:spcBef>
              </a:pPr>
              <a:r>
                <a:rPr lang="zh-CN" altLang="en-US" sz="1800" b="1" dirty="0">
                  <a:latin typeface="Times New Roman" panose="02020603050405020304" pitchFamily="18" charset="0"/>
                </a:rPr>
                <a:t>15</a:t>
              </a:r>
            </a:p>
          </p:txBody>
        </p:sp>
        <p:sp>
          <p:nvSpPr>
            <p:cNvPr id="35081" name="Text Box 211"/>
            <p:cNvSpPr txBox="1"/>
            <p:nvPr/>
          </p:nvSpPr>
          <p:spPr>
            <a:xfrm rot="5400000">
              <a:off x="664" y="1628"/>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2" name="Text Box 212"/>
            <p:cNvSpPr txBox="1"/>
            <p:nvPr/>
          </p:nvSpPr>
          <p:spPr>
            <a:xfrm rot="5400000">
              <a:off x="664" y="2876"/>
              <a:ext cx="372" cy="365"/>
            </a:xfrm>
            <a:prstGeom prst="rect">
              <a:avLst/>
            </a:prstGeom>
            <a:noFill/>
            <a:ln w="9525">
              <a:noFill/>
            </a:ln>
          </p:spPr>
          <p:txBody>
            <a:bodyPr wrap="none">
              <a:spAutoFit/>
            </a:bodyPr>
            <a:lstStyle/>
            <a:p>
              <a:pPr>
                <a:spcBef>
                  <a:spcPct val="50000"/>
                </a:spcBef>
              </a:pPr>
              <a:r>
                <a:rPr lang="zh-CN" altLang="en-US" sz="3200" b="1" dirty="0">
                  <a:latin typeface="Times New Roman" panose="02020603050405020304" pitchFamily="18" charset="0"/>
                </a:rPr>
                <a:t>…</a:t>
              </a:r>
            </a:p>
          </p:txBody>
        </p:sp>
        <p:sp>
          <p:nvSpPr>
            <p:cNvPr id="35083" name="Text Box 213"/>
            <p:cNvSpPr txBox="1"/>
            <p:nvPr/>
          </p:nvSpPr>
          <p:spPr>
            <a:xfrm>
              <a:off x="348" y="101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行</a:t>
              </a:r>
            </a:p>
          </p:txBody>
        </p:sp>
        <p:sp>
          <p:nvSpPr>
            <p:cNvPr id="35084" name="Text Box 214"/>
            <p:cNvSpPr txBox="1"/>
            <p:nvPr/>
          </p:nvSpPr>
          <p:spPr>
            <a:xfrm>
              <a:off x="348" y="126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85" name="Text Box 215"/>
            <p:cNvSpPr txBox="1"/>
            <p:nvPr/>
          </p:nvSpPr>
          <p:spPr>
            <a:xfrm>
              <a:off x="348" y="151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86" name="Text Box 216"/>
            <p:cNvSpPr txBox="1"/>
            <p:nvPr/>
          </p:nvSpPr>
          <p:spPr>
            <a:xfrm>
              <a:off x="348" y="175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87" name="Text Box 217"/>
            <p:cNvSpPr txBox="1"/>
            <p:nvPr/>
          </p:nvSpPr>
          <p:spPr>
            <a:xfrm>
              <a:off x="348" y="200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88" name="Text Box 218"/>
            <p:cNvSpPr txBox="1"/>
            <p:nvPr/>
          </p:nvSpPr>
          <p:spPr>
            <a:xfrm>
              <a:off x="375" y="2635"/>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列</a:t>
              </a:r>
            </a:p>
          </p:txBody>
        </p:sp>
        <p:sp>
          <p:nvSpPr>
            <p:cNvPr id="35089" name="Text Box 219"/>
            <p:cNvSpPr txBox="1"/>
            <p:nvPr/>
          </p:nvSpPr>
          <p:spPr>
            <a:xfrm>
              <a:off x="375" y="2883"/>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地</a:t>
              </a:r>
            </a:p>
          </p:txBody>
        </p:sp>
        <p:sp>
          <p:nvSpPr>
            <p:cNvPr id="35090" name="Text Box 220"/>
            <p:cNvSpPr txBox="1"/>
            <p:nvPr/>
          </p:nvSpPr>
          <p:spPr>
            <a:xfrm>
              <a:off x="375" y="3131"/>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址</a:t>
              </a:r>
            </a:p>
          </p:txBody>
        </p:sp>
        <p:sp>
          <p:nvSpPr>
            <p:cNvPr id="35091" name="Text Box 221"/>
            <p:cNvSpPr txBox="1"/>
            <p:nvPr/>
          </p:nvSpPr>
          <p:spPr>
            <a:xfrm>
              <a:off x="375" y="3378"/>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译</a:t>
              </a:r>
            </a:p>
          </p:txBody>
        </p:sp>
        <p:sp>
          <p:nvSpPr>
            <p:cNvPr id="35092" name="Text Box 222"/>
            <p:cNvSpPr txBox="1"/>
            <p:nvPr/>
          </p:nvSpPr>
          <p:spPr>
            <a:xfrm>
              <a:off x="375" y="3626"/>
              <a:ext cx="277" cy="250"/>
            </a:xfrm>
            <a:prstGeom prst="rect">
              <a:avLst/>
            </a:prstGeom>
            <a:noFill/>
            <a:ln w="9525">
              <a:noFill/>
            </a:ln>
          </p:spPr>
          <p:txBody>
            <a:bodyPr wrap="none">
              <a:spAutoFit/>
            </a:bodyPr>
            <a:lstStyle/>
            <a:p>
              <a:pPr algn="ctr">
                <a:spcBef>
                  <a:spcPct val="50000"/>
                </a:spcBef>
              </a:pPr>
              <a:r>
                <a:rPr lang="zh-CN" altLang="en-US" sz="2000" b="1" dirty="0">
                  <a:latin typeface="Times New Roman" panose="02020603050405020304" pitchFamily="18" charset="0"/>
                </a:rPr>
                <a:t>码</a:t>
              </a:r>
            </a:p>
          </p:txBody>
        </p:sp>
        <p:sp>
          <p:nvSpPr>
            <p:cNvPr id="35093" name="Text Box 223"/>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1</a:t>
              </a:r>
            </a:p>
          </p:txBody>
        </p:sp>
        <p:sp>
          <p:nvSpPr>
            <p:cNvPr id="35094" name="Text Box 224"/>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2</a:t>
              </a:r>
            </a:p>
          </p:txBody>
        </p:sp>
        <p:sp>
          <p:nvSpPr>
            <p:cNvPr id="35095" name="Text Box 225"/>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3</a:t>
              </a:r>
            </a:p>
          </p:txBody>
        </p:sp>
        <p:sp>
          <p:nvSpPr>
            <p:cNvPr id="35096" name="Text Box 226"/>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latin typeface="Times New Roman" panose="02020603050405020304" pitchFamily="18" charset="0"/>
                </a:rPr>
                <a:t>I/O</a:t>
              </a:r>
              <a:r>
                <a:rPr lang="en-US" altLang="zh-CN" sz="1600" b="1" baseline="-25000" dirty="0">
                  <a:latin typeface="Times New Roman" panose="02020603050405020304" pitchFamily="18" charset="0"/>
                </a:rPr>
                <a:t>4</a:t>
              </a:r>
            </a:p>
          </p:txBody>
        </p:sp>
        <p:sp>
          <p:nvSpPr>
            <p:cNvPr id="35097" name="Line 227"/>
            <p:cNvSpPr/>
            <p:nvPr/>
          </p:nvSpPr>
          <p:spPr>
            <a:xfrm>
              <a:off x="140" y="905"/>
              <a:ext cx="192" cy="0"/>
            </a:xfrm>
            <a:prstGeom prst="line">
              <a:avLst/>
            </a:prstGeom>
            <a:ln w="38100" cap="flat" cmpd="sng">
              <a:solidFill>
                <a:schemeClr val="tx1"/>
              </a:solidFill>
              <a:prstDash val="solid"/>
              <a:headEnd type="none" w="med" len="med"/>
              <a:tailEnd type="stealth" w="sm" len="sm"/>
            </a:ln>
          </p:spPr>
        </p:sp>
        <p:sp>
          <p:nvSpPr>
            <p:cNvPr id="35098" name="Line 228"/>
            <p:cNvSpPr/>
            <p:nvPr/>
          </p:nvSpPr>
          <p:spPr>
            <a:xfrm>
              <a:off x="140" y="1164"/>
              <a:ext cx="192" cy="0"/>
            </a:xfrm>
            <a:prstGeom prst="line">
              <a:avLst/>
            </a:prstGeom>
            <a:ln w="38100" cap="flat" cmpd="sng">
              <a:solidFill>
                <a:schemeClr val="tx1"/>
              </a:solidFill>
              <a:prstDash val="solid"/>
              <a:headEnd type="none" w="med" len="med"/>
              <a:tailEnd type="stealth" w="sm" len="sm"/>
            </a:ln>
          </p:spPr>
        </p:sp>
        <p:sp>
          <p:nvSpPr>
            <p:cNvPr id="35099" name="Line 229"/>
            <p:cNvSpPr/>
            <p:nvPr/>
          </p:nvSpPr>
          <p:spPr>
            <a:xfrm>
              <a:off x="140" y="1423"/>
              <a:ext cx="192" cy="0"/>
            </a:xfrm>
            <a:prstGeom prst="line">
              <a:avLst/>
            </a:prstGeom>
            <a:ln w="38100" cap="flat" cmpd="sng">
              <a:solidFill>
                <a:schemeClr val="tx1"/>
              </a:solidFill>
              <a:prstDash val="solid"/>
              <a:headEnd type="none" w="med" len="med"/>
              <a:tailEnd type="stealth" w="sm" len="sm"/>
            </a:ln>
          </p:spPr>
        </p:sp>
        <p:sp>
          <p:nvSpPr>
            <p:cNvPr id="35100" name="Line 230"/>
            <p:cNvSpPr/>
            <p:nvPr/>
          </p:nvSpPr>
          <p:spPr>
            <a:xfrm>
              <a:off x="140" y="1682"/>
              <a:ext cx="192" cy="0"/>
            </a:xfrm>
            <a:prstGeom prst="line">
              <a:avLst/>
            </a:prstGeom>
            <a:ln w="38100" cap="flat" cmpd="sng">
              <a:solidFill>
                <a:schemeClr val="tx1"/>
              </a:solidFill>
              <a:prstDash val="solid"/>
              <a:headEnd type="none" w="med" len="med"/>
              <a:tailEnd type="stealth" w="sm" len="sm"/>
            </a:ln>
          </p:spPr>
        </p:sp>
        <p:sp>
          <p:nvSpPr>
            <p:cNvPr id="35101" name="Line 231"/>
            <p:cNvSpPr/>
            <p:nvPr/>
          </p:nvSpPr>
          <p:spPr>
            <a:xfrm>
              <a:off x="140" y="1941"/>
              <a:ext cx="192" cy="0"/>
            </a:xfrm>
            <a:prstGeom prst="line">
              <a:avLst/>
            </a:prstGeom>
            <a:ln w="38100" cap="flat" cmpd="sng">
              <a:solidFill>
                <a:schemeClr val="tx1"/>
              </a:solidFill>
              <a:prstDash val="solid"/>
              <a:headEnd type="none" w="med" len="med"/>
              <a:tailEnd type="stealth" w="sm" len="sm"/>
            </a:ln>
          </p:spPr>
        </p:sp>
        <p:sp>
          <p:nvSpPr>
            <p:cNvPr id="35102" name="Line 232"/>
            <p:cNvSpPr/>
            <p:nvPr/>
          </p:nvSpPr>
          <p:spPr>
            <a:xfrm>
              <a:off x="140" y="2201"/>
              <a:ext cx="192" cy="0"/>
            </a:xfrm>
            <a:prstGeom prst="line">
              <a:avLst/>
            </a:prstGeom>
            <a:ln w="38100" cap="flat" cmpd="sng">
              <a:solidFill>
                <a:schemeClr val="tx1"/>
              </a:solidFill>
              <a:prstDash val="solid"/>
              <a:headEnd type="none" w="med" len="med"/>
              <a:tailEnd type="stealth" w="sm" len="sm"/>
            </a:ln>
          </p:spPr>
        </p:sp>
        <p:sp>
          <p:nvSpPr>
            <p:cNvPr id="35103" name="Line 233"/>
            <p:cNvSpPr/>
            <p:nvPr/>
          </p:nvSpPr>
          <p:spPr>
            <a:xfrm>
              <a:off x="140" y="2872"/>
              <a:ext cx="192" cy="0"/>
            </a:xfrm>
            <a:prstGeom prst="line">
              <a:avLst/>
            </a:prstGeom>
            <a:ln w="38100" cap="flat" cmpd="sng">
              <a:solidFill>
                <a:schemeClr val="tx1"/>
              </a:solidFill>
              <a:prstDash val="solid"/>
              <a:headEnd type="none" w="med" len="med"/>
              <a:tailEnd type="stealth" w="sm" len="sm"/>
            </a:ln>
          </p:spPr>
        </p:sp>
        <p:sp>
          <p:nvSpPr>
            <p:cNvPr id="35104" name="Line 234"/>
            <p:cNvSpPr/>
            <p:nvPr/>
          </p:nvSpPr>
          <p:spPr>
            <a:xfrm>
              <a:off x="140" y="3131"/>
              <a:ext cx="192" cy="0"/>
            </a:xfrm>
            <a:prstGeom prst="line">
              <a:avLst/>
            </a:prstGeom>
            <a:ln w="38100" cap="flat" cmpd="sng">
              <a:solidFill>
                <a:schemeClr val="tx1"/>
              </a:solidFill>
              <a:prstDash val="solid"/>
              <a:headEnd type="none" w="med" len="med"/>
              <a:tailEnd type="stealth" w="sm" len="sm"/>
            </a:ln>
          </p:spPr>
        </p:sp>
        <p:sp>
          <p:nvSpPr>
            <p:cNvPr id="35105" name="Line 235"/>
            <p:cNvSpPr/>
            <p:nvPr/>
          </p:nvSpPr>
          <p:spPr>
            <a:xfrm>
              <a:off x="140" y="3390"/>
              <a:ext cx="192" cy="0"/>
            </a:xfrm>
            <a:prstGeom prst="line">
              <a:avLst/>
            </a:prstGeom>
            <a:ln w="38100" cap="flat" cmpd="sng">
              <a:solidFill>
                <a:schemeClr val="tx1"/>
              </a:solidFill>
              <a:prstDash val="solid"/>
              <a:headEnd type="none" w="med" len="med"/>
              <a:tailEnd type="stealth" w="sm" len="sm"/>
            </a:ln>
          </p:spPr>
        </p:sp>
        <p:sp>
          <p:nvSpPr>
            <p:cNvPr id="35106" name="Line 236"/>
            <p:cNvSpPr/>
            <p:nvPr/>
          </p:nvSpPr>
          <p:spPr>
            <a:xfrm>
              <a:off x="140" y="3650"/>
              <a:ext cx="192" cy="0"/>
            </a:xfrm>
            <a:prstGeom prst="line">
              <a:avLst/>
            </a:prstGeom>
            <a:ln w="38100" cap="flat" cmpd="sng">
              <a:solidFill>
                <a:schemeClr val="tx1"/>
              </a:solidFill>
              <a:prstDash val="solid"/>
              <a:headEnd type="none" w="med" len="med"/>
              <a:tailEnd type="stealth" w="sm" len="sm"/>
            </a:ln>
          </p:spPr>
        </p:sp>
        <p:sp>
          <p:nvSpPr>
            <p:cNvPr id="35107" name="Text Box 237"/>
            <p:cNvSpPr txBox="1"/>
            <p:nvPr/>
          </p:nvSpPr>
          <p:spPr>
            <a:xfrm>
              <a:off x="648" y="3890"/>
              <a:ext cx="356" cy="231"/>
            </a:xfrm>
            <a:prstGeom prst="rect">
              <a:avLst/>
            </a:prstGeom>
            <a:noFill/>
            <a:ln w="9525">
              <a:noFill/>
            </a:ln>
          </p:spPr>
          <p:txBody>
            <a:bodyPr wrap="none">
              <a:spAutoFit/>
            </a:bodyPr>
            <a:lstStyle/>
            <a:p>
              <a:pPr algn="ctr">
                <a:spcBef>
                  <a:spcPct val="50000"/>
                </a:spcBef>
              </a:pPr>
              <a:r>
                <a:rPr lang="en-US" altLang="zh-CN" sz="1800" b="1" dirty="0">
                  <a:latin typeface="Times New Roman" panose="02020603050405020304" pitchFamily="18" charset="0"/>
                </a:rPr>
                <a:t>WE</a:t>
              </a:r>
            </a:p>
          </p:txBody>
        </p:sp>
        <p:sp>
          <p:nvSpPr>
            <p:cNvPr id="35108" name="Line 238"/>
            <p:cNvSpPr/>
            <p:nvPr/>
          </p:nvSpPr>
          <p:spPr>
            <a:xfrm>
              <a:off x="682" y="3923"/>
              <a:ext cx="288" cy="0"/>
            </a:xfrm>
            <a:prstGeom prst="line">
              <a:avLst/>
            </a:prstGeom>
            <a:ln w="9525" cap="flat" cmpd="sng">
              <a:solidFill>
                <a:schemeClr val="tx1"/>
              </a:solidFill>
              <a:prstDash val="solid"/>
              <a:headEnd type="none" w="med" len="med"/>
              <a:tailEnd type="none" w="med" len="med"/>
            </a:ln>
          </p:spPr>
        </p:sp>
        <p:sp>
          <p:nvSpPr>
            <p:cNvPr id="35109" name="Text Box 239"/>
            <p:cNvSpPr txBox="1"/>
            <p:nvPr/>
          </p:nvSpPr>
          <p:spPr>
            <a:xfrm>
              <a:off x="668" y="4025"/>
              <a:ext cx="321" cy="250"/>
            </a:xfrm>
            <a:prstGeom prst="rect">
              <a:avLst/>
            </a:prstGeom>
            <a:noFill/>
            <a:ln w="9525">
              <a:noFill/>
            </a:ln>
          </p:spPr>
          <p:txBody>
            <a:bodyPr wrap="none">
              <a:spAutoFit/>
            </a:bodyPr>
            <a:lstStyle/>
            <a:p>
              <a:pPr algn="ctr">
                <a:spcBef>
                  <a:spcPct val="50000"/>
                </a:spcBef>
              </a:pPr>
              <a:r>
                <a:rPr lang="en-US" altLang="zh-CN" sz="2000" b="1" dirty="0">
                  <a:latin typeface="Times New Roman" panose="02020603050405020304" pitchFamily="18" charset="0"/>
                </a:rPr>
                <a:t>CS</a:t>
              </a:r>
            </a:p>
          </p:txBody>
        </p:sp>
        <p:sp>
          <p:nvSpPr>
            <p:cNvPr id="35110" name="Line 240"/>
            <p:cNvSpPr/>
            <p:nvPr/>
          </p:nvSpPr>
          <p:spPr>
            <a:xfrm>
              <a:off x="726" y="4079"/>
              <a:ext cx="192" cy="0"/>
            </a:xfrm>
            <a:prstGeom prst="line">
              <a:avLst/>
            </a:prstGeom>
            <a:ln w="9525" cap="flat" cmpd="sng">
              <a:solidFill>
                <a:schemeClr val="tx1"/>
              </a:solidFill>
              <a:prstDash val="solid"/>
              <a:headEnd type="none" w="med" len="med"/>
              <a:tailEnd type="none" w="med" len="med"/>
            </a:ln>
          </p:spPr>
        </p:sp>
      </p:grpSp>
      <p:sp>
        <p:nvSpPr>
          <p:cNvPr id="325" name="灯片编号占位符 2"/>
          <p:cNvSpPr>
            <a:spLocks noGrp="1"/>
          </p:cNvSpPr>
          <p:nvPr>
            <p:ph type="sldNum" sz="quarter" idx="12"/>
          </p:nvPr>
        </p:nvSpPr>
        <p:spPr/>
        <p:txBody>
          <a:bodyPr/>
          <a:lstStyle/>
          <a:p>
            <a:fld id="{8EE8E787-E6FE-45D8-9039-788B45E44EE7}" type="slidenum">
              <a:rPr lang="zh-CN" altLang="en-US" smtClean="0"/>
              <a:t>43</a:t>
            </a:fld>
            <a:endParaRPr lang="zh-CN" altLang="en-US" dirty="0"/>
          </a:p>
        </p:txBody>
      </p:sp>
      <p:grpSp>
        <p:nvGrpSpPr>
          <p:cNvPr id="326" name="Group 239"/>
          <p:cNvGrpSpPr/>
          <p:nvPr/>
        </p:nvGrpSpPr>
        <p:grpSpPr>
          <a:xfrm>
            <a:off x="1689100" y="1087863"/>
            <a:ext cx="311150" cy="4778375"/>
            <a:chOff x="140" y="674"/>
            <a:chExt cx="196" cy="3010"/>
          </a:xfrm>
        </p:grpSpPr>
        <p:sp>
          <p:nvSpPr>
            <p:cNvPr id="327" name="Text Box 240"/>
            <p:cNvSpPr txBox="1"/>
            <p:nvPr/>
          </p:nvSpPr>
          <p:spPr>
            <a:xfrm>
              <a:off x="140" y="67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8" name="Text Box 241"/>
            <p:cNvSpPr txBox="1"/>
            <p:nvPr/>
          </p:nvSpPr>
          <p:spPr>
            <a:xfrm>
              <a:off x="140" y="933"/>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29" name="Text Box 242"/>
            <p:cNvSpPr txBox="1"/>
            <p:nvPr/>
          </p:nvSpPr>
          <p:spPr>
            <a:xfrm>
              <a:off x="140" y="1192"/>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0" name="Text Box 243"/>
            <p:cNvSpPr txBox="1"/>
            <p:nvPr/>
          </p:nvSpPr>
          <p:spPr>
            <a:xfrm>
              <a:off x="140" y="1451"/>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1" name="Text Box 244"/>
            <p:cNvSpPr txBox="1"/>
            <p:nvPr/>
          </p:nvSpPr>
          <p:spPr>
            <a:xfrm>
              <a:off x="140" y="171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2" name="Text Box 245"/>
            <p:cNvSpPr txBox="1"/>
            <p:nvPr/>
          </p:nvSpPr>
          <p:spPr>
            <a:xfrm>
              <a:off x="140" y="1970"/>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3" name="Text Box 246"/>
            <p:cNvSpPr txBox="1"/>
            <p:nvPr/>
          </p:nvSpPr>
          <p:spPr>
            <a:xfrm>
              <a:off x="140" y="2657"/>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4" name="Text Box 247"/>
            <p:cNvSpPr txBox="1"/>
            <p:nvPr/>
          </p:nvSpPr>
          <p:spPr>
            <a:xfrm>
              <a:off x="140" y="2916"/>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5" name="Text Box 248"/>
            <p:cNvSpPr txBox="1"/>
            <p:nvPr/>
          </p:nvSpPr>
          <p:spPr>
            <a:xfrm>
              <a:off x="140" y="3175"/>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sp>
          <p:nvSpPr>
            <p:cNvPr id="336" name="Text Box 249"/>
            <p:cNvSpPr txBox="1"/>
            <p:nvPr/>
          </p:nvSpPr>
          <p:spPr>
            <a:xfrm>
              <a:off x="140" y="3434"/>
              <a:ext cx="196" cy="250"/>
            </a:xfrm>
            <a:prstGeom prst="rect">
              <a:avLst/>
            </a:prstGeom>
            <a:noFill/>
            <a:ln w="9525">
              <a:noFill/>
            </a:ln>
          </p:spPr>
          <p:txBody>
            <a:bodyPr wrap="none">
              <a:spAutoFit/>
            </a:bodyPr>
            <a:lstStyle/>
            <a:p>
              <a:pPr algn="ctr">
                <a:spcBef>
                  <a:spcPct val="50000"/>
                </a:spcBef>
              </a:pPr>
              <a:r>
                <a:rPr lang="zh-CN" altLang="en-US" sz="2000" b="1" dirty="0">
                  <a:solidFill>
                    <a:schemeClr val="folHlink"/>
                  </a:solidFill>
                  <a:latin typeface="Times New Roman" panose="02020603050405020304" pitchFamily="18" charset="0"/>
                </a:rPr>
                <a:t>0</a:t>
              </a:r>
            </a:p>
          </p:txBody>
        </p:sp>
      </p:grpSp>
      <p:grpSp>
        <p:nvGrpSpPr>
          <p:cNvPr id="252" name="Group 253"/>
          <p:cNvGrpSpPr/>
          <p:nvPr/>
        </p:nvGrpSpPr>
        <p:grpSpPr>
          <a:xfrm>
            <a:off x="2907677" y="1387122"/>
            <a:ext cx="7250113" cy="682625"/>
            <a:chOff x="902" y="857"/>
            <a:chExt cx="4567" cy="430"/>
          </a:xfrm>
        </p:grpSpPr>
        <p:grpSp>
          <p:nvGrpSpPr>
            <p:cNvPr id="253" name="Group 254"/>
            <p:cNvGrpSpPr/>
            <p:nvPr/>
          </p:nvGrpSpPr>
          <p:grpSpPr>
            <a:xfrm>
              <a:off x="902" y="857"/>
              <a:ext cx="4567" cy="430"/>
              <a:chOff x="902" y="857"/>
              <a:chExt cx="4567" cy="430"/>
            </a:xfrm>
          </p:grpSpPr>
          <p:grpSp>
            <p:nvGrpSpPr>
              <p:cNvPr id="258" name="Group 255"/>
              <p:cNvGrpSpPr/>
              <p:nvPr/>
            </p:nvGrpSpPr>
            <p:grpSpPr>
              <a:xfrm>
                <a:off x="1152" y="1013"/>
                <a:ext cx="4317" cy="274"/>
                <a:chOff x="1176" y="1068"/>
                <a:chExt cx="4317" cy="274"/>
              </a:xfrm>
            </p:grpSpPr>
            <p:sp>
              <p:nvSpPr>
                <p:cNvPr id="269" name="Rectangle 256"/>
                <p:cNvSpPr/>
                <p:nvPr/>
              </p:nvSpPr>
              <p:spPr>
                <a:xfrm>
                  <a:off x="175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15</a:t>
                  </a:r>
                </a:p>
              </p:txBody>
            </p:sp>
            <p:sp>
              <p:nvSpPr>
                <p:cNvPr id="270" name="Rectangle 257"/>
                <p:cNvSpPr/>
                <p:nvPr/>
              </p:nvSpPr>
              <p:spPr>
                <a:xfrm>
                  <a:off x="117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71" name="Rectangle 258"/>
                <p:cNvSpPr/>
                <p:nvPr/>
              </p:nvSpPr>
              <p:spPr>
                <a:xfrm>
                  <a:off x="2892"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31</a:t>
                  </a:r>
                </a:p>
              </p:txBody>
            </p:sp>
            <p:sp>
              <p:nvSpPr>
                <p:cNvPr id="272" name="Rectangle 259"/>
                <p:cNvSpPr/>
                <p:nvPr/>
              </p:nvSpPr>
              <p:spPr>
                <a:xfrm>
                  <a:off x="231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273" name="Rectangle 260"/>
                <p:cNvSpPr/>
                <p:nvPr/>
              </p:nvSpPr>
              <p:spPr>
                <a:xfrm>
                  <a:off x="4067"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47</a:t>
                  </a:r>
                </a:p>
              </p:txBody>
            </p:sp>
            <p:sp>
              <p:nvSpPr>
                <p:cNvPr id="274" name="Rectangle 261"/>
                <p:cNvSpPr/>
                <p:nvPr/>
              </p:nvSpPr>
              <p:spPr>
                <a:xfrm>
                  <a:off x="3491"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275" name="Rectangle 262"/>
                <p:cNvSpPr/>
                <p:nvPr/>
              </p:nvSpPr>
              <p:spPr>
                <a:xfrm>
                  <a:off x="5205"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63</a:t>
                  </a:r>
                </a:p>
              </p:txBody>
            </p:sp>
            <p:sp>
              <p:nvSpPr>
                <p:cNvPr id="276" name="Rectangle 263"/>
                <p:cNvSpPr/>
                <p:nvPr/>
              </p:nvSpPr>
              <p:spPr>
                <a:xfrm>
                  <a:off x="4626" y="1068"/>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grpSp>
            <p:nvGrpSpPr>
              <p:cNvPr id="259" name="Group 264"/>
              <p:cNvGrpSpPr/>
              <p:nvPr/>
            </p:nvGrpSpPr>
            <p:grpSpPr>
              <a:xfrm>
                <a:off x="902" y="857"/>
                <a:ext cx="4419" cy="145"/>
                <a:chOff x="902" y="857"/>
                <a:chExt cx="4419" cy="145"/>
              </a:xfrm>
            </p:grpSpPr>
            <p:sp>
              <p:nvSpPr>
                <p:cNvPr id="260" name="Freeform 265"/>
                <p:cNvSpPr/>
                <p:nvPr/>
              </p:nvSpPr>
              <p:spPr>
                <a:xfrm>
                  <a:off x="902" y="857"/>
                  <a:ext cx="4419" cy="1"/>
                </a:xfrm>
                <a:custGeom>
                  <a:avLst/>
                  <a:gdLst>
                    <a:gd name="txL" fmla="*/ 0 w 4419"/>
                    <a:gd name="txT" fmla="*/ 0 h 1"/>
                    <a:gd name="txR" fmla="*/ 4419 w 4419"/>
                    <a:gd name="txB" fmla="*/ 1 h 1"/>
                  </a:gdLst>
                  <a:ahLst/>
                  <a:cxnLst>
                    <a:cxn ang="0">
                      <a:pos x="0" y="1"/>
                    </a:cxn>
                    <a:cxn ang="0">
                      <a:pos x="4419" y="0"/>
                    </a:cxn>
                  </a:cxnLst>
                  <a:rect l="txL" t="txT" r="txR" b="txB"/>
                  <a:pathLst>
                    <a:path w="4419" h="1">
                      <a:moveTo>
                        <a:pt x="0" y="1"/>
                      </a:moveTo>
                      <a:lnTo>
                        <a:pt x="4419"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261" name="Line 266"/>
                <p:cNvSpPr/>
                <p:nvPr/>
              </p:nvSpPr>
              <p:spPr>
                <a:xfrm>
                  <a:off x="1272" y="858"/>
                  <a:ext cx="0" cy="144"/>
                </a:xfrm>
                <a:prstGeom prst="line">
                  <a:avLst/>
                </a:prstGeom>
                <a:ln w="76200" cap="flat" cmpd="sng">
                  <a:solidFill>
                    <a:schemeClr val="folHlink"/>
                  </a:solidFill>
                  <a:prstDash val="solid"/>
                  <a:headEnd type="oval" w="sm" len="sm"/>
                  <a:tailEnd type="none" w="med" len="med"/>
                </a:ln>
              </p:spPr>
            </p:sp>
            <p:sp>
              <p:nvSpPr>
                <p:cNvPr id="262" name="Line 267"/>
                <p:cNvSpPr/>
                <p:nvPr/>
              </p:nvSpPr>
              <p:spPr>
                <a:xfrm>
                  <a:off x="1848" y="858"/>
                  <a:ext cx="0" cy="144"/>
                </a:xfrm>
                <a:prstGeom prst="line">
                  <a:avLst/>
                </a:prstGeom>
                <a:ln w="76200" cap="flat" cmpd="sng">
                  <a:solidFill>
                    <a:schemeClr val="folHlink"/>
                  </a:solidFill>
                  <a:prstDash val="solid"/>
                  <a:headEnd type="oval" w="sm" len="sm"/>
                  <a:tailEnd type="none" w="med" len="med"/>
                </a:ln>
              </p:spPr>
            </p:sp>
            <p:sp>
              <p:nvSpPr>
                <p:cNvPr id="263" name="Line 268"/>
                <p:cNvSpPr/>
                <p:nvPr/>
              </p:nvSpPr>
              <p:spPr>
                <a:xfrm>
                  <a:off x="2424" y="858"/>
                  <a:ext cx="0" cy="144"/>
                </a:xfrm>
                <a:prstGeom prst="line">
                  <a:avLst/>
                </a:prstGeom>
                <a:ln w="76200" cap="flat" cmpd="sng">
                  <a:solidFill>
                    <a:schemeClr val="folHlink"/>
                  </a:solidFill>
                  <a:prstDash val="solid"/>
                  <a:headEnd type="oval" w="sm" len="sm"/>
                  <a:tailEnd type="none" w="med" len="med"/>
                </a:ln>
              </p:spPr>
            </p:sp>
            <p:sp>
              <p:nvSpPr>
                <p:cNvPr id="264" name="Line 269"/>
                <p:cNvSpPr/>
                <p:nvPr/>
              </p:nvSpPr>
              <p:spPr>
                <a:xfrm>
                  <a:off x="3000" y="858"/>
                  <a:ext cx="0" cy="144"/>
                </a:xfrm>
                <a:prstGeom prst="line">
                  <a:avLst/>
                </a:prstGeom>
                <a:ln w="76200" cap="flat" cmpd="sng">
                  <a:solidFill>
                    <a:schemeClr val="folHlink"/>
                  </a:solidFill>
                  <a:prstDash val="solid"/>
                  <a:headEnd type="oval" w="sm" len="sm"/>
                  <a:tailEnd type="none" w="med" len="med"/>
                </a:ln>
              </p:spPr>
            </p:sp>
            <p:sp>
              <p:nvSpPr>
                <p:cNvPr id="265" name="Line 270"/>
                <p:cNvSpPr/>
                <p:nvPr/>
              </p:nvSpPr>
              <p:spPr>
                <a:xfrm>
                  <a:off x="3576" y="858"/>
                  <a:ext cx="0" cy="144"/>
                </a:xfrm>
                <a:prstGeom prst="line">
                  <a:avLst/>
                </a:prstGeom>
                <a:ln w="76200" cap="flat" cmpd="sng">
                  <a:solidFill>
                    <a:schemeClr val="folHlink"/>
                  </a:solidFill>
                  <a:prstDash val="solid"/>
                  <a:headEnd type="oval" w="sm" len="sm"/>
                  <a:tailEnd type="none" w="med" len="med"/>
                </a:ln>
              </p:spPr>
            </p:sp>
            <p:sp>
              <p:nvSpPr>
                <p:cNvPr id="266" name="Line 271"/>
                <p:cNvSpPr/>
                <p:nvPr/>
              </p:nvSpPr>
              <p:spPr>
                <a:xfrm>
                  <a:off x="4152" y="858"/>
                  <a:ext cx="0" cy="144"/>
                </a:xfrm>
                <a:prstGeom prst="line">
                  <a:avLst/>
                </a:prstGeom>
                <a:ln w="76200" cap="flat" cmpd="sng">
                  <a:solidFill>
                    <a:schemeClr val="folHlink"/>
                  </a:solidFill>
                  <a:prstDash val="solid"/>
                  <a:headEnd type="oval" w="sm" len="sm"/>
                  <a:tailEnd type="none" w="med" len="med"/>
                </a:ln>
              </p:spPr>
            </p:sp>
            <p:sp>
              <p:nvSpPr>
                <p:cNvPr id="267" name="Line 272"/>
                <p:cNvSpPr/>
                <p:nvPr/>
              </p:nvSpPr>
              <p:spPr>
                <a:xfrm>
                  <a:off x="4728" y="858"/>
                  <a:ext cx="0" cy="144"/>
                </a:xfrm>
                <a:prstGeom prst="line">
                  <a:avLst/>
                </a:prstGeom>
                <a:ln w="76200" cap="flat" cmpd="sng">
                  <a:solidFill>
                    <a:schemeClr val="folHlink"/>
                  </a:solidFill>
                  <a:prstDash val="solid"/>
                  <a:headEnd type="oval" w="sm" len="sm"/>
                  <a:tailEnd type="none" w="med" len="med"/>
                </a:ln>
              </p:spPr>
            </p:sp>
            <p:sp>
              <p:nvSpPr>
                <p:cNvPr id="268" name="Line 273"/>
                <p:cNvSpPr/>
                <p:nvPr/>
              </p:nvSpPr>
              <p:spPr>
                <a:xfrm>
                  <a:off x="5304" y="858"/>
                  <a:ext cx="0" cy="144"/>
                </a:xfrm>
                <a:prstGeom prst="line">
                  <a:avLst/>
                </a:prstGeom>
                <a:ln w="76200" cap="flat" cmpd="sng">
                  <a:solidFill>
                    <a:schemeClr val="folHlink"/>
                  </a:solidFill>
                  <a:prstDash val="solid"/>
                  <a:headEnd type="oval" w="sm" len="sm"/>
                  <a:tailEnd type="none" w="med" len="med"/>
                </a:ln>
              </p:spPr>
            </p:sp>
          </p:grpSp>
        </p:grpSp>
        <p:sp>
          <p:nvSpPr>
            <p:cNvPr id="254" name="Text Box 274"/>
            <p:cNvSpPr txBox="1"/>
            <p:nvPr/>
          </p:nvSpPr>
          <p:spPr>
            <a:xfrm>
              <a:off x="140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5" name="Text Box 275"/>
            <p:cNvSpPr txBox="1"/>
            <p:nvPr/>
          </p:nvSpPr>
          <p:spPr>
            <a:xfrm>
              <a:off x="254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6" name="Text Box 276"/>
            <p:cNvSpPr txBox="1"/>
            <p:nvPr/>
          </p:nvSpPr>
          <p:spPr>
            <a:xfrm>
              <a:off x="3718"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sp>
          <p:nvSpPr>
            <p:cNvPr id="257" name="Text Box 277"/>
            <p:cNvSpPr txBox="1"/>
            <p:nvPr/>
          </p:nvSpPr>
          <p:spPr>
            <a:xfrm>
              <a:off x="4860" y="870"/>
              <a:ext cx="372" cy="365"/>
            </a:xfrm>
            <a:prstGeom prst="rect">
              <a:avLst/>
            </a:prstGeom>
            <a:noFill/>
            <a:ln w="9525">
              <a:noFill/>
            </a:ln>
          </p:spPr>
          <p:txBody>
            <a:bodyPr wrap="none">
              <a:spAutoFit/>
            </a:bodyPr>
            <a:lstStyle/>
            <a:p>
              <a:r>
                <a:rPr lang="zh-CN" altLang="en-US" sz="3200" b="1" dirty="0">
                  <a:solidFill>
                    <a:schemeClr val="folHlink"/>
                  </a:solidFill>
                  <a:latin typeface="Times New Roman" panose="02020603050405020304" pitchFamily="18" charset="0"/>
                </a:rPr>
                <a:t>…</a:t>
              </a:r>
            </a:p>
          </p:txBody>
        </p:sp>
      </p:grpSp>
      <p:grpSp>
        <p:nvGrpSpPr>
          <p:cNvPr id="277" name="Group 285"/>
          <p:cNvGrpSpPr/>
          <p:nvPr/>
        </p:nvGrpSpPr>
        <p:grpSpPr>
          <a:xfrm>
            <a:off x="2919377" y="2635544"/>
            <a:ext cx="6613525" cy="1963737"/>
            <a:chOff x="915" y="1649"/>
            <a:chExt cx="4166" cy="1237"/>
          </a:xfrm>
        </p:grpSpPr>
        <p:grpSp>
          <p:nvGrpSpPr>
            <p:cNvPr id="278" name="Group 286"/>
            <p:cNvGrpSpPr/>
            <p:nvPr/>
          </p:nvGrpSpPr>
          <p:grpSpPr>
            <a:xfrm>
              <a:off x="915" y="2633"/>
              <a:ext cx="3945" cy="253"/>
              <a:chOff x="915" y="2633"/>
              <a:chExt cx="3945" cy="253"/>
            </a:xfrm>
          </p:grpSpPr>
          <p:grpSp>
            <p:nvGrpSpPr>
              <p:cNvPr id="287" name="Group 287"/>
              <p:cNvGrpSpPr/>
              <p:nvPr/>
            </p:nvGrpSpPr>
            <p:grpSpPr>
              <a:xfrm>
                <a:off x="915" y="2696"/>
                <a:ext cx="3858" cy="190"/>
                <a:chOff x="915" y="2696"/>
                <a:chExt cx="3858" cy="190"/>
              </a:xfrm>
            </p:grpSpPr>
            <p:sp>
              <p:nvSpPr>
                <p:cNvPr id="320" name="Freeform 288"/>
                <p:cNvSpPr/>
                <p:nvPr/>
              </p:nvSpPr>
              <p:spPr>
                <a:xfrm>
                  <a:off x="1304" y="2707"/>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1" name="Freeform 289"/>
                <p:cNvSpPr/>
                <p:nvPr/>
              </p:nvSpPr>
              <p:spPr>
                <a:xfrm>
                  <a:off x="2457" y="2710"/>
                  <a:ext cx="1" cy="166"/>
                </a:xfrm>
                <a:custGeom>
                  <a:avLst/>
                  <a:gdLst>
                    <a:gd name="txL" fmla="*/ 0 w 1"/>
                    <a:gd name="txT" fmla="*/ 0 h 166"/>
                    <a:gd name="txR" fmla="*/ 1 w 1"/>
                    <a:gd name="txB" fmla="*/ 166 h 166"/>
                  </a:gdLst>
                  <a:ahLst/>
                  <a:cxnLst>
                    <a:cxn ang="0">
                      <a:pos x="0" y="0"/>
                    </a:cxn>
                    <a:cxn ang="0">
                      <a:pos x="1" y="166"/>
                    </a:cxn>
                  </a:cxnLst>
                  <a:rect l="txL" t="txT" r="txR" b="txB"/>
                  <a:pathLst>
                    <a:path w="1" h="166">
                      <a:moveTo>
                        <a:pt x="0" y="0"/>
                      </a:moveTo>
                      <a:lnTo>
                        <a:pt x="1" y="16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2" name="Freeform 290"/>
                <p:cNvSpPr/>
                <p:nvPr/>
              </p:nvSpPr>
              <p:spPr>
                <a:xfrm>
                  <a:off x="3609" y="2710"/>
                  <a:ext cx="1" cy="176"/>
                </a:xfrm>
                <a:custGeom>
                  <a:avLst/>
                  <a:gdLst>
                    <a:gd name="txL" fmla="*/ 0 w 1"/>
                    <a:gd name="txT" fmla="*/ 0 h 176"/>
                    <a:gd name="txR" fmla="*/ 1 w 1"/>
                    <a:gd name="txB" fmla="*/ 176 h 176"/>
                  </a:gdLst>
                  <a:ahLst/>
                  <a:cxnLst>
                    <a:cxn ang="0">
                      <a:pos x="0" y="0"/>
                    </a:cxn>
                    <a:cxn ang="0">
                      <a:pos x="0" y="176"/>
                    </a:cxn>
                  </a:cxnLst>
                  <a:rect l="txL" t="txT" r="txR" b="txB"/>
                  <a:pathLst>
                    <a:path w="1" h="176">
                      <a:moveTo>
                        <a:pt x="0" y="0"/>
                      </a:moveTo>
                      <a:lnTo>
                        <a:pt x="0" y="176"/>
                      </a:lnTo>
                    </a:path>
                  </a:pathLst>
                </a:custGeom>
                <a:noFill/>
                <a:ln w="38100" cap="flat" cmpd="sng">
                  <a:solidFill>
                    <a:schemeClr val="folHlink"/>
                  </a:solidFill>
                  <a:prstDash val="solid"/>
                  <a:round/>
                  <a:headEnd type="oval" w="sm" len="sm"/>
                  <a:tailEnd type="oval" w="sm" len="sm"/>
                </a:ln>
              </p:spPr>
              <p:txBody>
                <a:bodyPr>
                  <a:spAutoFit/>
                </a:bodyPr>
                <a:lstStyle/>
                <a:p>
                  <a:endParaRPr lang="zh-CN" altLang="en-US" dirty="0">
                    <a:latin typeface="Times New Roman" panose="02020603050405020304" pitchFamily="18" charset="0"/>
                  </a:endParaRPr>
                </a:p>
              </p:txBody>
            </p:sp>
            <p:sp>
              <p:nvSpPr>
                <p:cNvPr id="323" name="Freeform 291"/>
                <p:cNvSpPr/>
                <p:nvPr/>
              </p:nvSpPr>
              <p:spPr>
                <a:xfrm>
                  <a:off x="4761" y="2696"/>
                  <a:ext cx="1" cy="178"/>
                </a:xfrm>
                <a:custGeom>
                  <a:avLst/>
                  <a:gdLst>
                    <a:gd name="txL" fmla="*/ 0 w 1"/>
                    <a:gd name="txT" fmla="*/ 0 h 178"/>
                    <a:gd name="txR" fmla="*/ 1 w 1"/>
                    <a:gd name="txB" fmla="*/ 178 h 178"/>
                  </a:gdLst>
                  <a:ahLst/>
                  <a:cxnLst>
                    <a:cxn ang="0">
                      <a:pos x="0" y="0"/>
                    </a:cxn>
                    <a:cxn ang="0">
                      <a:pos x="0" y="178"/>
                    </a:cxn>
                  </a:cxnLst>
                  <a:rect l="txL" t="txT" r="txR" b="txB"/>
                  <a:pathLst>
                    <a:path w="1" h="178">
                      <a:moveTo>
                        <a:pt x="0" y="0"/>
                      </a:moveTo>
                      <a:lnTo>
                        <a:pt x="0" y="178"/>
                      </a:lnTo>
                    </a:path>
                  </a:pathLst>
                </a:custGeom>
                <a:noFill/>
                <a:ln w="38100" cap="flat" cmpd="sng">
                  <a:solidFill>
                    <a:schemeClr val="folHlink"/>
                  </a:solidFill>
                  <a:prstDash val="solid"/>
                  <a:round/>
                  <a:headEnd type="oval" w="sm" len="sm"/>
                  <a:tailEnd type="none" w="med" len="med"/>
                </a:ln>
              </p:spPr>
              <p:txBody>
                <a:bodyPr>
                  <a:spAutoFit/>
                </a:bodyPr>
                <a:lstStyle/>
                <a:p>
                  <a:endParaRPr lang="zh-CN" altLang="en-US" dirty="0">
                    <a:latin typeface="Times New Roman" panose="02020603050405020304" pitchFamily="18" charset="0"/>
                  </a:endParaRPr>
                </a:p>
              </p:txBody>
            </p:sp>
            <p:sp>
              <p:nvSpPr>
                <p:cNvPr id="324" name="Freeform 292"/>
                <p:cNvSpPr/>
                <p:nvPr/>
              </p:nvSpPr>
              <p:spPr>
                <a:xfrm>
                  <a:off x="915" y="2865"/>
                  <a:ext cx="3858" cy="2"/>
                </a:xfrm>
                <a:custGeom>
                  <a:avLst/>
                  <a:gdLst>
                    <a:gd name="txL" fmla="*/ 0 w 3858"/>
                    <a:gd name="txT" fmla="*/ 0 h 2"/>
                    <a:gd name="txR" fmla="*/ 3858 w 3858"/>
                    <a:gd name="txB" fmla="*/ 2 h 2"/>
                  </a:gdLst>
                  <a:ahLst/>
                  <a:cxnLst>
                    <a:cxn ang="0">
                      <a:pos x="0" y="2"/>
                    </a:cxn>
                    <a:cxn ang="0">
                      <a:pos x="3858" y="0"/>
                    </a:cxn>
                  </a:cxnLst>
                  <a:rect l="txL" t="txT" r="txR" b="txB"/>
                  <a:pathLst>
                    <a:path w="3858" h="2">
                      <a:moveTo>
                        <a:pt x="0" y="2"/>
                      </a:moveTo>
                      <a:lnTo>
                        <a:pt x="3858" y="0"/>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288" name="Group 293"/>
              <p:cNvGrpSpPr/>
              <p:nvPr/>
            </p:nvGrpSpPr>
            <p:grpSpPr>
              <a:xfrm>
                <a:off x="1213" y="2633"/>
                <a:ext cx="192" cy="158"/>
                <a:chOff x="1440" y="2928"/>
                <a:chExt cx="192" cy="158"/>
              </a:xfrm>
            </p:grpSpPr>
            <p:grpSp>
              <p:nvGrpSpPr>
                <p:cNvPr id="313" name="Group 294"/>
                <p:cNvGrpSpPr/>
                <p:nvPr/>
              </p:nvGrpSpPr>
              <p:grpSpPr>
                <a:xfrm rot="5400000">
                  <a:off x="1529" y="2983"/>
                  <a:ext cx="158" cy="48"/>
                  <a:chOff x="3459" y="1296"/>
                  <a:chExt cx="243" cy="48"/>
                </a:xfrm>
              </p:grpSpPr>
              <p:sp>
                <p:nvSpPr>
                  <p:cNvPr id="318" name="Line 29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9" name="Line 29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14" name="Freeform 297"/>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15" name="Group 298"/>
                <p:cNvGrpSpPr/>
                <p:nvPr/>
              </p:nvGrpSpPr>
              <p:grpSpPr>
                <a:xfrm rot="-5400000">
                  <a:off x="1385" y="2983"/>
                  <a:ext cx="158" cy="48"/>
                  <a:chOff x="3459" y="1296"/>
                  <a:chExt cx="243" cy="48"/>
                </a:xfrm>
              </p:grpSpPr>
              <p:sp>
                <p:nvSpPr>
                  <p:cNvPr id="316" name="Line 29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7" name="Line 30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89" name="Group 301"/>
              <p:cNvGrpSpPr/>
              <p:nvPr/>
            </p:nvGrpSpPr>
            <p:grpSpPr>
              <a:xfrm>
                <a:off x="2365" y="2635"/>
                <a:ext cx="192" cy="158"/>
                <a:chOff x="1440" y="2928"/>
                <a:chExt cx="192" cy="158"/>
              </a:xfrm>
            </p:grpSpPr>
            <p:grpSp>
              <p:nvGrpSpPr>
                <p:cNvPr id="306" name="Group 302"/>
                <p:cNvGrpSpPr/>
                <p:nvPr/>
              </p:nvGrpSpPr>
              <p:grpSpPr>
                <a:xfrm rot="5400000">
                  <a:off x="1529" y="2983"/>
                  <a:ext cx="158" cy="48"/>
                  <a:chOff x="3459" y="1296"/>
                  <a:chExt cx="243" cy="48"/>
                </a:xfrm>
              </p:grpSpPr>
              <p:sp>
                <p:nvSpPr>
                  <p:cNvPr id="311" name="Line 30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2" name="Line 30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7" name="Freeform 305"/>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8" name="Group 306"/>
                <p:cNvGrpSpPr/>
                <p:nvPr/>
              </p:nvGrpSpPr>
              <p:grpSpPr>
                <a:xfrm rot="-5400000">
                  <a:off x="1385" y="2983"/>
                  <a:ext cx="158" cy="48"/>
                  <a:chOff x="3459" y="1296"/>
                  <a:chExt cx="243" cy="48"/>
                </a:xfrm>
              </p:grpSpPr>
              <p:sp>
                <p:nvSpPr>
                  <p:cNvPr id="309" name="Line 307"/>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10" name="Line 308"/>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0" name="Group 309"/>
              <p:cNvGrpSpPr/>
              <p:nvPr/>
            </p:nvGrpSpPr>
            <p:grpSpPr>
              <a:xfrm>
                <a:off x="3517" y="2635"/>
                <a:ext cx="192" cy="158"/>
                <a:chOff x="1440" y="2928"/>
                <a:chExt cx="192" cy="158"/>
              </a:xfrm>
            </p:grpSpPr>
            <p:grpSp>
              <p:nvGrpSpPr>
                <p:cNvPr id="299" name="Group 310"/>
                <p:cNvGrpSpPr/>
                <p:nvPr/>
              </p:nvGrpSpPr>
              <p:grpSpPr>
                <a:xfrm rot="5400000">
                  <a:off x="1529" y="2983"/>
                  <a:ext cx="158" cy="48"/>
                  <a:chOff x="3459" y="1296"/>
                  <a:chExt cx="243" cy="48"/>
                </a:xfrm>
              </p:grpSpPr>
              <p:sp>
                <p:nvSpPr>
                  <p:cNvPr id="304" name="Line 311"/>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5" name="Line 312"/>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300" name="Freeform 313"/>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301" name="Group 314"/>
                <p:cNvGrpSpPr/>
                <p:nvPr/>
              </p:nvGrpSpPr>
              <p:grpSpPr>
                <a:xfrm rot="-5400000">
                  <a:off x="1385" y="2983"/>
                  <a:ext cx="158" cy="48"/>
                  <a:chOff x="3459" y="1296"/>
                  <a:chExt cx="243" cy="48"/>
                </a:xfrm>
              </p:grpSpPr>
              <p:sp>
                <p:nvSpPr>
                  <p:cNvPr id="302" name="Line 315"/>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303" name="Line 316"/>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nvGrpSpPr>
              <p:cNvPr id="291" name="Group 317"/>
              <p:cNvGrpSpPr/>
              <p:nvPr/>
            </p:nvGrpSpPr>
            <p:grpSpPr>
              <a:xfrm>
                <a:off x="4668" y="2635"/>
                <a:ext cx="192" cy="158"/>
                <a:chOff x="1440" y="2928"/>
                <a:chExt cx="192" cy="158"/>
              </a:xfrm>
            </p:grpSpPr>
            <p:grpSp>
              <p:nvGrpSpPr>
                <p:cNvPr id="292" name="Group 318"/>
                <p:cNvGrpSpPr/>
                <p:nvPr/>
              </p:nvGrpSpPr>
              <p:grpSpPr>
                <a:xfrm rot="5400000">
                  <a:off x="1529" y="2983"/>
                  <a:ext cx="158" cy="48"/>
                  <a:chOff x="3459" y="1296"/>
                  <a:chExt cx="243" cy="48"/>
                </a:xfrm>
              </p:grpSpPr>
              <p:sp>
                <p:nvSpPr>
                  <p:cNvPr id="297" name="Line 319"/>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8" name="Line 320"/>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sp>
              <p:nvSpPr>
                <p:cNvPr id="293" name="Freeform 321"/>
                <p:cNvSpPr/>
                <p:nvPr/>
              </p:nvSpPr>
              <p:spPr>
                <a:xfrm>
                  <a:off x="1487" y="3003"/>
                  <a:ext cx="96" cy="2"/>
                </a:xfrm>
                <a:custGeom>
                  <a:avLst/>
                  <a:gdLst>
                    <a:gd name="txL" fmla="*/ 0 w 96"/>
                    <a:gd name="txT" fmla="*/ 0 h 2"/>
                    <a:gd name="txR" fmla="*/ 96 w 96"/>
                    <a:gd name="txB" fmla="*/ 2 h 2"/>
                  </a:gdLst>
                  <a:ahLst/>
                  <a:cxnLst>
                    <a:cxn ang="0">
                      <a:pos x="0" y="2"/>
                    </a:cxn>
                    <a:cxn ang="0">
                      <a:pos x="96" y="0"/>
                    </a:cxn>
                  </a:cxnLst>
                  <a:rect l="txL" t="txT" r="txR" b="txB"/>
                  <a:pathLst>
                    <a:path w="96" h="2">
                      <a:moveTo>
                        <a:pt x="0" y="2"/>
                      </a:moveTo>
                      <a:lnTo>
                        <a:pt x="96"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nvGrpSpPr>
                <p:cNvPr id="294" name="Group 322"/>
                <p:cNvGrpSpPr/>
                <p:nvPr/>
              </p:nvGrpSpPr>
              <p:grpSpPr>
                <a:xfrm rot="-5400000">
                  <a:off x="1385" y="2983"/>
                  <a:ext cx="158" cy="48"/>
                  <a:chOff x="3459" y="1296"/>
                  <a:chExt cx="243" cy="48"/>
                </a:xfrm>
              </p:grpSpPr>
              <p:sp>
                <p:nvSpPr>
                  <p:cNvPr id="295" name="Line 323"/>
                  <p:cNvSpPr/>
                  <p:nvPr/>
                </p:nvSpPr>
                <p:spPr>
                  <a:xfrm>
                    <a:off x="3459" y="1296"/>
                    <a:ext cx="243" cy="0"/>
                  </a:xfrm>
                  <a:prstGeom prst="line">
                    <a:avLst/>
                  </a:prstGeom>
                  <a:ln w="38100" cap="flat" cmpd="sng">
                    <a:solidFill>
                      <a:schemeClr val="folHlink"/>
                    </a:solidFill>
                    <a:prstDash val="solid"/>
                    <a:headEnd type="none" w="med" len="med"/>
                    <a:tailEnd type="none" w="med" len="med"/>
                  </a:ln>
                </p:spPr>
              </p:sp>
              <p:sp>
                <p:nvSpPr>
                  <p:cNvPr id="296" name="Line 324"/>
                  <p:cNvSpPr/>
                  <p:nvPr/>
                </p:nvSpPr>
                <p:spPr>
                  <a:xfrm>
                    <a:off x="3504" y="1344"/>
                    <a:ext cx="147" cy="0"/>
                  </a:xfrm>
                  <a:prstGeom prst="line">
                    <a:avLst/>
                  </a:prstGeom>
                  <a:ln w="38100" cap="flat" cmpd="sng">
                    <a:solidFill>
                      <a:schemeClr val="folHlink"/>
                    </a:solidFill>
                    <a:prstDash val="solid"/>
                    <a:headEnd type="none" w="med" len="med"/>
                    <a:tailEnd type="none" w="med" len="med"/>
                  </a:ln>
                </p:spPr>
              </p:sp>
            </p:grpSp>
          </p:grpSp>
        </p:grpSp>
        <p:sp>
          <p:nvSpPr>
            <p:cNvPr id="279" name="Rectangle 325"/>
            <p:cNvSpPr/>
            <p:nvPr/>
          </p:nvSpPr>
          <p:spPr>
            <a:xfrm>
              <a:off x="1152"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280" name="Text Box 326"/>
            <p:cNvSpPr txBox="1"/>
            <p:nvPr/>
          </p:nvSpPr>
          <p:spPr>
            <a:xfrm>
              <a:off x="1152"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1" name="Rectangle 327"/>
            <p:cNvSpPr/>
            <p:nvPr/>
          </p:nvSpPr>
          <p:spPr>
            <a:xfrm>
              <a:off x="2293"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16</a:t>
              </a:r>
            </a:p>
          </p:txBody>
        </p:sp>
        <p:sp>
          <p:nvSpPr>
            <p:cNvPr id="282" name="Rectangle 328"/>
            <p:cNvSpPr/>
            <p:nvPr/>
          </p:nvSpPr>
          <p:spPr>
            <a:xfrm>
              <a:off x="4604"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48</a:t>
              </a:r>
            </a:p>
          </p:txBody>
        </p:sp>
        <p:sp>
          <p:nvSpPr>
            <p:cNvPr id="283" name="Rectangle 329"/>
            <p:cNvSpPr/>
            <p:nvPr/>
          </p:nvSpPr>
          <p:spPr>
            <a:xfrm>
              <a:off x="3466" y="2217"/>
              <a:ext cx="288" cy="274"/>
            </a:xfrm>
            <a:prstGeom prst="rect">
              <a:avLst/>
            </a:prstGeom>
            <a:solidFill>
              <a:schemeClr val="folHlink"/>
            </a:solidFill>
            <a:ln w="38100" cap="flat" cmpd="sng">
              <a:solidFill>
                <a:schemeClr val="folHlink"/>
              </a:solidFill>
              <a:prstDash val="solid"/>
              <a:miter/>
              <a:headEnd type="none" w="med" len="med"/>
              <a:tailEnd type="none" w="med" len="med"/>
            </a:ln>
          </p:spPr>
          <p:txBody>
            <a:bodyPr lIns="0" rIns="0" anchor="ctr" anchorCtr="0">
              <a:spAutoFit/>
            </a:bodyPr>
            <a:lstStyle/>
            <a:p>
              <a:pPr algn="ctr">
                <a:spcBef>
                  <a:spcPct val="50000"/>
                </a:spcBef>
              </a:pPr>
              <a:r>
                <a:rPr lang="en-US" altLang="zh-CN" sz="2000" b="1" dirty="0">
                  <a:solidFill>
                    <a:schemeClr val="bg2"/>
                  </a:solidFill>
                  <a:latin typeface="Times New Roman" panose="02020603050405020304" pitchFamily="18" charset="0"/>
                </a:rPr>
                <a:t>32</a:t>
              </a:r>
            </a:p>
          </p:txBody>
        </p:sp>
        <p:sp>
          <p:nvSpPr>
            <p:cNvPr id="284" name="Text Box 330"/>
            <p:cNvSpPr txBox="1"/>
            <p:nvPr/>
          </p:nvSpPr>
          <p:spPr>
            <a:xfrm>
              <a:off x="2316"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5" name="Text Box 331"/>
            <p:cNvSpPr txBox="1"/>
            <p:nvPr/>
          </p:nvSpPr>
          <p:spPr>
            <a:xfrm>
              <a:off x="3464"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sp>
          <p:nvSpPr>
            <p:cNvPr id="286" name="Text Box 332"/>
            <p:cNvSpPr txBox="1"/>
            <p:nvPr/>
          </p:nvSpPr>
          <p:spPr>
            <a:xfrm>
              <a:off x="4619" y="1649"/>
              <a:ext cx="462" cy="363"/>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Times New Roman" panose="02020603050405020304" pitchFamily="18" charset="0"/>
                </a:rPr>
                <a:t>…</a:t>
              </a:r>
            </a:p>
          </p:txBody>
        </p:sp>
      </p:grpSp>
      <p:grpSp>
        <p:nvGrpSpPr>
          <p:cNvPr id="340" name="Group 279"/>
          <p:cNvGrpSpPr/>
          <p:nvPr/>
        </p:nvGrpSpPr>
        <p:grpSpPr>
          <a:xfrm>
            <a:off x="2501217" y="6188368"/>
            <a:ext cx="565150" cy="366713"/>
            <a:chOff x="572" y="3801"/>
            <a:chExt cx="356" cy="231"/>
          </a:xfrm>
        </p:grpSpPr>
        <p:sp>
          <p:nvSpPr>
            <p:cNvPr id="341" name="Text Box 280"/>
            <p:cNvSpPr txBox="1"/>
            <p:nvPr/>
          </p:nvSpPr>
          <p:spPr>
            <a:xfrm>
              <a:off x="572" y="3801"/>
              <a:ext cx="356" cy="231"/>
            </a:xfrm>
            <a:prstGeom prst="rect">
              <a:avLst/>
            </a:prstGeom>
            <a:noFill/>
            <a:ln w="9525">
              <a:noFill/>
            </a:ln>
          </p:spPr>
          <p:txBody>
            <a:bodyPr wrap="none">
              <a:spAutoFit/>
            </a:bodyPr>
            <a:lstStyle/>
            <a:p>
              <a:r>
                <a:rPr lang="en-US" altLang="zh-CN" sz="1800" b="1" dirty="0">
                  <a:solidFill>
                    <a:schemeClr val="folHlink"/>
                  </a:solidFill>
                  <a:latin typeface="Times New Roman" panose="02020603050405020304" pitchFamily="18" charset="0"/>
                </a:rPr>
                <a:t>WE</a:t>
              </a:r>
              <a:endParaRPr lang="zh-CN" altLang="en-US" sz="1800" b="1" dirty="0">
                <a:solidFill>
                  <a:schemeClr val="folHlink"/>
                </a:solidFill>
                <a:latin typeface="Times New Roman" panose="02020603050405020304" pitchFamily="18" charset="0"/>
              </a:endParaRPr>
            </a:p>
          </p:txBody>
        </p:sp>
        <p:sp>
          <p:nvSpPr>
            <p:cNvPr id="342" name="Line 281"/>
            <p:cNvSpPr/>
            <p:nvPr/>
          </p:nvSpPr>
          <p:spPr>
            <a:xfrm>
              <a:off x="606" y="3843"/>
              <a:ext cx="288" cy="0"/>
            </a:xfrm>
            <a:prstGeom prst="line">
              <a:avLst/>
            </a:prstGeom>
            <a:ln w="28575" cap="flat" cmpd="sng">
              <a:solidFill>
                <a:schemeClr val="folHlink"/>
              </a:solidFill>
              <a:prstDash val="solid"/>
              <a:headEnd type="none" w="med" len="med"/>
              <a:tailEnd type="none" w="med" len="med"/>
            </a:ln>
          </p:spPr>
        </p:sp>
      </p:grpSp>
      <p:grpSp>
        <p:nvGrpSpPr>
          <p:cNvPr id="343" name="Group 282"/>
          <p:cNvGrpSpPr/>
          <p:nvPr/>
        </p:nvGrpSpPr>
        <p:grpSpPr>
          <a:xfrm>
            <a:off x="2532332" y="6416639"/>
            <a:ext cx="509588" cy="396875"/>
            <a:chOff x="668" y="4026"/>
            <a:chExt cx="321" cy="250"/>
          </a:xfrm>
        </p:grpSpPr>
        <p:sp>
          <p:nvSpPr>
            <p:cNvPr id="344" name="Text Box 283"/>
            <p:cNvSpPr txBox="1"/>
            <p:nvPr/>
          </p:nvSpPr>
          <p:spPr>
            <a:xfrm>
              <a:off x="668" y="4026"/>
              <a:ext cx="321" cy="250"/>
            </a:xfrm>
            <a:prstGeom prst="rect">
              <a:avLst/>
            </a:prstGeom>
            <a:noFill/>
            <a:ln w="9525">
              <a:noFill/>
            </a:ln>
          </p:spPr>
          <p:txBody>
            <a:bodyPr wrap="none">
              <a:spAutoFit/>
            </a:bodyPr>
            <a:lstStyle/>
            <a:p>
              <a:r>
                <a:rPr lang="en-US" altLang="zh-CN" sz="2000" b="1" dirty="0">
                  <a:solidFill>
                    <a:schemeClr val="folHlink"/>
                  </a:solidFill>
                  <a:latin typeface="Times New Roman" panose="02020603050405020304" pitchFamily="18" charset="0"/>
                </a:rPr>
                <a:t>CS</a:t>
              </a:r>
              <a:endParaRPr lang="zh-CN" altLang="en-US" sz="2000" b="1" dirty="0">
                <a:solidFill>
                  <a:schemeClr val="folHlink"/>
                </a:solidFill>
                <a:latin typeface="Times New Roman" panose="02020603050405020304" pitchFamily="18" charset="0"/>
              </a:endParaRPr>
            </a:p>
          </p:txBody>
        </p:sp>
        <p:sp>
          <p:nvSpPr>
            <p:cNvPr id="345" name="Line 284"/>
            <p:cNvSpPr/>
            <p:nvPr/>
          </p:nvSpPr>
          <p:spPr>
            <a:xfrm>
              <a:off x="724" y="4078"/>
              <a:ext cx="192" cy="0"/>
            </a:xfrm>
            <a:prstGeom prst="line">
              <a:avLst/>
            </a:prstGeom>
            <a:ln w="28575" cap="flat" cmpd="sng">
              <a:solidFill>
                <a:schemeClr val="folHlink"/>
              </a:solidFill>
              <a:prstDash val="solid"/>
              <a:headEnd type="none" w="med" len="med"/>
              <a:tailEnd type="none" w="med" len="med"/>
            </a:ln>
          </p:spPr>
        </p:sp>
      </p:grpSp>
      <p:grpSp>
        <p:nvGrpSpPr>
          <p:cNvPr id="337" name="Group 395"/>
          <p:cNvGrpSpPr/>
          <p:nvPr/>
        </p:nvGrpSpPr>
        <p:grpSpPr>
          <a:xfrm>
            <a:off x="4552890" y="5625747"/>
            <a:ext cx="6057900" cy="336550"/>
            <a:chOff x="1944" y="3527"/>
            <a:chExt cx="3816" cy="212"/>
          </a:xfrm>
        </p:grpSpPr>
        <p:grpSp>
          <p:nvGrpSpPr>
            <p:cNvPr id="338" name="Group 396"/>
            <p:cNvGrpSpPr/>
            <p:nvPr/>
          </p:nvGrpSpPr>
          <p:grpSpPr>
            <a:xfrm>
              <a:off x="1964" y="3737"/>
              <a:ext cx="3637" cy="0"/>
              <a:chOff x="1964" y="3737"/>
              <a:chExt cx="3637" cy="0"/>
            </a:xfrm>
          </p:grpSpPr>
          <p:sp>
            <p:nvSpPr>
              <p:cNvPr id="350" name="Line 397"/>
              <p:cNvSpPr/>
              <p:nvPr/>
            </p:nvSpPr>
            <p:spPr>
              <a:xfrm>
                <a:off x="1964" y="3737"/>
                <a:ext cx="181" cy="0"/>
              </a:xfrm>
              <a:prstGeom prst="line">
                <a:avLst/>
              </a:prstGeom>
              <a:ln w="38100" cap="flat" cmpd="sng">
                <a:solidFill>
                  <a:schemeClr val="folHlink"/>
                </a:solidFill>
                <a:prstDash val="solid"/>
                <a:headEnd type="stealth" w="sm" len="sm"/>
                <a:tailEnd type="stealth" w="sm" len="sm"/>
              </a:ln>
            </p:spPr>
          </p:sp>
          <p:sp>
            <p:nvSpPr>
              <p:cNvPr id="351" name="Line 398"/>
              <p:cNvSpPr/>
              <p:nvPr/>
            </p:nvSpPr>
            <p:spPr>
              <a:xfrm>
                <a:off x="3144" y="3737"/>
                <a:ext cx="181" cy="0"/>
              </a:xfrm>
              <a:prstGeom prst="line">
                <a:avLst/>
              </a:prstGeom>
              <a:ln w="38100" cap="flat" cmpd="sng">
                <a:solidFill>
                  <a:schemeClr val="folHlink"/>
                </a:solidFill>
                <a:prstDash val="solid"/>
                <a:headEnd type="stealth" w="sm" len="sm"/>
                <a:tailEnd type="stealth" w="sm" len="sm"/>
              </a:ln>
            </p:spPr>
          </p:sp>
          <p:sp>
            <p:nvSpPr>
              <p:cNvPr id="352" name="Line 399"/>
              <p:cNvSpPr/>
              <p:nvPr/>
            </p:nvSpPr>
            <p:spPr>
              <a:xfrm>
                <a:off x="4293" y="3737"/>
                <a:ext cx="181" cy="0"/>
              </a:xfrm>
              <a:prstGeom prst="line">
                <a:avLst/>
              </a:prstGeom>
              <a:ln w="38100" cap="flat" cmpd="sng">
                <a:solidFill>
                  <a:schemeClr val="folHlink"/>
                </a:solidFill>
                <a:prstDash val="solid"/>
                <a:headEnd type="stealth" w="sm" len="sm"/>
                <a:tailEnd type="stealth" w="sm" len="sm"/>
              </a:ln>
            </p:spPr>
          </p:sp>
          <p:sp>
            <p:nvSpPr>
              <p:cNvPr id="353" name="Line 400"/>
              <p:cNvSpPr/>
              <p:nvPr/>
            </p:nvSpPr>
            <p:spPr>
              <a:xfrm>
                <a:off x="5420" y="3737"/>
                <a:ext cx="181" cy="0"/>
              </a:xfrm>
              <a:prstGeom prst="line">
                <a:avLst/>
              </a:prstGeom>
              <a:ln w="38100" cap="flat" cmpd="sng">
                <a:solidFill>
                  <a:schemeClr val="folHlink"/>
                </a:solidFill>
                <a:prstDash val="solid"/>
                <a:headEnd type="stealth" w="sm" len="sm"/>
                <a:tailEnd type="stealth" w="sm" len="sm"/>
              </a:ln>
            </p:spPr>
          </p:sp>
        </p:grpSp>
        <p:grpSp>
          <p:nvGrpSpPr>
            <p:cNvPr id="339" name="Group 401"/>
            <p:cNvGrpSpPr/>
            <p:nvPr/>
          </p:nvGrpSpPr>
          <p:grpSpPr>
            <a:xfrm>
              <a:off x="1944" y="3527"/>
              <a:ext cx="3816" cy="212"/>
              <a:chOff x="1944" y="3527"/>
              <a:chExt cx="3816" cy="212"/>
            </a:xfrm>
          </p:grpSpPr>
          <p:sp>
            <p:nvSpPr>
              <p:cNvPr id="346" name="Text Box 402"/>
              <p:cNvSpPr txBox="1"/>
              <p:nvPr/>
            </p:nvSpPr>
            <p:spPr>
              <a:xfrm>
                <a:off x="194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1</a:t>
                </a:r>
              </a:p>
            </p:txBody>
          </p:sp>
          <p:sp>
            <p:nvSpPr>
              <p:cNvPr id="347" name="Text Box 403"/>
              <p:cNvSpPr txBox="1"/>
              <p:nvPr/>
            </p:nvSpPr>
            <p:spPr>
              <a:xfrm>
                <a:off x="310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2</a:t>
                </a:r>
              </a:p>
            </p:txBody>
          </p:sp>
          <p:sp>
            <p:nvSpPr>
              <p:cNvPr id="348" name="Text Box 404"/>
              <p:cNvSpPr txBox="1"/>
              <p:nvPr/>
            </p:nvSpPr>
            <p:spPr>
              <a:xfrm>
                <a:off x="4256"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3</a:t>
                </a:r>
              </a:p>
            </p:txBody>
          </p:sp>
          <p:sp>
            <p:nvSpPr>
              <p:cNvPr id="349" name="Text Box 405"/>
              <p:cNvSpPr txBox="1"/>
              <p:nvPr/>
            </p:nvSpPr>
            <p:spPr>
              <a:xfrm>
                <a:off x="5414" y="3527"/>
                <a:ext cx="346" cy="212"/>
              </a:xfrm>
              <a:prstGeom prst="rect">
                <a:avLst/>
              </a:prstGeom>
              <a:noFill/>
              <a:ln w="9525">
                <a:noFill/>
              </a:ln>
            </p:spPr>
            <p:txBody>
              <a:bodyPr wrap="none">
                <a:spAutoFit/>
              </a:bodyPr>
              <a:lstStyle/>
              <a:p>
                <a:pPr algn="ctr">
                  <a:spcBef>
                    <a:spcPct val="50000"/>
                  </a:spcBef>
                </a:pPr>
                <a:r>
                  <a:rPr lang="en-US" altLang="zh-CN" sz="1600" b="1" dirty="0">
                    <a:solidFill>
                      <a:schemeClr val="folHlink"/>
                    </a:solidFill>
                    <a:latin typeface="Times New Roman" panose="02020603050405020304" pitchFamily="18" charset="0"/>
                  </a:rPr>
                  <a:t>I/O</a:t>
                </a:r>
                <a:r>
                  <a:rPr lang="en-US" altLang="zh-CN" sz="1600" b="1" baseline="-25000" dirty="0">
                    <a:solidFill>
                      <a:schemeClr val="folHlink"/>
                    </a:solidFill>
                    <a:latin typeface="Times New Roman" panose="02020603050405020304" pitchFamily="18" charset="0"/>
                  </a:rPr>
                  <a:t>4</a:t>
                </a:r>
              </a:p>
            </p:txBody>
          </p:sp>
        </p:grpSp>
      </p:grpSp>
      <p:grpSp>
        <p:nvGrpSpPr>
          <p:cNvPr id="354" name="Group 334"/>
          <p:cNvGrpSpPr/>
          <p:nvPr/>
        </p:nvGrpSpPr>
        <p:grpSpPr>
          <a:xfrm>
            <a:off x="3279727" y="5647031"/>
            <a:ext cx="6832600" cy="533400"/>
            <a:chOff x="1142" y="3546"/>
            <a:chExt cx="4304" cy="336"/>
          </a:xfrm>
        </p:grpSpPr>
        <p:grpSp>
          <p:nvGrpSpPr>
            <p:cNvPr id="355" name="Group 335"/>
            <p:cNvGrpSpPr/>
            <p:nvPr/>
          </p:nvGrpSpPr>
          <p:grpSpPr>
            <a:xfrm>
              <a:off x="1142" y="3546"/>
              <a:ext cx="823" cy="336"/>
              <a:chOff x="1142" y="3546"/>
              <a:chExt cx="823" cy="336"/>
            </a:xfrm>
          </p:grpSpPr>
          <p:sp>
            <p:nvSpPr>
              <p:cNvPr id="365" name="Rectangle 336"/>
              <p:cNvSpPr/>
              <p:nvPr/>
            </p:nvSpPr>
            <p:spPr>
              <a:xfrm>
                <a:off x="1142"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6" name="Text Box 337"/>
              <p:cNvSpPr txBox="1"/>
              <p:nvPr/>
            </p:nvSpPr>
            <p:spPr>
              <a:xfrm>
                <a:off x="1200" y="359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6" name="Group 338"/>
            <p:cNvGrpSpPr/>
            <p:nvPr/>
          </p:nvGrpSpPr>
          <p:grpSpPr>
            <a:xfrm>
              <a:off x="2318" y="3546"/>
              <a:ext cx="823" cy="336"/>
              <a:chOff x="2318" y="3546"/>
              <a:chExt cx="823" cy="336"/>
            </a:xfrm>
          </p:grpSpPr>
          <p:sp>
            <p:nvSpPr>
              <p:cNvPr id="363" name="Rectangle 339"/>
              <p:cNvSpPr/>
              <p:nvPr/>
            </p:nvSpPr>
            <p:spPr>
              <a:xfrm>
                <a:off x="2318"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4" name="Text Box 340"/>
              <p:cNvSpPr txBox="1"/>
              <p:nvPr/>
            </p:nvSpPr>
            <p:spPr>
              <a:xfrm>
                <a:off x="2352"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7" name="Group 341"/>
            <p:cNvGrpSpPr/>
            <p:nvPr/>
          </p:nvGrpSpPr>
          <p:grpSpPr>
            <a:xfrm>
              <a:off x="3470" y="3546"/>
              <a:ext cx="823" cy="336"/>
              <a:chOff x="3470" y="3546"/>
              <a:chExt cx="823" cy="336"/>
            </a:xfrm>
          </p:grpSpPr>
          <p:sp>
            <p:nvSpPr>
              <p:cNvPr id="361" name="Rectangle 342"/>
              <p:cNvSpPr/>
              <p:nvPr/>
            </p:nvSpPr>
            <p:spPr>
              <a:xfrm>
                <a:off x="3470"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2" name="Text Box 343"/>
              <p:cNvSpPr txBox="1"/>
              <p:nvPr/>
            </p:nvSpPr>
            <p:spPr>
              <a:xfrm>
                <a:off x="3504"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nvGrpSpPr>
            <p:cNvPr id="358" name="Group 344"/>
            <p:cNvGrpSpPr/>
            <p:nvPr/>
          </p:nvGrpSpPr>
          <p:grpSpPr>
            <a:xfrm>
              <a:off x="4623" y="3546"/>
              <a:ext cx="823" cy="336"/>
              <a:chOff x="4623" y="3546"/>
              <a:chExt cx="823" cy="336"/>
            </a:xfrm>
          </p:grpSpPr>
          <p:sp>
            <p:nvSpPr>
              <p:cNvPr id="359" name="Rectangle 345"/>
              <p:cNvSpPr/>
              <p:nvPr/>
            </p:nvSpPr>
            <p:spPr>
              <a:xfrm>
                <a:off x="4623" y="3546"/>
                <a:ext cx="823" cy="336"/>
              </a:xfrm>
              <a:prstGeom prst="rect">
                <a:avLst/>
              </a:prstGeom>
              <a:solidFill>
                <a:schemeClr val="folHlink"/>
              </a:solidFill>
              <a:ln w="38100" cap="flat" cmpd="sng">
                <a:solidFill>
                  <a:schemeClr val="folHlink"/>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sp>
            <p:nvSpPr>
              <p:cNvPr id="360" name="Text Box 346"/>
              <p:cNvSpPr txBox="1"/>
              <p:nvPr/>
            </p:nvSpPr>
            <p:spPr>
              <a:xfrm>
                <a:off x="4656" y="3600"/>
                <a:ext cx="756" cy="250"/>
              </a:xfrm>
              <a:prstGeom prst="rect">
                <a:avLst/>
              </a:prstGeom>
              <a:noFill/>
              <a:ln w="9525">
                <a:noFill/>
              </a:ln>
            </p:spPr>
            <p:txBody>
              <a:bodyPr wrap="none">
                <a:spAutoFit/>
              </a:bodyPr>
              <a:lstStyle/>
              <a:p>
                <a:pPr>
                  <a:spcBef>
                    <a:spcPct val="50000"/>
                  </a:spcBef>
                </a:pPr>
                <a:r>
                  <a:rPr lang="zh-CN" altLang="en-US" sz="2000" b="1" dirty="0">
                    <a:solidFill>
                      <a:schemeClr val="bg2"/>
                    </a:solidFill>
                    <a:latin typeface="Times New Roman" panose="02020603050405020304" pitchFamily="18" charset="0"/>
                  </a:rPr>
                  <a:t>读写电路</a:t>
                </a:r>
              </a:p>
            </p:txBody>
          </p:sp>
        </p:grpSp>
      </p:grpSp>
      <p:grpSp>
        <p:nvGrpSpPr>
          <p:cNvPr id="367" name="Group 348"/>
          <p:cNvGrpSpPr/>
          <p:nvPr/>
        </p:nvGrpSpPr>
        <p:grpSpPr>
          <a:xfrm>
            <a:off x="3141627" y="4352278"/>
            <a:ext cx="6707187" cy="1295400"/>
            <a:chOff x="1055" y="2736"/>
            <a:chExt cx="4225" cy="816"/>
          </a:xfrm>
        </p:grpSpPr>
        <p:grpSp>
          <p:nvGrpSpPr>
            <p:cNvPr id="368" name="Group 349"/>
            <p:cNvGrpSpPr/>
            <p:nvPr/>
          </p:nvGrpSpPr>
          <p:grpSpPr>
            <a:xfrm>
              <a:off x="1391" y="2736"/>
              <a:ext cx="3889" cy="816"/>
              <a:chOff x="1428" y="2784"/>
              <a:chExt cx="3889" cy="816"/>
            </a:xfrm>
          </p:grpSpPr>
          <p:sp>
            <p:nvSpPr>
              <p:cNvPr id="374" name="Freeform 350"/>
              <p:cNvSpPr/>
              <p:nvPr/>
            </p:nvSpPr>
            <p:spPr>
              <a:xfrm>
                <a:off x="1428"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5" name="Freeform 351"/>
              <p:cNvSpPr/>
              <p:nvPr/>
            </p:nvSpPr>
            <p:spPr>
              <a:xfrm>
                <a:off x="4885"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6" name="Freeform 352"/>
              <p:cNvSpPr/>
              <p:nvPr/>
            </p:nvSpPr>
            <p:spPr>
              <a:xfrm>
                <a:off x="3733"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7" name="Freeform 353"/>
              <p:cNvSpPr/>
              <p:nvPr/>
            </p:nvSpPr>
            <p:spPr>
              <a:xfrm>
                <a:off x="2579" y="2784"/>
                <a:ext cx="432" cy="816"/>
              </a:xfrm>
              <a:custGeom>
                <a:avLst/>
                <a:gdLst>
                  <a:gd name="txL" fmla="*/ 0 w 432"/>
                  <a:gd name="txT" fmla="*/ 0 h 816"/>
                  <a:gd name="txR" fmla="*/ 432 w 432"/>
                  <a:gd name="txB" fmla="*/ 816 h 816"/>
                </a:gdLst>
                <a:ahLst/>
                <a:cxnLst>
                  <a:cxn ang="0">
                    <a:pos x="0" y="0"/>
                  </a:cxn>
                  <a:cxn ang="0">
                    <a:pos x="144" y="0"/>
                  </a:cxn>
                  <a:cxn ang="0">
                    <a:pos x="144" y="576"/>
                  </a:cxn>
                  <a:cxn ang="0">
                    <a:pos x="432" y="576"/>
                  </a:cxn>
                  <a:cxn ang="0">
                    <a:pos x="432" y="816"/>
                  </a:cxn>
                </a:cxnLst>
                <a:rect l="txL" t="txT" r="txR" b="txB"/>
                <a:pathLst>
                  <a:path w="432" h="816">
                    <a:moveTo>
                      <a:pt x="0" y="0"/>
                    </a:moveTo>
                    <a:lnTo>
                      <a:pt x="144" y="0"/>
                    </a:lnTo>
                    <a:lnTo>
                      <a:pt x="144" y="576"/>
                    </a:lnTo>
                    <a:lnTo>
                      <a:pt x="432" y="576"/>
                    </a:lnTo>
                    <a:lnTo>
                      <a:pt x="432" y="81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69" name="Group 354"/>
            <p:cNvGrpSpPr/>
            <p:nvPr/>
          </p:nvGrpSpPr>
          <p:grpSpPr>
            <a:xfrm>
              <a:off x="1055" y="2748"/>
              <a:ext cx="3750" cy="804"/>
              <a:chOff x="1055" y="2748"/>
              <a:chExt cx="3750" cy="804"/>
            </a:xfrm>
          </p:grpSpPr>
          <p:sp>
            <p:nvSpPr>
              <p:cNvPr id="370" name="Freeform 355"/>
              <p:cNvSpPr/>
              <p:nvPr/>
            </p:nvSpPr>
            <p:spPr>
              <a:xfrm>
                <a:off x="1055" y="2748"/>
                <a:ext cx="280" cy="795"/>
              </a:xfrm>
              <a:custGeom>
                <a:avLst/>
                <a:gdLst>
                  <a:gd name="txL" fmla="*/ 0 w 280"/>
                  <a:gd name="txT" fmla="*/ 0 h 795"/>
                  <a:gd name="txR" fmla="*/ 280 w 280"/>
                  <a:gd name="txB" fmla="*/ 795 h 795"/>
                </a:gdLst>
                <a:ahLst/>
                <a:cxnLst>
                  <a:cxn ang="0">
                    <a:pos x="276" y="795"/>
                  </a:cxn>
                  <a:cxn ang="0">
                    <a:pos x="280" y="657"/>
                  </a:cxn>
                  <a:cxn ang="0">
                    <a:pos x="0" y="660"/>
                  </a:cxn>
                  <a:cxn ang="0">
                    <a:pos x="3" y="0"/>
                  </a:cxn>
                  <a:cxn ang="0">
                    <a:pos x="144" y="0"/>
                  </a:cxn>
                </a:cxnLst>
                <a:rect l="txL" t="txT" r="txR" b="txB"/>
                <a:pathLst>
                  <a:path w="280" h="795">
                    <a:moveTo>
                      <a:pt x="276" y="795"/>
                    </a:moveTo>
                    <a:lnTo>
                      <a:pt x="280" y="657"/>
                    </a:lnTo>
                    <a:lnTo>
                      <a:pt x="0" y="660"/>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1" name="Freeform 356"/>
              <p:cNvSpPr/>
              <p:nvPr/>
            </p:nvSpPr>
            <p:spPr>
              <a:xfrm>
                <a:off x="2207"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2" name="Freeform 357"/>
              <p:cNvSpPr/>
              <p:nvPr/>
            </p:nvSpPr>
            <p:spPr>
              <a:xfrm>
                <a:off x="3359"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73" name="Freeform 358"/>
              <p:cNvSpPr/>
              <p:nvPr/>
            </p:nvSpPr>
            <p:spPr>
              <a:xfrm>
                <a:off x="4511" y="2757"/>
                <a:ext cx="294" cy="795"/>
              </a:xfrm>
              <a:custGeom>
                <a:avLst/>
                <a:gdLst>
                  <a:gd name="txL" fmla="*/ 0 w 294"/>
                  <a:gd name="txT" fmla="*/ 0 h 795"/>
                  <a:gd name="txR" fmla="*/ 294 w 294"/>
                  <a:gd name="txB" fmla="*/ 795 h 795"/>
                </a:gdLst>
                <a:ahLst/>
                <a:cxnLst>
                  <a:cxn ang="0">
                    <a:pos x="294" y="795"/>
                  </a:cxn>
                  <a:cxn ang="0">
                    <a:pos x="294" y="657"/>
                  </a:cxn>
                  <a:cxn ang="0">
                    <a:pos x="0" y="657"/>
                  </a:cxn>
                  <a:cxn ang="0">
                    <a:pos x="3" y="0"/>
                  </a:cxn>
                  <a:cxn ang="0">
                    <a:pos x="144" y="0"/>
                  </a:cxn>
                </a:cxnLst>
                <a:rect l="txL" t="txT" r="txR" b="txB"/>
                <a:pathLst>
                  <a:path w="294" h="795">
                    <a:moveTo>
                      <a:pt x="294" y="795"/>
                    </a:moveTo>
                    <a:lnTo>
                      <a:pt x="294" y="657"/>
                    </a:lnTo>
                    <a:lnTo>
                      <a:pt x="0" y="657"/>
                    </a:lnTo>
                    <a:lnTo>
                      <a:pt x="3" y="0"/>
                    </a:lnTo>
                    <a:lnTo>
                      <a:pt x="144"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nvGrpSpPr>
          <p:cNvPr id="378" name="Group 355"/>
          <p:cNvGrpSpPr/>
          <p:nvPr/>
        </p:nvGrpSpPr>
        <p:grpSpPr>
          <a:xfrm>
            <a:off x="3144167" y="1930047"/>
            <a:ext cx="6275387" cy="2357437"/>
            <a:chOff x="1051" y="1199"/>
            <a:chExt cx="3953" cy="1485"/>
          </a:xfrm>
        </p:grpSpPr>
        <p:grpSp>
          <p:nvGrpSpPr>
            <p:cNvPr id="379" name="Group 356"/>
            <p:cNvGrpSpPr/>
            <p:nvPr/>
          </p:nvGrpSpPr>
          <p:grpSpPr>
            <a:xfrm>
              <a:off x="1051" y="2355"/>
              <a:ext cx="3942" cy="5"/>
              <a:chOff x="1058" y="2355"/>
              <a:chExt cx="3942" cy="5"/>
            </a:xfrm>
          </p:grpSpPr>
          <p:sp>
            <p:nvSpPr>
              <p:cNvPr id="389" name="Freeform 357"/>
              <p:cNvSpPr/>
              <p:nvPr/>
            </p:nvSpPr>
            <p:spPr>
              <a:xfrm>
                <a:off x="1437" y="2359"/>
                <a:ext cx="112" cy="1"/>
              </a:xfrm>
              <a:custGeom>
                <a:avLst/>
                <a:gdLst>
                  <a:gd name="txL" fmla="*/ 0 w 112"/>
                  <a:gd name="txT" fmla="*/ 0 h 1"/>
                  <a:gd name="txR" fmla="*/ 112 w 112"/>
                  <a:gd name="txB" fmla="*/ 1 h 1"/>
                </a:gdLst>
                <a:ahLst/>
                <a:cxnLst>
                  <a:cxn ang="0">
                    <a:pos x="0" y="0"/>
                  </a:cxn>
                  <a:cxn ang="0">
                    <a:pos x="112" y="0"/>
                  </a:cxn>
                </a:cxnLst>
                <a:rect l="txL" t="txT" r="txR" b="txB"/>
                <a:pathLst>
                  <a:path w="112" h="1">
                    <a:moveTo>
                      <a:pt x="0" y="0"/>
                    </a:moveTo>
                    <a:lnTo>
                      <a:pt x="112"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0" name="Freeform 358"/>
              <p:cNvSpPr/>
              <p:nvPr/>
            </p:nvSpPr>
            <p:spPr>
              <a:xfrm>
                <a:off x="1058" y="2359"/>
                <a:ext cx="102" cy="1"/>
              </a:xfrm>
              <a:custGeom>
                <a:avLst/>
                <a:gdLst>
                  <a:gd name="txL" fmla="*/ 0 w 102"/>
                  <a:gd name="txT" fmla="*/ 0 h 1"/>
                  <a:gd name="txR" fmla="*/ 102 w 102"/>
                  <a:gd name="txB" fmla="*/ 1 h 1"/>
                </a:gdLst>
                <a:ahLst/>
                <a:cxnLst>
                  <a:cxn ang="0">
                    <a:pos x="102" y="0"/>
                  </a:cxn>
                  <a:cxn ang="0">
                    <a:pos x="0" y="0"/>
                  </a:cxn>
                </a:cxnLst>
                <a:rect l="txL" t="txT" r="txR" b="txB"/>
                <a:pathLst>
                  <a:path w="102" h="1">
                    <a:moveTo>
                      <a:pt x="102"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1" name="Freeform 359"/>
              <p:cNvSpPr/>
              <p:nvPr/>
            </p:nvSpPr>
            <p:spPr>
              <a:xfrm>
                <a:off x="2589" y="2359"/>
                <a:ext cx="109" cy="1"/>
              </a:xfrm>
              <a:custGeom>
                <a:avLst/>
                <a:gdLst>
                  <a:gd name="txL" fmla="*/ 0 w 109"/>
                  <a:gd name="txT" fmla="*/ 0 h 1"/>
                  <a:gd name="txR" fmla="*/ 109 w 109"/>
                  <a:gd name="txB" fmla="*/ 1 h 1"/>
                </a:gdLst>
                <a:ahLst/>
                <a:cxnLst>
                  <a:cxn ang="0">
                    <a:pos x="0" y="0"/>
                  </a:cxn>
                  <a:cxn ang="0">
                    <a:pos x="109" y="0"/>
                  </a:cxn>
                </a:cxnLst>
                <a:rect l="txL" t="txT" r="txR" b="txB"/>
                <a:pathLst>
                  <a:path w="109" h="1">
                    <a:moveTo>
                      <a:pt x="0" y="0"/>
                    </a:moveTo>
                    <a:lnTo>
                      <a:pt x="10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2" name="Freeform 360"/>
              <p:cNvSpPr/>
              <p:nvPr/>
            </p:nvSpPr>
            <p:spPr>
              <a:xfrm>
                <a:off x="2210" y="2359"/>
                <a:ext cx="89" cy="1"/>
              </a:xfrm>
              <a:custGeom>
                <a:avLst/>
                <a:gdLst>
                  <a:gd name="txL" fmla="*/ 0 w 89"/>
                  <a:gd name="txT" fmla="*/ 0 h 1"/>
                  <a:gd name="txR" fmla="*/ 89 w 89"/>
                  <a:gd name="txB" fmla="*/ 1 h 1"/>
                </a:gdLst>
                <a:ahLst/>
                <a:cxnLst>
                  <a:cxn ang="0">
                    <a:pos x="89" y="0"/>
                  </a:cxn>
                  <a:cxn ang="0">
                    <a:pos x="0" y="0"/>
                  </a:cxn>
                </a:cxnLst>
                <a:rect l="txL" t="txT" r="txR" b="txB"/>
                <a:pathLst>
                  <a:path w="89" h="1">
                    <a:moveTo>
                      <a:pt x="89"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3" name="Freeform 361"/>
              <p:cNvSpPr/>
              <p:nvPr/>
            </p:nvSpPr>
            <p:spPr>
              <a:xfrm>
                <a:off x="3756" y="2355"/>
                <a:ext cx="99" cy="3"/>
              </a:xfrm>
              <a:custGeom>
                <a:avLst/>
                <a:gdLst>
                  <a:gd name="txL" fmla="*/ 0 w 99"/>
                  <a:gd name="txT" fmla="*/ 0 h 3"/>
                  <a:gd name="txR" fmla="*/ 99 w 99"/>
                  <a:gd name="txB" fmla="*/ 3 h 3"/>
                </a:gdLst>
                <a:ahLst/>
                <a:cxnLst>
                  <a:cxn ang="0">
                    <a:pos x="0" y="3"/>
                  </a:cxn>
                  <a:cxn ang="0">
                    <a:pos x="99" y="0"/>
                  </a:cxn>
                </a:cxnLst>
                <a:rect l="txL" t="txT" r="txR" b="txB"/>
                <a:pathLst>
                  <a:path w="99" h="3">
                    <a:moveTo>
                      <a:pt x="0" y="3"/>
                    </a:moveTo>
                    <a:lnTo>
                      <a:pt x="99"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4" name="Freeform 362"/>
              <p:cNvSpPr/>
              <p:nvPr/>
            </p:nvSpPr>
            <p:spPr>
              <a:xfrm>
                <a:off x="3362" y="2359"/>
                <a:ext cx="108" cy="1"/>
              </a:xfrm>
              <a:custGeom>
                <a:avLst/>
                <a:gdLst>
                  <a:gd name="txL" fmla="*/ 0 w 108"/>
                  <a:gd name="txT" fmla="*/ 0 h 1"/>
                  <a:gd name="txR" fmla="*/ 108 w 108"/>
                  <a:gd name="txB" fmla="*/ 1 h 1"/>
                </a:gdLst>
                <a:ahLst/>
                <a:cxnLst>
                  <a:cxn ang="0">
                    <a:pos x="108" y="0"/>
                  </a:cxn>
                  <a:cxn ang="0">
                    <a:pos x="0" y="0"/>
                  </a:cxn>
                </a:cxnLst>
                <a:rect l="txL" t="txT" r="txR" b="txB"/>
                <a:pathLst>
                  <a:path w="108" h="1">
                    <a:moveTo>
                      <a:pt x="108"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5" name="Freeform 363"/>
              <p:cNvSpPr/>
              <p:nvPr/>
            </p:nvSpPr>
            <p:spPr>
              <a:xfrm>
                <a:off x="4893" y="2359"/>
                <a:ext cx="107" cy="1"/>
              </a:xfrm>
              <a:custGeom>
                <a:avLst/>
                <a:gdLst>
                  <a:gd name="txL" fmla="*/ 0 w 107"/>
                  <a:gd name="txT" fmla="*/ 0 h 1"/>
                  <a:gd name="txR" fmla="*/ 107 w 107"/>
                  <a:gd name="txB" fmla="*/ 1 h 1"/>
                </a:gdLst>
                <a:ahLst/>
                <a:cxnLst>
                  <a:cxn ang="0">
                    <a:pos x="0" y="0"/>
                  </a:cxn>
                  <a:cxn ang="0">
                    <a:pos x="107" y="0"/>
                  </a:cxn>
                </a:cxnLst>
                <a:rect l="txL" t="txT" r="txR" b="txB"/>
                <a:pathLst>
                  <a:path w="107" h="1">
                    <a:moveTo>
                      <a:pt x="0" y="0"/>
                    </a:moveTo>
                    <a:lnTo>
                      <a:pt x="107"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sp>
            <p:nvSpPr>
              <p:cNvPr id="396" name="Freeform 364"/>
              <p:cNvSpPr/>
              <p:nvPr/>
            </p:nvSpPr>
            <p:spPr>
              <a:xfrm>
                <a:off x="4514" y="2359"/>
                <a:ext cx="96" cy="1"/>
              </a:xfrm>
              <a:custGeom>
                <a:avLst/>
                <a:gdLst>
                  <a:gd name="txL" fmla="*/ 0 w 96"/>
                  <a:gd name="txT" fmla="*/ 0 h 1"/>
                  <a:gd name="txR" fmla="*/ 96 w 96"/>
                  <a:gd name="txB" fmla="*/ 1 h 1"/>
                </a:gdLst>
                <a:ahLst/>
                <a:cxnLst>
                  <a:cxn ang="0">
                    <a:pos x="96" y="0"/>
                  </a:cxn>
                  <a:cxn ang="0">
                    <a:pos x="0" y="0"/>
                  </a:cxn>
                </a:cxnLst>
                <a:rect l="txL" t="txT" r="txR" b="txB"/>
                <a:pathLst>
                  <a:path w="96" h="1">
                    <a:moveTo>
                      <a:pt x="96" y="0"/>
                    </a:moveTo>
                    <a:lnTo>
                      <a:pt x="0" y="0"/>
                    </a:lnTo>
                  </a:path>
                </a:pathLst>
              </a:custGeom>
              <a:noFill/>
              <a:ln w="57150" cap="flat" cmpd="sng">
                <a:solidFill>
                  <a:schemeClr val="folHlink"/>
                </a:solidFill>
                <a:prstDash val="solid"/>
                <a:round/>
                <a:headEnd type="none" w="med" len="med"/>
                <a:tailEnd type="oval" w="sm" len="sm"/>
              </a:ln>
            </p:spPr>
            <p:txBody>
              <a:bodyPr>
                <a:spAutoFit/>
              </a:bodyPr>
              <a:lstStyle/>
              <a:p>
                <a:endParaRPr lang="zh-CN" altLang="en-US" dirty="0">
                  <a:latin typeface="Times New Roman" panose="02020603050405020304" pitchFamily="18" charset="0"/>
                </a:endParaRPr>
              </a:p>
            </p:txBody>
          </p:sp>
        </p:grpSp>
        <p:grpSp>
          <p:nvGrpSpPr>
            <p:cNvPr id="380" name="Group 365"/>
            <p:cNvGrpSpPr/>
            <p:nvPr/>
          </p:nvGrpSpPr>
          <p:grpSpPr>
            <a:xfrm>
              <a:off x="1055" y="1215"/>
              <a:ext cx="3608" cy="1469"/>
              <a:chOff x="1055" y="1215"/>
              <a:chExt cx="3608" cy="1469"/>
            </a:xfrm>
          </p:grpSpPr>
          <p:sp>
            <p:nvSpPr>
              <p:cNvPr id="385" name="Freeform 366"/>
              <p:cNvSpPr/>
              <p:nvPr/>
            </p:nvSpPr>
            <p:spPr>
              <a:xfrm>
                <a:off x="1055" y="1215"/>
                <a:ext cx="152" cy="1469"/>
              </a:xfrm>
              <a:custGeom>
                <a:avLst/>
                <a:gdLst>
                  <a:gd name="txL" fmla="*/ 0 w 152"/>
                  <a:gd name="txT" fmla="*/ 0 h 1469"/>
                  <a:gd name="txR" fmla="*/ 152 w 152"/>
                  <a:gd name="txB" fmla="*/ 1469 h 1469"/>
                </a:gdLst>
                <a:ahLst/>
                <a:cxnLst>
                  <a:cxn ang="0">
                    <a:pos x="152" y="1469"/>
                  </a:cxn>
                  <a:cxn ang="0">
                    <a:pos x="0" y="1469"/>
                  </a:cxn>
                  <a:cxn ang="0">
                    <a:pos x="4" y="0"/>
                  </a:cxn>
                  <a:cxn ang="0">
                    <a:pos x="95" y="1"/>
                  </a:cxn>
                </a:cxnLst>
                <a:rect l="txL" t="txT" r="txR" b="txB"/>
                <a:pathLst>
                  <a:path w="152" h="1469">
                    <a:moveTo>
                      <a:pt x="152" y="1469"/>
                    </a:moveTo>
                    <a:lnTo>
                      <a:pt x="0" y="1469"/>
                    </a:lnTo>
                    <a:lnTo>
                      <a:pt x="4" y="0"/>
                    </a:lnTo>
                    <a:lnTo>
                      <a:pt x="95" y="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6" name="Freeform 367"/>
              <p:cNvSpPr/>
              <p:nvPr/>
            </p:nvSpPr>
            <p:spPr>
              <a:xfrm>
                <a:off x="2207" y="1217"/>
                <a:ext cx="152" cy="1467"/>
              </a:xfrm>
              <a:custGeom>
                <a:avLst/>
                <a:gdLst>
                  <a:gd name="txL" fmla="*/ 0 w 152"/>
                  <a:gd name="txT" fmla="*/ 0 h 1467"/>
                  <a:gd name="txR" fmla="*/ 152 w 152"/>
                  <a:gd name="txB" fmla="*/ 1467 h 1467"/>
                </a:gdLst>
                <a:ahLst/>
                <a:cxnLst>
                  <a:cxn ang="0">
                    <a:pos x="152" y="1467"/>
                  </a:cxn>
                  <a:cxn ang="0">
                    <a:pos x="0" y="1467"/>
                  </a:cxn>
                  <a:cxn ang="0">
                    <a:pos x="1" y="1"/>
                  </a:cxn>
                  <a:cxn ang="0">
                    <a:pos x="86" y="0"/>
                  </a:cxn>
                </a:cxnLst>
                <a:rect l="txL" t="txT" r="txR" b="txB"/>
                <a:pathLst>
                  <a:path w="152" h="1467">
                    <a:moveTo>
                      <a:pt x="152" y="1467"/>
                    </a:moveTo>
                    <a:lnTo>
                      <a:pt x="0" y="1467"/>
                    </a:lnTo>
                    <a:lnTo>
                      <a:pt x="1" y="1"/>
                    </a:lnTo>
                    <a:lnTo>
                      <a:pt x="86"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7" name="Freeform 368"/>
              <p:cNvSpPr/>
              <p:nvPr/>
            </p:nvSpPr>
            <p:spPr>
              <a:xfrm>
                <a:off x="3359" y="1218"/>
                <a:ext cx="152" cy="1466"/>
              </a:xfrm>
              <a:custGeom>
                <a:avLst/>
                <a:gdLst>
                  <a:gd name="txL" fmla="*/ 0 w 152"/>
                  <a:gd name="txT" fmla="*/ 0 h 1466"/>
                  <a:gd name="txR" fmla="*/ 152 w 152"/>
                  <a:gd name="txB" fmla="*/ 1466 h 1466"/>
                </a:gdLst>
                <a:ahLst/>
                <a:cxnLst>
                  <a:cxn ang="0">
                    <a:pos x="152" y="1466"/>
                  </a:cxn>
                  <a:cxn ang="0">
                    <a:pos x="0" y="1466"/>
                  </a:cxn>
                  <a:cxn ang="0">
                    <a:pos x="1" y="0"/>
                  </a:cxn>
                  <a:cxn ang="0">
                    <a:pos x="109" y="0"/>
                  </a:cxn>
                </a:cxnLst>
                <a:rect l="txL" t="txT" r="txR" b="txB"/>
                <a:pathLst>
                  <a:path w="152" h="1466">
                    <a:moveTo>
                      <a:pt x="152" y="1466"/>
                    </a:moveTo>
                    <a:lnTo>
                      <a:pt x="0" y="1466"/>
                    </a:lnTo>
                    <a:lnTo>
                      <a:pt x="1" y="0"/>
                    </a:lnTo>
                    <a:lnTo>
                      <a:pt x="109"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8" name="Freeform 369"/>
              <p:cNvSpPr/>
              <p:nvPr/>
            </p:nvSpPr>
            <p:spPr>
              <a:xfrm>
                <a:off x="4505" y="1217"/>
                <a:ext cx="158" cy="1467"/>
              </a:xfrm>
              <a:custGeom>
                <a:avLst/>
                <a:gdLst>
                  <a:gd name="txL" fmla="*/ 0 w 158"/>
                  <a:gd name="txT" fmla="*/ 0 h 1467"/>
                  <a:gd name="txR" fmla="*/ 158 w 158"/>
                  <a:gd name="txB" fmla="*/ 1467 h 1467"/>
                </a:gdLst>
                <a:ahLst/>
                <a:cxnLst>
                  <a:cxn ang="0">
                    <a:pos x="158" y="1467"/>
                  </a:cxn>
                  <a:cxn ang="0">
                    <a:pos x="0" y="1467"/>
                  </a:cxn>
                  <a:cxn ang="0">
                    <a:pos x="0" y="0"/>
                  </a:cxn>
                  <a:cxn ang="0">
                    <a:pos x="95" y="0"/>
                  </a:cxn>
                </a:cxnLst>
                <a:rect l="txL" t="txT" r="txR" b="txB"/>
                <a:pathLst>
                  <a:path w="158" h="1467">
                    <a:moveTo>
                      <a:pt x="158" y="1467"/>
                    </a:moveTo>
                    <a:lnTo>
                      <a:pt x="0" y="1467"/>
                    </a:lnTo>
                    <a:lnTo>
                      <a:pt x="0" y="0"/>
                    </a:lnTo>
                    <a:lnTo>
                      <a:pt x="95" y="0"/>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sp>
          <p:nvSpPr>
            <p:cNvPr id="381" name="Freeform 370"/>
            <p:cNvSpPr/>
            <p:nvPr/>
          </p:nvSpPr>
          <p:spPr>
            <a:xfrm>
              <a:off x="1397" y="1202"/>
              <a:ext cx="145" cy="1466"/>
            </a:xfrm>
            <a:custGeom>
              <a:avLst/>
              <a:gdLst>
                <a:gd name="txL" fmla="*/ 0 w 145"/>
                <a:gd name="txT" fmla="*/ 0 h 1466"/>
                <a:gd name="txR" fmla="*/ 145 w 145"/>
                <a:gd name="txB" fmla="*/ 1466 h 1466"/>
              </a:gdLst>
              <a:ahLst/>
              <a:cxnLst>
                <a:cxn ang="0">
                  <a:pos x="37" y="0"/>
                </a:cxn>
                <a:cxn ang="0">
                  <a:pos x="145" y="0"/>
                </a:cxn>
                <a:cxn ang="0">
                  <a:pos x="144" y="1466"/>
                </a:cxn>
                <a:cxn ang="0">
                  <a:pos x="0" y="1466"/>
                </a:cxn>
              </a:cxnLst>
              <a:rect l="txL" t="txT" r="txR" b="txB"/>
              <a:pathLst>
                <a:path w="145" h="1466">
                  <a:moveTo>
                    <a:pt x="37" y="0"/>
                  </a:moveTo>
                  <a:lnTo>
                    <a:pt x="145" y="0"/>
                  </a:lnTo>
                  <a:lnTo>
                    <a:pt x="144" y="1466"/>
                  </a:lnTo>
                  <a:lnTo>
                    <a:pt x="0" y="1466"/>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2" name="Freeform 371"/>
            <p:cNvSpPr/>
            <p:nvPr/>
          </p:nvSpPr>
          <p:spPr>
            <a:xfrm>
              <a:off x="2550" y="1199"/>
              <a:ext cx="150" cy="1474"/>
            </a:xfrm>
            <a:custGeom>
              <a:avLst/>
              <a:gdLst>
                <a:gd name="txL" fmla="*/ 0 w 150"/>
                <a:gd name="txT" fmla="*/ 0 h 1474"/>
                <a:gd name="txR" fmla="*/ 150 w 150"/>
                <a:gd name="txB" fmla="*/ 1474 h 1474"/>
              </a:gdLst>
              <a:ahLst/>
              <a:cxnLst>
                <a:cxn ang="0">
                  <a:pos x="42" y="0"/>
                </a:cxn>
                <a:cxn ang="0">
                  <a:pos x="150" y="0"/>
                </a:cxn>
                <a:cxn ang="0">
                  <a:pos x="147" y="1474"/>
                </a:cxn>
                <a:cxn ang="0">
                  <a:pos x="0" y="1474"/>
                </a:cxn>
              </a:cxnLst>
              <a:rect l="txL" t="txT" r="txR" b="txB"/>
              <a:pathLst>
                <a:path w="150" h="1474">
                  <a:moveTo>
                    <a:pt x="42" y="0"/>
                  </a:moveTo>
                  <a:lnTo>
                    <a:pt x="150" y="0"/>
                  </a:lnTo>
                  <a:lnTo>
                    <a:pt x="147" y="1474"/>
                  </a:lnTo>
                  <a:lnTo>
                    <a:pt x="0" y="1474"/>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3" name="Freeform 372"/>
            <p:cNvSpPr/>
            <p:nvPr/>
          </p:nvSpPr>
          <p:spPr>
            <a:xfrm>
              <a:off x="3705" y="1199"/>
              <a:ext cx="141" cy="1471"/>
            </a:xfrm>
            <a:custGeom>
              <a:avLst/>
              <a:gdLst>
                <a:gd name="txL" fmla="*/ 0 w 141"/>
                <a:gd name="txT" fmla="*/ 0 h 1471"/>
                <a:gd name="txR" fmla="*/ 141 w 141"/>
                <a:gd name="txB" fmla="*/ 1471 h 1471"/>
              </a:gdLst>
              <a:ahLst/>
              <a:cxnLst>
                <a:cxn ang="0">
                  <a:pos x="33" y="0"/>
                </a:cxn>
                <a:cxn ang="0">
                  <a:pos x="141" y="0"/>
                </a:cxn>
                <a:cxn ang="0">
                  <a:pos x="141" y="1471"/>
                </a:cxn>
                <a:cxn ang="0">
                  <a:pos x="0" y="1471"/>
                </a:cxn>
              </a:cxnLst>
              <a:rect l="txL" t="txT" r="txR" b="txB"/>
              <a:pathLst>
                <a:path w="141" h="1471">
                  <a:moveTo>
                    <a:pt x="33" y="0"/>
                  </a:moveTo>
                  <a:lnTo>
                    <a:pt x="141" y="0"/>
                  </a:lnTo>
                  <a:lnTo>
                    <a:pt x="141" y="1471"/>
                  </a:lnTo>
                  <a:lnTo>
                    <a:pt x="0" y="1471"/>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384" name="Freeform 373"/>
            <p:cNvSpPr/>
            <p:nvPr/>
          </p:nvSpPr>
          <p:spPr>
            <a:xfrm>
              <a:off x="4854" y="1199"/>
              <a:ext cx="150" cy="1480"/>
            </a:xfrm>
            <a:custGeom>
              <a:avLst/>
              <a:gdLst>
                <a:gd name="txL" fmla="*/ 0 w 150"/>
                <a:gd name="txT" fmla="*/ 0 h 1480"/>
                <a:gd name="txR" fmla="*/ 150 w 150"/>
                <a:gd name="txB" fmla="*/ 1480 h 1480"/>
              </a:gdLst>
              <a:ahLst/>
              <a:cxnLst>
                <a:cxn ang="0">
                  <a:pos x="42" y="0"/>
                </a:cxn>
                <a:cxn ang="0">
                  <a:pos x="150" y="0"/>
                </a:cxn>
                <a:cxn ang="0">
                  <a:pos x="147" y="1480"/>
                </a:cxn>
                <a:cxn ang="0">
                  <a:pos x="0" y="1477"/>
                </a:cxn>
              </a:cxnLst>
              <a:rect l="txL" t="txT" r="txR" b="txB"/>
              <a:pathLst>
                <a:path w="150" h="1480">
                  <a:moveTo>
                    <a:pt x="42" y="0"/>
                  </a:moveTo>
                  <a:lnTo>
                    <a:pt x="150" y="0"/>
                  </a:lnTo>
                  <a:lnTo>
                    <a:pt x="147" y="1480"/>
                  </a:lnTo>
                  <a:lnTo>
                    <a:pt x="0" y="1477"/>
                  </a:lnTo>
                </a:path>
              </a:pathLst>
            </a:custGeom>
            <a:noFill/>
            <a:ln w="57150" cap="flat" cmpd="sng">
              <a:solidFill>
                <a:schemeClr val="folHlink"/>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397" name="Group 374"/>
          <p:cNvGrpSpPr/>
          <p:nvPr/>
        </p:nvGrpSpPr>
        <p:grpSpPr>
          <a:xfrm>
            <a:off x="3304552" y="1634772"/>
            <a:ext cx="5934075" cy="434975"/>
            <a:chOff x="1156" y="1013"/>
            <a:chExt cx="3738" cy="274"/>
          </a:xfrm>
        </p:grpSpPr>
        <p:sp>
          <p:nvSpPr>
            <p:cNvPr id="398" name="Rectangle 375"/>
            <p:cNvSpPr/>
            <p:nvPr/>
          </p:nvSpPr>
          <p:spPr>
            <a:xfrm>
              <a:off x="115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0</a:t>
              </a:r>
            </a:p>
          </p:txBody>
        </p:sp>
        <p:sp>
          <p:nvSpPr>
            <p:cNvPr id="399" name="Rectangle 376"/>
            <p:cNvSpPr/>
            <p:nvPr/>
          </p:nvSpPr>
          <p:spPr>
            <a:xfrm>
              <a:off x="229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16</a:t>
              </a:r>
            </a:p>
          </p:txBody>
        </p:sp>
        <p:sp>
          <p:nvSpPr>
            <p:cNvPr id="400" name="Rectangle 377"/>
            <p:cNvSpPr/>
            <p:nvPr/>
          </p:nvSpPr>
          <p:spPr>
            <a:xfrm>
              <a:off x="3471"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32</a:t>
              </a:r>
            </a:p>
          </p:txBody>
        </p:sp>
        <p:sp>
          <p:nvSpPr>
            <p:cNvPr id="401" name="Rectangle 378"/>
            <p:cNvSpPr/>
            <p:nvPr/>
          </p:nvSpPr>
          <p:spPr>
            <a:xfrm>
              <a:off x="4606" y="1013"/>
              <a:ext cx="288" cy="274"/>
            </a:xfrm>
            <a:prstGeom prst="rect">
              <a:avLst/>
            </a:prstGeom>
            <a:solidFill>
              <a:srgbClr val="CC9900"/>
            </a:solidFill>
            <a:ln w="38100" cap="flat" cmpd="sng">
              <a:solidFill>
                <a:srgbClr val="CC9900"/>
              </a:solidFill>
              <a:prstDash val="solid"/>
              <a:miter/>
              <a:headEnd type="none" w="med" len="med"/>
              <a:tailEnd type="none" w="med" len="med"/>
            </a:ln>
          </p:spPr>
          <p:txBody>
            <a:bodyPr lIns="0" rIns="0" anchor="ctr" anchorCtr="0">
              <a:spAutoFit/>
            </a:bodyPr>
            <a:lstStyle/>
            <a:p>
              <a:pPr algn="ctr">
                <a:spcBef>
                  <a:spcPct val="50000"/>
                </a:spcBef>
              </a:pPr>
              <a:r>
                <a:rPr lang="zh-CN" altLang="en-US" sz="2000" b="1" dirty="0">
                  <a:solidFill>
                    <a:schemeClr val="bg2"/>
                  </a:solidFill>
                  <a:latin typeface="Times New Roman" panose="02020603050405020304" pitchFamily="18" charset="0"/>
                </a:rPr>
                <a:t>48</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97"/>
                                        </p:tgtEl>
                                        <p:attrNameLst>
                                          <p:attrName>style.visibility</p:attrName>
                                        </p:attrNameLst>
                                      </p:cBhvr>
                                      <p:to>
                                        <p:strVal val="visible"/>
                                      </p:to>
                                    </p:set>
                                    <p:animEffect transition="in" filter="blinds(horizontal)">
                                      <p:cBhvr>
                                        <p:cTn id="7" dur="500"/>
                                        <p:tgtEl>
                                          <p:spTgt spid="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静态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读 </a:t>
            </a:r>
            <a:r>
              <a:rPr lang="zh-CN" altLang="en-US" b="1" dirty="0">
                <a:latin typeface="Times New Roman" panose="02020603050405020304" pitchFamily="18" charset="0"/>
                <a:sym typeface="+mn-ea"/>
              </a:rPr>
              <a:t>时序</a:t>
            </a:r>
            <a:endParaRPr lang="en-US" altLang="zh-CN" b="1" dirty="0">
              <a:solidFill>
                <a:schemeClr val="folHlink"/>
              </a:solidFill>
              <a:latin typeface="Times New Roman" panose="02020603050405020304" pitchFamily="18" charset="0"/>
              <a:sym typeface="+mn-ea"/>
            </a:endParaRPr>
          </a:p>
        </p:txBody>
      </p:sp>
      <p:sp>
        <p:nvSpPr>
          <p:cNvPr id="2" name="内容占位符 1"/>
          <p:cNvSpPr>
            <a:spLocks noGrp="1"/>
          </p:cNvSpPr>
          <p:nvPr>
            <p:ph idx="1"/>
          </p:nvPr>
        </p:nvSpPr>
        <p:spPr/>
        <p:txBody>
          <a:bodyPr/>
          <a:lstStyle/>
          <a:p>
            <a:endParaRPr lang="zh-CN" altLang="en-US"/>
          </a:p>
        </p:txBody>
      </p:sp>
      <p:grpSp>
        <p:nvGrpSpPr>
          <p:cNvPr id="50178" name="Group 2"/>
          <p:cNvGrpSpPr/>
          <p:nvPr/>
        </p:nvGrpSpPr>
        <p:grpSpPr>
          <a:xfrm>
            <a:off x="1871980" y="1133475"/>
            <a:ext cx="8462963" cy="5029200"/>
            <a:chOff x="48" y="714"/>
            <a:chExt cx="5331" cy="3168"/>
          </a:xfrm>
        </p:grpSpPr>
        <p:grpSp>
          <p:nvGrpSpPr>
            <p:cNvPr id="50242" name="Group 3"/>
            <p:cNvGrpSpPr/>
            <p:nvPr/>
          </p:nvGrpSpPr>
          <p:grpSpPr>
            <a:xfrm>
              <a:off x="48" y="714"/>
              <a:ext cx="5331" cy="3168"/>
              <a:chOff x="48" y="714"/>
              <a:chExt cx="5331" cy="3168"/>
            </a:xfrm>
          </p:grpSpPr>
          <p:sp>
            <p:nvSpPr>
              <p:cNvPr id="50244" name="Line 4"/>
              <p:cNvSpPr/>
              <p:nvPr/>
            </p:nvSpPr>
            <p:spPr>
              <a:xfrm>
                <a:off x="4752" y="2634"/>
                <a:ext cx="0" cy="768"/>
              </a:xfrm>
              <a:prstGeom prst="line">
                <a:avLst/>
              </a:prstGeom>
              <a:ln w="19050" cap="flat" cmpd="sng">
                <a:solidFill>
                  <a:schemeClr val="folHlink"/>
                </a:solidFill>
                <a:prstDash val="solid"/>
                <a:headEnd type="none" w="med" len="med"/>
                <a:tailEnd type="none" w="med" len="med"/>
              </a:ln>
            </p:spPr>
          </p:sp>
          <p:grpSp>
            <p:nvGrpSpPr>
              <p:cNvPr id="50245" name="Group 5"/>
              <p:cNvGrpSpPr/>
              <p:nvPr/>
            </p:nvGrpSpPr>
            <p:grpSpPr>
              <a:xfrm>
                <a:off x="48" y="714"/>
                <a:ext cx="5331" cy="3168"/>
                <a:chOff x="48" y="714"/>
                <a:chExt cx="5331" cy="3168"/>
              </a:xfrm>
            </p:grpSpPr>
            <p:grpSp>
              <p:nvGrpSpPr>
                <p:cNvPr id="50246" name="Group 6"/>
                <p:cNvGrpSpPr/>
                <p:nvPr/>
              </p:nvGrpSpPr>
              <p:grpSpPr>
                <a:xfrm>
                  <a:off x="48" y="1338"/>
                  <a:ext cx="5331" cy="1704"/>
                  <a:chOff x="48" y="1338"/>
                  <a:chExt cx="5331" cy="1704"/>
                </a:xfrm>
              </p:grpSpPr>
              <p:grpSp>
                <p:nvGrpSpPr>
                  <p:cNvPr id="50265" name="Group 7"/>
                  <p:cNvGrpSpPr/>
                  <p:nvPr/>
                </p:nvGrpSpPr>
                <p:grpSpPr>
                  <a:xfrm>
                    <a:off x="522" y="1338"/>
                    <a:ext cx="4757" cy="345"/>
                    <a:chOff x="522" y="1338"/>
                    <a:chExt cx="4757" cy="345"/>
                  </a:xfrm>
                </p:grpSpPr>
                <p:sp>
                  <p:nvSpPr>
                    <p:cNvPr id="50283" name="Freeform 8"/>
                    <p:cNvSpPr/>
                    <p:nvPr/>
                  </p:nvSpPr>
                  <p:spPr>
                    <a:xfrm>
                      <a:off x="1368" y="1339"/>
                      <a:ext cx="2771" cy="336"/>
                    </a:xfrm>
                    <a:custGeom>
                      <a:avLst/>
                      <a:gdLst>
                        <a:gd name="txL" fmla="*/ 0 w 2771"/>
                        <a:gd name="txT" fmla="*/ 0 h 336"/>
                        <a:gd name="txR" fmla="*/ 2771 w 2771"/>
                        <a:gd name="txB" fmla="*/ 336 h 336"/>
                      </a:gdLst>
                      <a:ahLst/>
                      <a:cxnLst>
                        <a:cxn ang="0">
                          <a:pos x="168" y="0"/>
                        </a:cxn>
                        <a:cxn ang="0">
                          <a:pos x="0" y="170"/>
                        </a:cxn>
                        <a:cxn ang="0">
                          <a:pos x="168" y="336"/>
                        </a:cxn>
                        <a:cxn ang="0">
                          <a:pos x="2603" y="336"/>
                        </a:cxn>
                        <a:cxn ang="0">
                          <a:pos x="2771" y="170"/>
                        </a:cxn>
                        <a:cxn ang="0">
                          <a:pos x="2603" y="0"/>
                        </a:cxn>
                        <a:cxn ang="0">
                          <a:pos x="168" y="0"/>
                        </a:cxn>
                      </a:cxnLst>
                      <a:rect l="txL" t="txT" r="txR" b="txB"/>
                      <a:pathLst>
                        <a:path w="2771" h="336">
                          <a:moveTo>
                            <a:pt x="168" y="0"/>
                          </a:moveTo>
                          <a:lnTo>
                            <a:pt x="0" y="170"/>
                          </a:lnTo>
                          <a:lnTo>
                            <a:pt x="168" y="336"/>
                          </a:lnTo>
                          <a:lnTo>
                            <a:pt x="2603" y="336"/>
                          </a:lnTo>
                          <a:lnTo>
                            <a:pt x="2771" y="170"/>
                          </a:lnTo>
                          <a:lnTo>
                            <a:pt x="2603" y="0"/>
                          </a:lnTo>
                          <a:lnTo>
                            <a:pt x="168" y="0"/>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0284" name="Freeform 9"/>
                    <p:cNvSpPr/>
                    <p:nvPr/>
                  </p:nvSpPr>
                  <p:spPr>
                    <a:xfrm>
                      <a:off x="531" y="1338"/>
                      <a:ext cx="848" cy="175"/>
                    </a:xfrm>
                    <a:custGeom>
                      <a:avLst/>
                      <a:gdLst>
                        <a:gd name="txL" fmla="*/ 0 w 848"/>
                        <a:gd name="txT" fmla="*/ 0 h 175"/>
                        <a:gd name="txR" fmla="*/ 848 w 848"/>
                        <a:gd name="txB" fmla="*/ 175 h 175"/>
                      </a:gdLst>
                      <a:ahLst/>
                      <a:cxnLst>
                        <a:cxn ang="0">
                          <a:pos x="848" y="162"/>
                        </a:cxn>
                        <a:cxn ang="0">
                          <a:pos x="840" y="175"/>
                        </a:cxn>
                        <a:cxn ang="0">
                          <a:pos x="665" y="0"/>
                        </a:cxn>
                        <a:cxn ang="0">
                          <a:pos x="0" y="0"/>
                        </a:cxn>
                      </a:cxnLst>
                      <a:rect l="txL" t="txT" r="txR" b="txB"/>
                      <a:pathLst>
                        <a:path w="848" h="175">
                          <a:moveTo>
                            <a:pt x="848" y="162"/>
                          </a:moveTo>
                          <a:lnTo>
                            <a:pt x="840" y="175"/>
                          </a:lnTo>
                          <a:lnTo>
                            <a:pt x="665" y="0"/>
                          </a:ln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5" name="Freeform 10"/>
                    <p:cNvSpPr/>
                    <p:nvPr/>
                  </p:nvSpPr>
                  <p:spPr>
                    <a:xfrm>
                      <a:off x="522" y="1504"/>
                      <a:ext cx="846" cy="179"/>
                    </a:xfrm>
                    <a:custGeom>
                      <a:avLst/>
                      <a:gdLst>
                        <a:gd name="txL" fmla="*/ 0 w 846"/>
                        <a:gd name="txT" fmla="*/ 0 h 179"/>
                        <a:gd name="txR" fmla="*/ 846 w 846"/>
                        <a:gd name="txB" fmla="*/ 179 h 179"/>
                      </a:gdLst>
                      <a:ahLst/>
                      <a:cxnLst>
                        <a:cxn ang="0">
                          <a:pos x="846" y="0"/>
                        </a:cxn>
                        <a:cxn ang="0">
                          <a:pos x="669" y="179"/>
                        </a:cxn>
                        <a:cxn ang="0">
                          <a:pos x="0" y="179"/>
                        </a:cxn>
                      </a:cxnLst>
                      <a:rect l="txL" t="txT" r="txR" b="txB"/>
                      <a:pathLst>
                        <a:path w="846" h="179">
                          <a:moveTo>
                            <a:pt x="846" y="0"/>
                          </a:moveTo>
                          <a:lnTo>
                            <a:pt x="669" y="179"/>
                          </a:lnTo>
                          <a:lnTo>
                            <a:pt x="0" y="179"/>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6" name="Freeform 11"/>
                    <p:cNvSpPr/>
                    <p:nvPr/>
                  </p:nvSpPr>
                  <p:spPr>
                    <a:xfrm>
                      <a:off x="4136" y="1338"/>
                      <a:ext cx="1140" cy="171"/>
                    </a:xfrm>
                    <a:custGeom>
                      <a:avLst/>
                      <a:gdLst>
                        <a:gd name="txL" fmla="*/ 0 w 1140"/>
                        <a:gd name="txT" fmla="*/ 0 h 171"/>
                        <a:gd name="txR" fmla="*/ 1140 w 1140"/>
                        <a:gd name="txB" fmla="*/ 171 h 171"/>
                      </a:gdLst>
                      <a:ahLst/>
                      <a:cxnLst>
                        <a:cxn ang="0">
                          <a:pos x="0" y="171"/>
                        </a:cxn>
                        <a:cxn ang="0">
                          <a:pos x="171" y="1"/>
                        </a:cxn>
                        <a:cxn ang="0">
                          <a:pos x="268" y="1"/>
                        </a:cxn>
                        <a:cxn ang="0">
                          <a:pos x="1140" y="0"/>
                        </a:cxn>
                      </a:cxnLst>
                      <a:rect l="txL" t="txT" r="txR" b="txB"/>
                      <a:pathLst>
                        <a:path w="1140" h="171">
                          <a:moveTo>
                            <a:pt x="0" y="171"/>
                          </a:moveTo>
                          <a:lnTo>
                            <a:pt x="171" y="1"/>
                          </a:lnTo>
                          <a:lnTo>
                            <a:pt x="268" y="1"/>
                          </a:lnTo>
                          <a:lnTo>
                            <a:pt x="114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7" name="Freeform 12"/>
                    <p:cNvSpPr/>
                    <p:nvPr/>
                  </p:nvSpPr>
                  <p:spPr>
                    <a:xfrm>
                      <a:off x="4133" y="1504"/>
                      <a:ext cx="1146" cy="176"/>
                    </a:xfrm>
                    <a:custGeom>
                      <a:avLst/>
                      <a:gdLst>
                        <a:gd name="txL" fmla="*/ 0 w 1146"/>
                        <a:gd name="txT" fmla="*/ 0 h 176"/>
                        <a:gd name="txR" fmla="*/ 1146 w 1146"/>
                        <a:gd name="txB" fmla="*/ 176 h 176"/>
                      </a:gdLst>
                      <a:ahLst/>
                      <a:cxnLst>
                        <a:cxn ang="0">
                          <a:pos x="0" y="0"/>
                        </a:cxn>
                        <a:cxn ang="0">
                          <a:pos x="174" y="176"/>
                        </a:cxn>
                        <a:cxn ang="0">
                          <a:pos x="1146" y="176"/>
                        </a:cxn>
                      </a:cxnLst>
                      <a:rect l="txL" t="txT" r="txR" b="txB"/>
                      <a:pathLst>
                        <a:path w="1146" h="176">
                          <a:moveTo>
                            <a:pt x="0" y="0"/>
                          </a:moveTo>
                          <a:lnTo>
                            <a:pt x="174" y="176"/>
                          </a:lnTo>
                          <a:lnTo>
                            <a:pt x="1146" y="17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0266" name="Group 13"/>
                  <p:cNvGrpSpPr/>
                  <p:nvPr/>
                </p:nvGrpSpPr>
                <p:grpSpPr>
                  <a:xfrm>
                    <a:off x="528" y="2007"/>
                    <a:ext cx="4848" cy="249"/>
                    <a:chOff x="528" y="2007"/>
                    <a:chExt cx="4848" cy="249"/>
                  </a:xfrm>
                </p:grpSpPr>
                <p:sp>
                  <p:nvSpPr>
                    <p:cNvPr id="50280" name="Freeform 14"/>
                    <p:cNvSpPr/>
                    <p:nvPr/>
                  </p:nvSpPr>
                  <p:spPr>
                    <a:xfrm>
                      <a:off x="528" y="2007"/>
                      <a:ext cx="4844" cy="242"/>
                    </a:xfrm>
                    <a:custGeom>
                      <a:avLst/>
                      <a:gdLst>
                        <a:gd name="txL" fmla="*/ 0 w 4844"/>
                        <a:gd name="txT" fmla="*/ 0 h 242"/>
                        <a:gd name="txR" fmla="*/ 4844 w 4844"/>
                        <a:gd name="txB" fmla="*/ 242 h 242"/>
                      </a:gdLst>
                      <a:ahLst/>
                      <a:cxnLst>
                        <a:cxn ang="0">
                          <a:pos x="0" y="0"/>
                        </a:cxn>
                        <a:cxn ang="0">
                          <a:pos x="1301" y="5"/>
                        </a:cxn>
                        <a:cxn ang="0">
                          <a:pos x="1539" y="242"/>
                        </a:cxn>
                        <a:cxn ang="0">
                          <a:pos x="2210" y="242"/>
                        </a:cxn>
                        <a:cxn ang="0">
                          <a:pos x="2448" y="3"/>
                        </a:cxn>
                        <a:cxn ang="0">
                          <a:pos x="4844" y="5"/>
                        </a:cxn>
                      </a:cxnLst>
                      <a:rect l="txL" t="txT" r="txR" b="txB"/>
                      <a:pathLst>
                        <a:path w="4844" h="242">
                          <a:moveTo>
                            <a:pt x="0" y="0"/>
                          </a:moveTo>
                          <a:lnTo>
                            <a:pt x="1301" y="5"/>
                          </a:lnTo>
                          <a:lnTo>
                            <a:pt x="1539" y="242"/>
                          </a:lnTo>
                          <a:lnTo>
                            <a:pt x="2210" y="242"/>
                          </a:lnTo>
                          <a:lnTo>
                            <a:pt x="2448" y="3"/>
                          </a:lnTo>
                          <a:lnTo>
                            <a:pt x="4844"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1" name="Freeform 15"/>
                    <p:cNvSpPr/>
                    <p:nvPr/>
                  </p:nvSpPr>
                  <p:spPr>
                    <a:xfrm>
                      <a:off x="528" y="2016"/>
                      <a:ext cx="1536" cy="240"/>
                    </a:xfrm>
                    <a:custGeom>
                      <a:avLst/>
                      <a:gdLst>
                        <a:gd name="txL" fmla="*/ 0 w 1536"/>
                        <a:gd name="txT" fmla="*/ 0 h 240"/>
                        <a:gd name="txR" fmla="*/ 1536 w 1536"/>
                        <a:gd name="txB" fmla="*/ 240 h 240"/>
                      </a:gdLst>
                      <a:ahLst/>
                      <a:cxnLst>
                        <a:cxn ang="0">
                          <a:pos x="0" y="0"/>
                        </a:cxn>
                        <a:cxn ang="0">
                          <a:pos x="1296" y="0"/>
                        </a:cxn>
                        <a:cxn ang="0">
                          <a:pos x="1536" y="240"/>
                        </a:cxn>
                        <a:cxn ang="0">
                          <a:pos x="0" y="240"/>
                        </a:cxn>
                      </a:cxnLst>
                      <a:rect l="txL" t="txT" r="txR" b="txB"/>
                      <a:pathLst>
                        <a:path w="1536" h="240">
                          <a:moveTo>
                            <a:pt x="0" y="0"/>
                          </a:moveTo>
                          <a:lnTo>
                            <a:pt x="1296" y="0"/>
                          </a:lnTo>
                          <a:lnTo>
                            <a:pt x="1536" y="240"/>
                          </a:lnTo>
                          <a:lnTo>
                            <a:pt x="0" y="24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82" name="Freeform 16"/>
                    <p:cNvSpPr/>
                    <p:nvPr/>
                  </p:nvSpPr>
                  <p:spPr>
                    <a:xfrm>
                      <a:off x="2736" y="2010"/>
                      <a:ext cx="2640" cy="240"/>
                    </a:xfrm>
                    <a:custGeom>
                      <a:avLst/>
                      <a:gdLst>
                        <a:gd name="txL" fmla="*/ 0 w 2640"/>
                        <a:gd name="txT" fmla="*/ 0 h 240"/>
                        <a:gd name="txR" fmla="*/ 2640 w 2640"/>
                        <a:gd name="txB" fmla="*/ 240 h 240"/>
                      </a:gdLst>
                      <a:ahLst/>
                      <a:cxnLst>
                        <a:cxn ang="0">
                          <a:pos x="2640" y="0"/>
                        </a:cxn>
                        <a:cxn ang="0">
                          <a:pos x="240" y="0"/>
                        </a:cxn>
                        <a:cxn ang="0">
                          <a:pos x="0" y="240"/>
                        </a:cxn>
                        <a:cxn ang="0">
                          <a:pos x="2640" y="240"/>
                        </a:cxn>
                      </a:cxnLst>
                      <a:rect l="txL" t="txT" r="txR" b="txB"/>
                      <a:pathLst>
                        <a:path w="2640" h="240">
                          <a:moveTo>
                            <a:pt x="2640" y="0"/>
                          </a:moveTo>
                          <a:lnTo>
                            <a:pt x="240" y="0"/>
                          </a:lnTo>
                          <a:lnTo>
                            <a:pt x="0" y="240"/>
                          </a:lnTo>
                          <a:lnTo>
                            <a:pt x="2640" y="24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0267" name="Group 17"/>
                  <p:cNvGrpSpPr/>
                  <p:nvPr/>
                </p:nvGrpSpPr>
                <p:grpSpPr>
                  <a:xfrm>
                    <a:off x="525" y="2685"/>
                    <a:ext cx="4854" cy="357"/>
                    <a:chOff x="525" y="2685"/>
                    <a:chExt cx="4854" cy="357"/>
                  </a:xfrm>
                </p:grpSpPr>
                <p:sp>
                  <p:nvSpPr>
                    <p:cNvPr id="50273" name="Freeform 18"/>
                    <p:cNvSpPr/>
                    <p:nvPr/>
                  </p:nvSpPr>
                  <p:spPr>
                    <a:xfrm>
                      <a:off x="4752" y="2865"/>
                      <a:ext cx="624" cy="1"/>
                    </a:xfrm>
                    <a:custGeom>
                      <a:avLst/>
                      <a:gdLst>
                        <a:gd name="txL" fmla="*/ 0 w 624"/>
                        <a:gd name="txT" fmla="*/ 0 h 1"/>
                        <a:gd name="txR" fmla="*/ 624 w 624"/>
                        <a:gd name="txB" fmla="*/ 1 h 1"/>
                      </a:gdLst>
                      <a:ahLst/>
                      <a:cxnLst>
                        <a:cxn ang="0">
                          <a:pos x="0" y="0"/>
                        </a:cxn>
                        <a:cxn ang="0">
                          <a:pos x="624" y="0"/>
                        </a:cxn>
                      </a:cxnLst>
                      <a:rect l="txL" t="txT" r="txR" b="txB"/>
                      <a:pathLst>
                        <a:path w="624" h="1">
                          <a:moveTo>
                            <a:pt x="0" y="0"/>
                          </a:moveTo>
                          <a:lnTo>
                            <a:pt x="62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nvGrpSpPr>
                    <p:cNvPr id="50274" name="Group 19"/>
                    <p:cNvGrpSpPr/>
                    <p:nvPr/>
                  </p:nvGrpSpPr>
                  <p:grpSpPr>
                    <a:xfrm>
                      <a:off x="525" y="2685"/>
                      <a:ext cx="4854" cy="357"/>
                      <a:chOff x="525" y="2685"/>
                      <a:chExt cx="4854" cy="357"/>
                    </a:xfrm>
                  </p:grpSpPr>
                  <p:sp>
                    <p:nvSpPr>
                      <p:cNvPr id="50275" name="Freeform 20"/>
                      <p:cNvSpPr/>
                      <p:nvPr/>
                    </p:nvSpPr>
                    <p:spPr>
                      <a:xfrm>
                        <a:off x="527" y="2864"/>
                        <a:ext cx="2067" cy="1"/>
                      </a:xfrm>
                      <a:custGeom>
                        <a:avLst/>
                        <a:gdLst>
                          <a:gd name="txL" fmla="*/ 0 w 2067"/>
                          <a:gd name="txT" fmla="*/ 0 h 1"/>
                          <a:gd name="txR" fmla="*/ 2067 w 2067"/>
                          <a:gd name="txB" fmla="*/ 1 h 1"/>
                        </a:gdLst>
                        <a:ahLst/>
                        <a:cxnLst>
                          <a:cxn ang="0">
                            <a:pos x="0" y="0"/>
                          </a:cxn>
                          <a:cxn ang="0">
                            <a:pos x="2067" y="0"/>
                          </a:cxn>
                        </a:cxnLst>
                        <a:rect l="txL" t="txT" r="txR" b="txB"/>
                        <a:pathLst>
                          <a:path w="2067" h="1">
                            <a:moveTo>
                              <a:pt x="0" y="0"/>
                            </a:moveTo>
                            <a:lnTo>
                              <a:pt x="2067"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nvGrpSpPr>
                      <p:cNvPr id="50276" name="Group 21"/>
                      <p:cNvGrpSpPr/>
                      <p:nvPr/>
                    </p:nvGrpSpPr>
                    <p:grpSpPr>
                      <a:xfrm>
                        <a:off x="525" y="2685"/>
                        <a:ext cx="4854" cy="357"/>
                        <a:chOff x="525" y="2685"/>
                        <a:chExt cx="4854" cy="357"/>
                      </a:xfrm>
                    </p:grpSpPr>
                    <p:sp>
                      <p:nvSpPr>
                        <p:cNvPr id="50277" name="Freeform 22"/>
                        <p:cNvSpPr/>
                        <p:nvPr/>
                      </p:nvSpPr>
                      <p:spPr>
                        <a:xfrm>
                          <a:off x="2589" y="2691"/>
                          <a:ext cx="2160" cy="342"/>
                        </a:xfrm>
                        <a:custGeom>
                          <a:avLst/>
                          <a:gdLst>
                            <a:gd name="txL" fmla="*/ 0 w 2160"/>
                            <a:gd name="txT" fmla="*/ 0 h 342"/>
                            <a:gd name="txR" fmla="*/ 2160 w 2160"/>
                            <a:gd name="txB" fmla="*/ 342 h 342"/>
                          </a:gdLst>
                          <a:ahLst/>
                          <a:cxnLst>
                            <a:cxn ang="0">
                              <a:pos x="170" y="0"/>
                            </a:cxn>
                            <a:cxn ang="0">
                              <a:pos x="0" y="171"/>
                            </a:cxn>
                            <a:cxn ang="0">
                              <a:pos x="170" y="342"/>
                            </a:cxn>
                            <a:cxn ang="0">
                              <a:pos x="1991" y="342"/>
                            </a:cxn>
                            <a:cxn ang="0">
                              <a:pos x="2160" y="171"/>
                            </a:cxn>
                            <a:cxn ang="0">
                              <a:pos x="1991" y="0"/>
                            </a:cxn>
                            <a:cxn ang="0">
                              <a:pos x="170" y="0"/>
                            </a:cxn>
                          </a:cxnLst>
                          <a:rect l="txL" t="txT" r="txR" b="txB"/>
                          <a:pathLst>
                            <a:path w="2160" h="342">
                              <a:moveTo>
                                <a:pt x="170" y="0"/>
                              </a:moveTo>
                              <a:lnTo>
                                <a:pt x="0" y="171"/>
                              </a:lnTo>
                              <a:lnTo>
                                <a:pt x="170" y="342"/>
                              </a:lnTo>
                              <a:lnTo>
                                <a:pt x="1991" y="342"/>
                              </a:lnTo>
                              <a:lnTo>
                                <a:pt x="2160" y="171"/>
                              </a:lnTo>
                              <a:lnTo>
                                <a:pt x="1991" y="0"/>
                              </a:lnTo>
                              <a:lnTo>
                                <a:pt x="170" y="0"/>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0278" name="Freeform 23"/>
                        <p:cNvSpPr/>
                        <p:nvPr/>
                      </p:nvSpPr>
                      <p:spPr>
                        <a:xfrm>
                          <a:off x="525" y="2685"/>
                          <a:ext cx="2244" cy="357"/>
                        </a:xfrm>
                        <a:custGeom>
                          <a:avLst/>
                          <a:gdLst>
                            <a:gd name="txL" fmla="*/ 0 w 2244"/>
                            <a:gd name="txT" fmla="*/ 0 h 357"/>
                            <a:gd name="txR" fmla="*/ 2244 w 2244"/>
                            <a:gd name="txB" fmla="*/ 357 h 357"/>
                          </a:gdLst>
                          <a:ahLst/>
                          <a:cxnLst>
                            <a:cxn ang="0">
                              <a:pos x="2067" y="177"/>
                            </a:cxn>
                            <a:cxn ang="0">
                              <a:pos x="2244" y="0"/>
                            </a:cxn>
                            <a:cxn ang="0">
                              <a:pos x="3" y="0"/>
                            </a:cxn>
                            <a:cxn ang="0">
                              <a:pos x="0" y="357"/>
                            </a:cxn>
                            <a:cxn ang="0">
                              <a:pos x="2241" y="357"/>
                            </a:cxn>
                          </a:cxnLst>
                          <a:rect l="txL" t="txT" r="txR" b="txB"/>
                          <a:pathLst>
                            <a:path w="2244" h="357">
                              <a:moveTo>
                                <a:pt x="2067" y="177"/>
                              </a:moveTo>
                              <a:lnTo>
                                <a:pt x="2244" y="0"/>
                              </a:lnTo>
                              <a:lnTo>
                                <a:pt x="3" y="0"/>
                              </a:lnTo>
                              <a:lnTo>
                                <a:pt x="0" y="357"/>
                              </a:lnTo>
                              <a:lnTo>
                                <a:pt x="2241" y="357"/>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0279" name="Freeform 24"/>
                        <p:cNvSpPr/>
                        <p:nvPr/>
                      </p:nvSpPr>
                      <p:spPr>
                        <a:xfrm>
                          <a:off x="4563" y="2685"/>
                          <a:ext cx="816" cy="357"/>
                        </a:xfrm>
                        <a:custGeom>
                          <a:avLst/>
                          <a:gdLst>
                            <a:gd name="txL" fmla="*/ 0 w 816"/>
                            <a:gd name="txT" fmla="*/ 0 h 357"/>
                            <a:gd name="txR" fmla="*/ 816 w 816"/>
                            <a:gd name="txB" fmla="*/ 357 h 357"/>
                          </a:gdLst>
                          <a:ahLst/>
                          <a:cxnLst>
                            <a:cxn ang="0">
                              <a:pos x="0" y="0"/>
                            </a:cxn>
                            <a:cxn ang="0">
                              <a:pos x="815" y="0"/>
                            </a:cxn>
                            <a:cxn ang="0">
                              <a:pos x="816" y="357"/>
                            </a:cxn>
                            <a:cxn ang="0">
                              <a:pos x="9" y="357"/>
                            </a:cxn>
                            <a:cxn ang="0">
                              <a:pos x="186" y="180"/>
                            </a:cxn>
                          </a:cxnLst>
                          <a:rect l="txL" t="txT" r="txR" b="txB"/>
                          <a:pathLst>
                            <a:path w="816" h="357">
                              <a:moveTo>
                                <a:pt x="0" y="0"/>
                              </a:moveTo>
                              <a:lnTo>
                                <a:pt x="815" y="0"/>
                              </a:lnTo>
                              <a:lnTo>
                                <a:pt x="816" y="357"/>
                              </a:lnTo>
                              <a:lnTo>
                                <a:pt x="9" y="357"/>
                              </a:lnTo>
                              <a:lnTo>
                                <a:pt x="186" y="180"/>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grpSp>
              <p:grpSp>
                <p:nvGrpSpPr>
                  <p:cNvPr id="50268" name="Group 25"/>
                  <p:cNvGrpSpPr/>
                  <p:nvPr/>
                </p:nvGrpSpPr>
                <p:grpSpPr>
                  <a:xfrm>
                    <a:off x="48" y="1400"/>
                    <a:ext cx="494" cy="1634"/>
                    <a:chOff x="48" y="1400"/>
                    <a:chExt cx="494" cy="1634"/>
                  </a:xfrm>
                </p:grpSpPr>
                <p:sp>
                  <p:nvSpPr>
                    <p:cNvPr id="50269" name="Text Box 26"/>
                    <p:cNvSpPr txBox="1"/>
                    <p:nvPr/>
                  </p:nvSpPr>
                  <p:spPr>
                    <a:xfrm>
                      <a:off x="106" y="1400"/>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A</a:t>
                      </a:r>
                    </a:p>
                  </p:txBody>
                </p:sp>
                <p:sp>
                  <p:nvSpPr>
                    <p:cNvPr id="50270" name="Text Box 27"/>
                    <p:cNvSpPr txBox="1"/>
                    <p:nvPr/>
                  </p:nvSpPr>
                  <p:spPr>
                    <a:xfrm>
                      <a:off x="48" y="2043"/>
                      <a:ext cx="362"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CS</a:t>
                      </a:r>
                    </a:p>
                  </p:txBody>
                </p:sp>
                <p:sp>
                  <p:nvSpPr>
                    <p:cNvPr id="50271" name="Text Box 28"/>
                    <p:cNvSpPr txBox="1"/>
                    <p:nvPr/>
                  </p:nvSpPr>
                  <p:spPr>
                    <a:xfrm>
                      <a:off x="48" y="2708"/>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0272" name="Text Box 29"/>
                    <p:cNvSpPr txBox="1"/>
                    <p:nvPr/>
                  </p:nvSpPr>
                  <p:spPr>
                    <a:xfrm>
                      <a:off x="183" y="2842"/>
                      <a:ext cx="359"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OUT</a:t>
                      </a:r>
                    </a:p>
                  </p:txBody>
                </p:sp>
              </p:grpSp>
            </p:grpSp>
            <p:grpSp>
              <p:nvGrpSpPr>
                <p:cNvPr id="50247" name="Group 30"/>
                <p:cNvGrpSpPr/>
                <p:nvPr/>
              </p:nvGrpSpPr>
              <p:grpSpPr>
                <a:xfrm>
                  <a:off x="632" y="714"/>
                  <a:ext cx="4740" cy="3168"/>
                  <a:chOff x="632" y="714"/>
                  <a:chExt cx="4740" cy="3168"/>
                </a:xfrm>
              </p:grpSpPr>
              <p:sp>
                <p:nvSpPr>
                  <p:cNvPr id="50248" name="Line 31"/>
                  <p:cNvSpPr/>
                  <p:nvPr/>
                </p:nvSpPr>
                <p:spPr>
                  <a:xfrm rot="10800000">
                    <a:off x="2880" y="3594"/>
                    <a:ext cx="480" cy="0"/>
                  </a:xfrm>
                  <a:prstGeom prst="line">
                    <a:avLst/>
                  </a:prstGeom>
                  <a:ln w="38100" cap="flat" cmpd="sng">
                    <a:solidFill>
                      <a:schemeClr val="folHlink"/>
                    </a:solidFill>
                    <a:prstDash val="solid"/>
                    <a:headEnd type="none" w="med" len="med"/>
                    <a:tailEnd type="stealth" w="med" len="med"/>
                  </a:ln>
                </p:spPr>
              </p:sp>
              <p:sp>
                <p:nvSpPr>
                  <p:cNvPr id="50249" name="Line 32"/>
                  <p:cNvSpPr/>
                  <p:nvPr/>
                </p:nvSpPr>
                <p:spPr>
                  <a:xfrm>
                    <a:off x="1366" y="810"/>
                    <a:ext cx="0" cy="2832"/>
                  </a:xfrm>
                  <a:prstGeom prst="line">
                    <a:avLst/>
                  </a:prstGeom>
                  <a:ln w="19050" cap="flat" cmpd="sng">
                    <a:solidFill>
                      <a:schemeClr val="folHlink"/>
                    </a:solidFill>
                    <a:prstDash val="solid"/>
                    <a:headEnd type="none" w="med" len="med"/>
                    <a:tailEnd type="none" w="med" len="med"/>
                  </a:ln>
                </p:spPr>
              </p:sp>
              <p:sp>
                <p:nvSpPr>
                  <p:cNvPr id="50250" name="Line 33"/>
                  <p:cNvSpPr/>
                  <p:nvPr/>
                </p:nvSpPr>
                <p:spPr>
                  <a:xfrm>
                    <a:off x="4128" y="810"/>
                    <a:ext cx="0" cy="1920"/>
                  </a:xfrm>
                  <a:prstGeom prst="line">
                    <a:avLst/>
                  </a:prstGeom>
                  <a:ln w="19050" cap="flat" cmpd="sng">
                    <a:solidFill>
                      <a:schemeClr val="folHlink"/>
                    </a:solidFill>
                    <a:prstDash val="solid"/>
                    <a:headEnd type="none" w="med" len="med"/>
                    <a:tailEnd type="none" w="med" len="med"/>
                  </a:ln>
                </p:spPr>
              </p:sp>
              <p:sp>
                <p:nvSpPr>
                  <p:cNvPr id="50251" name="Text Box 34"/>
                  <p:cNvSpPr txBox="1"/>
                  <p:nvPr/>
                </p:nvSpPr>
                <p:spPr>
                  <a:xfrm>
                    <a:off x="632" y="714"/>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地址有效</a:t>
                    </a:r>
                  </a:p>
                </p:txBody>
              </p:sp>
              <p:sp>
                <p:nvSpPr>
                  <p:cNvPr id="50252" name="Text Box 35"/>
                  <p:cNvSpPr txBox="1"/>
                  <p:nvPr/>
                </p:nvSpPr>
                <p:spPr>
                  <a:xfrm>
                    <a:off x="4104" y="747"/>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地址失效</a:t>
                    </a:r>
                  </a:p>
                </p:txBody>
              </p:sp>
              <p:grpSp>
                <p:nvGrpSpPr>
                  <p:cNvPr id="50253" name="Group 36"/>
                  <p:cNvGrpSpPr/>
                  <p:nvPr/>
                </p:nvGrpSpPr>
                <p:grpSpPr>
                  <a:xfrm>
                    <a:off x="2976" y="1712"/>
                    <a:ext cx="1048" cy="250"/>
                    <a:chOff x="2976" y="1712"/>
                    <a:chExt cx="1048" cy="250"/>
                  </a:xfrm>
                </p:grpSpPr>
                <p:sp>
                  <p:nvSpPr>
                    <p:cNvPr id="50263" name="Line 37"/>
                    <p:cNvSpPr/>
                    <p:nvPr/>
                  </p:nvSpPr>
                  <p:spPr>
                    <a:xfrm flipH="1">
                      <a:off x="2976" y="1856"/>
                      <a:ext cx="336" cy="0"/>
                    </a:xfrm>
                    <a:prstGeom prst="line">
                      <a:avLst/>
                    </a:prstGeom>
                    <a:ln w="38100" cap="flat" cmpd="sng">
                      <a:solidFill>
                        <a:schemeClr val="folHlink"/>
                      </a:solidFill>
                      <a:prstDash val="solid"/>
                      <a:headEnd type="none" w="med" len="med"/>
                      <a:tailEnd type="stealth" w="med" len="med"/>
                    </a:ln>
                  </p:spPr>
                </p:sp>
                <p:sp>
                  <p:nvSpPr>
                    <p:cNvPr id="50264" name="Text Box 38"/>
                    <p:cNvSpPr txBox="1"/>
                    <p:nvPr/>
                  </p:nvSpPr>
                  <p:spPr>
                    <a:xfrm>
                      <a:off x="3264" y="1712"/>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片选失效</a:t>
                      </a:r>
                    </a:p>
                  </p:txBody>
                </p:sp>
              </p:grpSp>
              <p:sp>
                <p:nvSpPr>
                  <p:cNvPr id="50254" name="Line 39"/>
                  <p:cNvSpPr/>
                  <p:nvPr/>
                </p:nvSpPr>
                <p:spPr>
                  <a:xfrm>
                    <a:off x="2976" y="1242"/>
                    <a:ext cx="0" cy="2352"/>
                  </a:xfrm>
                  <a:prstGeom prst="line">
                    <a:avLst/>
                  </a:prstGeom>
                  <a:ln w="19050" cap="flat" cmpd="sng">
                    <a:solidFill>
                      <a:schemeClr val="folHlink"/>
                    </a:solidFill>
                    <a:prstDash val="solid"/>
                    <a:headEnd type="none" w="med" len="med"/>
                    <a:tailEnd type="none" w="med" len="med"/>
                  </a:ln>
                </p:spPr>
              </p:sp>
              <p:sp>
                <p:nvSpPr>
                  <p:cNvPr id="50255" name="Line 40"/>
                  <p:cNvSpPr/>
                  <p:nvPr/>
                </p:nvSpPr>
                <p:spPr>
                  <a:xfrm>
                    <a:off x="2592" y="2682"/>
                    <a:ext cx="0" cy="1056"/>
                  </a:xfrm>
                  <a:prstGeom prst="line">
                    <a:avLst/>
                  </a:prstGeom>
                  <a:ln w="19050" cap="flat" cmpd="sng">
                    <a:solidFill>
                      <a:schemeClr val="folHlink"/>
                    </a:solidFill>
                    <a:prstDash val="solid"/>
                    <a:headEnd type="none" w="med" len="med"/>
                    <a:tailEnd type="none" w="med" len="med"/>
                  </a:ln>
                </p:spPr>
              </p:sp>
              <p:grpSp>
                <p:nvGrpSpPr>
                  <p:cNvPr id="50256" name="Group 41"/>
                  <p:cNvGrpSpPr/>
                  <p:nvPr/>
                </p:nvGrpSpPr>
                <p:grpSpPr>
                  <a:xfrm>
                    <a:off x="1352" y="3440"/>
                    <a:ext cx="1240" cy="250"/>
                    <a:chOff x="1352" y="3440"/>
                    <a:chExt cx="1240" cy="250"/>
                  </a:xfrm>
                </p:grpSpPr>
                <p:sp>
                  <p:nvSpPr>
                    <p:cNvPr id="50261" name="Line 42"/>
                    <p:cNvSpPr/>
                    <p:nvPr/>
                  </p:nvSpPr>
                  <p:spPr>
                    <a:xfrm>
                      <a:off x="2112" y="3594"/>
                      <a:ext cx="480" cy="0"/>
                    </a:xfrm>
                    <a:prstGeom prst="line">
                      <a:avLst/>
                    </a:prstGeom>
                    <a:ln w="38100" cap="flat" cmpd="sng">
                      <a:solidFill>
                        <a:schemeClr val="folHlink"/>
                      </a:solidFill>
                      <a:prstDash val="solid"/>
                      <a:headEnd type="none" w="med" len="med"/>
                      <a:tailEnd type="stealth" w="med" len="med"/>
                    </a:ln>
                  </p:spPr>
                </p:sp>
                <p:sp>
                  <p:nvSpPr>
                    <p:cNvPr id="50262" name="Text Box 43"/>
                    <p:cNvSpPr txBox="1"/>
                    <p:nvPr/>
                  </p:nvSpPr>
                  <p:spPr>
                    <a:xfrm>
                      <a:off x="1352" y="3440"/>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数据有效</a:t>
                      </a:r>
                    </a:p>
                  </p:txBody>
                </p:sp>
              </p:grpSp>
              <p:sp>
                <p:nvSpPr>
                  <p:cNvPr id="50257" name="Line 44"/>
                  <p:cNvSpPr/>
                  <p:nvPr/>
                </p:nvSpPr>
                <p:spPr>
                  <a:xfrm>
                    <a:off x="2880" y="1002"/>
                    <a:ext cx="0" cy="2880"/>
                  </a:xfrm>
                  <a:prstGeom prst="line">
                    <a:avLst/>
                  </a:prstGeom>
                  <a:ln w="19050" cap="flat" cmpd="sng">
                    <a:solidFill>
                      <a:schemeClr val="folHlink"/>
                    </a:solidFill>
                    <a:prstDash val="solid"/>
                    <a:headEnd type="none" w="med" len="med"/>
                    <a:tailEnd type="none" w="med" len="med"/>
                  </a:ln>
                </p:spPr>
              </p:sp>
              <p:sp>
                <p:nvSpPr>
                  <p:cNvPr id="50258" name="Text Box 45"/>
                  <p:cNvSpPr txBox="1"/>
                  <p:nvPr/>
                </p:nvSpPr>
                <p:spPr>
                  <a:xfrm>
                    <a:off x="3368" y="3450"/>
                    <a:ext cx="760"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数据稳定</a:t>
                    </a:r>
                    <a:endParaRPr lang="en-US" altLang="zh-CN" sz="2000" b="1" dirty="0">
                      <a:latin typeface="Times New Roman" panose="02020603050405020304" pitchFamily="18" charset="0"/>
                    </a:endParaRPr>
                  </a:p>
                </p:txBody>
              </p:sp>
              <p:sp>
                <p:nvSpPr>
                  <p:cNvPr id="50259" name="Text Box 46"/>
                  <p:cNvSpPr txBox="1"/>
                  <p:nvPr/>
                </p:nvSpPr>
                <p:spPr>
                  <a:xfrm>
                    <a:off x="4934" y="3237"/>
                    <a:ext cx="438" cy="250"/>
                  </a:xfrm>
                  <a:prstGeom prst="rect">
                    <a:avLst/>
                  </a:prstGeom>
                  <a:noFill/>
                  <a:ln w="9525">
                    <a:noFill/>
                  </a:ln>
                </p:spPr>
                <p:txBody>
                  <a:bodyPr wrap="none">
                    <a:spAutoFit/>
                  </a:bodyPr>
                  <a:lstStyle/>
                  <a:p>
                    <a:pPr>
                      <a:spcBef>
                        <a:spcPct val="50000"/>
                      </a:spcBef>
                    </a:pPr>
                    <a:r>
                      <a:rPr lang="zh-CN" altLang="en-US" sz="2000" b="1" dirty="0">
                        <a:latin typeface="Times New Roman" panose="02020603050405020304" pitchFamily="18" charset="0"/>
                      </a:rPr>
                      <a:t>高阻</a:t>
                    </a:r>
                  </a:p>
                </p:txBody>
              </p:sp>
              <p:sp>
                <p:nvSpPr>
                  <p:cNvPr id="50260" name="Line 47"/>
                  <p:cNvSpPr/>
                  <p:nvPr/>
                </p:nvSpPr>
                <p:spPr>
                  <a:xfrm>
                    <a:off x="4752" y="2874"/>
                    <a:ext cx="336" cy="336"/>
                  </a:xfrm>
                  <a:prstGeom prst="line">
                    <a:avLst/>
                  </a:prstGeom>
                  <a:ln w="38100" cap="flat" cmpd="sng">
                    <a:solidFill>
                      <a:schemeClr val="tx1"/>
                    </a:solidFill>
                    <a:prstDash val="solid"/>
                    <a:headEnd type="none" w="med" len="med"/>
                    <a:tailEnd type="none" w="med" len="med"/>
                  </a:ln>
                </p:spPr>
              </p:sp>
            </p:grpSp>
          </p:grpSp>
        </p:grpSp>
        <p:sp>
          <p:nvSpPr>
            <p:cNvPr id="50243" name="Line 48"/>
            <p:cNvSpPr/>
            <p:nvPr/>
          </p:nvSpPr>
          <p:spPr>
            <a:xfrm>
              <a:off x="96" y="2064"/>
              <a:ext cx="288" cy="0"/>
            </a:xfrm>
            <a:prstGeom prst="line">
              <a:avLst/>
            </a:prstGeom>
            <a:ln w="28575" cap="flat" cmpd="sng">
              <a:solidFill>
                <a:schemeClr val="tx1"/>
              </a:solidFill>
              <a:prstDash val="solid"/>
              <a:headEnd type="none" w="med" len="med"/>
              <a:tailEnd type="none" w="med" len="med"/>
            </a:ln>
          </p:spPr>
        </p:sp>
      </p:grpSp>
      <p:grpSp>
        <p:nvGrpSpPr>
          <p:cNvPr id="15" name="Group 50"/>
          <p:cNvGrpSpPr/>
          <p:nvPr/>
        </p:nvGrpSpPr>
        <p:grpSpPr>
          <a:xfrm>
            <a:off x="4005580" y="1457325"/>
            <a:ext cx="2362200" cy="631825"/>
            <a:chOff x="1392" y="918"/>
            <a:chExt cx="1488" cy="398"/>
          </a:xfrm>
        </p:grpSpPr>
        <p:grpSp>
          <p:nvGrpSpPr>
            <p:cNvPr id="50237" name="Group 51"/>
            <p:cNvGrpSpPr/>
            <p:nvPr/>
          </p:nvGrpSpPr>
          <p:grpSpPr>
            <a:xfrm>
              <a:off x="1968" y="918"/>
              <a:ext cx="290" cy="398"/>
              <a:chOff x="4455" y="588"/>
              <a:chExt cx="290" cy="398"/>
            </a:xfrm>
          </p:grpSpPr>
          <p:sp>
            <p:nvSpPr>
              <p:cNvPr id="50240" name="Text Box 52"/>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41" name="Text Box 53"/>
              <p:cNvSpPr txBox="1"/>
              <p:nvPr/>
            </p:nvSpPr>
            <p:spPr>
              <a:xfrm>
                <a:off x="4560" y="813"/>
                <a:ext cx="18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A</a:t>
                </a:r>
              </a:p>
            </p:txBody>
          </p:sp>
        </p:grpSp>
        <p:sp>
          <p:nvSpPr>
            <p:cNvPr id="50238" name="Line 54"/>
            <p:cNvSpPr/>
            <p:nvPr/>
          </p:nvSpPr>
          <p:spPr>
            <a:xfrm>
              <a:off x="2400" y="1146"/>
              <a:ext cx="480" cy="0"/>
            </a:xfrm>
            <a:prstGeom prst="line">
              <a:avLst/>
            </a:prstGeom>
            <a:ln w="38100" cap="flat" cmpd="sng">
              <a:solidFill>
                <a:schemeClr val="folHlink"/>
              </a:solidFill>
              <a:prstDash val="solid"/>
              <a:headEnd type="none" w="med" len="med"/>
              <a:tailEnd type="stealth" w="med" len="med"/>
            </a:ln>
          </p:spPr>
        </p:sp>
        <p:sp>
          <p:nvSpPr>
            <p:cNvPr id="50239" name="Line 55"/>
            <p:cNvSpPr/>
            <p:nvPr/>
          </p:nvSpPr>
          <p:spPr>
            <a:xfrm rot="10800000">
              <a:off x="1392" y="1146"/>
              <a:ext cx="480" cy="0"/>
            </a:xfrm>
            <a:prstGeom prst="line">
              <a:avLst/>
            </a:prstGeom>
            <a:ln w="38100" cap="flat" cmpd="sng">
              <a:solidFill>
                <a:schemeClr val="folHlink"/>
              </a:solidFill>
              <a:prstDash val="solid"/>
              <a:headEnd type="none" w="med" len="med"/>
              <a:tailEnd type="stealth" w="med" len="med"/>
            </a:ln>
          </p:spPr>
        </p:sp>
      </p:grpSp>
      <p:sp>
        <p:nvSpPr>
          <p:cNvPr id="382008" name="Line 56"/>
          <p:cNvSpPr/>
          <p:nvPr/>
        </p:nvSpPr>
        <p:spPr>
          <a:xfrm>
            <a:off x="4843780" y="2895600"/>
            <a:ext cx="0" cy="2595563"/>
          </a:xfrm>
          <a:prstGeom prst="line">
            <a:avLst/>
          </a:prstGeom>
          <a:ln w="19050" cap="flat" cmpd="sng">
            <a:solidFill>
              <a:schemeClr val="folHlink"/>
            </a:solidFill>
            <a:prstDash val="solid"/>
            <a:headEnd type="none" w="med" len="med"/>
            <a:tailEnd type="none" w="med" len="med"/>
          </a:ln>
        </p:spPr>
      </p:sp>
      <p:grpSp>
        <p:nvGrpSpPr>
          <p:cNvPr id="17" name="Group 57"/>
          <p:cNvGrpSpPr/>
          <p:nvPr/>
        </p:nvGrpSpPr>
        <p:grpSpPr>
          <a:xfrm>
            <a:off x="4843780" y="3590925"/>
            <a:ext cx="1524000" cy="631825"/>
            <a:chOff x="1920" y="2262"/>
            <a:chExt cx="960" cy="398"/>
          </a:xfrm>
        </p:grpSpPr>
        <p:grpSp>
          <p:nvGrpSpPr>
            <p:cNvPr id="50232" name="Group 58"/>
            <p:cNvGrpSpPr/>
            <p:nvPr/>
          </p:nvGrpSpPr>
          <p:grpSpPr>
            <a:xfrm>
              <a:off x="2208" y="2262"/>
              <a:ext cx="365" cy="398"/>
              <a:chOff x="4455" y="588"/>
              <a:chExt cx="365" cy="398"/>
            </a:xfrm>
          </p:grpSpPr>
          <p:sp>
            <p:nvSpPr>
              <p:cNvPr id="50235" name="Text Box 59"/>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36" name="Text Box 60"/>
              <p:cNvSpPr txBox="1"/>
              <p:nvPr/>
            </p:nvSpPr>
            <p:spPr>
              <a:xfrm>
                <a:off x="4560" y="813"/>
                <a:ext cx="260"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CO</a:t>
                </a:r>
              </a:p>
            </p:txBody>
          </p:sp>
        </p:grpSp>
        <p:sp>
          <p:nvSpPr>
            <p:cNvPr id="50233" name="Line 61"/>
            <p:cNvSpPr/>
            <p:nvPr/>
          </p:nvSpPr>
          <p:spPr>
            <a:xfrm>
              <a:off x="2592" y="2440"/>
              <a:ext cx="288" cy="0"/>
            </a:xfrm>
            <a:prstGeom prst="line">
              <a:avLst/>
            </a:prstGeom>
            <a:ln w="38100" cap="flat" cmpd="sng">
              <a:solidFill>
                <a:schemeClr val="folHlink"/>
              </a:solidFill>
              <a:prstDash val="solid"/>
              <a:headEnd type="none" w="med" len="med"/>
              <a:tailEnd type="stealth" w="med" len="med"/>
            </a:ln>
          </p:spPr>
        </p:sp>
        <p:sp>
          <p:nvSpPr>
            <p:cNvPr id="50234" name="Line 62"/>
            <p:cNvSpPr/>
            <p:nvPr/>
          </p:nvSpPr>
          <p:spPr>
            <a:xfrm rot="10800000">
              <a:off x="1920" y="2440"/>
              <a:ext cx="288" cy="0"/>
            </a:xfrm>
            <a:prstGeom prst="line">
              <a:avLst/>
            </a:prstGeom>
            <a:ln w="38100" cap="flat" cmpd="sng">
              <a:solidFill>
                <a:schemeClr val="folHlink"/>
              </a:solidFill>
              <a:prstDash val="solid"/>
              <a:headEnd type="none" w="med" len="med"/>
              <a:tailEnd type="stealth" w="med" len="med"/>
            </a:ln>
          </p:spPr>
        </p:sp>
      </p:grpSp>
      <p:sp>
        <p:nvSpPr>
          <p:cNvPr id="382015" name="Line 63"/>
          <p:cNvSpPr/>
          <p:nvPr/>
        </p:nvSpPr>
        <p:spPr>
          <a:xfrm>
            <a:off x="9110980" y="3738563"/>
            <a:ext cx="0" cy="762000"/>
          </a:xfrm>
          <a:prstGeom prst="line">
            <a:avLst/>
          </a:prstGeom>
          <a:ln w="19050" cap="flat" cmpd="sng">
            <a:solidFill>
              <a:schemeClr val="folHlink"/>
            </a:solidFill>
            <a:prstDash val="solid"/>
            <a:headEnd type="none" w="med" len="med"/>
            <a:tailEnd type="none" w="med" len="med"/>
          </a:ln>
        </p:spPr>
      </p:sp>
      <p:grpSp>
        <p:nvGrpSpPr>
          <p:cNvPr id="19" name="Group 64"/>
          <p:cNvGrpSpPr/>
          <p:nvPr/>
        </p:nvGrpSpPr>
        <p:grpSpPr>
          <a:xfrm>
            <a:off x="8044180" y="3594100"/>
            <a:ext cx="1371600" cy="631825"/>
            <a:chOff x="3936" y="2264"/>
            <a:chExt cx="864" cy="398"/>
          </a:xfrm>
        </p:grpSpPr>
        <p:grpSp>
          <p:nvGrpSpPr>
            <p:cNvPr id="50227" name="Group 65"/>
            <p:cNvGrpSpPr/>
            <p:nvPr/>
          </p:nvGrpSpPr>
          <p:grpSpPr>
            <a:xfrm>
              <a:off x="4168" y="2264"/>
              <a:ext cx="440" cy="398"/>
              <a:chOff x="4455" y="588"/>
              <a:chExt cx="440" cy="398"/>
            </a:xfrm>
          </p:grpSpPr>
          <p:sp>
            <p:nvSpPr>
              <p:cNvPr id="50230" name="Text Box 66"/>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31" name="Text Box 67"/>
              <p:cNvSpPr txBox="1"/>
              <p:nvPr/>
            </p:nvSpPr>
            <p:spPr>
              <a:xfrm>
                <a:off x="4560" y="813"/>
                <a:ext cx="33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OHA</a:t>
                </a:r>
              </a:p>
            </p:txBody>
          </p:sp>
        </p:grpSp>
        <p:sp>
          <p:nvSpPr>
            <p:cNvPr id="50228" name="Line 68"/>
            <p:cNvSpPr/>
            <p:nvPr/>
          </p:nvSpPr>
          <p:spPr>
            <a:xfrm flipH="1">
              <a:off x="4608" y="2440"/>
              <a:ext cx="192" cy="0"/>
            </a:xfrm>
            <a:prstGeom prst="line">
              <a:avLst/>
            </a:prstGeom>
            <a:ln w="38100" cap="flat" cmpd="sng">
              <a:solidFill>
                <a:schemeClr val="folHlink"/>
              </a:solidFill>
              <a:prstDash val="solid"/>
              <a:headEnd type="none" w="med" len="med"/>
              <a:tailEnd type="stealth" w="med" len="med"/>
            </a:ln>
          </p:spPr>
        </p:sp>
        <p:sp>
          <p:nvSpPr>
            <p:cNvPr id="50229" name="Line 69"/>
            <p:cNvSpPr/>
            <p:nvPr/>
          </p:nvSpPr>
          <p:spPr>
            <a:xfrm rot="-10800000" flipH="1">
              <a:off x="3936" y="2440"/>
              <a:ext cx="192" cy="0"/>
            </a:xfrm>
            <a:prstGeom prst="line">
              <a:avLst/>
            </a:prstGeom>
            <a:ln w="38100" cap="flat" cmpd="sng">
              <a:solidFill>
                <a:schemeClr val="folHlink"/>
              </a:solidFill>
              <a:prstDash val="solid"/>
              <a:headEnd type="none" w="med" len="med"/>
              <a:tailEnd type="stealth" w="med" len="med"/>
            </a:ln>
          </p:spPr>
        </p:sp>
      </p:grpSp>
      <p:grpSp>
        <p:nvGrpSpPr>
          <p:cNvPr id="21" name="Group 70"/>
          <p:cNvGrpSpPr/>
          <p:nvPr/>
        </p:nvGrpSpPr>
        <p:grpSpPr>
          <a:xfrm>
            <a:off x="6520180" y="4889500"/>
            <a:ext cx="2819400" cy="631825"/>
            <a:chOff x="2976" y="3080"/>
            <a:chExt cx="1776" cy="398"/>
          </a:xfrm>
        </p:grpSpPr>
        <p:sp>
          <p:nvSpPr>
            <p:cNvPr id="50222" name="Line 71"/>
            <p:cNvSpPr/>
            <p:nvPr/>
          </p:nvSpPr>
          <p:spPr>
            <a:xfrm>
              <a:off x="4128" y="3210"/>
              <a:ext cx="624" cy="0"/>
            </a:xfrm>
            <a:prstGeom prst="line">
              <a:avLst/>
            </a:prstGeom>
            <a:ln w="38100" cap="flat" cmpd="sng">
              <a:solidFill>
                <a:schemeClr val="folHlink"/>
              </a:solidFill>
              <a:prstDash val="solid"/>
              <a:headEnd type="none" w="med" len="med"/>
              <a:tailEnd type="stealth" w="med" len="med"/>
            </a:ln>
          </p:spPr>
        </p:sp>
        <p:sp>
          <p:nvSpPr>
            <p:cNvPr id="50223" name="Line 72"/>
            <p:cNvSpPr/>
            <p:nvPr/>
          </p:nvSpPr>
          <p:spPr>
            <a:xfrm rot="10800000">
              <a:off x="2976" y="3210"/>
              <a:ext cx="624" cy="0"/>
            </a:xfrm>
            <a:prstGeom prst="line">
              <a:avLst/>
            </a:prstGeom>
            <a:ln w="38100" cap="flat" cmpd="sng">
              <a:solidFill>
                <a:schemeClr val="folHlink"/>
              </a:solidFill>
              <a:prstDash val="solid"/>
              <a:headEnd type="none" w="med" len="med"/>
              <a:tailEnd type="stealth" w="med" len="med"/>
            </a:ln>
          </p:spPr>
        </p:sp>
        <p:grpSp>
          <p:nvGrpSpPr>
            <p:cNvPr id="50224" name="Group 73"/>
            <p:cNvGrpSpPr/>
            <p:nvPr/>
          </p:nvGrpSpPr>
          <p:grpSpPr>
            <a:xfrm>
              <a:off x="3651" y="3080"/>
              <a:ext cx="429" cy="398"/>
              <a:chOff x="4455" y="588"/>
              <a:chExt cx="429" cy="398"/>
            </a:xfrm>
          </p:grpSpPr>
          <p:sp>
            <p:nvSpPr>
              <p:cNvPr id="50225" name="Text Box 74"/>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26" name="Text Box 75"/>
              <p:cNvSpPr txBox="1"/>
              <p:nvPr/>
            </p:nvSpPr>
            <p:spPr>
              <a:xfrm>
                <a:off x="4560" y="813"/>
                <a:ext cx="324"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OTD</a:t>
                </a:r>
              </a:p>
            </p:txBody>
          </p:sp>
        </p:grpSp>
      </p:grpSp>
      <p:grpSp>
        <p:nvGrpSpPr>
          <p:cNvPr id="23" name="Group 76"/>
          <p:cNvGrpSpPr/>
          <p:nvPr/>
        </p:nvGrpSpPr>
        <p:grpSpPr>
          <a:xfrm>
            <a:off x="3967480" y="1027113"/>
            <a:ext cx="4343400" cy="631825"/>
            <a:chOff x="1368" y="647"/>
            <a:chExt cx="2736" cy="398"/>
          </a:xfrm>
        </p:grpSpPr>
        <p:sp>
          <p:nvSpPr>
            <p:cNvPr id="50217" name="Line 77"/>
            <p:cNvSpPr/>
            <p:nvPr/>
          </p:nvSpPr>
          <p:spPr>
            <a:xfrm>
              <a:off x="3048" y="875"/>
              <a:ext cx="1056" cy="0"/>
            </a:xfrm>
            <a:prstGeom prst="line">
              <a:avLst/>
            </a:prstGeom>
            <a:ln w="38100" cap="flat" cmpd="sng">
              <a:solidFill>
                <a:schemeClr val="folHlink"/>
              </a:solidFill>
              <a:prstDash val="solid"/>
              <a:headEnd type="none" w="med" len="med"/>
              <a:tailEnd type="stealth" w="med" len="med"/>
            </a:ln>
          </p:spPr>
        </p:sp>
        <p:grpSp>
          <p:nvGrpSpPr>
            <p:cNvPr id="50218" name="Group 78"/>
            <p:cNvGrpSpPr/>
            <p:nvPr/>
          </p:nvGrpSpPr>
          <p:grpSpPr>
            <a:xfrm>
              <a:off x="2501" y="647"/>
              <a:ext cx="359" cy="398"/>
              <a:chOff x="4455" y="588"/>
              <a:chExt cx="359" cy="398"/>
            </a:xfrm>
          </p:grpSpPr>
          <p:sp>
            <p:nvSpPr>
              <p:cNvPr id="50220" name="Text Box 79"/>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0221" name="Text Box 80"/>
              <p:cNvSpPr txBox="1"/>
              <p:nvPr/>
            </p:nvSpPr>
            <p:spPr>
              <a:xfrm>
                <a:off x="4560" y="813"/>
                <a:ext cx="254"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RC</a:t>
                </a:r>
              </a:p>
            </p:txBody>
          </p:sp>
        </p:grpSp>
        <p:sp>
          <p:nvSpPr>
            <p:cNvPr id="50219" name="Line 81"/>
            <p:cNvSpPr/>
            <p:nvPr/>
          </p:nvSpPr>
          <p:spPr>
            <a:xfrm rot="10800000">
              <a:off x="1368" y="875"/>
              <a:ext cx="1056" cy="0"/>
            </a:xfrm>
            <a:prstGeom prst="line">
              <a:avLst/>
            </a:prstGeom>
            <a:ln w="38100" cap="flat" cmpd="sng">
              <a:solidFill>
                <a:schemeClr val="folHlink"/>
              </a:solidFill>
              <a:prstDash val="solid"/>
              <a:headEnd type="none" w="med" len="med"/>
              <a:tailEnd type="stealth" w="med" len="med"/>
            </a:ln>
          </p:spPr>
        </p:sp>
      </p:grpSp>
      <p:grpSp>
        <p:nvGrpSpPr>
          <p:cNvPr id="25" name="Group 82"/>
          <p:cNvGrpSpPr/>
          <p:nvPr/>
        </p:nvGrpSpPr>
        <p:grpSpPr>
          <a:xfrm>
            <a:off x="3110230" y="2720975"/>
            <a:ext cx="1714500" cy="396875"/>
            <a:chOff x="828" y="1714"/>
            <a:chExt cx="1080" cy="250"/>
          </a:xfrm>
        </p:grpSpPr>
        <p:sp>
          <p:nvSpPr>
            <p:cNvPr id="50215" name="Text Box 83"/>
            <p:cNvSpPr txBox="1"/>
            <p:nvPr/>
          </p:nvSpPr>
          <p:spPr>
            <a:xfrm>
              <a:off x="828" y="1714"/>
              <a:ext cx="756" cy="250"/>
            </a:xfrm>
            <a:prstGeom prst="rect">
              <a:avLst/>
            </a:prstGeom>
            <a:noFill/>
            <a:ln w="9525">
              <a:noFill/>
            </a:ln>
          </p:spPr>
          <p:txBody>
            <a:bodyPr wrap="none">
              <a:spAutoFit/>
            </a:bodyPr>
            <a:lstStyle/>
            <a:p>
              <a:r>
                <a:rPr lang="zh-CN" altLang="en-US" sz="2000" b="1" dirty="0">
                  <a:latin typeface="Times New Roman" panose="02020603050405020304" pitchFamily="18" charset="0"/>
                </a:rPr>
                <a:t>片选有效</a:t>
              </a:r>
            </a:p>
          </p:txBody>
        </p:sp>
        <p:sp>
          <p:nvSpPr>
            <p:cNvPr id="50216" name="Line 84"/>
            <p:cNvSpPr/>
            <p:nvPr/>
          </p:nvSpPr>
          <p:spPr>
            <a:xfrm>
              <a:off x="1572" y="1848"/>
              <a:ext cx="336" cy="0"/>
            </a:xfrm>
            <a:prstGeom prst="line">
              <a:avLst/>
            </a:prstGeom>
            <a:ln w="38100" cap="flat" cmpd="sng">
              <a:solidFill>
                <a:schemeClr val="folHlink"/>
              </a:solidFill>
              <a:prstDash val="solid"/>
              <a:headEnd type="none" w="med" len="med"/>
              <a:tailEnd type="stealth" w="med" len="med"/>
            </a:ln>
          </p:spPr>
        </p:sp>
      </p:grpSp>
      <p:grpSp>
        <p:nvGrpSpPr>
          <p:cNvPr id="26" name="Group 86"/>
          <p:cNvGrpSpPr/>
          <p:nvPr/>
        </p:nvGrpSpPr>
        <p:grpSpPr>
          <a:xfrm>
            <a:off x="2786380" y="6040438"/>
            <a:ext cx="6948488" cy="588962"/>
            <a:chOff x="624" y="3805"/>
            <a:chExt cx="4377" cy="371"/>
          </a:xfrm>
        </p:grpSpPr>
        <p:sp>
          <p:nvSpPr>
            <p:cNvPr id="50213" name="Rectangle 87"/>
            <p:cNvSpPr/>
            <p:nvPr/>
          </p:nvSpPr>
          <p:spPr>
            <a:xfrm>
              <a:off x="624" y="3805"/>
              <a:ext cx="4377" cy="371"/>
            </a:xfrm>
            <a:prstGeom prst="rect">
              <a:avLst/>
            </a:prstGeom>
            <a:solidFill>
              <a:schemeClr val="accent2"/>
            </a:solidFill>
            <a:ln w="9525" cap="flat" cmpd="sng">
              <a:solidFill>
                <a:schemeClr val="accent2"/>
              </a:solidFill>
              <a:prstDash val="solid"/>
              <a:miter/>
              <a:headEnd type="none" w="med" len="med"/>
              <a:tailEnd type="none" w="med" len="med"/>
            </a:ln>
          </p:spPr>
          <p:txBody>
            <a:bodyPr>
              <a:spAutoFit/>
            </a:bodyPr>
            <a:lstStyle/>
            <a:p>
              <a:r>
                <a:rPr lang="zh-CN" altLang="en-US" sz="3200" b="1" dirty="0">
                  <a:solidFill>
                    <a:schemeClr val="bg1"/>
                  </a:solidFill>
                  <a:latin typeface="宋体" panose="02010600030101010101" pitchFamily="2" charset="-122"/>
                </a:rPr>
                <a:t>读周期</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RC</a:t>
              </a:r>
              <a:r>
                <a:rPr lang="en-US" altLang="zh-CN" sz="2800" b="1" baseline="-25000" dirty="0">
                  <a:latin typeface="宋体" panose="02010600030101010101" pitchFamily="2" charset="-122"/>
                </a:rPr>
                <a:t>  </a:t>
              </a:r>
              <a:r>
                <a:rPr lang="zh-CN" altLang="en-US" sz="2800" b="1" dirty="0">
                  <a:latin typeface="宋体" panose="02010600030101010101" pitchFamily="2" charset="-122"/>
                </a:rPr>
                <a:t>地址有效    下一次地址有效</a:t>
              </a:r>
            </a:p>
          </p:txBody>
        </p:sp>
        <p:sp>
          <p:nvSpPr>
            <p:cNvPr id="50214" name="Line 88"/>
            <p:cNvSpPr/>
            <p:nvPr/>
          </p:nvSpPr>
          <p:spPr>
            <a:xfrm>
              <a:off x="2985" y="4032"/>
              <a:ext cx="336" cy="0"/>
            </a:xfrm>
            <a:prstGeom prst="line">
              <a:avLst/>
            </a:prstGeom>
            <a:ln w="19050" cap="flat" cmpd="sng">
              <a:solidFill>
                <a:schemeClr val="tx1"/>
              </a:solidFill>
              <a:prstDash val="solid"/>
              <a:headEnd type="none" w="med" len="med"/>
              <a:tailEnd type="stealth" w="med" len="med"/>
            </a:ln>
          </p:spPr>
        </p:sp>
      </p:grpSp>
      <p:grpSp>
        <p:nvGrpSpPr>
          <p:cNvPr id="27" name="Group 89"/>
          <p:cNvGrpSpPr/>
          <p:nvPr/>
        </p:nvGrpSpPr>
        <p:grpSpPr>
          <a:xfrm>
            <a:off x="2795905" y="6000750"/>
            <a:ext cx="7467600" cy="595313"/>
            <a:chOff x="624" y="3805"/>
            <a:chExt cx="4704" cy="375"/>
          </a:xfrm>
        </p:grpSpPr>
        <p:sp>
          <p:nvSpPr>
            <p:cNvPr id="50208" name="Rectangle 90"/>
            <p:cNvSpPr/>
            <p:nvPr/>
          </p:nvSpPr>
          <p:spPr>
            <a:xfrm>
              <a:off x="624" y="3844"/>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209" name="Group 91"/>
            <p:cNvGrpSpPr/>
            <p:nvPr/>
          </p:nvGrpSpPr>
          <p:grpSpPr>
            <a:xfrm>
              <a:off x="853" y="3805"/>
              <a:ext cx="4475" cy="365"/>
              <a:chOff x="853" y="3805"/>
              <a:chExt cx="4475" cy="365"/>
            </a:xfrm>
          </p:grpSpPr>
          <p:sp>
            <p:nvSpPr>
              <p:cNvPr id="50210" name="Rectangle 92"/>
              <p:cNvSpPr/>
              <p:nvPr/>
            </p:nvSpPr>
            <p:spPr>
              <a:xfrm>
                <a:off x="853" y="3805"/>
                <a:ext cx="2891" cy="365"/>
              </a:xfrm>
              <a:prstGeom prst="rect">
                <a:avLst/>
              </a:prstGeom>
              <a:noFill/>
              <a:ln w="9525">
                <a:noFill/>
              </a:ln>
            </p:spPr>
            <p:txBody>
              <a:bodyPr>
                <a:spAutoFit/>
              </a:bodyPr>
              <a:lstStyle/>
              <a:p>
                <a:r>
                  <a:rPr lang="zh-CN" altLang="en-US" sz="3200" b="1" dirty="0">
                    <a:solidFill>
                      <a:schemeClr val="bg1"/>
                    </a:solidFill>
                    <a:latin typeface="宋体" panose="02010600030101010101" pitchFamily="2" charset="-122"/>
                  </a:rPr>
                  <a:t>读时间</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A</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地址有效</a:t>
                </a:r>
              </a:p>
            </p:txBody>
          </p:sp>
          <p:sp>
            <p:nvSpPr>
              <p:cNvPr id="50211" name="Line 93"/>
              <p:cNvSpPr/>
              <p:nvPr/>
            </p:nvSpPr>
            <p:spPr>
              <a:xfrm>
                <a:off x="3312" y="4032"/>
                <a:ext cx="336" cy="0"/>
              </a:xfrm>
              <a:prstGeom prst="line">
                <a:avLst/>
              </a:prstGeom>
              <a:ln w="19050" cap="flat" cmpd="sng">
                <a:solidFill>
                  <a:schemeClr val="tx1"/>
                </a:solidFill>
                <a:prstDash val="solid"/>
                <a:headEnd type="none" w="med" len="med"/>
                <a:tailEnd type="stealth" w="med" len="med"/>
              </a:ln>
            </p:spPr>
          </p:sp>
          <p:sp>
            <p:nvSpPr>
              <p:cNvPr id="50212" name="Rectangle 94"/>
              <p:cNvSpPr/>
              <p:nvPr/>
            </p:nvSpPr>
            <p:spPr>
              <a:xfrm>
                <a:off x="3744" y="3835"/>
                <a:ext cx="1584" cy="327"/>
              </a:xfrm>
              <a:prstGeom prst="rect">
                <a:avLst/>
              </a:prstGeom>
              <a:noFill/>
              <a:ln w="9525">
                <a:noFill/>
              </a:ln>
            </p:spPr>
            <p:txBody>
              <a:bodyPr>
                <a:spAutoFit/>
              </a:bodyPr>
              <a:lstStyle/>
              <a:p>
                <a:r>
                  <a:rPr lang="zh-CN" altLang="en-US" sz="2800" b="1" dirty="0">
                    <a:latin typeface="宋体" panose="02010600030101010101" pitchFamily="2" charset="-122"/>
                  </a:rPr>
                  <a:t>数据稳定 </a:t>
                </a:r>
                <a:endParaRPr lang="en-US" altLang="zh-CN" sz="2800" b="1" dirty="0">
                  <a:latin typeface="宋体" panose="02010600030101010101" pitchFamily="2" charset="-122"/>
                </a:endParaRPr>
              </a:p>
            </p:txBody>
          </p:sp>
        </p:grpSp>
      </p:grpSp>
      <p:grpSp>
        <p:nvGrpSpPr>
          <p:cNvPr id="29" name="Group 95"/>
          <p:cNvGrpSpPr/>
          <p:nvPr/>
        </p:nvGrpSpPr>
        <p:grpSpPr>
          <a:xfrm>
            <a:off x="2795905" y="6072188"/>
            <a:ext cx="6934200" cy="533400"/>
            <a:chOff x="624" y="3805"/>
            <a:chExt cx="4368" cy="336"/>
          </a:xfrm>
        </p:grpSpPr>
        <p:sp>
          <p:nvSpPr>
            <p:cNvPr id="50203" name="Rectangle 96"/>
            <p:cNvSpPr/>
            <p:nvPr/>
          </p:nvSpPr>
          <p:spPr>
            <a:xfrm>
              <a:off x="624" y="3805"/>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204" name="Group 97"/>
            <p:cNvGrpSpPr/>
            <p:nvPr/>
          </p:nvGrpSpPr>
          <p:grpSpPr>
            <a:xfrm>
              <a:off x="1573" y="3805"/>
              <a:ext cx="2784" cy="327"/>
              <a:chOff x="1573" y="3805"/>
              <a:chExt cx="2784" cy="327"/>
            </a:xfrm>
          </p:grpSpPr>
          <p:sp>
            <p:nvSpPr>
              <p:cNvPr id="50205" name="Rectangle 98"/>
              <p:cNvSpPr/>
              <p:nvPr/>
            </p:nvSpPr>
            <p:spPr>
              <a:xfrm>
                <a:off x="1573" y="3805"/>
                <a:ext cx="1413"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CO</a:t>
                </a:r>
                <a:r>
                  <a:rPr lang="en-US" altLang="zh-CN" sz="2800" b="1" baseline="-25000" dirty="0">
                    <a:latin typeface="宋体" panose="02010600030101010101" pitchFamily="2" charset="-122"/>
                  </a:rPr>
                  <a:t>  </a:t>
                </a:r>
                <a:r>
                  <a:rPr lang="zh-CN" altLang="en-US" sz="2800" b="1" dirty="0">
                    <a:latin typeface="宋体" panose="02010600030101010101" pitchFamily="2" charset="-122"/>
                  </a:rPr>
                  <a:t>片选有效</a:t>
                </a:r>
              </a:p>
            </p:txBody>
          </p:sp>
          <p:sp>
            <p:nvSpPr>
              <p:cNvPr id="50206" name="Line 99"/>
              <p:cNvSpPr/>
              <p:nvPr/>
            </p:nvSpPr>
            <p:spPr>
              <a:xfrm>
                <a:off x="3002" y="3984"/>
                <a:ext cx="336" cy="0"/>
              </a:xfrm>
              <a:prstGeom prst="line">
                <a:avLst/>
              </a:prstGeom>
              <a:ln w="19050" cap="flat" cmpd="sng">
                <a:solidFill>
                  <a:schemeClr val="tx1"/>
                </a:solidFill>
                <a:prstDash val="solid"/>
                <a:headEnd type="none" w="med" len="med"/>
                <a:tailEnd type="stealth" w="med" len="med"/>
              </a:ln>
            </p:spPr>
          </p:sp>
          <p:sp>
            <p:nvSpPr>
              <p:cNvPr id="50207" name="Rectangle 100"/>
              <p:cNvSpPr/>
              <p:nvPr/>
            </p:nvSpPr>
            <p:spPr>
              <a:xfrm>
                <a:off x="3341" y="3805"/>
                <a:ext cx="1016" cy="327"/>
              </a:xfrm>
              <a:prstGeom prst="rect">
                <a:avLst/>
              </a:prstGeom>
              <a:noFill/>
              <a:ln w="9525">
                <a:noFill/>
              </a:ln>
            </p:spPr>
            <p:txBody>
              <a:bodyPr wrap="none">
                <a:spAutoFit/>
              </a:bodyPr>
              <a:lstStyle/>
              <a:p>
                <a:r>
                  <a:rPr lang="zh-CN" altLang="en-US" sz="2800" b="1" dirty="0">
                    <a:latin typeface="宋体" panose="02010600030101010101" pitchFamily="2" charset="-122"/>
                  </a:rPr>
                  <a:t>数据稳定</a:t>
                </a:r>
              </a:p>
            </p:txBody>
          </p:sp>
        </p:grpSp>
      </p:grpSp>
      <p:grpSp>
        <p:nvGrpSpPr>
          <p:cNvPr id="31" name="Group 101"/>
          <p:cNvGrpSpPr/>
          <p:nvPr/>
        </p:nvGrpSpPr>
        <p:grpSpPr>
          <a:xfrm>
            <a:off x="2795905" y="6019800"/>
            <a:ext cx="7010400" cy="533400"/>
            <a:chOff x="624" y="3805"/>
            <a:chExt cx="4416" cy="336"/>
          </a:xfrm>
        </p:grpSpPr>
        <p:sp>
          <p:nvSpPr>
            <p:cNvPr id="50198" name="Rectangle 102"/>
            <p:cNvSpPr/>
            <p:nvPr/>
          </p:nvSpPr>
          <p:spPr>
            <a:xfrm>
              <a:off x="624" y="3805"/>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199" name="Group 103"/>
            <p:cNvGrpSpPr/>
            <p:nvPr/>
          </p:nvGrpSpPr>
          <p:grpSpPr>
            <a:xfrm>
              <a:off x="1536" y="3805"/>
              <a:ext cx="3504" cy="327"/>
              <a:chOff x="1536" y="3805"/>
              <a:chExt cx="3504" cy="327"/>
            </a:xfrm>
          </p:grpSpPr>
          <p:sp>
            <p:nvSpPr>
              <p:cNvPr id="50200" name="Rectangle 104"/>
              <p:cNvSpPr/>
              <p:nvPr/>
            </p:nvSpPr>
            <p:spPr>
              <a:xfrm>
                <a:off x="1536" y="3805"/>
                <a:ext cx="1401"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OTD</a:t>
                </a:r>
                <a:r>
                  <a:rPr lang="zh-CN" altLang="en-US" sz="2800" b="1" baseline="-25000" dirty="0">
                    <a:latin typeface="宋体" panose="02010600030101010101" pitchFamily="2" charset="-122"/>
                  </a:rPr>
                  <a:t> </a:t>
                </a:r>
                <a:r>
                  <a:rPr lang="zh-CN" altLang="en-US" sz="2800" b="1" dirty="0">
                    <a:latin typeface="宋体" panose="02010600030101010101" pitchFamily="2" charset="-122"/>
                  </a:rPr>
                  <a:t>片选失效</a:t>
                </a:r>
              </a:p>
            </p:txBody>
          </p:sp>
          <p:sp>
            <p:nvSpPr>
              <p:cNvPr id="50201" name="Line 105"/>
              <p:cNvSpPr/>
              <p:nvPr/>
            </p:nvSpPr>
            <p:spPr>
              <a:xfrm>
                <a:off x="2965" y="3984"/>
                <a:ext cx="336" cy="0"/>
              </a:xfrm>
              <a:prstGeom prst="line">
                <a:avLst/>
              </a:prstGeom>
              <a:ln w="28575" cap="flat" cmpd="sng">
                <a:solidFill>
                  <a:schemeClr val="tx1"/>
                </a:solidFill>
                <a:prstDash val="solid"/>
                <a:headEnd type="none" w="med" len="med"/>
                <a:tailEnd type="stealth" w="med" len="med"/>
              </a:ln>
            </p:spPr>
          </p:sp>
          <p:sp>
            <p:nvSpPr>
              <p:cNvPr id="50202" name="Rectangle 106"/>
              <p:cNvSpPr/>
              <p:nvPr/>
            </p:nvSpPr>
            <p:spPr>
              <a:xfrm>
                <a:off x="3304" y="3805"/>
                <a:ext cx="1736" cy="327"/>
              </a:xfrm>
              <a:prstGeom prst="rect">
                <a:avLst/>
              </a:prstGeom>
              <a:noFill/>
              <a:ln w="9525">
                <a:noFill/>
              </a:ln>
            </p:spPr>
            <p:txBody>
              <a:bodyPr>
                <a:spAutoFit/>
              </a:bodyPr>
              <a:lstStyle/>
              <a:p>
                <a:r>
                  <a:rPr lang="zh-CN" altLang="en-US" sz="2800" b="1" dirty="0">
                    <a:latin typeface="宋体" panose="02010600030101010101" pitchFamily="2" charset="-122"/>
                  </a:rPr>
                  <a:t>输出高阻</a:t>
                </a:r>
              </a:p>
            </p:txBody>
          </p:sp>
        </p:grpSp>
      </p:grpSp>
      <p:grpSp>
        <p:nvGrpSpPr>
          <p:cNvPr id="50177" name="Group 107"/>
          <p:cNvGrpSpPr/>
          <p:nvPr/>
        </p:nvGrpSpPr>
        <p:grpSpPr>
          <a:xfrm>
            <a:off x="2795905" y="6000750"/>
            <a:ext cx="6934200" cy="542925"/>
            <a:chOff x="624" y="3805"/>
            <a:chExt cx="4368" cy="342"/>
          </a:xfrm>
        </p:grpSpPr>
        <p:sp>
          <p:nvSpPr>
            <p:cNvPr id="50194" name="Rectangle 108"/>
            <p:cNvSpPr/>
            <p:nvPr/>
          </p:nvSpPr>
          <p:spPr>
            <a:xfrm>
              <a:off x="624" y="3811"/>
              <a:ext cx="4368" cy="336"/>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0195" name="Group 109"/>
            <p:cNvGrpSpPr/>
            <p:nvPr/>
          </p:nvGrpSpPr>
          <p:grpSpPr>
            <a:xfrm>
              <a:off x="1573" y="3805"/>
              <a:ext cx="3234" cy="327"/>
              <a:chOff x="1573" y="3805"/>
              <a:chExt cx="3234" cy="327"/>
            </a:xfrm>
          </p:grpSpPr>
          <p:sp>
            <p:nvSpPr>
              <p:cNvPr id="50196" name="Rectangle 110"/>
              <p:cNvSpPr/>
              <p:nvPr/>
            </p:nvSpPr>
            <p:spPr>
              <a:xfrm>
                <a:off x="1573" y="3805"/>
                <a:ext cx="1851" cy="327"/>
              </a:xfrm>
              <a:prstGeom prst="rect">
                <a:avLst/>
              </a:prstGeom>
              <a:noFill/>
              <a:ln w="9525">
                <a:noFill/>
              </a:ln>
            </p:spPr>
            <p:txBody>
              <a:bodyPr wrap="none">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OHA</a:t>
                </a:r>
                <a:r>
                  <a:rPr lang="zh-CN" altLang="en-US" sz="2800" b="1" baseline="-25000" dirty="0">
                    <a:latin typeface="宋体" panose="02010600030101010101" pitchFamily="2" charset="-122"/>
                  </a:rPr>
                  <a:t> </a:t>
                </a:r>
                <a:r>
                  <a:rPr lang="zh-CN" altLang="en-US" sz="2800" b="1" dirty="0">
                    <a:latin typeface="宋体" panose="02010600030101010101" pitchFamily="2" charset="-122"/>
                  </a:rPr>
                  <a:t>地址失效后的</a:t>
                </a:r>
              </a:p>
            </p:txBody>
          </p:sp>
          <p:sp>
            <p:nvSpPr>
              <p:cNvPr id="50197" name="Rectangle 111"/>
              <p:cNvSpPr/>
              <p:nvPr/>
            </p:nvSpPr>
            <p:spPr>
              <a:xfrm>
                <a:off x="3341" y="3805"/>
                <a:ext cx="1466" cy="327"/>
              </a:xfrm>
              <a:prstGeom prst="rect">
                <a:avLst/>
              </a:prstGeom>
              <a:noFill/>
              <a:ln w="9525">
                <a:noFill/>
              </a:ln>
            </p:spPr>
            <p:txBody>
              <a:bodyPr wrap="none">
                <a:spAutoFit/>
              </a:bodyPr>
              <a:lstStyle/>
              <a:p>
                <a:r>
                  <a:rPr lang="zh-CN" altLang="en-US" sz="2800" b="1" dirty="0">
                    <a:latin typeface="宋体" panose="02010600030101010101" pitchFamily="2" charset="-122"/>
                  </a:rPr>
                  <a:t>数据维持时间</a:t>
                </a:r>
              </a:p>
            </p:txBody>
          </p:sp>
        </p:grpSp>
      </p:grpSp>
      <p:sp>
        <p:nvSpPr>
          <p:cNvPr id="111" name="灯片编号占位符 2"/>
          <p:cNvSpPr>
            <a:spLocks noGrp="1"/>
          </p:cNvSpPr>
          <p:nvPr>
            <p:ph type="sldNum" sz="quarter" idx="12"/>
          </p:nvPr>
        </p:nvSpPr>
        <p:spPr/>
        <p:txBody>
          <a:bodyPr/>
          <a:lstStyle/>
          <a:p>
            <a:fld id="{8EE8E787-E6FE-45D8-9039-788B45E44EE7}" type="slidenum">
              <a:rPr lang="zh-CN" altLang="en-US" smtClean="0"/>
              <a:t>44</a:t>
            </a:fld>
            <a:endParaRPr lang="zh-CN" altLang="en-US" dirty="0"/>
          </a:p>
        </p:txBody>
      </p:sp>
      <p:sp>
        <p:nvSpPr>
          <p:cNvPr id="3" name="文本框 2"/>
          <p:cNvSpPr txBox="1"/>
          <p:nvPr/>
        </p:nvSpPr>
        <p:spPr>
          <a:xfrm>
            <a:off x="6847840" y="1457325"/>
            <a:ext cx="4983480" cy="368300"/>
          </a:xfrm>
          <a:prstGeom prst="rect">
            <a:avLst/>
          </a:prstGeom>
          <a:noFill/>
        </p:spPr>
        <p:txBody>
          <a:bodyPr wrap="none" rtlCol="0" anchor="t">
            <a:spAutoFit/>
          </a:bodyPr>
          <a:lstStyle/>
          <a:p>
            <a:r>
              <a:rPr lang="zh-CN" altLang="en-US" dirty="0">
                <a:sym typeface="+mn-ea"/>
              </a:rPr>
              <a:t>对芯片进行两次连续读或写操作的最小间隔时间</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out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out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blinds(horizontal)">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382008"/>
                                        </p:tgtEl>
                                        <p:attrNameLst>
                                          <p:attrName>style.visibility</p:attrName>
                                        </p:attrNameLst>
                                      </p:cBhvr>
                                      <p:to>
                                        <p:strVal val="visible"/>
                                      </p:to>
                                    </p:set>
                                    <p:animEffect transition="in" filter="strips(downLeft)">
                                      <p:cBhvr>
                                        <p:cTn id="36" dur="500"/>
                                        <p:tgtEl>
                                          <p:spTgt spid="382008"/>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arn(outVertic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blinds(horizontal)">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barn(outVertical)">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50177"/>
                                        </p:tgtEl>
                                        <p:attrNameLst>
                                          <p:attrName>style.visibility</p:attrName>
                                        </p:attrNameLst>
                                      </p:cBhvr>
                                      <p:to>
                                        <p:strVal val="visible"/>
                                      </p:to>
                                    </p:set>
                                    <p:animEffect transition="in" filter="blinds(horizontal)">
                                      <p:cBhvr>
                                        <p:cTn id="60" dur="500"/>
                                        <p:tgtEl>
                                          <p:spTgt spid="50177"/>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nodeType="clickEffect">
                                  <p:stCondLst>
                                    <p:cond delay="0"/>
                                  </p:stCondLst>
                                  <p:childTnLst>
                                    <p:set>
                                      <p:cBhvr>
                                        <p:cTn id="64" dur="1" fill="hold">
                                          <p:stCondLst>
                                            <p:cond delay="0"/>
                                          </p:stCondLst>
                                        </p:cTn>
                                        <p:tgtEl>
                                          <p:spTgt spid="382015"/>
                                        </p:tgtEl>
                                        <p:attrNameLst>
                                          <p:attrName>style.visibility</p:attrName>
                                        </p:attrNameLst>
                                      </p:cBhvr>
                                      <p:to>
                                        <p:strVal val="visible"/>
                                      </p:to>
                                    </p:set>
                                    <p:animEffect transition="in" filter="strips(downLeft)">
                                      <p:cBhvr>
                                        <p:cTn id="65" dur="500"/>
                                        <p:tgtEl>
                                          <p:spTgt spid="382015"/>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37"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barn(outVertical)">
                                      <p:cBhvr>
                                        <p:cTn id="7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静态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读 </a:t>
            </a:r>
            <a:r>
              <a:rPr lang="zh-CN" altLang="en-US" b="1" dirty="0">
                <a:latin typeface="Times New Roman" panose="02020603050405020304" pitchFamily="18" charset="0"/>
                <a:sym typeface="+mn-ea"/>
              </a:rPr>
              <a:t>时序总结</a:t>
            </a:r>
            <a:endParaRPr lang="en-US" altLang="zh-CN" b="1" dirty="0">
              <a:solidFill>
                <a:schemeClr val="folHlink"/>
              </a:solidFill>
              <a:latin typeface="Times New Roman" panose="02020603050405020304" pitchFamily="18" charset="0"/>
              <a:sym typeface="+mn-ea"/>
            </a:endParaRPr>
          </a:p>
        </p:txBody>
      </p:sp>
      <p:sp>
        <p:nvSpPr>
          <p:cNvPr id="111" name="灯片编号占位符 2"/>
          <p:cNvSpPr>
            <a:spLocks noGrp="1"/>
          </p:cNvSpPr>
          <p:nvPr>
            <p:ph type="sldNum" sz="quarter" idx="12"/>
          </p:nvPr>
        </p:nvSpPr>
        <p:spPr/>
        <p:txBody>
          <a:bodyPr/>
          <a:lstStyle/>
          <a:p>
            <a:fld id="{8EE8E787-E6FE-45D8-9039-788B45E44EE7}" type="slidenum">
              <a:rPr lang="zh-CN" altLang="en-US" smtClean="0"/>
              <a:t>45</a:t>
            </a:fld>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314194"/>
            <a:ext cx="5689679" cy="3108960"/>
          </a:xfrm>
          <a:prstGeom prst="rect">
            <a:avLst/>
          </a:prstGeom>
        </p:spPr>
      </p:pic>
      <mc:AlternateContent xmlns:mc="http://schemas.openxmlformats.org/markup-compatibility/2006" xmlns:a14="http://schemas.microsoft.com/office/drawing/2010/main">
        <mc:Choice Requires="a14">
          <p:sp>
            <p:nvSpPr>
              <p:cNvPr id="115" name="内容占位符 1"/>
              <p:cNvSpPr>
                <a:spLocks noGrp="1"/>
              </p:cNvSpPr>
              <p:nvPr>
                <p:ph idx="1"/>
              </p:nvPr>
            </p:nvSpPr>
            <p:spPr>
              <a:xfrm>
                <a:off x="838200" y="1065730"/>
                <a:ext cx="5082540" cy="5563670"/>
              </a:xfrm>
            </p:spPr>
            <p:txBody>
              <a:bodyPr>
                <a:noAutofit/>
              </a:bodyPr>
              <a:lstStyle/>
              <a:p>
                <a:pPr>
                  <a:lnSpc>
                    <a:spcPct val="100000"/>
                  </a:lnSpc>
                </a:pPr>
                <a:r>
                  <a:rPr lang="zh-CN" altLang="en-US" sz="2400" dirty="0"/>
                  <a:t>当地址有效后经过</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𝐴</m:t>
                        </m:r>
                      </m:sub>
                    </m:sSub>
                  </m:oMath>
                </a14:m>
                <a:r>
                  <a:rPr lang="zh-CN" altLang="en-US" sz="2400" dirty="0"/>
                  <a:t>时间（读时间），且当片选有效后经过</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𝑐𝑜</m:t>
                        </m:r>
                      </m:sub>
                    </m:sSub>
                  </m:oMath>
                </a14:m>
                <a:r>
                  <a:rPr lang="zh-CN" altLang="en-US" sz="2400" dirty="0"/>
                  <a:t>时间，输出数据才能稳定。因此，我们必须在输入地址有效后的</a:t>
                </a:r>
                <a:r>
                  <a:rPr lang="en-US" altLang="zh-CN" sz="2400" dirty="0"/>
                  <a:t>(</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𝐴</m:t>
                        </m:r>
                      </m:sub>
                    </m:sSub>
                    <m:r>
                      <a:rPr lang="en-US" sz="2400" i="1">
                        <a:latin typeface="Cambria Math" panose="02040503050406030204" pitchFamily="18" charset="0"/>
                      </a:rPr>
                      <m:t> </m:t>
                    </m:r>
                    <m:r>
                      <a:rPr lang="en-US" sz="2400" b="0" i="0"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𝑐𝑜</m:t>
                        </m:r>
                      </m:sub>
                    </m:sSub>
                  </m:oMath>
                </a14:m>
                <a:r>
                  <a:rPr lang="en-US" altLang="zh-CN" sz="2400" dirty="0"/>
                  <a:t>)</a:t>
                </a:r>
                <a:r>
                  <a:rPr lang="zh-CN" altLang="en-US" sz="2400" dirty="0"/>
                  <a:t>时间内给出片选有效信号，否则会导致无法正确地从存储芯片中读出数据。</a:t>
                </a:r>
                <a:endParaRPr lang="en-US" altLang="zh-CN" sz="2400" dirty="0"/>
              </a:p>
              <a:p>
                <a:pPr>
                  <a:lnSpc>
                    <a:spcPct val="100000"/>
                  </a:lnSpc>
                </a:pPr>
                <a:r>
                  <a:rPr lang="zh-CN" altLang="en-US" sz="2400" dirty="0"/>
                  <a:t>当片选地址失效后，从片选失效到输出数据变为高阻态（输出数据失效），之间需要经过</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𝑂𝑇𝐷</m:t>
                        </m:r>
                      </m:sub>
                    </m:sSub>
                  </m:oMath>
                </a14:m>
                <a:r>
                  <a:rPr lang="zh-CN" altLang="en-US" sz="2400" dirty="0"/>
                  <a:t>的时间。这样当地址失效后，数据仍能在数据线上维持</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𝑂𝐻𝐴</m:t>
                        </m:r>
                      </m:sub>
                    </m:sSub>
                  </m:oMath>
                </a14:m>
                <a:r>
                  <a:rPr lang="zh-CN" altLang="en-US" sz="2400" dirty="0"/>
                  <a:t>的时间，这样做的目的是为了保证读取数据的可靠性，避免输入地址失效的瞬间，读取的数据就失效。</a:t>
                </a:r>
              </a:p>
            </p:txBody>
          </p:sp>
        </mc:Choice>
        <mc:Fallback xmlns="">
          <p:sp>
            <p:nvSpPr>
              <p:cNvPr id="115" name="内容占位符 1"/>
              <p:cNvSpPr>
                <a:spLocks noRot="1" noChangeAspect="1" noMove="1" noResize="1" noEditPoints="1" noAdjustHandles="1" noChangeArrowheads="1" noChangeShapeType="1" noTextEdit="1"/>
              </p:cNvSpPr>
              <p:nvPr>
                <p:ph idx="1"/>
              </p:nvPr>
            </p:nvSpPr>
            <p:spPr>
              <a:xfrm>
                <a:off x="838200" y="1065730"/>
                <a:ext cx="5082540" cy="5563670"/>
              </a:xfrm>
              <a:blipFill rotWithShape="1">
                <a:blip r:embed="rId4"/>
                <a:stretch>
                  <a:fillRect t="-4" r="-3636" b="-454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静态 </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写 </a:t>
            </a:r>
            <a:r>
              <a:rPr lang="zh-CN" altLang="en-US" b="1" dirty="0">
                <a:latin typeface="Times New Roman" panose="02020603050405020304" pitchFamily="18" charset="0"/>
                <a:sym typeface="+mn-ea"/>
              </a:rPr>
              <a:t>时序</a:t>
            </a:r>
            <a:endParaRPr lang="en-US" altLang="zh-CN" b="1" dirty="0">
              <a:solidFill>
                <a:schemeClr val="folHlink"/>
              </a:solidFill>
              <a:latin typeface="Times New Roman" panose="02020603050405020304" pitchFamily="18" charset="0"/>
              <a:sym typeface="+mn-ea"/>
            </a:endParaRPr>
          </a:p>
        </p:txBody>
      </p:sp>
      <p:grpSp>
        <p:nvGrpSpPr>
          <p:cNvPr id="51202" name="Group 2"/>
          <p:cNvGrpSpPr/>
          <p:nvPr/>
        </p:nvGrpSpPr>
        <p:grpSpPr>
          <a:xfrm>
            <a:off x="1672590" y="1291590"/>
            <a:ext cx="8847138" cy="4554538"/>
            <a:chOff x="96" y="864"/>
            <a:chExt cx="5573" cy="2869"/>
          </a:xfrm>
        </p:grpSpPr>
        <p:grpSp>
          <p:nvGrpSpPr>
            <p:cNvPr id="51281" name="Group 3"/>
            <p:cNvGrpSpPr/>
            <p:nvPr/>
          </p:nvGrpSpPr>
          <p:grpSpPr>
            <a:xfrm>
              <a:off x="96" y="864"/>
              <a:ext cx="5573" cy="2869"/>
              <a:chOff x="96" y="864"/>
              <a:chExt cx="5573" cy="2869"/>
            </a:xfrm>
          </p:grpSpPr>
          <p:grpSp>
            <p:nvGrpSpPr>
              <p:cNvPr id="51283" name="Group 4"/>
              <p:cNvGrpSpPr/>
              <p:nvPr/>
            </p:nvGrpSpPr>
            <p:grpSpPr>
              <a:xfrm>
                <a:off x="525" y="1627"/>
                <a:ext cx="5139" cy="254"/>
                <a:chOff x="525" y="1627"/>
                <a:chExt cx="5139" cy="254"/>
              </a:xfrm>
            </p:grpSpPr>
            <p:sp>
              <p:nvSpPr>
                <p:cNvPr id="51318" name="Freeform 5"/>
                <p:cNvSpPr/>
                <p:nvPr/>
              </p:nvSpPr>
              <p:spPr>
                <a:xfrm>
                  <a:off x="528" y="1627"/>
                  <a:ext cx="5121" cy="243"/>
                </a:xfrm>
                <a:custGeom>
                  <a:avLst/>
                  <a:gdLst>
                    <a:gd name="txL" fmla="*/ 0 w 5121"/>
                    <a:gd name="txT" fmla="*/ 0 h 243"/>
                    <a:gd name="txR" fmla="*/ 5121 w 5121"/>
                    <a:gd name="txB" fmla="*/ 243 h 243"/>
                  </a:gdLst>
                  <a:ahLst/>
                  <a:cxnLst>
                    <a:cxn ang="0">
                      <a:pos x="0" y="3"/>
                    </a:cxn>
                    <a:cxn ang="0">
                      <a:pos x="1104" y="0"/>
                    </a:cxn>
                    <a:cxn ang="0">
                      <a:pos x="1346" y="243"/>
                    </a:cxn>
                    <a:cxn ang="0">
                      <a:pos x="3273" y="242"/>
                    </a:cxn>
                    <a:cxn ang="0">
                      <a:pos x="3509" y="6"/>
                    </a:cxn>
                    <a:cxn ang="0">
                      <a:pos x="5121" y="5"/>
                    </a:cxn>
                  </a:cxnLst>
                  <a:rect l="txL" t="txT" r="txR" b="txB"/>
                  <a:pathLst>
                    <a:path w="5121" h="243">
                      <a:moveTo>
                        <a:pt x="0" y="3"/>
                      </a:moveTo>
                      <a:lnTo>
                        <a:pt x="1104" y="0"/>
                      </a:lnTo>
                      <a:lnTo>
                        <a:pt x="1346" y="243"/>
                      </a:lnTo>
                      <a:lnTo>
                        <a:pt x="3273" y="242"/>
                      </a:lnTo>
                      <a:lnTo>
                        <a:pt x="3509" y="6"/>
                      </a:lnTo>
                      <a:lnTo>
                        <a:pt x="5121" y="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9" name="Freeform 6"/>
                <p:cNvSpPr/>
                <p:nvPr/>
              </p:nvSpPr>
              <p:spPr>
                <a:xfrm>
                  <a:off x="525" y="1627"/>
                  <a:ext cx="1349" cy="254"/>
                </a:xfrm>
                <a:custGeom>
                  <a:avLst/>
                  <a:gdLst>
                    <a:gd name="txL" fmla="*/ 0 w 1349"/>
                    <a:gd name="txT" fmla="*/ 0 h 254"/>
                    <a:gd name="txR" fmla="*/ 1349 w 1349"/>
                    <a:gd name="txB" fmla="*/ 254 h 254"/>
                  </a:gdLst>
                  <a:ahLst/>
                  <a:cxnLst>
                    <a:cxn ang="0">
                      <a:pos x="3" y="0"/>
                    </a:cxn>
                    <a:cxn ang="0">
                      <a:pos x="1097" y="0"/>
                    </a:cxn>
                    <a:cxn ang="0">
                      <a:pos x="1349" y="254"/>
                    </a:cxn>
                    <a:cxn ang="0">
                      <a:pos x="0" y="254"/>
                    </a:cxn>
                  </a:cxnLst>
                  <a:rect l="txL" t="txT" r="txR" b="txB"/>
                  <a:pathLst>
                    <a:path w="1349" h="254">
                      <a:moveTo>
                        <a:pt x="3" y="0"/>
                      </a:moveTo>
                      <a:lnTo>
                        <a:pt x="1097" y="0"/>
                      </a:lnTo>
                      <a:lnTo>
                        <a:pt x="1349" y="254"/>
                      </a:lnTo>
                      <a:lnTo>
                        <a:pt x="0" y="254"/>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20" name="Freeform 7"/>
                <p:cNvSpPr/>
                <p:nvPr/>
              </p:nvSpPr>
              <p:spPr>
                <a:xfrm>
                  <a:off x="3791" y="1627"/>
                  <a:ext cx="1873" cy="254"/>
                </a:xfrm>
                <a:custGeom>
                  <a:avLst/>
                  <a:gdLst>
                    <a:gd name="txL" fmla="*/ 0 w 1873"/>
                    <a:gd name="txT" fmla="*/ 0 h 254"/>
                    <a:gd name="txR" fmla="*/ 1873 w 1873"/>
                    <a:gd name="txB" fmla="*/ 254 h 254"/>
                  </a:gdLst>
                  <a:ahLst/>
                  <a:cxnLst>
                    <a:cxn ang="0">
                      <a:pos x="1873" y="0"/>
                    </a:cxn>
                    <a:cxn ang="0">
                      <a:pos x="258" y="0"/>
                    </a:cxn>
                    <a:cxn ang="0">
                      <a:pos x="0" y="254"/>
                    </a:cxn>
                    <a:cxn ang="0">
                      <a:pos x="1870" y="254"/>
                    </a:cxn>
                  </a:cxnLst>
                  <a:rect l="txL" t="txT" r="txR" b="txB"/>
                  <a:pathLst>
                    <a:path w="1873" h="254">
                      <a:moveTo>
                        <a:pt x="1873" y="0"/>
                      </a:moveTo>
                      <a:lnTo>
                        <a:pt x="258" y="0"/>
                      </a:lnTo>
                      <a:lnTo>
                        <a:pt x="0" y="254"/>
                      </a:lnTo>
                      <a:lnTo>
                        <a:pt x="1870" y="254"/>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4" name="Group 8"/>
              <p:cNvGrpSpPr/>
              <p:nvPr/>
            </p:nvGrpSpPr>
            <p:grpSpPr>
              <a:xfrm>
                <a:off x="558" y="864"/>
                <a:ext cx="5055" cy="342"/>
                <a:chOff x="558" y="864"/>
                <a:chExt cx="5055" cy="342"/>
              </a:xfrm>
            </p:grpSpPr>
            <p:sp>
              <p:nvSpPr>
                <p:cNvPr id="51313" name="Freeform 9"/>
                <p:cNvSpPr/>
                <p:nvPr/>
              </p:nvSpPr>
              <p:spPr>
                <a:xfrm>
                  <a:off x="723" y="864"/>
                  <a:ext cx="4329" cy="333"/>
                </a:xfrm>
                <a:custGeom>
                  <a:avLst/>
                  <a:gdLst>
                    <a:gd name="txL" fmla="*/ 0 w 4329"/>
                    <a:gd name="txT" fmla="*/ 0 h 333"/>
                    <a:gd name="txR" fmla="*/ 4329 w 4329"/>
                    <a:gd name="txB" fmla="*/ 333 h 333"/>
                  </a:gdLst>
                  <a:ahLst/>
                  <a:cxnLst>
                    <a:cxn ang="0">
                      <a:pos x="168" y="1"/>
                    </a:cxn>
                    <a:cxn ang="0">
                      <a:pos x="0" y="167"/>
                    </a:cxn>
                    <a:cxn ang="0">
                      <a:pos x="167" y="332"/>
                    </a:cxn>
                    <a:cxn ang="0">
                      <a:pos x="4167" y="333"/>
                    </a:cxn>
                    <a:cxn ang="0">
                      <a:pos x="4329" y="174"/>
                    </a:cxn>
                    <a:cxn ang="0">
                      <a:pos x="4152" y="0"/>
                    </a:cxn>
                    <a:cxn ang="0">
                      <a:pos x="168" y="1"/>
                    </a:cxn>
                  </a:cxnLst>
                  <a:rect l="txL" t="txT" r="txR" b="txB"/>
                  <a:pathLst>
                    <a:path w="4329" h="333">
                      <a:moveTo>
                        <a:pt x="168" y="1"/>
                      </a:moveTo>
                      <a:lnTo>
                        <a:pt x="0" y="167"/>
                      </a:lnTo>
                      <a:lnTo>
                        <a:pt x="167" y="332"/>
                      </a:lnTo>
                      <a:lnTo>
                        <a:pt x="4167" y="333"/>
                      </a:lnTo>
                      <a:lnTo>
                        <a:pt x="4329" y="174"/>
                      </a:lnTo>
                      <a:lnTo>
                        <a:pt x="4152" y="0"/>
                      </a:lnTo>
                      <a:lnTo>
                        <a:pt x="168" y="1"/>
                      </a:lnTo>
                      <a:close/>
                    </a:path>
                  </a:pathLst>
                </a:custGeom>
                <a:noFill/>
                <a:ln w="38100" cap="flat" cmpd="sng">
                  <a:solidFill>
                    <a:schemeClr val="tx1"/>
                  </a:solidFill>
                  <a:prstDash val="solid"/>
                  <a:round/>
                  <a:headEnd type="none" w="med" len="med"/>
                  <a:tailEnd type="none" w="med" len="med"/>
                </a:ln>
              </p:spPr>
              <p:txBody>
                <a:bodyPr/>
                <a:lstStyle/>
                <a:p>
                  <a:endParaRPr lang="zh-CN" altLang="en-US" dirty="0">
                    <a:latin typeface="Times New Roman" panose="02020603050405020304" pitchFamily="18" charset="0"/>
                  </a:endParaRPr>
                </a:p>
              </p:txBody>
            </p:sp>
            <p:sp>
              <p:nvSpPr>
                <p:cNvPr id="51314" name="Freeform 10"/>
                <p:cNvSpPr/>
                <p:nvPr/>
              </p:nvSpPr>
              <p:spPr>
                <a:xfrm>
                  <a:off x="5040" y="866"/>
                  <a:ext cx="561" cy="170"/>
                </a:xfrm>
                <a:custGeom>
                  <a:avLst/>
                  <a:gdLst>
                    <a:gd name="txL" fmla="*/ 0 w 561"/>
                    <a:gd name="txT" fmla="*/ 0 h 170"/>
                    <a:gd name="txR" fmla="*/ 561 w 561"/>
                    <a:gd name="txB" fmla="*/ 170 h 170"/>
                  </a:gdLst>
                  <a:ahLst/>
                  <a:cxnLst>
                    <a:cxn ang="0">
                      <a:pos x="0" y="170"/>
                    </a:cxn>
                    <a:cxn ang="0">
                      <a:pos x="171" y="0"/>
                    </a:cxn>
                    <a:cxn ang="0">
                      <a:pos x="268" y="0"/>
                    </a:cxn>
                    <a:cxn ang="0">
                      <a:pos x="561" y="1"/>
                    </a:cxn>
                  </a:cxnLst>
                  <a:rect l="txL" t="txT" r="txR" b="txB"/>
                  <a:pathLst>
                    <a:path w="561" h="170">
                      <a:moveTo>
                        <a:pt x="0" y="170"/>
                      </a:moveTo>
                      <a:lnTo>
                        <a:pt x="171" y="0"/>
                      </a:lnTo>
                      <a:lnTo>
                        <a:pt x="268" y="0"/>
                      </a:lnTo>
                      <a:lnTo>
                        <a:pt x="561" y="1"/>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5" name="Freeform 11"/>
                <p:cNvSpPr/>
                <p:nvPr/>
              </p:nvSpPr>
              <p:spPr>
                <a:xfrm>
                  <a:off x="5040" y="1031"/>
                  <a:ext cx="573" cy="175"/>
                </a:xfrm>
                <a:custGeom>
                  <a:avLst/>
                  <a:gdLst>
                    <a:gd name="txL" fmla="*/ 0 w 573"/>
                    <a:gd name="txT" fmla="*/ 0 h 175"/>
                    <a:gd name="txR" fmla="*/ 573 w 573"/>
                    <a:gd name="txB" fmla="*/ 175 h 175"/>
                  </a:gdLst>
                  <a:ahLst/>
                  <a:cxnLst>
                    <a:cxn ang="0">
                      <a:pos x="0" y="0"/>
                    </a:cxn>
                    <a:cxn ang="0">
                      <a:pos x="177" y="175"/>
                    </a:cxn>
                    <a:cxn ang="0">
                      <a:pos x="573" y="175"/>
                    </a:cxn>
                  </a:cxnLst>
                  <a:rect l="txL" t="txT" r="txR" b="txB"/>
                  <a:pathLst>
                    <a:path w="573" h="175">
                      <a:moveTo>
                        <a:pt x="0" y="0"/>
                      </a:moveTo>
                      <a:lnTo>
                        <a:pt x="177" y="175"/>
                      </a:lnTo>
                      <a:lnTo>
                        <a:pt x="573" y="175"/>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6" name="Freeform 12"/>
                <p:cNvSpPr/>
                <p:nvPr/>
              </p:nvSpPr>
              <p:spPr>
                <a:xfrm>
                  <a:off x="558" y="864"/>
                  <a:ext cx="170" cy="170"/>
                </a:xfrm>
                <a:custGeom>
                  <a:avLst/>
                  <a:gdLst>
                    <a:gd name="txL" fmla="*/ 0 w 170"/>
                    <a:gd name="txT" fmla="*/ 0 h 170"/>
                    <a:gd name="txR" fmla="*/ 170 w 170"/>
                    <a:gd name="txB" fmla="*/ 170 h 170"/>
                  </a:gdLst>
                  <a:ahLst/>
                  <a:cxnLst>
                    <a:cxn ang="0">
                      <a:pos x="170" y="170"/>
                    </a:cxn>
                    <a:cxn ang="0">
                      <a:pos x="0" y="0"/>
                    </a:cxn>
                  </a:cxnLst>
                  <a:rect l="txL" t="txT" r="txR" b="txB"/>
                  <a:pathLst>
                    <a:path w="170" h="170">
                      <a:moveTo>
                        <a:pt x="170" y="170"/>
                      </a:move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7" name="Freeform 13"/>
                <p:cNvSpPr/>
                <p:nvPr/>
              </p:nvSpPr>
              <p:spPr>
                <a:xfrm>
                  <a:off x="560" y="1038"/>
                  <a:ext cx="162" cy="163"/>
                </a:xfrm>
                <a:custGeom>
                  <a:avLst/>
                  <a:gdLst>
                    <a:gd name="txL" fmla="*/ 0 w 162"/>
                    <a:gd name="txT" fmla="*/ 0 h 163"/>
                    <a:gd name="txR" fmla="*/ 162 w 162"/>
                    <a:gd name="txB" fmla="*/ 163 h 163"/>
                  </a:gdLst>
                  <a:ahLst/>
                  <a:cxnLst>
                    <a:cxn ang="0">
                      <a:pos x="0" y="163"/>
                    </a:cxn>
                    <a:cxn ang="0">
                      <a:pos x="162" y="0"/>
                    </a:cxn>
                  </a:cxnLst>
                  <a:rect l="txL" t="txT" r="txR" b="txB"/>
                  <a:pathLst>
                    <a:path w="162" h="163">
                      <a:moveTo>
                        <a:pt x="0" y="163"/>
                      </a:moveTo>
                      <a:lnTo>
                        <a:pt x="162"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5" name="Group 14"/>
              <p:cNvGrpSpPr/>
              <p:nvPr/>
            </p:nvGrpSpPr>
            <p:grpSpPr>
              <a:xfrm>
                <a:off x="527" y="3312"/>
                <a:ext cx="5142" cy="363"/>
                <a:chOff x="527" y="3312"/>
                <a:chExt cx="5142" cy="363"/>
              </a:xfrm>
            </p:grpSpPr>
            <p:sp>
              <p:nvSpPr>
                <p:cNvPr id="51309" name="Freeform 15"/>
                <p:cNvSpPr/>
                <p:nvPr/>
              </p:nvSpPr>
              <p:spPr>
                <a:xfrm>
                  <a:off x="3030" y="3317"/>
                  <a:ext cx="2634" cy="176"/>
                </a:xfrm>
                <a:custGeom>
                  <a:avLst/>
                  <a:gdLst>
                    <a:gd name="txL" fmla="*/ 0 w 2634"/>
                    <a:gd name="txT" fmla="*/ 0 h 176"/>
                    <a:gd name="txR" fmla="*/ 2634 w 2634"/>
                    <a:gd name="txB" fmla="*/ 176 h 176"/>
                  </a:gdLst>
                  <a:ahLst/>
                  <a:cxnLst>
                    <a:cxn ang="0">
                      <a:pos x="0" y="176"/>
                    </a:cxn>
                    <a:cxn ang="0">
                      <a:pos x="176" y="3"/>
                    </a:cxn>
                    <a:cxn ang="0">
                      <a:pos x="272" y="3"/>
                    </a:cxn>
                    <a:cxn ang="0">
                      <a:pos x="2634" y="0"/>
                    </a:cxn>
                  </a:cxnLst>
                  <a:rect l="txL" t="txT" r="txR" b="txB"/>
                  <a:pathLst>
                    <a:path w="2634" h="176">
                      <a:moveTo>
                        <a:pt x="0" y="176"/>
                      </a:moveTo>
                      <a:lnTo>
                        <a:pt x="176" y="3"/>
                      </a:lnTo>
                      <a:lnTo>
                        <a:pt x="272" y="3"/>
                      </a:lnTo>
                      <a:lnTo>
                        <a:pt x="2634"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0" name="Freeform 16"/>
                <p:cNvSpPr/>
                <p:nvPr/>
              </p:nvSpPr>
              <p:spPr>
                <a:xfrm>
                  <a:off x="3027" y="3488"/>
                  <a:ext cx="2642" cy="178"/>
                </a:xfrm>
                <a:custGeom>
                  <a:avLst/>
                  <a:gdLst>
                    <a:gd name="txL" fmla="*/ 0 w 2642"/>
                    <a:gd name="txT" fmla="*/ 0 h 178"/>
                    <a:gd name="txR" fmla="*/ 2642 w 2642"/>
                    <a:gd name="txB" fmla="*/ 178 h 178"/>
                  </a:gdLst>
                  <a:ahLst/>
                  <a:cxnLst>
                    <a:cxn ang="0">
                      <a:pos x="0" y="0"/>
                    </a:cxn>
                    <a:cxn ang="0">
                      <a:pos x="174" y="176"/>
                    </a:cxn>
                    <a:cxn ang="0">
                      <a:pos x="2642" y="178"/>
                    </a:cxn>
                  </a:cxnLst>
                  <a:rect l="txL" t="txT" r="txR" b="txB"/>
                  <a:pathLst>
                    <a:path w="2642" h="178">
                      <a:moveTo>
                        <a:pt x="0" y="0"/>
                      </a:moveTo>
                      <a:lnTo>
                        <a:pt x="174" y="176"/>
                      </a:lnTo>
                      <a:lnTo>
                        <a:pt x="2642" y="178"/>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1" name="Freeform 17"/>
                <p:cNvSpPr/>
                <p:nvPr/>
              </p:nvSpPr>
              <p:spPr>
                <a:xfrm>
                  <a:off x="527" y="3486"/>
                  <a:ext cx="2513" cy="2"/>
                </a:xfrm>
                <a:custGeom>
                  <a:avLst/>
                  <a:gdLst>
                    <a:gd name="txL" fmla="*/ 0 w 2513"/>
                    <a:gd name="txT" fmla="*/ 0 h 2"/>
                    <a:gd name="txR" fmla="*/ 2513 w 2513"/>
                    <a:gd name="txB" fmla="*/ 2 h 2"/>
                  </a:gdLst>
                  <a:ahLst/>
                  <a:cxnLst>
                    <a:cxn ang="0">
                      <a:pos x="2513" y="2"/>
                    </a:cxn>
                    <a:cxn ang="0">
                      <a:pos x="0" y="0"/>
                    </a:cxn>
                  </a:cxnLst>
                  <a:rect l="txL" t="txT" r="txR" b="txB"/>
                  <a:pathLst>
                    <a:path w="2513" h="2">
                      <a:moveTo>
                        <a:pt x="2513" y="2"/>
                      </a:moveTo>
                      <a:lnTo>
                        <a:pt x="0"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12" name="Freeform 18"/>
                <p:cNvSpPr/>
                <p:nvPr/>
              </p:nvSpPr>
              <p:spPr>
                <a:xfrm>
                  <a:off x="528" y="3312"/>
                  <a:ext cx="2685" cy="363"/>
                </a:xfrm>
                <a:custGeom>
                  <a:avLst/>
                  <a:gdLst>
                    <a:gd name="txL" fmla="*/ 0 w 2685"/>
                    <a:gd name="txT" fmla="*/ 0 h 363"/>
                    <a:gd name="txR" fmla="*/ 2685 w 2685"/>
                    <a:gd name="txB" fmla="*/ 363 h 363"/>
                  </a:gdLst>
                  <a:ahLst/>
                  <a:cxnLst>
                    <a:cxn ang="0">
                      <a:pos x="2514" y="180"/>
                    </a:cxn>
                    <a:cxn ang="0">
                      <a:pos x="2685" y="0"/>
                    </a:cxn>
                    <a:cxn ang="0">
                      <a:pos x="0" y="0"/>
                    </a:cxn>
                    <a:cxn ang="0">
                      <a:pos x="0" y="362"/>
                    </a:cxn>
                    <a:cxn ang="0">
                      <a:pos x="2682" y="363"/>
                    </a:cxn>
                  </a:cxnLst>
                  <a:rect l="txL" t="txT" r="txR" b="txB"/>
                  <a:pathLst>
                    <a:path w="2685" h="363">
                      <a:moveTo>
                        <a:pt x="2514" y="180"/>
                      </a:moveTo>
                      <a:lnTo>
                        <a:pt x="2685" y="0"/>
                      </a:lnTo>
                      <a:lnTo>
                        <a:pt x="0" y="0"/>
                      </a:lnTo>
                      <a:lnTo>
                        <a:pt x="0" y="362"/>
                      </a:lnTo>
                      <a:lnTo>
                        <a:pt x="2682" y="363"/>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6" name="Group 19"/>
              <p:cNvGrpSpPr/>
              <p:nvPr/>
            </p:nvGrpSpPr>
            <p:grpSpPr>
              <a:xfrm>
                <a:off x="516" y="2496"/>
                <a:ext cx="5151" cy="354"/>
                <a:chOff x="516" y="2496"/>
                <a:chExt cx="5151" cy="354"/>
              </a:xfrm>
            </p:grpSpPr>
            <p:sp>
              <p:nvSpPr>
                <p:cNvPr id="51305" name="Freeform 20"/>
                <p:cNvSpPr/>
                <p:nvPr/>
              </p:nvSpPr>
              <p:spPr>
                <a:xfrm>
                  <a:off x="525" y="2674"/>
                  <a:ext cx="1966" cy="170"/>
                </a:xfrm>
                <a:custGeom>
                  <a:avLst/>
                  <a:gdLst>
                    <a:gd name="txL" fmla="*/ 0 w 1966"/>
                    <a:gd name="txT" fmla="*/ 0 h 170"/>
                    <a:gd name="txR" fmla="*/ 1966 w 1966"/>
                    <a:gd name="txB" fmla="*/ 170 h 170"/>
                  </a:gdLst>
                  <a:ahLst/>
                  <a:cxnLst>
                    <a:cxn ang="0">
                      <a:pos x="1966" y="0"/>
                    </a:cxn>
                    <a:cxn ang="0">
                      <a:pos x="1795" y="170"/>
                    </a:cxn>
                    <a:cxn ang="0">
                      <a:pos x="1698" y="170"/>
                    </a:cxn>
                    <a:cxn ang="0">
                      <a:pos x="0" y="167"/>
                    </a:cxn>
                  </a:cxnLst>
                  <a:rect l="txL" t="txT" r="txR" b="txB"/>
                  <a:pathLst>
                    <a:path w="1966" h="170">
                      <a:moveTo>
                        <a:pt x="1966" y="0"/>
                      </a:moveTo>
                      <a:lnTo>
                        <a:pt x="1795" y="170"/>
                      </a:lnTo>
                      <a:lnTo>
                        <a:pt x="1698" y="170"/>
                      </a:lnTo>
                      <a:lnTo>
                        <a:pt x="0" y="167"/>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6" name="Freeform 21"/>
                <p:cNvSpPr/>
                <p:nvPr/>
              </p:nvSpPr>
              <p:spPr>
                <a:xfrm>
                  <a:off x="516" y="2503"/>
                  <a:ext cx="1978" cy="176"/>
                </a:xfrm>
                <a:custGeom>
                  <a:avLst/>
                  <a:gdLst>
                    <a:gd name="txL" fmla="*/ 0 w 1978"/>
                    <a:gd name="txT" fmla="*/ 0 h 176"/>
                    <a:gd name="txR" fmla="*/ 1978 w 1978"/>
                    <a:gd name="txB" fmla="*/ 176 h 176"/>
                  </a:gdLst>
                  <a:ahLst/>
                  <a:cxnLst>
                    <a:cxn ang="0">
                      <a:pos x="1978" y="176"/>
                    </a:cxn>
                    <a:cxn ang="0">
                      <a:pos x="1804" y="0"/>
                    </a:cxn>
                    <a:cxn ang="0">
                      <a:pos x="0" y="2"/>
                    </a:cxn>
                  </a:cxnLst>
                  <a:rect l="txL" t="txT" r="txR" b="txB"/>
                  <a:pathLst>
                    <a:path w="1978" h="176">
                      <a:moveTo>
                        <a:pt x="1978" y="176"/>
                      </a:moveTo>
                      <a:lnTo>
                        <a:pt x="1804" y="0"/>
                      </a:lnTo>
                      <a:lnTo>
                        <a:pt x="0" y="2"/>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7" name="Freeform 22"/>
                <p:cNvSpPr/>
                <p:nvPr/>
              </p:nvSpPr>
              <p:spPr>
                <a:xfrm>
                  <a:off x="2481" y="2675"/>
                  <a:ext cx="3186" cy="4"/>
                </a:xfrm>
                <a:custGeom>
                  <a:avLst/>
                  <a:gdLst>
                    <a:gd name="txL" fmla="*/ 0 w 3186"/>
                    <a:gd name="txT" fmla="*/ 0 h 4"/>
                    <a:gd name="txR" fmla="*/ 3186 w 3186"/>
                    <a:gd name="txB" fmla="*/ 4 h 4"/>
                  </a:gdLst>
                  <a:ahLst/>
                  <a:cxnLst>
                    <a:cxn ang="0">
                      <a:pos x="0" y="4"/>
                    </a:cxn>
                    <a:cxn ang="0">
                      <a:pos x="3186" y="0"/>
                    </a:cxn>
                  </a:cxnLst>
                  <a:rect l="txL" t="txT" r="txR" b="txB"/>
                  <a:pathLst>
                    <a:path w="3186" h="4">
                      <a:moveTo>
                        <a:pt x="0" y="4"/>
                      </a:moveTo>
                      <a:lnTo>
                        <a:pt x="3186" y="0"/>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308" name="Freeform 23"/>
                <p:cNvSpPr/>
                <p:nvPr/>
              </p:nvSpPr>
              <p:spPr>
                <a:xfrm>
                  <a:off x="2304" y="2496"/>
                  <a:ext cx="3360" cy="354"/>
                </a:xfrm>
                <a:custGeom>
                  <a:avLst/>
                  <a:gdLst>
                    <a:gd name="txL" fmla="*/ 0 w 3360"/>
                    <a:gd name="txT" fmla="*/ 0 h 354"/>
                    <a:gd name="txR" fmla="*/ 3360 w 3360"/>
                    <a:gd name="txB" fmla="*/ 354 h 354"/>
                  </a:gdLst>
                  <a:ahLst/>
                  <a:cxnLst>
                    <a:cxn ang="0">
                      <a:pos x="6" y="0"/>
                    </a:cxn>
                    <a:cxn ang="0">
                      <a:pos x="3360" y="3"/>
                    </a:cxn>
                    <a:cxn ang="0">
                      <a:pos x="3360" y="354"/>
                    </a:cxn>
                    <a:cxn ang="0">
                      <a:pos x="15" y="354"/>
                    </a:cxn>
                    <a:cxn ang="0">
                      <a:pos x="0" y="351"/>
                    </a:cxn>
                    <a:cxn ang="0">
                      <a:pos x="183" y="177"/>
                    </a:cxn>
                  </a:cxnLst>
                  <a:rect l="txL" t="txT" r="txR" b="txB"/>
                  <a:pathLst>
                    <a:path w="3360" h="354">
                      <a:moveTo>
                        <a:pt x="6" y="0"/>
                      </a:moveTo>
                      <a:lnTo>
                        <a:pt x="3360" y="3"/>
                      </a:lnTo>
                      <a:lnTo>
                        <a:pt x="3360" y="354"/>
                      </a:lnTo>
                      <a:lnTo>
                        <a:pt x="15" y="354"/>
                      </a:lnTo>
                      <a:lnTo>
                        <a:pt x="0" y="351"/>
                      </a:lnTo>
                      <a:lnTo>
                        <a:pt x="183" y="177"/>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nvGrpSpPr>
              <p:cNvPr id="51287" name="Group 24"/>
              <p:cNvGrpSpPr/>
              <p:nvPr/>
            </p:nvGrpSpPr>
            <p:grpSpPr>
              <a:xfrm>
                <a:off x="96" y="896"/>
                <a:ext cx="507" cy="2837"/>
                <a:chOff x="96" y="896"/>
                <a:chExt cx="507" cy="2837"/>
              </a:xfrm>
            </p:grpSpPr>
            <p:sp>
              <p:nvSpPr>
                <p:cNvPr id="51292" name="Text Box 25"/>
                <p:cNvSpPr txBox="1"/>
                <p:nvPr/>
              </p:nvSpPr>
              <p:spPr>
                <a:xfrm>
                  <a:off x="202" y="896"/>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A</a:t>
                  </a:r>
                </a:p>
              </p:txBody>
            </p:sp>
            <p:grpSp>
              <p:nvGrpSpPr>
                <p:cNvPr id="51293" name="Group 26"/>
                <p:cNvGrpSpPr/>
                <p:nvPr/>
              </p:nvGrpSpPr>
              <p:grpSpPr>
                <a:xfrm>
                  <a:off x="138" y="1664"/>
                  <a:ext cx="362" cy="288"/>
                  <a:chOff x="138" y="1664"/>
                  <a:chExt cx="362" cy="288"/>
                </a:xfrm>
              </p:grpSpPr>
              <p:sp>
                <p:nvSpPr>
                  <p:cNvPr id="51303" name="Text Box 27"/>
                  <p:cNvSpPr txBox="1"/>
                  <p:nvPr/>
                </p:nvSpPr>
                <p:spPr>
                  <a:xfrm>
                    <a:off x="138" y="1664"/>
                    <a:ext cx="362"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CS</a:t>
                    </a:r>
                  </a:p>
                </p:txBody>
              </p:sp>
              <p:sp>
                <p:nvSpPr>
                  <p:cNvPr id="51304" name="Line 28"/>
                  <p:cNvSpPr/>
                  <p:nvPr/>
                </p:nvSpPr>
                <p:spPr>
                  <a:xfrm>
                    <a:off x="196" y="1686"/>
                    <a:ext cx="240" cy="0"/>
                  </a:xfrm>
                  <a:prstGeom prst="line">
                    <a:avLst/>
                  </a:prstGeom>
                  <a:ln w="9525" cap="flat" cmpd="sng">
                    <a:solidFill>
                      <a:schemeClr val="tx1"/>
                    </a:solidFill>
                    <a:prstDash val="solid"/>
                    <a:headEnd type="none" w="med" len="med"/>
                    <a:tailEnd type="none" w="med" len="med"/>
                  </a:ln>
                </p:spPr>
              </p:sp>
            </p:grpSp>
            <p:grpSp>
              <p:nvGrpSpPr>
                <p:cNvPr id="51294" name="Group 29"/>
                <p:cNvGrpSpPr/>
                <p:nvPr/>
              </p:nvGrpSpPr>
              <p:grpSpPr>
                <a:xfrm>
                  <a:off x="96" y="2016"/>
                  <a:ext cx="436" cy="288"/>
                  <a:chOff x="138" y="2138"/>
                  <a:chExt cx="436" cy="288"/>
                </a:xfrm>
              </p:grpSpPr>
              <p:sp>
                <p:nvSpPr>
                  <p:cNvPr id="51301" name="Text Box 30"/>
                  <p:cNvSpPr txBox="1"/>
                  <p:nvPr/>
                </p:nvSpPr>
                <p:spPr>
                  <a:xfrm>
                    <a:off x="138" y="2138"/>
                    <a:ext cx="436"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WE</a:t>
                    </a:r>
                  </a:p>
                </p:txBody>
              </p:sp>
              <p:sp>
                <p:nvSpPr>
                  <p:cNvPr id="51302" name="Line 31"/>
                  <p:cNvSpPr/>
                  <p:nvPr/>
                </p:nvSpPr>
                <p:spPr>
                  <a:xfrm>
                    <a:off x="186" y="2160"/>
                    <a:ext cx="288" cy="0"/>
                  </a:xfrm>
                  <a:prstGeom prst="line">
                    <a:avLst/>
                  </a:prstGeom>
                  <a:ln w="9525" cap="flat" cmpd="sng">
                    <a:solidFill>
                      <a:schemeClr val="tx1"/>
                    </a:solidFill>
                    <a:prstDash val="solid"/>
                    <a:headEnd type="none" w="med" len="med"/>
                    <a:tailEnd type="none" w="med" len="med"/>
                  </a:ln>
                </p:spPr>
              </p:sp>
            </p:grpSp>
            <p:grpSp>
              <p:nvGrpSpPr>
                <p:cNvPr id="51295" name="Group 32"/>
                <p:cNvGrpSpPr/>
                <p:nvPr/>
              </p:nvGrpSpPr>
              <p:grpSpPr>
                <a:xfrm>
                  <a:off x="138" y="2640"/>
                  <a:ext cx="465" cy="398"/>
                  <a:chOff x="138" y="2714"/>
                  <a:chExt cx="465" cy="398"/>
                </a:xfrm>
              </p:grpSpPr>
              <p:sp>
                <p:nvSpPr>
                  <p:cNvPr id="51299" name="Text Box 33"/>
                  <p:cNvSpPr txBox="1"/>
                  <p:nvPr/>
                </p:nvSpPr>
                <p:spPr>
                  <a:xfrm>
                    <a:off x="138" y="2714"/>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1300" name="Text Box 34"/>
                  <p:cNvSpPr txBox="1"/>
                  <p:nvPr/>
                </p:nvSpPr>
                <p:spPr>
                  <a:xfrm>
                    <a:off x="244" y="2920"/>
                    <a:ext cx="359"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OUT</a:t>
                    </a:r>
                  </a:p>
                </p:txBody>
              </p:sp>
            </p:grpSp>
            <p:grpSp>
              <p:nvGrpSpPr>
                <p:cNvPr id="51296" name="Group 35"/>
                <p:cNvGrpSpPr/>
                <p:nvPr/>
              </p:nvGrpSpPr>
              <p:grpSpPr>
                <a:xfrm>
                  <a:off x="138" y="3344"/>
                  <a:ext cx="395" cy="389"/>
                  <a:chOff x="138" y="3344"/>
                  <a:chExt cx="395" cy="389"/>
                </a:xfrm>
              </p:grpSpPr>
              <p:sp>
                <p:nvSpPr>
                  <p:cNvPr id="51297" name="Text Box 36"/>
                  <p:cNvSpPr txBox="1"/>
                  <p:nvPr/>
                </p:nvSpPr>
                <p:spPr>
                  <a:xfrm>
                    <a:off x="138" y="3344"/>
                    <a:ext cx="255" cy="288"/>
                  </a:xfrm>
                  <a:prstGeom prst="rect">
                    <a:avLst/>
                  </a:prstGeom>
                  <a:noFill/>
                  <a:ln w="9525">
                    <a:noFill/>
                  </a:ln>
                </p:spPr>
                <p:txBody>
                  <a:bodyPr wrap="none">
                    <a:spAutoFit/>
                  </a:bodyPr>
                  <a:lstStyle/>
                  <a:p>
                    <a:pPr>
                      <a:spcBef>
                        <a:spcPct val="50000"/>
                      </a:spcBef>
                    </a:pPr>
                    <a:r>
                      <a:rPr lang="en-US" altLang="zh-CN" b="1" dirty="0">
                        <a:latin typeface="Times New Roman" panose="02020603050405020304" pitchFamily="18" charset="0"/>
                      </a:rPr>
                      <a:t>D</a:t>
                    </a:r>
                  </a:p>
                </p:txBody>
              </p:sp>
              <p:sp>
                <p:nvSpPr>
                  <p:cNvPr id="51298" name="Text Box 37"/>
                  <p:cNvSpPr txBox="1"/>
                  <p:nvPr/>
                </p:nvSpPr>
                <p:spPr>
                  <a:xfrm>
                    <a:off x="292" y="3541"/>
                    <a:ext cx="241" cy="192"/>
                  </a:xfrm>
                  <a:prstGeom prst="rect">
                    <a:avLst/>
                  </a:prstGeom>
                  <a:noFill/>
                  <a:ln w="9525">
                    <a:noFill/>
                  </a:ln>
                </p:spPr>
                <p:txBody>
                  <a:bodyPr wrap="none">
                    <a:spAutoFit/>
                  </a:bodyPr>
                  <a:lstStyle/>
                  <a:p>
                    <a:pPr>
                      <a:spcBef>
                        <a:spcPct val="50000"/>
                      </a:spcBef>
                    </a:pPr>
                    <a:r>
                      <a:rPr lang="en-US" altLang="zh-CN" sz="1400" b="1" dirty="0">
                        <a:latin typeface="Times New Roman" panose="02020603050405020304" pitchFamily="18" charset="0"/>
                      </a:rPr>
                      <a:t>IN</a:t>
                    </a:r>
                  </a:p>
                </p:txBody>
              </p:sp>
            </p:grpSp>
          </p:grpSp>
          <p:grpSp>
            <p:nvGrpSpPr>
              <p:cNvPr id="51288" name="Group 38"/>
              <p:cNvGrpSpPr/>
              <p:nvPr/>
            </p:nvGrpSpPr>
            <p:grpSpPr>
              <a:xfrm>
                <a:off x="527" y="2013"/>
                <a:ext cx="5140" cy="255"/>
                <a:chOff x="527" y="2013"/>
                <a:chExt cx="5140" cy="255"/>
              </a:xfrm>
            </p:grpSpPr>
            <p:sp>
              <p:nvSpPr>
                <p:cNvPr id="51289" name="Freeform 39"/>
                <p:cNvSpPr/>
                <p:nvPr/>
              </p:nvSpPr>
              <p:spPr>
                <a:xfrm>
                  <a:off x="528" y="2016"/>
                  <a:ext cx="5139" cy="243"/>
                </a:xfrm>
                <a:custGeom>
                  <a:avLst/>
                  <a:gdLst>
                    <a:gd name="txL" fmla="*/ 0 w 5139"/>
                    <a:gd name="txT" fmla="*/ 0 h 243"/>
                    <a:gd name="txR" fmla="*/ 5139 w 5139"/>
                    <a:gd name="txB" fmla="*/ 243 h 243"/>
                  </a:gdLst>
                  <a:ahLst/>
                  <a:cxnLst>
                    <a:cxn ang="0">
                      <a:pos x="0" y="3"/>
                    </a:cxn>
                    <a:cxn ang="0">
                      <a:pos x="1104" y="0"/>
                    </a:cxn>
                    <a:cxn ang="0">
                      <a:pos x="1346" y="243"/>
                    </a:cxn>
                    <a:cxn ang="0">
                      <a:pos x="3273" y="242"/>
                    </a:cxn>
                    <a:cxn ang="0">
                      <a:pos x="3509" y="6"/>
                    </a:cxn>
                    <a:cxn ang="0">
                      <a:pos x="5139" y="6"/>
                    </a:cxn>
                  </a:cxnLst>
                  <a:rect l="txL" t="txT" r="txR" b="txB"/>
                  <a:pathLst>
                    <a:path w="5139" h="243">
                      <a:moveTo>
                        <a:pt x="0" y="3"/>
                      </a:moveTo>
                      <a:lnTo>
                        <a:pt x="1104" y="0"/>
                      </a:lnTo>
                      <a:lnTo>
                        <a:pt x="1346" y="243"/>
                      </a:lnTo>
                      <a:lnTo>
                        <a:pt x="3273" y="242"/>
                      </a:lnTo>
                      <a:lnTo>
                        <a:pt x="3509" y="6"/>
                      </a:lnTo>
                      <a:lnTo>
                        <a:pt x="5139" y="6"/>
                      </a:lnTo>
                    </a:path>
                  </a:pathLst>
                </a:custGeom>
                <a:noFill/>
                <a:ln w="38100"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290" name="Freeform 40"/>
                <p:cNvSpPr/>
                <p:nvPr/>
              </p:nvSpPr>
              <p:spPr>
                <a:xfrm>
                  <a:off x="527" y="2016"/>
                  <a:ext cx="1350" cy="252"/>
                </a:xfrm>
                <a:custGeom>
                  <a:avLst/>
                  <a:gdLst>
                    <a:gd name="txL" fmla="*/ 0 w 1350"/>
                    <a:gd name="txT" fmla="*/ 0 h 252"/>
                    <a:gd name="txR" fmla="*/ 1350 w 1350"/>
                    <a:gd name="txB" fmla="*/ 252 h 252"/>
                  </a:gdLst>
                  <a:ahLst/>
                  <a:cxnLst>
                    <a:cxn ang="0">
                      <a:pos x="1" y="0"/>
                    </a:cxn>
                    <a:cxn ang="0">
                      <a:pos x="1095" y="0"/>
                    </a:cxn>
                    <a:cxn ang="0">
                      <a:pos x="1350" y="252"/>
                    </a:cxn>
                    <a:cxn ang="0">
                      <a:pos x="0" y="252"/>
                    </a:cxn>
                  </a:cxnLst>
                  <a:rect l="txL" t="txT" r="txR" b="txB"/>
                  <a:pathLst>
                    <a:path w="1350" h="252">
                      <a:moveTo>
                        <a:pt x="1" y="0"/>
                      </a:moveTo>
                      <a:lnTo>
                        <a:pt x="1095" y="0"/>
                      </a:lnTo>
                      <a:lnTo>
                        <a:pt x="1350" y="252"/>
                      </a:lnTo>
                      <a:lnTo>
                        <a:pt x="0" y="252"/>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sp>
              <p:nvSpPr>
                <p:cNvPr id="51291" name="Freeform 41"/>
                <p:cNvSpPr/>
                <p:nvPr/>
              </p:nvSpPr>
              <p:spPr>
                <a:xfrm>
                  <a:off x="3794" y="2013"/>
                  <a:ext cx="1867" cy="255"/>
                </a:xfrm>
                <a:custGeom>
                  <a:avLst/>
                  <a:gdLst>
                    <a:gd name="txL" fmla="*/ 0 w 1867"/>
                    <a:gd name="txT" fmla="*/ 0 h 255"/>
                    <a:gd name="txR" fmla="*/ 1867 w 1867"/>
                    <a:gd name="txB" fmla="*/ 255 h 255"/>
                  </a:gdLst>
                  <a:ahLst/>
                  <a:cxnLst>
                    <a:cxn ang="0">
                      <a:pos x="1867" y="12"/>
                    </a:cxn>
                    <a:cxn ang="0">
                      <a:pos x="262" y="0"/>
                    </a:cxn>
                    <a:cxn ang="0">
                      <a:pos x="0" y="255"/>
                    </a:cxn>
                    <a:cxn ang="0">
                      <a:pos x="1867" y="255"/>
                    </a:cxn>
                  </a:cxnLst>
                  <a:rect l="txL" t="txT" r="txR" b="txB"/>
                  <a:pathLst>
                    <a:path w="1867" h="255">
                      <a:moveTo>
                        <a:pt x="1867" y="12"/>
                      </a:moveTo>
                      <a:lnTo>
                        <a:pt x="262" y="0"/>
                      </a:lnTo>
                      <a:lnTo>
                        <a:pt x="0" y="255"/>
                      </a:lnTo>
                      <a:lnTo>
                        <a:pt x="1867" y="255"/>
                      </a:lnTo>
                    </a:path>
                  </a:pathLst>
                </a:custGeom>
                <a:solidFill>
                  <a:schemeClr val="tx1">
                    <a:alpha val="50195"/>
                  </a:schemeClr>
                </a:solidFill>
                <a:ln w="9525" cap="flat" cmpd="sng">
                  <a:solidFill>
                    <a:schemeClr val="tx1"/>
                  </a:solidFill>
                  <a:prstDash val="solid"/>
                  <a:round/>
                  <a:headEnd type="none" w="med" len="med"/>
                  <a:tailEnd type="none" w="med" len="med"/>
                </a:ln>
              </p:spPr>
              <p:txBody>
                <a:bodyPr>
                  <a:spAutoFit/>
                </a:bodyPr>
                <a:lstStyle/>
                <a:p>
                  <a:endParaRPr lang="zh-CN" altLang="en-US" dirty="0">
                    <a:latin typeface="Times New Roman" panose="02020603050405020304" pitchFamily="18" charset="0"/>
                  </a:endParaRPr>
                </a:p>
              </p:txBody>
            </p:sp>
          </p:grpSp>
        </p:grpSp>
        <p:sp>
          <p:nvSpPr>
            <p:cNvPr id="51282" name="Rectangle 42"/>
            <p:cNvSpPr/>
            <p:nvPr/>
          </p:nvSpPr>
          <p:spPr>
            <a:xfrm>
              <a:off x="4830" y="3312"/>
              <a:ext cx="834" cy="363"/>
            </a:xfrm>
            <a:prstGeom prst="rect">
              <a:avLst/>
            </a:prstGeom>
            <a:solidFill>
              <a:schemeClr val="tx1">
                <a:alpha val="50195"/>
              </a:schemeClr>
            </a:solidFill>
            <a:ln w="9525" cap="flat" cmpd="sng">
              <a:solidFill>
                <a:schemeClr val="tx1"/>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grpSp>
        <p:nvGrpSpPr>
          <p:cNvPr id="14" name="Group 44"/>
          <p:cNvGrpSpPr/>
          <p:nvPr/>
        </p:nvGrpSpPr>
        <p:grpSpPr>
          <a:xfrm>
            <a:off x="2663190" y="770890"/>
            <a:ext cx="6858000" cy="579438"/>
            <a:chOff x="720" y="536"/>
            <a:chExt cx="4320" cy="365"/>
          </a:xfrm>
        </p:grpSpPr>
        <p:sp>
          <p:nvSpPr>
            <p:cNvPr id="51276" name="Line 45"/>
            <p:cNvSpPr/>
            <p:nvPr/>
          </p:nvSpPr>
          <p:spPr>
            <a:xfrm flipV="1">
              <a:off x="3600" y="720"/>
              <a:ext cx="1440" cy="2"/>
            </a:xfrm>
            <a:prstGeom prst="line">
              <a:avLst/>
            </a:prstGeom>
            <a:ln w="38100" cap="flat" cmpd="sng">
              <a:solidFill>
                <a:schemeClr val="folHlink"/>
              </a:solidFill>
              <a:prstDash val="solid"/>
              <a:headEnd type="none" w="med" len="med"/>
              <a:tailEnd type="stealth" w="med" len="med"/>
            </a:ln>
          </p:spPr>
        </p:sp>
        <p:grpSp>
          <p:nvGrpSpPr>
            <p:cNvPr id="51277" name="Group 46"/>
            <p:cNvGrpSpPr/>
            <p:nvPr/>
          </p:nvGrpSpPr>
          <p:grpSpPr>
            <a:xfrm>
              <a:off x="2808" y="536"/>
              <a:ext cx="365" cy="365"/>
              <a:chOff x="4455" y="630"/>
              <a:chExt cx="365" cy="365"/>
            </a:xfrm>
          </p:grpSpPr>
          <p:sp>
            <p:nvSpPr>
              <p:cNvPr id="51279" name="Text Box 47"/>
              <p:cNvSpPr txBox="1"/>
              <p:nvPr/>
            </p:nvSpPr>
            <p:spPr>
              <a:xfrm>
                <a:off x="4455" y="630"/>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80" name="Text Box 48"/>
              <p:cNvSpPr txBox="1"/>
              <p:nvPr/>
            </p:nvSpPr>
            <p:spPr>
              <a:xfrm>
                <a:off x="4539" y="806"/>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WC</a:t>
                </a:r>
              </a:p>
            </p:txBody>
          </p:sp>
        </p:grpSp>
        <p:sp>
          <p:nvSpPr>
            <p:cNvPr id="51278" name="Line 49"/>
            <p:cNvSpPr/>
            <p:nvPr/>
          </p:nvSpPr>
          <p:spPr>
            <a:xfrm rot="10800000">
              <a:off x="720" y="720"/>
              <a:ext cx="1728" cy="2"/>
            </a:xfrm>
            <a:prstGeom prst="line">
              <a:avLst/>
            </a:prstGeom>
            <a:ln w="38100" cap="flat" cmpd="sng">
              <a:solidFill>
                <a:schemeClr val="folHlink"/>
              </a:solidFill>
              <a:prstDash val="solid"/>
              <a:headEnd type="none" w="med" len="med"/>
              <a:tailEnd type="stealth" w="med" len="med"/>
            </a:ln>
          </p:spPr>
        </p:sp>
      </p:grpSp>
      <p:grpSp>
        <p:nvGrpSpPr>
          <p:cNvPr id="16" name="Group 50"/>
          <p:cNvGrpSpPr/>
          <p:nvPr/>
        </p:nvGrpSpPr>
        <p:grpSpPr>
          <a:xfrm>
            <a:off x="4311016" y="1895160"/>
            <a:ext cx="3436938" cy="592138"/>
            <a:chOff x="1868" y="1239"/>
            <a:chExt cx="2165" cy="373"/>
          </a:xfrm>
        </p:grpSpPr>
        <p:sp>
          <p:nvSpPr>
            <p:cNvPr id="51271" name="Freeform 51"/>
            <p:cNvSpPr/>
            <p:nvPr/>
          </p:nvSpPr>
          <p:spPr>
            <a:xfrm>
              <a:off x="3172" y="1394"/>
              <a:ext cx="861" cy="4"/>
            </a:xfrm>
            <a:custGeom>
              <a:avLst/>
              <a:gdLst>
                <a:gd name="txL" fmla="*/ 0 w 861"/>
                <a:gd name="txT" fmla="*/ 0 h 4"/>
                <a:gd name="txR" fmla="*/ 861 w 861"/>
                <a:gd name="txB" fmla="*/ 4 h 4"/>
              </a:gdLst>
              <a:ahLst/>
              <a:cxnLst>
                <a:cxn ang="0">
                  <a:pos x="0" y="0"/>
                </a:cxn>
                <a:cxn ang="0">
                  <a:pos x="861" y="4"/>
                </a:cxn>
              </a:cxnLst>
              <a:rect l="txL" t="txT" r="txR" b="txB"/>
              <a:pathLst>
                <a:path w="861" h="4">
                  <a:moveTo>
                    <a:pt x="0" y="0"/>
                  </a:moveTo>
                  <a:lnTo>
                    <a:pt x="861" y="4"/>
                  </a:lnTo>
                </a:path>
              </a:pathLst>
            </a:custGeom>
            <a:noFill/>
            <a:ln w="38100" cap="flat" cmpd="sng">
              <a:solidFill>
                <a:schemeClr val="folHlink"/>
              </a:solidFill>
              <a:prstDash val="solid"/>
              <a:round/>
              <a:headEnd type="none" w="med" len="med"/>
              <a:tailEnd type="stealth" w="med" len="med"/>
            </a:ln>
          </p:spPr>
          <p:txBody>
            <a:bodyPr wrap="square">
              <a:spAutoFit/>
            </a:bodyPr>
            <a:lstStyle/>
            <a:p>
              <a:endParaRPr lang="zh-CN" altLang="en-US" dirty="0">
                <a:latin typeface="Times New Roman" panose="02020603050405020304" pitchFamily="18" charset="0"/>
              </a:endParaRPr>
            </a:p>
          </p:txBody>
        </p:sp>
        <p:grpSp>
          <p:nvGrpSpPr>
            <p:cNvPr id="51272" name="Group 52"/>
            <p:cNvGrpSpPr/>
            <p:nvPr/>
          </p:nvGrpSpPr>
          <p:grpSpPr>
            <a:xfrm>
              <a:off x="2741" y="1239"/>
              <a:ext cx="308" cy="373"/>
              <a:chOff x="4489" y="565"/>
              <a:chExt cx="308" cy="373"/>
            </a:xfrm>
          </p:grpSpPr>
          <p:sp>
            <p:nvSpPr>
              <p:cNvPr id="51274" name="Text Box 53"/>
              <p:cNvSpPr txBox="1"/>
              <p:nvPr/>
            </p:nvSpPr>
            <p:spPr>
              <a:xfrm>
                <a:off x="4489" y="565"/>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75" name="Text Box 54"/>
              <p:cNvSpPr txBox="1"/>
              <p:nvPr/>
            </p:nvSpPr>
            <p:spPr>
              <a:xfrm>
                <a:off x="4585" y="765"/>
                <a:ext cx="212"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a:t>
                </a:r>
              </a:p>
            </p:txBody>
          </p:sp>
        </p:grpSp>
        <p:sp>
          <p:nvSpPr>
            <p:cNvPr id="51273" name="Freeform 55"/>
            <p:cNvSpPr/>
            <p:nvPr/>
          </p:nvSpPr>
          <p:spPr>
            <a:xfrm>
              <a:off x="1868" y="1391"/>
              <a:ext cx="724" cy="1"/>
            </a:xfrm>
            <a:custGeom>
              <a:avLst/>
              <a:gdLst>
                <a:gd name="txL" fmla="*/ 0 w 724"/>
                <a:gd name="txT" fmla="*/ 0 h 1"/>
                <a:gd name="txR" fmla="*/ 724 w 724"/>
                <a:gd name="txB" fmla="*/ 1 h 1"/>
              </a:gdLst>
              <a:ahLst/>
              <a:cxnLst>
                <a:cxn ang="0">
                  <a:pos x="724" y="1"/>
                </a:cxn>
                <a:cxn ang="0">
                  <a:pos x="0" y="0"/>
                </a:cxn>
              </a:cxnLst>
              <a:rect l="txL" t="txT" r="txR" b="txB"/>
              <a:pathLst>
                <a:path w="724" h="1">
                  <a:moveTo>
                    <a:pt x="724" y="1"/>
                  </a:moveTo>
                  <a:lnTo>
                    <a:pt x="0" y="0"/>
                  </a:lnTo>
                </a:path>
              </a:pathLst>
            </a:custGeom>
            <a:noFill/>
            <a:ln w="38100" cap="flat" cmpd="sng">
              <a:solidFill>
                <a:schemeClr val="folHlink"/>
              </a:solidFill>
              <a:prstDash val="solid"/>
              <a:round/>
              <a:headEnd type="none"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18" name="Group 56"/>
          <p:cNvGrpSpPr/>
          <p:nvPr/>
        </p:nvGrpSpPr>
        <p:grpSpPr>
          <a:xfrm>
            <a:off x="2640330" y="1923415"/>
            <a:ext cx="1662113" cy="631825"/>
            <a:chOff x="720" y="1262"/>
            <a:chExt cx="1047" cy="398"/>
          </a:xfrm>
        </p:grpSpPr>
        <p:grpSp>
          <p:nvGrpSpPr>
            <p:cNvPr id="51266" name="Group 57"/>
            <p:cNvGrpSpPr/>
            <p:nvPr/>
          </p:nvGrpSpPr>
          <p:grpSpPr>
            <a:xfrm>
              <a:off x="1115" y="1262"/>
              <a:ext cx="386" cy="398"/>
              <a:chOff x="4455" y="588"/>
              <a:chExt cx="386" cy="398"/>
            </a:xfrm>
          </p:grpSpPr>
          <p:sp>
            <p:nvSpPr>
              <p:cNvPr id="51269" name="Text Box 58"/>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70" name="Text Box 59"/>
              <p:cNvSpPr txBox="1"/>
              <p:nvPr/>
            </p:nvSpPr>
            <p:spPr>
              <a:xfrm>
                <a:off x="4560" y="813"/>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AW</a:t>
                </a:r>
              </a:p>
            </p:txBody>
          </p:sp>
        </p:grpSp>
        <p:sp>
          <p:nvSpPr>
            <p:cNvPr id="51267" name="Line 60"/>
            <p:cNvSpPr/>
            <p:nvPr/>
          </p:nvSpPr>
          <p:spPr>
            <a:xfrm>
              <a:off x="1479" y="1400"/>
              <a:ext cx="288" cy="0"/>
            </a:xfrm>
            <a:prstGeom prst="line">
              <a:avLst/>
            </a:prstGeom>
            <a:ln w="38100" cap="flat" cmpd="sng">
              <a:solidFill>
                <a:schemeClr val="folHlink"/>
              </a:solidFill>
              <a:prstDash val="solid"/>
              <a:headEnd type="none" w="med" len="med"/>
              <a:tailEnd type="stealth" w="med" len="med"/>
            </a:ln>
          </p:spPr>
        </p:sp>
        <p:sp>
          <p:nvSpPr>
            <p:cNvPr id="51268" name="Line 61"/>
            <p:cNvSpPr/>
            <p:nvPr/>
          </p:nvSpPr>
          <p:spPr>
            <a:xfrm rot="10800000">
              <a:off x="720" y="1392"/>
              <a:ext cx="288" cy="0"/>
            </a:xfrm>
            <a:prstGeom prst="line">
              <a:avLst/>
            </a:prstGeom>
            <a:ln w="38100" cap="flat" cmpd="sng">
              <a:solidFill>
                <a:schemeClr val="folHlink"/>
              </a:solidFill>
              <a:prstDash val="solid"/>
              <a:headEnd type="none" w="med" len="med"/>
              <a:tailEnd type="stealth" w="med" len="med"/>
            </a:ln>
          </p:spPr>
        </p:sp>
      </p:grpSp>
      <p:grpSp>
        <p:nvGrpSpPr>
          <p:cNvPr id="20" name="Group 62"/>
          <p:cNvGrpSpPr/>
          <p:nvPr/>
        </p:nvGrpSpPr>
        <p:grpSpPr>
          <a:xfrm>
            <a:off x="6606540" y="4598353"/>
            <a:ext cx="1162050" cy="631825"/>
            <a:chOff x="3204" y="2947"/>
            <a:chExt cx="732" cy="398"/>
          </a:xfrm>
        </p:grpSpPr>
        <p:sp>
          <p:nvSpPr>
            <p:cNvPr id="51263" name="Text Box 63"/>
            <p:cNvSpPr txBox="1"/>
            <p:nvPr/>
          </p:nvSpPr>
          <p:spPr>
            <a:xfrm>
              <a:off x="3391" y="2947"/>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64" name="Text Box 64"/>
            <p:cNvSpPr txBox="1"/>
            <p:nvPr/>
          </p:nvSpPr>
          <p:spPr>
            <a:xfrm>
              <a:off x="3496" y="3172"/>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DW</a:t>
              </a:r>
            </a:p>
          </p:txBody>
        </p:sp>
        <p:sp>
          <p:nvSpPr>
            <p:cNvPr id="51265" name="Freeform 65"/>
            <p:cNvSpPr/>
            <p:nvPr/>
          </p:nvSpPr>
          <p:spPr>
            <a:xfrm>
              <a:off x="3204" y="2976"/>
              <a:ext cx="732" cy="5"/>
            </a:xfrm>
            <a:custGeom>
              <a:avLst/>
              <a:gdLst>
                <a:gd name="txL" fmla="*/ 0 w 732"/>
                <a:gd name="txT" fmla="*/ 0 h 5"/>
                <a:gd name="txR" fmla="*/ 732 w 732"/>
                <a:gd name="txB" fmla="*/ 5 h 5"/>
              </a:gdLst>
              <a:ahLst/>
              <a:cxnLst>
                <a:cxn ang="0">
                  <a:pos x="0" y="0"/>
                </a:cxn>
                <a:cxn ang="0">
                  <a:pos x="723" y="0"/>
                </a:cxn>
                <a:cxn ang="0">
                  <a:pos x="732" y="5"/>
                </a:cxn>
              </a:cxnLst>
              <a:rect l="txL" t="txT" r="txR" b="txB"/>
              <a:pathLst>
                <a:path w="732" h="5">
                  <a:moveTo>
                    <a:pt x="0" y="0"/>
                  </a:moveTo>
                  <a:lnTo>
                    <a:pt x="723" y="0"/>
                  </a:lnTo>
                  <a:lnTo>
                    <a:pt x="732" y="5"/>
                  </a:lnTo>
                </a:path>
              </a:pathLst>
            </a:custGeom>
            <a:noFill/>
            <a:ln w="38100" cap="flat" cmpd="sng">
              <a:solidFill>
                <a:schemeClr val="folHlink"/>
              </a:solidFill>
              <a:prstDash val="solid"/>
              <a:round/>
              <a:headEnd type="stealth"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2" name="Group 66"/>
          <p:cNvGrpSpPr/>
          <p:nvPr/>
        </p:nvGrpSpPr>
        <p:grpSpPr>
          <a:xfrm>
            <a:off x="7768590" y="4590415"/>
            <a:ext cx="1403350" cy="631825"/>
            <a:chOff x="3936" y="2942"/>
            <a:chExt cx="1002" cy="398"/>
          </a:xfrm>
        </p:grpSpPr>
        <p:grpSp>
          <p:nvGrpSpPr>
            <p:cNvPr id="51259" name="Group 67"/>
            <p:cNvGrpSpPr/>
            <p:nvPr/>
          </p:nvGrpSpPr>
          <p:grpSpPr>
            <a:xfrm>
              <a:off x="4243" y="2942"/>
              <a:ext cx="400" cy="398"/>
              <a:chOff x="4455" y="588"/>
              <a:chExt cx="400" cy="398"/>
            </a:xfrm>
          </p:grpSpPr>
          <p:sp>
            <p:nvSpPr>
              <p:cNvPr id="51261" name="Text Box 68"/>
              <p:cNvSpPr txBox="1"/>
              <p:nvPr/>
            </p:nvSpPr>
            <p:spPr>
              <a:xfrm>
                <a:off x="4455" y="588"/>
                <a:ext cx="212"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62" name="Text Box 69"/>
              <p:cNvSpPr txBox="1"/>
              <p:nvPr/>
            </p:nvSpPr>
            <p:spPr>
              <a:xfrm>
                <a:off x="4560" y="813"/>
                <a:ext cx="295"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DH</a:t>
                </a:r>
              </a:p>
            </p:txBody>
          </p:sp>
        </p:grpSp>
        <p:sp>
          <p:nvSpPr>
            <p:cNvPr id="51260" name="Freeform 70"/>
            <p:cNvSpPr/>
            <p:nvPr/>
          </p:nvSpPr>
          <p:spPr>
            <a:xfrm>
              <a:off x="3936" y="2970"/>
              <a:ext cx="1002" cy="1"/>
            </a:xfrm>
            <a:custGeom>
              <a:avLst/>
              <a:gdLst>
                <a:gd name="txL" fmla="*/ 0 w 1002"/>
                <a:gd name="txT" fmla="*/ 0 h 1"/>
                <a:gd name="txR" fmla="*/ 1002 w 1002"/>
                <a:gd name="txB" fmla="*/ 1 h 1"/>
              </a:gdLst>
              <a:ahLst/>
              <a:cxnLst>
                <a:cxn ang="0">
                  <a:pos x="0" y="0"/>
                </a:cxn>
                <a:cxn ang="0">
                  <a:pos x="1002" y="0"/>
                </a:cxn>
              </a:cxnLst>
              <a:rect l="txL" t="txT" r="txR" b="txB"/>
              <a:pathLst>
                <a:path w="1002" h="1">
                  <a:moveTo>
                    <a:pt x="0" y="0"/>
                  </a:moveTo>
                  <a:lnTo>
                    <a:pt x="1002" y="0"/>
                  </a:lnTo>
                </a:path>
              </a:pathLst>
            </a:custGeom>
            <a:noFill/>
            <a:ln w="38100" cap="flat" cmpd="sng">
              <a:solidFill>
                <a:schemeClr val="folHlink"/>
              </a:solidFill>
              <a:prstDash val="solid"/>
              <a:round/>
              <a:headEnd type="stealth" w="med" len="med"/>
              <a:tailEnd type="stealth" w="med" len="med"/>
            </a:ln>
          </p:spPr>
          <p:txBody>
            <a:bodyPr>
              <a:spAutoFit/>
            </a:bodyPr>
            <a:lstStyle/>
            <a:p>
              <a:endParaRPr lang="zh-CN" altLang="en-US" dirty="0">
                <a:latin typeface="Times New Roman" panose="02020603050405020304" pitchFamily="18" charset="0"/>
              </a:endParaRPr>
            </a:p>
          </p:txBody>
        </p:sp>
      </p:grpSp>
      <p:grpSp>
        <p:nvGrpSpPr>
          <p:cNvPr id="3" name="Group 71"/>
          <p:cNvGrpSpPr/>
          <p:nvPr/>
        </p:nvGrpSpPr>
        <p:grpSpPr>
          <a:xfrm>
            <a:off x="7768590" y="1923415"/>
            <a:ext cx="1752600" cy="631825"/>
            <a:chOff x="3936" y="1262"/>
            <a:chExt cx="1104" cy="398"/>
          </a:xfrm>
        </p:grpSpPr>
        <p:grpSp>
          <p:nvGrpSpPr>
            <p:cNvPr id="51254" name="Group 72"/>
            <p:cNvGrpSpPr/>
            <p:nvPr/>
          </p:nvGrpSpPr>
          <p:grpSpPr>
            <a:xfrm>
              <a:off x="4291" y="1262"/>
              <a:ext cx="386" cy="398"/>
              <a:chOff x="4455" y="588"/>
              <a:chExt cx="386" cy="398"/>
            </a:xfrm>
          </p:grpSpPr>
          <p:sp>
            <p:nvSpPr>
              <p:cNvPr id="51257" name="Text Box 73"/>
              <p:cNvSpPr txBox="1"/>
              <p:nvPr/>
            </p:nvSpPr>
            <p:spPr>
              <a:xfrm>
                <a:off x="4455" y="588"/>
                <a:ext cx="187" cy="365"/>
              </a:xfrm>
              <a:prstGeom prst="rect">
                <a:avLst/>
              </a:prstGeom>
              <a:noFill/>
              <a:ln w="9525">
                <a:noFill/>
              </a:ln>
            </p:spPr>
            <p:txBody>
              <a:bodyPr wrap="none">
                <a:spAutoFit/>
              </a:bodyPr>
              <a:lstStyle/>
              <a:p>
                <a:pPr>
                  <a:spcBef>
                    <a:spcPct val="50000"/>
                  </a:spcBef>
                </a:pPr>
                <a:r>
                  <a:rPr lang="en-US" altLang="zh-CN" sz="3200" b="1" i="1" dirty="0">
                    <a:solidFill>
                      <a:schemeClr val="folHlink"/>
                    </a:solidFill>
                    <a:latin typeface="Times New Roman" panose="02020603050405020304" pitchFamily="18" charset="0"/>
                  </a:rPr>
                  <a:t>t</a:t>
                </a:r>
              </a:p>
            </p:txBody>
          </p:sp>
          <p:sp>
            <p:nvSpPr>
              <p:cNvPr id="51258" name="Text Box 74"/>
              <p:cNvSpPr txBox="1"/>
              <p:nvPr/>
            </p:nvSpPr>
            <p:spPr>
              <a:xfrm>
                <a:off x="4560" y="813"/>
                <a:ext cx="281" cy="173"/>
              </a:xfrm>
              <a:prstGeom prst="rect">
                <a:avLst/>
              </a:prstGeom>
              <a:noFill/>
              <a:ln w="9525">
                <a:noFill/>
              </a:ln>
            </p:spPr>
            <p:txBody>
              <a:bodyPr wrap="none">
                <a:spAutoFit/>
              </a:bodyPr>
              <a:lstStyle/>
              <a:p>
                <a:pPr>
                  <a:spcBef>
                    <a:spcPct val="50000"/>
                  </a:spcBef>
                </a:pPr>
                <a:r>
                  <a:rPr lang="en-US" altLang="zh-CN" sz="1200" b="1" dirty="0">
                    <a:solidFill>
                      <a:schemeClr val="folHlink"/>
                    </a:solidFill>
                    <a:latin typeface="Times New Roman" panose="02020603050405020304" pitchFamily="18" charset="0"/>
                  </a:rPr>
                  <a:t>WR</a:t>
                </a:r>
              </a:p>
            </p:txBody>
          </p:sp>
        </p:grpSp>
        <p:sp>
          <p:nvSpPr>
            <p:cNvPr id="51255" name="Line 75"/>
            <p:cNvSpPr/>
            <p:nvPr/>
          </p:nvSpPr>
          <p:spPr>
            <a:xfrm>
              <a:off x="4752" y="1392"/>
              <a:ext cx="288" cy="0"/>
            </a:xfrm>
            <a:prstGeom prst="line">
              <a:avLst/>
            </a:prstGeom>
            <a:ln w="38100" cap="flat" cmpd="sng">
              <a:solidFill>
                <a:schemeClr val="folHlink"/>
              </a:solidFill>
              <a:prstDash val="solid"/>
              <a:headEnd type="none" w="med" len="med"/>
              <a:tailEnd type="stealth" w="med" len="med"/>
            </a:ln>
          </p:spPr>
        </p:sp>
        <p:sp>
          <p:nvSpPr>
            <p:cNvPr id="51256" name="Line 76"/>
            <p:cNvSpPr/>
            <p:nvPr/>
          </p:nvSpPr>
          <p:spPr>
            <a:xfrm rot="10800000">
              <a:off x="3936" y="1392"/>
              <a:ext cx="288" cy="0"/>
            </a:xfrm>
            <a:prstGeom prst="line">
              <a:avLst/>
            </a:prstGeom>
            <a:ln w="38100" cap="flat" cmpd="sng">
              <a:solidFill>
                <a:schemeClr val="folHlink"/>
              </a:solidFill>
              <a:prstDash val="solid"/>
              <a:headEnd type="none" w="med" len="med"/>
              <a:tailEnd type="stealth" w="med" len="med"/>
            </a:ln>
          </p:spPr>
        </p:sp>
      </p:grpSp>
      <p:grpSp>
        <p:nvGrpSpPr>
          <p:cNvPr id="4" name="Group 77"/>
          <p:cNvGrpSpPr/>
          <p:nvPr/>
        </p:nvGrpSpPr>
        <p:grpSpPr>
          <a:xfrm>
            <a:off x="2663190" y="986790"/>
            <a:ext cx="6858000" cy="2133600"/>
            <a:chOff x="720" y="672"/>
            <a:chExt cx="4320" cy="1344"/>
          </a:xfrm>
        </p:grpSpPr>
        <p:sp>
          <p:nvSpPr>
            <p:cNvPr id="51252" name="Line 78"/>
            <p:cNvSpPr/>
            <p:nvPr/>
          </p:nvSpPr>
          <p:spPr>
            <a:xfrm>
              <a:off x="720" y="672"/>
              <a:ext cx="0" cy="1344"/>
            </a:xfrm>
            <a:prstGeom prst="line">
              <a:avLst/>
            </a:prstGeom>
            <a:ln w="19050" cap="flat" cmpd="sng">
              <a:solidFill>
                <a:schemeClr val="folHlink"/>
              </a:solidFill>
              <a:prstDash val="solid"/>
              <a:headEnd type="none" w="med" len="med"/>
              <a:tailEnd type="none" w="med" len="med"/>
            </a:ln>
          </p:spPr>
        </p:sp>
        <p:sp>
          <p:nvSpPr>
            <p:cNvPr id="51253" name="Line 79"/>
            <p:cNvSpPr/>
            <p:nvPr/>
          </p:nvSpPr>
          <p:spPr>
            <a:xfrm>
              <a:off x="5040" y="672"/>
              <a:ext cx="0" cy="912"/>
            </a:xfrm>
            <a:prstGeom prst="line">
              <a:avLst/>
            </a:prstGeom>
            <a:ln w="19050" cap="flat" cmpd="sng">
              <a:solidFill>
                <a:schemeClr val="folHlink"/>
              </a:solidFill>
              <a:prstDash val="solid"/>
              <a:headEnd type="none" w="med" len="med"/>
              <a:tailEnd type="none" w="med" len="med"/>
            </a:ln>
          </p:spPr>
        </p:sp>
      </p:grpSp>
      <p:grpSp>
        <p:nvGrpSpPr>
          <p:cNvPr id="6" name="Group 80"/>
          <p:cNvGrpSpPr/>
          <p:nvPr/>
        </p:nvGrpSpPr>
        <p:grpSpPr>
          <a:xfrm>
            <a:off x="4302443" y="1977390"/>
            <a:ext cx="3466147" cy="3124200"/>
            <a:chOff x="1872" y="1296"/>
            <a:chExt cx="2064" cy="1968"/>
          </a:xfrm>
        </p:grpSpPr>
        <p:sp>
          <p:nvSpPr>
            <p:cNvPr id="51250" name="Line 81"/>
            <p:cNvSpPr/>
            <p:nvPr/>
          </p:nvSpPr>
          <p:spPr>
            <a:xfrm>
              <a:off x="1872" y="1296"/>
              <a:ext cx="0" cy="1200"/>
            </a:xfrm>
            <a:prstGeom prst="line">
              <a:avLst/>
            </a:prstGeom>
            <a:ln w="19050" cap="flat" cmpd="sng">
              <a:solidFill>
                <a:schemeClr val="folHlink"/>
              </a:solidFill>
              <a:prstDash val="solid"/>
              <a:headEnd type="none" w="med" len="med"/>
              <a:tailEnd type="none" w="med" len="med"/>
            </a:ln>
          </p:spPr>
          <p:txBody>
            <a:bodyPr/>
            <a:lstStyle/>
            <a:p>
              <a:endParaRPr lang="zh-CN" altLang="en-US"/>
            </a:p>
          </p:txBody>
        </p:sp>
        <p:sp>
          <p:nvSpPr>
            <p:cNvPr id="51251" name="Line 82"/>
            <p:cNvSpPr/>
            <p:nvPr/>
          </p:nvSpPr>
          <p:spPr>
            <a:xfrm>
              <a:off x="3936" y="1344"/>
              <a:ext cx="0" cy="1920"/>
            </a:xfrm>
            <a:prstGeom prst="line">
              <a:avLst/>
            </a:prstGeom>
            <a:ln w="19050" cap="flat" cmpd="sng">
              <a:solidFill>
                <a:schemeClr val="folHlink"/>
              </a:solidFill>
              <a:prstDash val="solid"/>
              <a:headEnd type="none" w="med" len="med"/>
              <a:tailEnd type="none" w="med" len="med"/>
            </a:ln>
          </p:spPr>
        </p:sp>
      </p:grpSp>
      <p:sp>
        <p:nvSpPr>
          <p:cNvPr id="383059" name="Line 83"/>
          <p:cNvSpPr/>
          <p:nvPr/>
        </p:nvSpPr>
        <p:spPr>
          <a:xfrm>
            <a:off x="6625590" y="3806190"/>
            <a:ext cx="0" cy="1981200"/>
          </a:xfrm>
          <a:prstGeom prst="line">
            <a:avLst/>
          </a:prstGeom>
          <a:ln w="19050" cap="flat" cmpd="sng">
            <a:solidFill>
              <a:schemeClr val="folHlink"/>
            </a:solidFill>
            <a:prstDash val="solid"/>
            <a:headEnd type="none" w="med" len="med"/>
            <a:tailEnd type="none" w="med" len="med"/>
          </a:ln>
        </p:spPr>
      </p:sp>
      <p:sp>
        <p:nvSpPr>
          <p:cNvPr id="383060" name="Line 84"/>
          <p:cNvSpPr/>
          <p:nvPr/>
        </p:nvSpPr>
        <p:spPr>
          <a:xfrm>
            <a:off x="9187815" y="3806190"/>
            <a:ext cx="0" cy="1295400"/>
          </a:xfrm>
          <a:prstGeom prst="line">
            <a:avLst/>
          </a:prstGeom>
          <a:ln w="19050" cap="flat" cmpd="sng">
            <a:solidFill>
              <a:schemeClr val="folHlink"/>
            </a:solidFill>
            <a:prstDash val="solid"/>
            <a:headEnd type="none" w="med" len="med"/>
            <a:tailEnd type="none" w="med" len="med"/>
          </a:ln>
        </p:spPr>
      </p:sp>
      <p:grpSp>
        <p:nvGrpSpPr>
          <p:cNvPr id="7" name="Group 85"/>
          <p:cNvGrpSpPr/>
          <p:nvPr/>
        </p:nvGrpSpPr>
        <p:grpSpPr>
          <a:xfrm>
            <a:off x="2702560" y="5921058"/>
            <a:ext cx="7391400" cy="581025"/>
            <a:chOff x="624" y="3810"/>
            <a:chExt cx="4656" cy="366"/>
          </a:xfrm>
        </p:grpSpPr>
        <p:sp>
          <p:nvSpPr>
            <p:cNvPr id="51245" name="Rectangle 86"/>
            <p:cNvSpPr/>
            <p:nvPr/>
          </p:nvSpPr>
          <p:spPr>
            <a:xfrm>
              <a:off x="624" y="3834"/>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46" name="Group 87"/>
            <p:cNvGrpSpPr/>
            <p:nvPr/>
          </p:nvGrpSpPr>
          <p:grpSpPr>
            <a:xfrm>
              <a:off x="672" y="3810"/>
              <a:ext cx="4523" cy="365"/>
              <a:chOff x="672" y="3810"/>
              <a:chExt cx="4523" cy="365"/>
            </a:xfrm>
          </p:grpSpPr>
          <p:sp>
            <p:nvSpPr>
              <p:cNvPr id="51247" name="Rectangle 88"/>
              <p:cNvSpPr/>
              <p:nvPr/>
            </p:nvSpPr>
            <p:spPr>
              <a:xfrm>
                <a:off x="672" y="3810"/>
                <a:ext cx="2487" cy="365"/>
              </a:xfrm>
              <a:prstGeom prst="rect">
                <a:avLst/>
              </a:prstGeom>
              <a:noFill/>
              <a:ln w="9525">
                <a:noFill/>
              </a:ln>
            </p:spPr>
            <p:txBody>
              <a:bodyPr wrap="none">
                <a:spAutoFit/>
              </a:bodyPr>
              <a:lstStyle/>
              <a:p>
                <a:r>
                  <a:rPr lang="zh-CN" altLang="en-US" sz="3200" b="1" dirty="0">
                    <a:solidFill>
                      <a:schemeClr val="bg1"/>
                    </a:solidFill>
                    <a:latin typeface="宋体" panose="02010600030101010101" pitchFamily="2" charset="-122"/>
                  </a:rPr>
                  <a:t>写周期</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WC</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地址有效</a:t>
                </a:r>
              </a:p>
            </p:txBody>
          </p:sp>
          <p:sp>
            <p:nvSpPr>
              <p:cNvPr id="51248" name="Line 89"/>
              <p:cNvSpPr/>
              <p:nvPr/>
            </p:nvSpPr>
            <p:spPr>
              <a:xfrm>
                <a:off x="3168" y="4023"/>
                <a:ext cx="336" cy="0"/>
              </a:xfrm>
              <a:prstGeom prst="line">
                <a:avLst/>
              </a:prstGeom>
              <a:ln w="19050" cap="flat" cmpd="sng">
                <a:solidFill>
                  <a:schemeClr val="tx1"/>
                </a:solidFill>
                <a:prstDash val="solid"/>
                <a:headEnd type="none" w="med" len="med"/>
                <a:tailEnd type="stealth" w="med" len="med"/>
              </a:ln>
            </p:spPr>
          </p:sp>
          <p:sp>
            <p:nvSpPr>
              <p:cNvPr id="51249" name="Rectangle 90"/>
              <p:cNvSpPr/>
              <p:nvPr/>
            </p:nvSpPr>
            <p:spPr>
              <a:xfrm>
                <a:off x="3504" y="3843"/>
                <a:ext cx="1691" cy="327"/>
              </a:xfrm>
              <a:prstGeom prst="rect">
                <a:avLst/>
              </a:prstGeom>
              <a:noFill/>
              <a:ln w="9525">
                <a:noFill/>
              </a:ln>
            </p:spPr>
            <p:txBody>
              <a:bodyPr>
                <a:spAutoFit/>
              </a:bodyPr>
              <a:lstStyle/>
              <a:p>
                <a:r>
                  <a:rPr lang="zh-CN" altLang="en-US" sz="2800" b="1" dirty="0">
                    <a:latin typeface="宋体" panose="02010600030101010101" pitchFamily="2" charset="-122"/>
                  </a:rPr>
                  <a:t>下一次地址有效</a:t>
                </a:r>
              </a:p>
            </p:txBody>
          </p:sp>
        </p:grpSp>
      </p:grpSp>
      <p:grpSp>
        <p:nvGrpSpPr>
          <p:cNvPr id="8" name="Group 92"/>
          <p:cNvGrpSpPr/>
          <p:nvPr/>
        </p:nvGrpSpPr>
        <p:grpSpPr>
          <a:xfrm>
            <a:off x="2702560" y="5915501"/>
            <a:ext cx="7391400" cy="592138"/>
            <a:chOff x="672" y="4187"/>
            <a:chExt cx="4656" cy="373"/>
          </a:xfrm>
        </p:grpSpPr>
        <p:sp>
          <p:nvSpPr>
            <p:cNvPr id="51241" name="Rectangle 93"/>
            <p:cNvSpPr/>
            <p:nvPr/>
          </p:nvSpPr>
          <p:spPr>
            <a:xfrm>
              <a:off x="672" y="4187"/>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42" name="Group 94"/>
            <p:cNvGrpSpPr/>
            <p:nvPr/>
          </p:nvGrpSpPr>
          <p:grpSpPr>
            <a:xfrm>
              <a:off x="912" y="4195"/>
              <a:ext cx="4080" cy="365"/>
              <a:chOff x="912" y="4195"/>
              <a:chExt cx="4080" cy="365"/>
            </a:xfrm>
          </p:grpSpPr>
          <p:sp>
            <p:nvSpPr>
              <p:cNvPr id="51243" name="Rectangle 95"/>
              <p:cNvSpPr/>
              <p:nvPr/>
            </p:nvSpPr>
            <p:spPr>
              <a:xfrm>
                <a:off x="912" y="4195"/>
                <a:ext cx="4080" cy="365"/>
              </a:xfrm>
              <a:prstGeom prst="rect">
                <a:avLst/>
              </a:prstGeom>
              <a:noFill/>
              <a:ln w="9525">
                <a:noFill/>
              </a:ln>
            </p:spPr>
            <p:txBody>
              <a:bodyPr>
                <a:spAutoFit/>
              </a:bodyPr>
              <a:lstStyle/>
              <a:p>
                <a:r>
                  <a:rPr lang="zh-CN" altLang="en-US" sz="3200" b="1" dirty="0">
                    <a:solidFill>
                      <a:schemeClr val="bg1"/>
                    </a:solidFill>
                    <a:latin typeface="宋体" panose="02010600030101010101" pitchFamily="2" charset="-122"/>
                  </a:rPr>
                  <a:t>写时间</a:t>
                </a:r>
                <a:r>
                  <a:rPr lang="zh-CN" altLang="en-US" sz="2800" b="1" dirty="0">
                    <a:solidFill>
                      <a:schemeClr val="bg1"/>
                    </a:solidFill>
                    <a:latin typeface="宋体" panose="02010600030101010101" pitchFamily="2" charset="-122"/>
                  </a:rPr>
                  <a:t>  </a:t>
                </a:r>
                <a:r>
                  <a:rPr lang="en-US" altLang="zh-CN" sz="2800" b="1" i="1" dirty="0">
                    <a:solidFill>
                      <a:schemeClr val="bg1"/>
                    </a:solidFill>
                    <a:latin typeface="宋体" panose="02010600030101010101" pitchFamily="2" charset="-122"/>
                  </a:rPr>
                  <a:t>t</a:t>
                </a:r>
                <a:r>
                  <a:rPr lang="en-US" altLang="zh-CN" b="1" baseline="-25000" dirty="0">
                    <a:solidFill>
                      <a:schemeClr val="bg1"/>
                    </a:solidFill>
                    <a:latin typeface="宋体" panose="02010600030101010101" pitchFamily="2" charset="-122"/>
                  </a:rPr>
                  <a:t>W</a:t>
                </a:r>
                <a:r>
                  <a:rPr lang="zh-CN" altLang="en-US" sz="2800" b="1" dirty="0">
                    <a:solidFill>
                      <a:schemeClr val="bg1"/>
                    </a:solidFill>
                    <a:latin typeface="宋体" panose="02010600030101010101" pitchFamily="2" charset="-122"/>
                  </a:rPr>
                  <a:t> </a:t>
                </a:r>
                <a:r>
                  <a:rPr lang="en-US" altLang="zh-CN" sz="2800" b="1" baseline="-25000" dirty="0">
                    <a:solidFill>
                      <a:schemeClr val="bg1"/>
                    </a:solidFill>
                    <a:latin typeface="宋体" panose="02010600030101010101" pitchFamily="2" charset="-122"/>
                  </a:rPr>
                  <a:t>  </a:t>
                </a:r>
                <a:r>
                  <a:rPr lang="zh-CN" altLang="en-US" sz="2800" b="1" dirty="0">
                    <a:latin typeface="宋体" panose="02010600030101010101" pitchFamily="2" charset="-122"/>
                  </a:rPr>
                  <a:t>写命令 </a:t>
                </a:r>
                <a:r>
                  <a:rPr lang="en-US" altLang="zh-CN" sz="2200" b="1" dirty="0">
                    <a:latin typeface="宋体" panose="02010600030101010101" pitchFamily="2" charset="-122"/>
                  </a:rPr>
                  <a:t>WE</a:t>
                </a:r>
                <a:r>
                  <a:rPr lang="en-US" altLang="zh-CN" sz="2000" b="1" dirty="0">
                    <a:latin typeface="宋体" panose="02010600030101010101" pitchFamily="2" charset="-122"/>
                  </a:rPr>
                  <a:t> </a:t>
                </a:r>
                <a:r>
                  <a:rPr lang="zh-CN" altLang="en-US" sz="2800" b="1" dirty="0">
                    <a:latin typeface="宋体" panose="02010600030101010101" pitchFamily="2" charset="-122"/>
                  </a:rPr>
                  <a:t>的有效时间</a:t>
                </a:r>
              </a:p>
            </p:txBody>
          </p:sp>
          <p:sp>
            <p:nvSpPr>
              <p:cNvPr id="51244" name="Line 96"/>
              <p:cNvSpPr/>
              <p:nvPr/>
            </p:nvSpPr>
            <p:spPr>
              <a:xfrm>
                <a:off x="3168" y="4282"/>
                <a:ext cx="240" cy="0"/>
              </a:xfrm>
              <a:prstGeom prst="line">
                <a:avLst/>
              </a:prstGeom>
              <a:ln w="19050" cap="flat" cmpd="sng">
                <a:solidFill>
                  <a:schemeClr val="tx1"/>
                </a:solidFill>
                <a:prstDash val="solid"/>
                <a:headEnd type="none" w="med" len="med"/>
                <a:tailEnd type="none" w="med" len="med"/>
              </a:ln>
            </p:spPr>
          </p:sp>
        </p:grpSp>
      </p:grpSp>
      <p:grpSp>
        <p:nvGrpSpPr>
          <p:cNvPr id="9" name="Group 97"/>
          <p:cNvGrpSpPr/>
          <p:nvPr/>
        </p:nvGrpSpPr>
        <p:grpSpPr>
          <a:xfrm>
            <a:off x="2702560" y="5940108"/>
            <a:ext cx="7391400" cy="542925"/>
            <a:chOff x="624" y="3840"/>
            <a:chExt cx="4656" cy="342"/>
          </a:xfrm>
        </p:grpSpPr>
        <p:sp>
          <p:nvSpPr>
            <p:cNvPr id="51236" name="Rectangle 98"/>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37" name="Group 99"/>
            <p:cNvGrpSpPr/>
            <p:nvPr/>
          </p:nvGrpSpPr>
          <p:grpSpPr>
            <a:xfrm>
              <a:off x="1008" y="3840"/>
              <a:ext cx="4032" cy="327"/>
              <a:chOff x="1008" y="3840"/>
              <a:chExt cx="4032" cy="327"/>
            </a:xfrm>
          </p:grpSpPr>
          <p:sp>
            <p:nvSpPr>
              <p:cNvPr id="51238" name="Rectangle 100"/>
              <p:cNvSpPr/>
              <p:nvPr/>
            </p:nvSpPr>
            <p:spPr>
              <a:xfrm>
                <a:off x="1008" y="3840"/>
                <a:ext cx="2016"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AW</a:t>
                </a:r>
                <a:r>
                  <a:rPr lang="zh-CN" altLang="en-US" sz="2800" b="1" dirty="0">
                    <a:latin typeface="宋体" panose="02010600030101010101" pitchFamily="2" charset="-122"/>
                  </a:rPr>
                  <a:t>  地址有效</a:t>
                </a:r>
              </a:p>
            </p:txBody>
          </p:sp>
          <p:sp>
            <p:nvSpPr>
              <p:cNvPr id="51239" name="Line 101"/>
              <p:cNvSpPr/>
              <p:nvPr/>
            </p:nvSpPr>
            <p:spPr>
              <a:xfrm>
                <a:off x="2544" y="4032"/>
                <a:ext cx="336" cy="0"/>
              </a:xfrm>
              <a:prstGeom prst="line">
                <a:avLst/>
              </a:prstGeom>
              <a:ln w="28575" cap="flat" cmpd="sng">
                <a:solidFill>
                  <a:schemeClr val="tx1"/>
                </a:solidFill>
                <a:prstDash val="solid"/>
                <a:headEnd type="none" w="med" len="med"/>
                <a:tailEnd type="stealth" w="med" len="med"/>
              </a:ln>
            </p:spPr>
          </p:sp>
          <p:sp>
            <p:nvSpPr>
              <p:cNvPr id="51240" name="Rectangle 102"/>
              <p:cNvSpPr/>
              <p:nvPr/>
            </p:nvSpPr>
            <p:spPr>
              <a:xfrm>
                <a:off x="2899" y="3840"/>
                <a:ext cx="2141" cy="327"/>
              </a:xfrm>
              <a:prstGeom prst="rect">
                <a:avLst/>
              </a:prstGeom>
              <a:noFill/>
              <a:ln w="9525">
                <a:noFill/>
              </a:ln>
            </p:spPr>
            <p:txBody>
              <a:bodyPr wrap="none">
                <a:spAutoFit/>
              </a:bodyPr>
              <a:lstStyle/>
              <a:p>
                <a:r>
                  <a:rPr lang="zh-CN" altLang="en-US" sz="2800" b="1" dirty="0">
                    <a:latin typeface="宋体" panose="02010600030101010101" pitchFamily="2" charset="-122"/>
                  </a:rPr>
                  <a:t>片选有效的滞后时间</a:t>
                </a:r>
              </a:p>
            </p:txBody>
          </p:sp>
        </p:grpSp>
      </p:grpSp>
      <p:grpSp>
        <p:nvGrpSpPr>
          <p:cNvPr id="51321" name="Group 103"/>
          <p:cNvGrpSpPr/>
          <p:nvPr/>
        </p:nvGrpSpPr>
        <p:grpSpPr>
          <a:xfrm>
            <a:off x="2702560" y="5940108"/>
            <a:ext cx="7391400" cy="542925"/>
            <a:chOff x="624" y="3840"/>
            <a:chExt cx="4656" cy="342"/>
          </a:xfrm>
        </p:grpSpPr>
        <p:sp>
          <p:nvSpPr>
            <p:cNvPr id="51231" name="Rectangle 104"/>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32" name="Group 105"/>
            <p:cNvGrpSpPr/>
            <p:nvPr/>
          </p:nvGrpSpPr>
          <p:grpSpPr>
            <a:xfrm>
              <a:off x="1296" y="3855"/>
              <a:ext cx="3582" cy="327"/>
              <a:chOff x="1296" y="3855"/>
              <a:chExt cx="3582" cy="327"/>
            </a:xfrm>
          </p:grpSpPr>
          <p:sp>
            <p:nvSpPr>
              <p:cNvPr id="51233" name="Rectangle 106"/>
              <p:cNvSpPr/>
              <p:nvPr/>
            </p:nvSpPr>
            <p:spPr>
              <a:xfrm>
                <a:off x="1296" y="3855"/>
                <a:ext cx="2016"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WR</a:t>
                </a:r>
                <a:r>
                  <a:rPr lang="zh-CN" altLang="en-US" sz="2800" b="1" dirty="0">
                    <a:latin typeface="宋体" panose="02010600030101010101" pitchFamily="2" charset="-122"/>
                  </a:rPr>
                  <a:t>  片选失效</a:t>
                </a:r>
              </a:p>
            </p:txBody>
          </p:sp>
          <p:sp>
            <p:nvSpPr>
              <p:cNvPr id="51234" name="Line 107"/>
              <p:cNvSpPr/>
              <p:nvPr/>
            </p:nvSpPr>
            <p:spPr>
              <a:xfrm>
                <a:off x="2832" y="4047"/>
                <a:ext cx="336" cy="0"/>
              </a:xfrm>
              <a:prstGeom prst="line">
                <a:avLst/>
              </a:prstGeom>
              <a:ln w="19050" cap="flat" cmpd="sng">
                <a:solidFill>
                  <a:schemeClr val="tx1"/>
                </a:solidFill>
                <a:prstDash val="solid"/>
                <a:headEnd type="none" w="med" len="med"/>
                <a:tailEnd type="stealth" w="med" len="med"/>
              </a:ln>
            </p:spPr>
          </p:sp>
          <p:sp>
            <p:nvSpPr>
              <p:cNvPr id="51235" name="Rectangle 108"/>
              <p:cNvSpPr/>
              <p:nvPr/>
            </p:nvSpPr>
            <p:spPr>
              <a:xfrm>
                <a:off x="3187" y="3855"/>
                <a:ext cx="1691" cy="327"/>
              </a:xfrm>
              <a:prstGeom prst="rect">
                <a:avLst/>
              </a:prstGeom>
              <a:noFill/>
              <a:ln w="9525">
                <a:noFill/>
              </a:ln>
            </p:spPr>
            <p:txBody>
              <a:bodyPr wrap="none">
                <a:spAutoFit/>
              </a:bodyPr>
              <a:lstStyle/>
              <a:p>
                <a:r>
                  <a:rPr lang="zh-CN" altLang="en-US" sz="2800" b="1" dirty="0">
                    <a:latin typeface="宋体" panose="02010600030101010101" pitchFamily="2" charset="-122"/>
                  </a:rPr>
                  <a:t>下一次地址有效</a:t>
                </a:r>
              </a:p>
            </p:txBody>
          </p:sp>
        </p:grpSp>
      </p:grpSp>
      <p:grpSp>
        <p:nvGrpSpPr>
          <p:cNvPr id="51323" name="Group 109"/>
          <p:cNvGrpSpPr/>
          <p:nvPr/>
        </p:nvGrpSpPr>
        <p:grpSpPr>
          <a:xfrm>
            <a:off x="2702560" y="5940108"/>
            <a:ext cx="7391400" cy="542925"/>
            <a:chOff x="624" y="3840"/>
            <a:chExt cx="4656" cy="342"/>
          </a:xfrm>
        </p:grpSpPr>
        <p:sp>
          <p:nvSpPr>
            <p:cNvPr id="51225" name="Rectangle 110"/>
            <p:cNvSpPr/>
            <p:nvPr/>
          </p:nvSpPr>
          <p:spPr>
            <a:xfrm>
              <a:off x="624" y="3840"/>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26" name="Group 111"/>
            <p:cNvGrpSpPr/>
            <p:nvPr/>
          </p:nvGrpSpPr>
          <p:grpSpPr>
            <a:xfrm>
              <a:off x="1392" y="3855"/>
              <a:ext cx="2914" cy="327"/>
              <a:chOff x="1392" y="3855"/>
              <a:chExt cx="2914" cy="327"/>
            </a:xfrm>
          </p:grpSpPr>
          <p:sp>
            <p:nvSpPr>
              <p:cNvPr id="51227" name="Rectangle 112"/>
              <p:cNvSpPr/>
              <p:nvPr/>
            </p:nvSpPr>
            <p:spPr>
              <a:xfrm>
                <a:off x="1392" y="3855"/>
                <a:ext cx="1968"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DW   </a:t>
                </a:r>
                <a:r>
                  <a:rPr lang="zh-CN" altLang="en-US" sz="2800" b="1" dirty="0">
                    <a:latin typeface="宋体" panose="02010600030101010101" pitchFamily="2" charset="-122"/>
                  </a:rPr>
                  <a:t>数据稳定</a:t>
                </a:r>
              </a:p>
            </p:txBody>
          </p:sp>
          <p:sp>
            <p:nvSpPr>
              <p:cNvPr id="51228" name="Line 113"/>
              <p:cNvSpPr/>
              <p:nvPr/>
            </p:nvSpPr>
            <p:spPr>
              <a:xfrm>
                <a:off x="2976" y="4047"/>
                <a:ext cx="336" cy="0"/>
              </a:xfrm>
              <a:prstGeom prst="line">
                <a:avLst/>
              </a:prstGeom>
              <a:ln w="19050" cap="flat" cmpd="sng">
                <a:solidFill>
                  <a:schemeClr val="tx1"/>
                </a:solidFill>
                <a:prstDash val="solid"/>
                <a:headEnd type="none" w="med" len="med"/>
                <a:tailEnd type="stealth" w="med" len="med"/>
              </a:ln>
            </p:spPr>
          </p:sp>
          <p:sp>
            <p:nvSpPr>
              <p:cNvPr id="51229" name="Rectangle 114"/>
              <p:cNvSpPr/>
              <p:nvPr/>
            </p:nvSpPr>
            <p:spPr>
              <a:xfrm>
                <a:off x="3360" y="3855"/>
                <a:ext cx="946" cy="327"/>
              </a:xfrm>
              <a:prstGeom prst="rect">
                <a:avLst/>
              </a:prstGeom>
              <a:noFill/>
              <a:ln w="9525">
                <a:noFill/>
              </a:ln>
            </p:spPr>
            <p:txBody>
              <a:bodyPr wrap="none">
                <a:spAutoFit/>
              </a:bodyPr>
              <a:lstStyle/>
              <a:p>
                <a:r>
                  <a:rPr lang="zh-CN" altLang="en-US" sz="2800" b="1" dirty="0">
                    <a:latin typeface="宋体" panose="02010600030101010101" pitchFamily="2" charset="-122"/>
                  </a:rPr>
                  <a:t> </a:t>
                </a:r>
                <a:r>
                  <a:rPr lang="en-US" altLang="zh-CN" sz="2200" b="1" dirty="0">
                    <a:latin typeface="宋体" panose="02010600030101010101" pitchFamily="2" charset="-122"/>
                  </a:rPr>
                  <a:t>WE </a:t>
                </a:r>
                <a:r>
                  <a:rPr lang="zh-CN" altLang="en-US" sz="2800" b="1" dirty="0">
                    <a:latin typeface="宋体" panose="02010600030101010101" pitchFamily="2" charset="-122"/>
                  </a:rPr>
                  <a:t>失效</a:t>
                </a:r>
                <a:endParaRPr lang="en-US" altLang="zh-CN" sz="2800" b="1" dirty="0">
                  <a:latin typeface="宋体" panose="02010600030101010101" pitchFamily="2" charset="-122"/>
                </a:endParaRPr>
              </a:p>
            </p:txBody>
          </p:sp>
          <p:sp>
            <p:nvSpPr>
              <p:cNvPr id="51230" name="Line 115"/>
              <p:cNvSpPr/>
              <p:nvPr/>
            </p:nvSpPr>
            <p:spPr>
              <a:xfrm>
                <a:off x="3504" y="3975"/>
                <a:ext cx="240" cy="0"/>
              </a:xfrm>
              <a:prstGeom prst="line">
                <a:avLst/>
              </a:prstGeom>
              <a:ln w="19050" cap="flat" cmpd="sng">
                <a:solidFill>
                  <a:schemeClr val="tx1"/>
                </a:solidFill>
                <a:prstDash val="solid"/>
                <a:headEnd type="none" w="med" len="med"/>
                <a:tailEnd type="none" w="med" len="med"/>
              </a:ln>
            </p:spPr>
          </p:sp>
        </p:grpSp>
      </p:grpSp>
      <p:grpSp>
        <p:nvGrpSpPr>
          <p:cNvPr id="51325" name="Group 116"/>
          <p:cNvGrpSpPr/>
          <p:nvPr/>
        </p:nvGrpSpPr>
        <p:grpSpPr>
          <a:xfrm>
            <a:off x="2702560" y="5940108"/>
            <a:ext cx="7391400" cy="542925"/>
            <a:chOff x="624" y="3978"/>
            <a:chExt cx="4656" cy="342"/>
          </a:xfrm>
        </p:grpSpPr>
        <p:sp>
          <p:nvSpPr>
            <p:cNvPr id="51221" name="Rectangle 117"/>
            <p:cNvSpPr/>
            <p:nvPr/>
          </p:nvSpPr>
          <p:spPr>
            <a:xfrm>
              <a:off x="624" y="3978"/>
              <a:ext cx="4656" cy="342"/>
            </a:xfrm>
            <a:prstGeom prst="rect">
              <a:avLst/>
            </a:prstGeom>
            <a:solidFill>
              <a:schemeClr val="accent2"/>
            </a:solidFill>
            <a:ln w="9525" cap="flat" cmpd="sng">
              <a:solidFill>
                <a:schemeClr val="accent2"/>
              </a:solidFill>
              <a:prstDash val="solid"/>
              <a:miter/>
              <a:headEnd type="none" w="med" len="med"/>
              <a:tailEnd type="none" w="med" len="med"/>
            </a:ln>
          </p:spPr>
          <p:txBody>
            <a:bodyPr anchor="ctr" anchorCtr="0">
              <a:spAutoFit/>
            </a:bodyPr>
            <a:lstStyle/>
            <a:p>
              <a:endParaRPr lang="zh-CN" altLang="en-US" dirty="0">
                <a:latin typeface="Times New Roman" panose="02020603050405020304" pitchFamily="18" charset="0"/>
              </a:endParaRPr>
            </a:p>
          </p:txBody>
        </p:sp>
        <p:grpSp>
          <p:nvGrpSpPr>
            <p:cNvPr id="51222" name="Group 118"/>
            <p:cNvGrpSpPr/>
            <p:nvPr/>
          </p:nvGrpSpPr>
          <p:grpSpPr>
            <a:xfrm>
              <a:off x="1392" y="3993"/>
              <a:ext cx="3408" cy="327"/>
              <a:chOff x="1392" y="3849"/>
              <a:chExt cx="3408" cy="327"/>
            </a:xfrm>
          </p:grpSpPr>
          <p:sp>
            <p:nvSpPr>
              <p:cNvPr id="51223" name="Rectangle 119"/>
              <p:cNvSpPr/>
              <p:nvPr/>
            </p:nvSpPr>
            <p:spPr>
              <a:xfrm>
                <a:off x="1392" y="3849"/>
                <a:ext cx="3408" cy="327"/>
              </a:xfrm>
              <a:prstGeom prst="rect">
                <a:avLst/>
              </a:prstGeom>
              <a:noFill/>
              <a:ln w="9525">
                <a:noFill/>
              </a:ln>
            </p:spPr>
            <p:txBody>
              <a:bodyPr>
                <a:spAutoFit/>
              </a:bodyPr>
              <a:lstStyle/>
              <a:p>
                <a:r>
                  <a:rPr lang="en-US" altLang="zh-CN" sz="2800" b="1" i="1" dirty="0">
                    <a:latin typeface="宋体" panose="02010600030101010101" pitchFamily="2" charset="-122"/>
                  </a:rPr>
                  <a:t>t</a:t>
                </a:r>
                <a:r>
                  <a:rPr lang="en-US" altLang="zh-CN" b="1" baseline="-25000" dirty="0">
                    <a:latin typeface="宋体" panose="02010600030101010101" pitchFamily="2" charset="-122"/>
                  </a:rPr>
                  <a:t>DH</a:t>
                </a:r>
                <a:r>
                  <a:rPr lang="en-US" altLang="zh-CN" sz="2200" b="1" dirty="0">
                    <a:latin typeface="宋体" panose="02010600030101010101" pitchFamily="2" charset="-122"/>
                  </a:rPr>
                  <a:t>  </a:t>
                </a:r>
                <a:r>
                  <a:rPr lang="en-US" altLang="zh-CN" sz="1000" b="1" dirty="0">
                    <a:latin typeface="宋体" panose="02010600030101010101" pitchFamily="2" charset="-122"/>
                  </a:rPr>
                  <a:t> </a:t>
                </a:r>
                <a:r>
                  <a:rPr lang="en-US" altLang="zh-CN" sz="2200" b="1" dirty="0">
                    <a:latin typeface="宋体" panose="02010600030101010101" pitchFamily="2" charset="-122"/>
                  </a:rPr>
                  <a:t>WE </a:t>
                </a:r>
                <a:r>
                  <a:rPr lang="zh-CN" altLang="en-US" sz="2800" b="1" dirty="0">
                    <a:latin typeface="宋体" panose="02010600030101010101" pitchFamily="2" charset="-122"/>
                  </a:rPr>
                  <a:t>失效后的数据维持时间</a:t>
                </a:r>
              </a:p>
            </p:txBody>
          </p:sp>
          <p:sp>
            <p:nvSpPr>
              <p:cNvPr id="51224" name="Line 120"/>
              <p:cNvSpPr/>
              <p:nvPr/>
            </p:nvSpPr>
            <p:spPr>
              <a:xfrm>
                <a:off x="1872" y="3936"/>
                <a:ext cx="284" cy="0"/>
              </a:xfrm>
              <a:prstGeom prst="line">
                <a:avLst/>
              </a:prstGeom>
              <a:ln w="19050" cap="flat" cmpd="sng">
                <a:solidFill>
                  <a:schemeClr val="tx1"/>
                </a:solidFill>
                <a:prstDash val="solid"/>
                <a:headEnd type="none" w="med" len="med"/>
                <a:tailEnd type="none" w="med" len="med"/>
              </a:ln>
            </p:spPr>
          </p:sp>
        </p:grpSp>
      </p:grpSp>
      <p:sp>
        <p:nvSpPr>
          <p:cNvPr id="120" name="灯片编号占位符 2"/>
          <p:cNvSpPr>
            <a:spLocks noGrp="1"/>
          </p:cNvSpPr>
          <p:nvPr>
            <p:ph type="sldNum" sz="quarter" idx="12"/>
          </p:nvPr>
        </p:nvSpPr>
        <p:spPr/>
        <p:txBody>
          <a:bodyPr/>
          <a:lstStyle/>
          <a:p>
            <a:fld id="{8EE8E787-E6FE-45D8-9039-788B45E44EE7}" type="slidenum">
              <a:rPr lang="zh-CN" altLang="en-US" smtClean="0"/>
              <a:t>46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lide(fromTo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out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lide(fromTo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outVertic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outVertical)">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1321"/>
                                        </p:tgtEl>
                                        <p:attrNameLst>
                                          <p:attrName>style.visibility</p:attrName>
                                        </p:attrNameLst>
                                      </p:cBhvr>
                                      <p:to>
                                        <p:strVal val="visible"/>
                                      </p:to>
                                    </p:set>
                                    <p:animEffect transition="in" filter="blinds(horizontal)">
                                      <p:cBhvr>
                                        <p:cTn id="47" dur="500"/>
                                        <p:tgtEl>
                                          <p:spTgt spid="5132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37"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arn(outVertical)">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51323"/>
                                        </p:tgtEl>
                                        <p:attrNameLst>
                                          <p:attrName>style.visibility</p:attrName>
                                        </p:attrNameLst>
                                      </p:cBhvr>
                                      <p:to>
                                        <p:strVal val="visible"/>
                                      </p:to>
                                    </p:set>
                                    <p:animEffect transition="in" filter="blinds(horizontal)">
                                      <p:cBhvr>
                                        <p:cTn id="57" dur="500"/>
                                        <p:tgtEl>
                                          <p:spTgt spid="5132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12" fill="hold" nodeType="clickEffect">
                                  <p:stCondLst>
                                    <p:cond delay="0"/>
                                  </p:stCondLst>
                                  <p:childTnLst>
                                    <p:set>
                                      <p:cBhvr>
                                        <p:cTn id="61" dur="1" fill="hold">
                                          <p:stCondLst>
                                            <p:cond delay="0"/>
                                          </p:stCondLst>
                                        </p:cTn>
                                        <p:tgtEl>
                                          <p:spTgt spid="383059"/>
                                        </p:tgtEl>
                                        <p:attrNameLst>
                                          <p:attrName>style.visibility</p:attrName>
                                        </p:attrNameLst>
                                      </p:cBhvr>
                                      <p:to>
                                        <p:strVal val="visible"/>
                                      </p:to>
                                    </p:set>
                                    <p:animEffect transition="in" filter="strips(downLeft)">
                                      <p:cBhvr>
                                        <p:cTn id="62" dur="500"/>
                                        <p:tgtEl>
                                          <p:spTgt spid="383059"/>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37"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barn(outVertical)">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1325"/>
                                        </p:tgtEl>
                                        <p:attrNameLst>
                                          <p:attrName>style.visibility</p:attrName>
                                        </p:attrNameLst>
                                      </p:cBhvr>
                                      <p:to>
                                        <p:strVal val="visible"/>
                                      </p:to>
                                    </p:set>
                                    <p:animEffect transition="in" filter="blinds(horizontal)">
                                      <p:cBhvr>
                                        <p:cTn id="72" dur="500"/>
                                        <p:tgtEl>
                                          <p:spTgt spid="51325"/>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nodeType="clickEffect">
                                  <p:stCondLst>
                                    <p:cond delay="0"/>
                                  </p:stCondLst>
                                  <p:childTnLst>
                                    <p:set>
                                      <p:cBhvr>
                                        <p:cTn id="76" dur="1" fill="hold">
                                          <p:stCondLst>
                                            <p:cond delay="0"/>
                                          </p:stCondLst>
                                        </p:cTn>
                                        <p:tgtEl>
                                          <p:spTgt spid="383060"/>
                                        </p:tgtEl>
                                        <p:attrNameLst>
                                          <p:attrName>style.visibility</p:attrName>
                                        </p:attrNameLst>
                                      </p:cBhvr>
                                      <p:to>
                                        <p:strVal val="visible"/>
                                      </p:to>
                                    </p:set>
                                    <p:animEffect transition="in" filter="strips(downLeft)">
                                      <p:cBhvr>
                                        <p:cTn id="77" dur="500"/>
                                        <p:tgtEl>
                                          <p:spTgt spid="383060"/>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37"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barn(outVertical)">
                                      <p:cBhvr>
                                        <p:cTn id="8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dirty="0">
                <a:latin typeface="Times New Roman" panose="02020603050405020304" pitchFamily="18" charset="0"/>
                <a:sym typeface="+mn-ea"/>
              </a:rPr>
              <a:t>静态 </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2114</a:t>
            </a:r>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 </a:t>
            </a:r>
            <a:r>
              <a:rPr lang="zh-CN" altLang="en-US" b="1" dirty="0">
                <a:solidFill>
                  <a:schemeClr val="folHlink"/>
                </a:solidFill>
                <a:latin typeface="Times New Roman" panose="02020603050405020304" pitchFamily="18" charset="0"/>
                <a:sym typeface="+mn-ea"/>
              </a:rPr>
              <a:t>写 </a:t>
            </a:r>
            <a:r>
              <a:rPr lang="zh-CN" altLang="en-US" b="1" dirty="0">
                <a:latin typeface="Times New Roman" panose="02020603050405020304" pitchFamily="18" charset="0"/>
                <a:sym typeface="+mn-ea"/>
              </a:rPr>
              <a:t>时序总结</a:t>
            </a:r>
            <a:endParaRPr lang="en-US" altLang="zh-CN" b="1" dirty="0">
              <a:solidFill>
                <a:schemeClr val="folHlink"/>
              </a:solidFill>
              <a:latin typeface="Times New Roman" panose="02020603050405020304" pitchFamily="18" charset="0"/>
              <a:sym typeface="+mn-ea"/>
            </a:endParaRPr>
          </a:p>
        </p:txBody>
      </p:sp>
      <p:sp>
        <p:nvSpPr>
          <p:cNvPr id="120" name="灯片编号占位符 2"/>
          <p:cNvSpPr>
            <a:spLocks noGrp="1"/>
          </p:cNvSpPr>
          <p:nvPr>
            <p:ph type="sldNum" sz="quarter" idx="12"/>
          </p:nvPr>
        </p:nvSpPr>
        <p:spPr/>
        <p:txBody>
          <a:bodyPr/>
          <a:lstStyle/>
          <a:p>
            <a:fld id="{8EE8E787-E6FE-45D8-9039-788B45E44EE7}" type="slidenum">
              <a:rPr lang="zh-CN" altLang="en-US" smtClean="0"/>
              <a:t>47</a:t>
            </a:fld>
            <a:endParaRPr lang="zh-CN" altLang="en-US" dirty="0"/>
          </a:p>
        </p:txBody>
      </p:sp>
      <mc:AlternateContent xmlns:mc="http://schemas.openxmlformats.org/markup-compatibility/2006" xmlns:a14="http://schemas.microsoft.com/office/drawing/2010/main">
        <mc:Choice Requires="a14">
          <p:sp>
            <p:nvSpPr>
              <p:cNvPr id="124" name="内容占位符 1"/>
              <p:cNvSpPr>
                <a:spLocks noGrp="1"/>
              </p:cNvSpPr>
              <p:nvPr>
                <p:ph idx="1"/>
              </p:nvPr>
            </p:nvSpPr>
            <p:spPr>
              <a:xfrm>
                <a:off x="838200" y="1065730"/>
                <a:ext cx="5082540" cy="5563670"/>
              </a:xfrm>
            </p:spPr>
            <p:txBody>
              <a:bodyPr>
                <a:noAutofit/>
              </a:bodyPr>
              <a:lstStyle/>
              <a:p>
                <a:pPr>
                  <a:lnSpc>
                    <a:spcPct val="100000"/>
                  </a:lnSpc>
                </a:pPr>
                <a:r>
                  <a:rPr lang="zh-CN" altLang="en-US" sz="2200" dirty="0"/>
                  <a:t>当输入地址有效后，需要滞后一段时间</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i="1">
                            <a:latin typeface="Cambria Math" panose="02040503050406030204" pitchFamily="18" charset="0"/>
                          </a:rPr>
                          <m:t>𝐴𝑊</m:t>
                        </m:r>
                      </m:sub>
                    </m:sSub>
                  </m:oMath>
                </a14:m>
                <a:r>
                  <a:rPr lang="zh-CN" altLang="en-US" sz="2200" dirty="0"/>
                  <a:t>，片选信号</a:t>
                </a:r>
                <a14:m>
                  <m:oMath xmlns:m="http://schemas.openxmlformats.org/officeDocument/2006/math">
                    <m:acc>
                      <m:accPr>
                        <m:chr m:val="̅"/>
                        <m:ctrlPr>
                          <a:rPr lang="zh-CN" altLang="en-US" sz="2200" i="1" smtClean="0">
                            <a:latin typeface="Cambria Math" panose="02040503050406030204" pitchFamily="18" charset="0"/>
                          </a:rPr>
                        </m:ctrlPr>
                      </m:accPr>
                      <m:e>
                        <m:r>
                          <a:rPr lang="en-US" altLang="zh-CN" sz="2200" b="0" i="1" smtClean="0">
                            <a:latin typeface="Cambria Math" panose="02040503050406030204" pitchFamily="18" charset="0"/>
                          </a:rPr>
                          <m:t>𝐶𝑆</m:t>
                        </m:r>
                      </m:e>
                    </m:acc>
                  </m:oMath>
                </a14:m>
                <a:r>
                  <a:rPr lang="zh-CN" altLang="en-US" sz="2200" dirty="0"/>
                  <a:t>和写入使能信号</a:t>
                </a:r>
                <a14:m>
                  <m:oMath xmlns:m="http://schemas.openxmlformats.org/officeDocument/2006/math">
                    <m:acc>
                      <m:accPr>
                        <m:chr m:val="̅"/>
                        <m:ctrlPr>
                          <a:rPr lang="zh-CN" altLang="en-US" sz="2200" i="1">
                            <a:latin typeface="Cambria Math" panose="02040503050406030204" pitchFamily="18" charset="0"/>
                          </a:rPr>
                        </m:ctrlPr>
                      </m:accPr>
                      <m:e>
                        <m:r>
                          <a:rPr lang="en-US" altLang="zh-CN" sz="2200" b="0" i="1" smtClean="0">
                            <a:latin typeface="Cambria Math" panose="02040503050406030204" pitchFamily="18" charset="0"/>
                          </a:rPr>
                          <m:t>𝑊𝐸</m:t>
                        </m:r>
                      </m:e>
                    </m:acc>
                  </m:oMath>
                </a14:m>
                <a:r>
                  <a:rPr lang="zh-CN" altLang="en-US" sz="2200" dirty="0"/>
                  <a:t>才有效。这是因为在需要写入的数据有效前，</a:t>
                </a:r>
                <a:r>
                  <a:rPr lang="en-US" altLang="zh-CN" sz="2200" dirty="0"/>
                  <a:t>RAM</a:t>
                </a:r>
                <a:r>
                  <a:rPr lang="zh-CN" altLang="en-US" sz="2200" dirty="0"/>
                  <a:t>的输入输出数据线上可能存在之前读取的数据。这样做可以避免写入错误的数据。</a:t>
                </a:r>
                <a:endParaRPr lang="en-US" altLang="zh-CN" sz="2200" dirty="0"/>
              </a:p>
              <a:p>
                <a:pPr>
                  <a:lnSpc>
                    <a:spcPct val="100000"/>
                  </a:lnSpc>
                </a:pPr>
                <a:r>
                  <a:rPr lang="zh-CN" altLang="en-US" sz="2200" dirty="0"/>
                  <a:t>在写入使能信号</a:t>
                </a:r>
                <a14:m>
                  <m:oMath xmlns:m="http://schemas.openxmlformats.org/officeDocument/2006/math">
                    <m:acc>
                      <m:accPr>
                        <m:chr m:val="̅"/>
                        <m:ctrlPr>
                          <a:rPr lang="zh-CN" altLang="en-US" sz="2200" i="1">
                            <a:latin typeface="Cambria Math" panose="02040503050406030204" pitchFamily="18" charset="0"/>
                          </a:rPr>
                        </m:ctrlPr>
                      </m:accPr>
                      <m:e>
                        <m:r>
                          <a:rPr lang="en-US" altLang="zh-CN" sz="2200" i="1">
                            <a:latin typeface="Cambria Math" panose="02040503050406030204" pitchFamily="18" charset="0"/>
                          </a:rPr>
                          <m:t>𝑊𝐸</m:t>
                        </m:r>
                      </m:e>
                    </m:acc>
                  </m:oMath>
                </a14:m>
                <a:r>
                  <a:rPr lang="zh-CN" altLang="en-US" sz="2200" dirty="0"/>
                  <a:t>失效后，输入地址还必须保持一段时间</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i="1">
                            <a:latin typeface="Cambria Math" panose="02040503050406030204" pitchFamily="18" charset="0"/>
                          </a:rPr>
                          <m:t>𝑊𝑅</m:t>
                        </m:r>
                      </m:sub>
                    </m:sSub>
                  </m:oMath>
                </a14:m>
                <a:r>
                  <a:rPr lang="zh-CN" altLang="en-US" sz="2200" dirty="0"/>
                  <a:t>，称为写恢复时间，这是为了保证数据能够可靠地写入。</a:t>
                </a:r>
                <a:endParaRPr lang="en-US" altLang="zh-CN" sz="2200" dirty="0"/>
              </a:p>
              <a:p>
                <a:pPr>
                  <a:lnSpc>
                    <a:spcPct val="100000"/>
                  </a:lnSpc>
                </a:pPr>
                <a:r>
                  <a:rPr lang="zh-CN" altLang="en-US" sz="2200" dirty="0"/>
                  <a:t>需要写入的数据</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𝐷</m:t>
                        </m:r>
                      </m:e>
                      <m:sub>
                        <m:r>
                          <a:rPr lang="en-US" sz="2200" i="1">
                            <a:latin typeface="Cambria Math" panose="02040503050406030204" pitchFamily="18" charset="0"/>
                          </a:rPr>
                          <m:t>𝐼𝑁</m:t>
                        </m:r>
                      </m:sub>
                    </m:sSub>
                  </m:oMath>
                </a14:m>
                <a:r>
                  <a:rPr lang="zh-CN" altLang="en-US" sz="2200" dirty="0"/>
                  <a:t>，必须在片选信号和写入使能信号失效前的</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i="1">
                            <a:latin typeface="Cambria Math" panose="02040503050406030204" pitchFamily="18" charset="0"/>
                          </a:rPr>
                          <m:t>𝐷𝑊</m:t>
                        </m:r>
                      </m:sub>
                    </m:sSub>
                  </m:oMath>
                </a14:m>
                <a:r>
                  <a:rPr lang="zh-CN" altLang="en-US" sz="2200" dirty="0"/>
                  <a:t>时间内，在数据线上稳定，并且在片选信号和写入使能信号失效后仍要维持一段时间</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𝑡</m:t>
                        </m:r>
                      </m:e>
                      <m:sub>
                        <m:r>
                          <a:rPr lang="en-US" sz="2200" i="1">
                            <a:latin typeface="Cambria Math" panose="02040503050406030204" pitchFamily="18" charset="0"/>
                          </a:rPr>
                          <m:t>𝐷𝐻</m:t>
                        </m:r>
                      </m:sub>
                    </m:sSub>
                    <m:r>
                      <a:rPr lang="en-US" sz="2200" i="1">
                        <a:latin typeface="Cambria Math" panose="02040503050406030204" pitchFamily="18" charset="0"/>
                      </a:rPr>
                      <m:t>,</m:t>
                    </m:r>
                  </m:oMath>
                </a14:m>
                <a:r>
                  <a:rPr lang="zh-CN" altLang="en-US" sz="2200" dirty="0"/>
                  <a:t>这样做也是为了保证数据可靠地写入。</a:t>
                </a:r>
              </a:p>
            </p:txBody>
          </p:sp>
        </mc:Choice>
        <mc:Fallback xmlns="">
          <p:sp>
            <p:nvSpPr>
              <p:cNvPr id="124" name="内容占位符 1"/>
              <p:cNvSpPr>
                <a:spLocks noRot="1" noChangeAspect="1" noMove="1" noResize="1" noEditPoints="1" noAdjustHandles="1" noChangeArrowheads="1" noChangeShapeType="1" noTextEdit="1"/>
              </p:cNvSpPr>
              <p:nvPr>
                <p:ph idx="1"/>
              </p:nvPr>
            </p:nvSpPr>
            <p:spPr>
              <a:xfrm>
                <a:off x="838200" y="1065730"/>
                <a:ext cx="5082540" cy="5563670"/>
              </a:xfrm>
              <a:blipFill rotWithShape="1">
                <a:blip r:embed="rId4"/>
                <a:stretch>
                  <a:fillRect t="-4" b="-5204"/>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AF266B78-34AE-4B80-989B-6F28AB618335}"/>
              </a:ext>
            </a:extLst>
          </p:cNvPr>
          <p:cNvPicPr>
            <a:picLocks noChangeAspect="1"/>
          </p:cNvPicPr>
          <p:nvPr/>
        </p:nvPicPr>
        <p:blipFill>
          <a:blip r:embed="rId5"/>
          <a:stretch>
            <a:fillRect/>
          </a:stretch>
        </p:blipFill>
        <p:spPr>
          <a:xfrm>
            <a:off x="6095999" y="2017013"/>
            <a:ext cx="5841605" cy="3158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2. 动态 </a:t>
            </a:r>
            <a:r>
              <a:rPr lang="en-US" altLang="zh-CN" b="1">
                <a:latin typeface="Times New Roman" panose="02020603050405020304" pitchFamily="18" charset="0"/>
                <a:cs typeface="Times New Roman" panose="02020603050405020304" pitchFamily="18" charset="0"/>
                <a:sym typeface="+mn-ea"/>
              </a:rPr>
              <a:t>RAM ( DRAM )</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(1) 动态 </a:t>
            </a:r>
            <a:r>
              <a:rPr lang="en-US" altLang="zh-CN" b="1" dirty="0">
                <a:latin typeface="Times New Roman" panose="02020603050405020304" pitchFamily="18" charset="0"/>
                <a:cs typeface="Times New Roman" panose="02020603050405020304" pitchFamily="18" charset="0"/>
                <a:sym typeface="+mn-ea"/>
              </a:rPr>
              <a:t>RAM </a:t>
            </a:r>
            <a:r>
              <a:rPr lang="zh-CN" altLang="en-US" b="1" dirty="0">
                <a:latin typeface="Times New Roman" panose="02020603050405020304" pitchFamily="18" charset="0"/>
                <a:cs typeface="Times New Roman" panose="02020603050405020304" pitchFamily="18" charset="0"/>
                <a:sym typeface="+mn-ea"/>
              </a:rPr>
              <a:t>三管式</a:t>
            </a:r>
            <a:endParaRPr lang="en-US" altLang="zh-CN" b="1" dirty="0">
              <a:latin typeface="Times New Roman" panose="02020603050405020304" pitchFamily="18" charset="0"/>
              <a:cs typeface="Times New Roman" panose="02020603050405020304" pitchFamily="18" charset="0"/>
              <a:sym typeface="+mn-ea"/>
            </a:endParaRPr>
          </a:p>
          <a:p>
            <a:pPr marL="0" indent="0">
              <a:lnSpc>
                <a:spcPct val="100000"/>
              </a:lnSpc>
              <a:buNone/>
            </a:pPr>
            <a:r>
              <a:rPr lang="en-US" altLang="zh-CN" b="1" dirty="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基本单元电路</a:t>
            </a:r>
            <a:endParaRPr lang="zh-CN" altLang="en-US" dirty="0">
              <a:latin typeface="Times New Roman" panose="02020603050405020304" pitchFamily="18" charset="0"/>
              <a:cs typeface="Times New Roman" panose="02020603050405020304" pitchFamily="18" charset="0"/>
            </a:endParaRPr>
          </a:p>
        </p:txBody>
      </p:sp>
      <p:grpSp>
        <p:nvGrpSpPr>
          <p:cNvPr id="149" name="Group 2"/>
          <p:cNvGrpSpPr/>
          <p:nvPr/>
        </p:nvGrpSpPr>
        <p:grpSpPr bwMode="auto">
          <a:xfrm>
            <a:off x="379412" y="2154159"/>
            <a:ext cx="5716588" cy="3784600"/>
            <a:chOff x="8" y="1130"/>
            <a:chExt cx="3601" cy="2384"/>
          </a:xfrm>
        </p:grpSpPr>
        <p:sp>
          <p:nvSpPr>
            <p:cNvPr id="151" name="Line 4"/>
            <p:cNvSpPr>
              <a:spLocks noChangeShapeType="1"/>
            </p:cNvSpPr>
            <p:nvPr/>
          </p:nvSpPr>
          <p:spPr bwMode="auto">
            <a:xfrm>
              <a:off x="384" y="1440"/>
              <a:ext cx="24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Freeform 5"/>
            <p:cNvSpPr/>
            <p:nvPr/>
          </p:nvSpPr>
          <p:spPr bwMode="auto">
            <a:xfrm>
              <a:off x="384" y="2922"/>
              <a:ext cx="2502" cy="3"/>
            </a:xfrm>
            <a:custGeom>
              <a:avLst/>
              <a:gdLst>
                <a:gd name="T0" fmla="*/ 0 w 2502"/>
                <a:gd name="T1" fmla="*/ 3 h 3"/>
                <a:gd name="T2" fmla="*/ 2502 w 2502"/>
                <a:gd name="T3" fmla="*/ 0 h 3"/>
                <a:gd name="T4" fmla="*/ 0 60000 65536"/>
                <a:gd name="T5" fmla="*/ 0 60000 65536"/>
                <a:gd name="T6" fmla="*/ 0 w 2502"/>
                <a:gd name="T7" fmla="*/ 0 h 3"/>
                <a:gd name="T8" fmla="*/ 2502 w 2502"/>
                <a:gd name="T9" fmla="*/ 3 h 3"/>
              </a:gdLst>
              <a:ahLst/>
              <a:cxnLst>
                <a:cxn ang="T4">
                  <a:pos x="T0" y="T1"/>
                </a:cxn>
                <a:cxn ang="T5">
                  <a:pos x="T2" y="T3"/>
                </a:cxn>
              </a:cxnLst>
              <a:rect l="T6" t="T7" r="T8" b="T9"/>
              <a:pathLst>
                <a:path w="2502" h="3">
                  <a:moveTo>
                    <a:pt x="0" y="3"/>
                  </a:moveTo>
                  <a:lnTo>
                    <a:pt x="250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3" name="Group 6"/>
            <p:cNvGrpSpPr/>
            <p:nvPr/>
          </p:nvGrpSpPr>
          <p:grpSpPr bwMode="auto">
            <a:xfrm>
              <a:off x="1872" y="1632"/>
              <a:ext cx="49" cy="231"/>
              <a:chOff x="1872" y="1632"/>
              <a:chExt cx="49" cy="231"/>
            </a:xfrm>
          </p:grpSpPr>
          <p:sp>
            <p:nvSpPr>
              <p:cNvPr id="194" name="Freeform 7"/>
              <p:cNvSpPr/>
              <p:nvPr/>
            </p:nvSpPr>
            <p:spPr bwMode="auto">
              <a:xfrm>
                <a:off x="1872" y="169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8"/>
              <p:cNvSpPr/>
              <p:nvPr/>
            </p:nvSpPr>
            <p:spPr bwMode="auto">
              <a:xfrm>
                <a:off x="1920" y="1632"/>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4" name="Freeform 9"/>
            <p:cNvSpPr/>
            <p:nvPr/>
          </p:nvSpPr>
          <p:spPr bwMode="auto">
            <a:xfrm>
              <a:off x="1584" y="1440"/>
              <a:ext cx="291" cy="308"/>
            </a:xfrm>
            <a:custGeom>
              <a:avLst/>
              <a:gdLst>
                <a:gd name="T0" fmla="*/ 0 w 291"/>
                <a:gd name="T1" fmla="*/ 0 h 212"/>
                <a:gd name="T2" fmla="*/ 0 w 291"/>
                <a:gd name="T3" fmla="*/ 1990 h 212"/>
                <a:gd name="T4" fmla="*/ 291 w 291"/>
                <a:gd name="T5" fmla="*/ 1990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Freeform 10"/>
            <p:cNvSpPr/>
            <p:nvPr/>
          </p:nvSpPr>
          <p:spPr bwMode="auto">
            <a:xfrm>
              <a:off x="2447" y="1248"/>
              <a:ext cx="1" cy="2027"/>
            </a:xfrm>
            <a:custGeom>
              <a:avLst/>
              <a:gdLst>
                <a:gd name="T0" fmla="*/ 1 w 1"/>
                <a:gd name="T1" fmla="*/ 0 h 2027"/>
                <a:gd name="T2" fmla="*/ 0 w 1"/>
                <a:gd name="T3" fmla="*/ 2027 h 2027"/>
                <a:gd name="T4" fmla="*/ 0 60000 65536"/>
                <a:gd name="T5" fmla="*/ 0 60000 65536"/>
                <a:gd name="T6" fmla="*/ 0 w 1"/>
                <a:gd name="T7" fmla="*/ 0 h 2027"/>
                <a:gd name="T8" fmla="*/ 1 w 1"/>
                <a:gd name="T9" fmla="*/ 2027 h 2027"/>
              </a:gdLst>
              <a:ahLst/>
              <a:cxnLst>
                <a:cxn ang="T4">
                  <a:pos x="T0" y="T1"/>
                </a:cxn>
                <a:cxn ang="T5">
                  <a:pos x="T2" y="T3"/>
                </a:cxn>
              </a:cxnLst>
              <a:rect l="T6" t="T7" r="T8" b="T9"/>
              <a:pathLst>
                <a:path w="1" h="2027">
                  <a:moveTo>
                    <a:pt x="1" y="0"/>
                  </a:moveTo>
                  <a:lnTo>
                    <a:pt x="0"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Freeform 11"/>
            <p:cNvSpPr/>
            <p:nvPr/>
          </p:nvSpPr>
          <p:spPr bwMode="auto">
            <a:xfrm>
              <a:off x="1917" y="1697"/>
              <a:ext cx="536" cy="1"/>
            </a:xfrm>
            <a:custGeom>
              <a:avLst/>
              <a:gdLst>
                <a:gd name="T0" fmla="*/ 0 w 536"/>
                <a:gd name="T1" fmla="*/ 0 h 1"/>
                <a:gd name="T2" fmla="*/ 536 w 536"/>
                <a:gd name="T3" fmla="*/ 0 h 1"/>
                <a:gd name="T4" fmla="*/ 0 60000 65536"/>
                <a:gd name="T5" fmla="*/ 0 60000 65536"/>
                <a:gd name="T6" fmla="*/ 0 w 536"/>
                <a:gd name="T7" fmla="*/ 0 h 1"/>
                <a:gd name="T8" fmla="*/ 536 w 536"/>
                <a:gd name="T9" fmla="*/ 1 h 1"/>
              </a:gdLst>
              <a:ahLst/>
              <a:cxnLst>
                <a:cxn ang="T4">
                  <a:pos x="T0" y="T1"/>
                </a:cxn>
                <a:cxn ang="T5">
                  <a:pos x="T2" y="T3"/>
                </a:cxn>
              </a:cxnLst>
              <a:rect l="T6" t="T7" r="T8" b="T9"/>
              <a:pathLst>
                <a:path w="536" h="1">
                  <a:moveTo>
                    <a:pt x="0" y="0"/>
                  </a:moveTo>
                  <a:lnTo>
                    <a:pt x="53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7" name="Group 12"/>
            <p:cNvGrpSpPr/>
            <p:nvPr/>
          </p:nvGrpSpPr>
          <p:grpSpPr bwMode="auto">
            <a:xfrm>
              <a:off x="1872" y="2121"/>
              <a:ext cx="49" cy="231"/>
              <a:chOff x="1872" y="2121"/>
              <a:chExt cx="49" cy="231"/>
            </a:xfrm>
          </p:grpSpPr>
          <p:sp>
            <p:nvSpPr>
              <p:cNvPr id="192" name="Freeform 13"/>
              <p:cNvSpPr/>
              <p:nvPr/>
            </p:nvSpPr>
            <p:spPr bwMode="auto">
              <a:xfrm>
                <a:off x="1872" y="217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14"/>
              <p:cNvSpPr/>
              <p:nvPr/>
            </p:nvSpPr>
            <p:spPr bwMode="auto">
              <a:xfrm>
                <a:off x="1920" y="212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8" name="Freeform 15"/>
            <p:cNvSpPr/>
            <p:nvPr/>
          </p:nvSpPr>
          <p:spPr bwMode="auto">
            <a:xfrm>
              <a:off x="1917" y="1797"/>
              <a:ext cx="288" cy="395"/>
            </a:xfrm>
            <a:custGeom>
              <a:avLst/>
              <a:gdLst>
                <a:gd name="T0" fmla="*/ 0 w 288"/>
                <a:gd name="T1" fmla="*/ 2 h 395"/>
                <a:gd name="T2" fmla="*/ 288 w 288"/>
                <a:gd name="T3" fmla="*/ 0 h 395"/>
                <a:gd name="T4" fmla="*/ 287 w 288"/>
                <a:gd name="T5" fmla="*/ 395 h 395"/>
                <a:gd name="T6" fmla="*/ 6 w 288"/>
                <a:gd name="T7" fmla="*/ 395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Freeform 16"/>
            <p:cNvSpPr/>
            <p:nvPr/>
          </p:nvSpPr>
          <p:spPr bwMode="auto">
            <a:xfrm>
              <a:off x="1917" y="2291"/>
              <a:ext cx="291" cy="253"/>
            </a:xfrm>
            <a:custGeom>
              <a:avLst/>
              <a:gdLst>
                <a:gd name="T0" fmla="*/ 0 w 291"/>
                <a:gd name="T1" fmla="*/ 0 h 253"/>
                <a:gd name="T2" fmla="*/ 290 w 291"/>
                <a:gd name="T3" fmla="*/ 0 h 253"/>
                <a:gd name="T4" fmla="*/ 291 w 291"/>
                <a:gd name="T5" fmla="*/ 253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Line 17"/>
            <p:cNvSpPr>
              <a:spLocks noChangeShapeType="1"/>
            </p:cNvSpPr>
            <p:nvPr/>
          </p:nvSpPr>
          <p:spPr bwMode="auto">
            <a:xfrm>
              <a:off x="2112" y="2544"/>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Freeform 18"/>
            <p:cNvSpPr/>
            <p:nvPr/>
          </p:nvSpPr>
          <p:spPr bwMode="auto">
            <a:xfrm>
              <a:off x="768" y="1248"/>
              <a:ext cx="1" cy="2037"/>
            </a:xfrm>
            <a:custGeom>
              <a:avLst/>
              <a:gdLst>
                <a:gd name="T0" fmla="*/ 0 w 1"/>
                <a:gd name="T1" fmla="*/ 0 h 2037"/>
                <a:gd name="T2" fmla="*/ 0 w 1"/>
                <a:gd name="T3" fmla="*/ 2037 h 2037"/>
                <a:gd name="T4" fmla="*/ 0 60000 65536"/>
                <a:gd name="T5" fmla="*/ 0 60000 65536"/>
                <a:gd name="T6" fmla="*/ 0 w 1"/>
                <a:gd name="T7" fmla="*/ 0 h 2037"/>
                <a:gd name="T8" fmla="*/ 1 w 1"/>
                <a:gd name="T9" fmla="*/ 2037 h 2037"/>
              </a:gdLst>
              <a:ahLst/>
              <a:cxnLst>
                <a:cxn ang="T4">
                  <a:pos x="T0" y="T1"/>
                </a:cxn>
                <a:cxn ang="T5">
                  <a:pos x="T2" y="T3"/>
                </a:cxn>
              </a:cxnLst>
              <a:rect l="T6" t="T7" r="T8" b="T9"/>
              <a:pathLst>
                <a:path w="1" h="2037">
                  <a:moveTo>
                    <a:pt x="0" y="0"/>
                  </a:moveTo>
                  <a:lnTo>
                    <a:pt x="0" y="203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2" name="Group 19"/>
            <p:cNvGrpSpPr/>
            <p:nvPr/>
          </p:nvGrpSpPr>
          <p:grpSpPr bwMode="auto">
            <a:xfrm>
              <a:off x="1007" y="2398"/>
              <a:ext cx="231" cy="49"/>
              <a:chOff x="1007" y="2398"/>
              <a:chExt cx="231" cy="49"/>
            </a:xfrm>
          </p:grpSpPr>
          <p:sp>
            <p:nvSpPr>
              <p:cNvPr id="190" name="Freeform 20"/>
              <p:cNvSpPr/>
              <p:nvPr/>
            </p:nvSpPr>
            <p:spPr bwMode="auto">
              <a:xfrm rot="-5400000">
                <a:off x="1124" y="23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21"/>
              <p:cNvSpPr/>
              <p:nvPr/>
            </p:nvSpPr>
            <p:spPr bwMode="auto">
              <a:xfrm rot="-5400000">
                <a:off x="1122" y="228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3" name="Freeform 22"/>
            <p:cNvSpPr/>
            <p:nvPr/>
          </p:nvSpPr>
          <p:spPr bwMode="auto">
            <a:xfrm>
              <a:off x="1391" y="2495"/>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Freeform 23"/>
            <p:cNvSpPr/>
            <p:nvPr/>
          </p:nvSpPr>
          <p:spPr bwMode="auto">
            <a:xfrm>
              <a:off x="1389" y="2591"/>
              <a:ext cx="284" cy="1"/>
            </a:xfrm>
            <a:custGeom>
              <a:avLst/>
              <a:gdLst>
                <a:gd name="T0" fmla="*/ 0 w 284"/>
                <a:gd name="T1" fmla="*/ 0 h 1"/>
                <a:gd name="T2" fmla="*/ 284 w 284"/>
                <a:gd name="T3" fmla="*/ 0 h 1"/>
                <a:gd name="T4" fmla="*/ 0 60000 65536"/>
                <a:gd name="T5" fmla="*/ 0 60000 65536"/>
                <a:gd name="T6" fmla="*/ 0 w 284"/>
                <a:gd name="T7" fmla="*/ 0 h 1"/>
                <a:gd name="T8" fmla="*/ 284 w 284"/>
                <a:gd name="T9" fmla="*/ 1 h 1"/>
              </a:gdLst>
              <a:ahLst/>
              <a:cxnLst>
                <a:cxn ang="T4">
                  <a:pos x="T0" y="T1"/>
                </a:cxn>
                <a:cxn ang="T5">
                  <a:pos x="T2" y="T3"/>
                </a:cxn>
              </a:cxnLst>
              <a:rect l="T6" t="T7" r="T8" b="T9"/>
              <a:pathLst>
                <a:path w="284" h="1">
                  <a:moveTo>
                    <a:pt x="0" y="0"/>
                  </a:moveTo>
                  <a:lnTo>
                    <a:pt x="28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24"/>
            <p:cNvSpPr/>
            <p:nvPr/>
          </p:nvSpPr>
          <p:spPr bwMode="auto">
            <a:xfrm>
              <a:off x="1164" y="2235"/>
              <a:ext cx="707" cy="159"/>
            </a:xfrm>
            <a:custGeom>
              <a:avLst/>
              <a:gdLst>
                <a:gd name="T0" fmla="*/ 707 w 707"/>
                <a:gd name="T1" fmla="*/ 0 h 159"/>
                <a:gd name="T2" fmla="*/ 0 w 707"/>
                <a:gd name="T3" fmla="*/ 3 h 159"/>
                <a:gd name="T4" fmla="*/ 0 w 707"/>
                <a:gd name="T5" fmla="*/ 159 h 159"/>
                <a:gd name="T6" fmla="*/ 0 60000 65536"/>
                <a:gd name="T7" fmla="*/ 0 60000 65536"/>
                <a:gd name="T8" fmla="*/ 0 60000 65536"/>
                <a:gd name="T9" fmla="*/ 0 w 707"/>
                <a:gd name="T10" fmla="*/ 0 h 159"/>
                <a:gd name="T11" fmla="*/ 707 w 707"/>
                <a:gd name="T12" fmla="*/ 159 h 159"/>
              </a:gdLst>
              <a:ahLst/>
              <a:cxnLst>
                <a:cxn ang="T6">
                  <a:pos x="T0" y="T1"/>
                </a:cxn>
                <a:cxn ang="T7">
                  <a:pos x="T2" y="T3"/>
                </a:cxn>
                <a:cxn ang="T8">
                  <a:pos x="T4" y="T5"/>
                </a:cxn>
              </a:cxnLst>
              <a:rect l="T9" t="T10" r="T11" b="T12"/>
              <a:pathLst>
                <a:path w="707" h="159">
                  <a:moveTo>
                    <a:pt x="707" y="0"/>
                  </a:moveTo>
                  <a:lnTo>
                    <a:pt x="0" y="3"/>
                  </a:lnTo>
                  <a:lnTo>
                    <a:pt x="0" y="1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25"/>
            <p:cNvSpPr/>
            <p:nvPr/>
          </p:nvSpPr>
          <p:spPr bwMode="auto">
            <a:xfrm>
              <a:off x="1535" y="2237"/>
              <a:ext cx="1" cy="259"/>
            </a:xfrm>
            <a:custGeom>
              <a:avLst/>
              <a:gdLst>
                <a:gd name="T0" fmla="*/ 0 w 1"/>
                <a:gd name="T1" fmla="*/ 0 h 259"/>
                <a:gd name="T2" fmla="*/ 0 w 1"/>
                <a:gd name="T3" fmla="*/ 259 h 259"/>
                <a:gd name="T4" fmla="*/ 0 60000 65536"/>
                <a:gd name="T5" fmla="*/ 0 60000 65536"/>
                <a:gd name="T6" fmla="*/ 0 w 1"/>
                <a:gd name="T7" fmla="*/ 0 h 259"/>
                <a:gd name="T8" fmla="*/ 1 w 1"/>
                <a:gd name="T9" fmla="*/ 259 h 259"/>
              </a:gdLst>
              <a:ahLst/>
              <a:cxnLst>
                <a:cxn ang="T4">
                  <a:pos x="T0" y="T1"/>
                </a:cxn>
                <a:cxn ang="T5">
                  <a:pos x="T2" y="T3"/>
                </a:cxn>
              </a:cxnLst>
              <a:rect l="T6" t="T7" r="T8" b="T9"/>
              <a:pathLst>
                <a:path w="1" h="259">
                  <a:moveTo>
                    <a:pt x="0" y="0"/>
                  </a:moveTo>
                  <a:lnTo>
                    <a:pt x="0" y="2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26"/>
            <p:cNvSpPr/>
            <p:nvPr/>
          </p:nvSpPr>
          <p:spPr bwMode="auto">
            <a:xfrm>
              <a:off x="1116" y="2454"/>
              <a:ext cx="3" cy="468"/>
            </a:xfrm>
            <a:custGeom>
              <a:avLst/>
              <a:gdLst>
                <a:gd name="T0" fmla="*/ 3 w 3"/>
                <a:gd name="T1" fmla="*/ 0 h 468"/>
                <a:gd name="T2" fmla="*/ 0 w 3"/>
                <a:gd name="T3" fmla="*/ 468 h 468"/>
                <a:gd name="T4" fmla="*/ 0 60000 65536"/>
                <a:gd name="T5" fmla="*/ 0 60000 65536"/>
                <a:gd name="T6" fmla="*/ 0 w 3"/>
                <a:gd name="T7" fmla="*/ 0 h 468"/>
                <a:gd name="T8" fmla="*/ 3 w 3"/>
                <a:gd name="T9" fmla="*/ 468 h 468"/>
              </a:gdLst>
              <a:ahLst/>
              <a:cxnLst>
                <a:cxn ang="T4">
                  <a:pos x="T0" y="T1"/>
                </a:cxn>
                <a:cxn ang="T5">
                  <a:pos x="T2" y="T3"/>
                </a:cxn>
              </a:cxnLst>
              <a:rect l="T6" t="T7" r="T8" b="T9"/>
              <a:pathLst>
                <a:path w="3" h="468">
                  <a:moveTo>
                    <a:pt x="3" y="0"/>
                  </a:moveTo>
                  <a:lnTo>
                    <a:pt x="0" y="468"/>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Line 27"/>
            <p:cNvSpPr>
              <a:spLocks noChangeShapeType="1"/>
            </p:cNvSpPr>
            <p:nvPr/>
          </p:nvSpPr>
          <p:spPr bwMode="auto">
            <a:xfrm>
              <a:off x="1536" y="2592"/>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9" name="Line 28"/>
            <p:cNvSpPr>
              <a:spLocks noChangeShapeType="1"/>
            </p:cNvSpPr>
            <p:nvPr/>
          </p:nvSpPr>
          <p:spPr bwMode="auto">
            <a:xfrm>
              <a:off x="1440" y="273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0" name="Freeform 29"/>
            <p:cNvSpPr/>
            <p:nvPr/>
          </p:nvSpPr>
          <p:spPr bwMode="auto">
            <a:xfrm>
              <a:off x="771" y="2235"/>
              <a:ext cx="306" cy="162"/>
            </a:xfrm>
            <a:custGeom>
              <a:avLst/>
              <a:gdLst>
                <a:gd name="T0" fmla="*/ 306 w 306"/>
                <a:gd name="T1" fmla="*/ 162 h 162"/>
                <a:gd name="T2" fmla="*/ 306 w 306"/>
                <a:gd name="T3" fmla="*/ 0 h 162"/>
                <a:gd name="T4" fmla="*/ 0 w 306"/>
                <a:gd name="T5" fmla="*/ 0 h 162"/>
                <a:gd name="T6" fmla="*/ 0 60000 65536"/>
                <a:gd name="T7" fmla="*/ 0 60000 65536"/>
                <a:gd name="T8" fmla="*/ 0 60000 65536"/>
                <a:gd name="T9" fmla="*/ 0 w 306"/>
                <a:gd name="T10" fmla="*/ 0 h 162"/>
                <a:gd name="T11" fmla="*/ 306 w 306"/>
                <a:gd name="T12" fmla="*/ 162 h 162"/>
              </a:gdLst>
              <a:ahLst/>
              <a:cxnLst>
                <a:cxn ang="T6">
                  <a:pos x="T0" y="T1"/>
                </a:cxn>
                <a:cxn ang="T7">
                  <a:pos x="T2" y="T3"/>
                </a:cxn>
                <a:cxn ang="T8">
                  <a:pos x="T4" y="T5"/>
                </a:cxn>
              </a:cxnLst>
              <a:rect l="T9" t="T10" r="T11" b="T12"/>
              <a:pathLst>
                <a:path w="306" h="162">
                  <a:moveTo>
                    <a:pt x="306" y="162"/>
                  </a:moveTo>
                  <a:lnTo>
                    <a:pt x="306" y="0"/>
                  </a:lnTo>
                  <a:lnTo>
                    <a:pt x="0"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1" name="Group 30"/>
            <p:cNvGrpSpPr/>
            <p:nvPr/>
          </p:nvGrpSpPr>
          <p:grpSpPr bwMode="auto">
            <a:xfrm>
              <a:off x="2600" y="1871"/>
              <a:ext cx="231" cy="49"/>
              <a:chOff x="2600" y="1871"/>
              <a:chExt cx="231" cy="49"/>
            </a:xfrm>
          </p:grpSpPr>
          <p:sp>
            <p:nvSpPr>
              <p:cNvPr id="188" name="Freeform 31"/>
              <p:cNvSpPr/>
              <p:nvPr/>
            </p:nvSpPr>
            <p:spPr bwMode="auto">
              <a:xfrm rot="-5400000">
                <a:off x="2717" y="186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32"/>
              <p:cNvSpPr/>
              <p:nvPr/>
            </p:nvSpPr>
            <p:spPr bwMode="auto">
              <a:xfrm rot="-5400000">
                <a:off x="2715" y="1756"/>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2" name="Freeform 33"/>
            <p:cNvSpPr/>
            <p:nvPr/>
          </p:nvSpPr>
          <p:spPr bwMode="auto">
            <a:xfrm>
              <a:off x="2457" y="1692"/>
              <a:ext cx="210" cy="183"/>
            </a:xfrm>
            <a:custGeom>
              <a:avLst/>
              <a:gdLst>
                <a:gd name="T0" fmla="*/ 0 w 210"/>
                <a:gd name="T1" fmla="*/ 0 h 183"/>
                <a:gd name="T2" fmla="*/ 210 w 210"/>
                <a:gd name="T3" fmla="*/ 0 h 183"/>
                <a:gd name="T4" fmla="*/ 210 w 210"/>
                <a:gd name="T5" fmla="*/ 183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34"/>
            <p:cNvSpPr/>
            <p:nvPr/>
          </p:nvSpPr>
          <p:spPr bwMode="auto">
            <a:xfrm>
              <a:off x="2769" y="1230"/>
              <a:ext cx="414" cy="639"/>
            </a:xfrm>
            <a:custGeom>
              <a:avLst/>
              <a:gdLst>
                <a:gd name="T0" fmla="*/ 0 w 414"/>
                <a:gd name="T1" fmla="*/ 639 h 639"/>
                <a:gd name="T2" fmla="*/ 0 w 414"/>
                <a:gd name="T3" fmla="*/ 465 h 639"/>
                <a:gd name="T4" fmla="*/ 414 w 414"/>
                <a:gd name="T5" fmla="*/ 465 h 639"/>
                <a:gd name="T6" fmla="*/ 414 w 414"/>
                <a:gd name="T7" fmla="*/ 0 h 639"/>
                <a:gd name="T8" fmla="*/ 0 60000 65536"/>
                <a:gd name="T9" fmla="*/ 0 60000 65536"/>
                <a:gd name="T10" fmla="*/ 0 60000 65536"/>
                <a:gd name="T11" fmla="*/ 0 60000 65536"/>
                <a:gd name="T12" fmla="*/ 0 w 414"/>
                <a:gd name="T13" fmla="*/ 0 h 639"/>
                <a:gd name="T14" fmla="*/ 414 w 414"/>
                <a:gd name="T15" fmla="*/ 639 h 639"/>
              </a:gdLst>
              <a:ahLst/>
              <a:cxnLst>
                <a:cxn ang="T8">
                  <a:pos x="T0" y="T1"/>
                </a:cxn>
                <a:cxn ang="T9">
                  <a:pos x="T2" y="T3"/>
                </a:cxn>
                <a:cxn ang="T10">
                  <a:pos x="T4" y="T5"/>
                </a:cxn>
                <a:cxn ang="T11">
                  <a:pos x="T6" y="T7"/>
                </a:cxn>
              </a:cxnLst>
              <a:rect l="T12" t="T13" r="T14" b="T15"/>
              <a:pathLst>
                <a:path w="414" h="639">
                  <a:moveTo>
                    <a:pt x="0" y="639"/>
                  </a:moveTo>
                  <a:lnTo>
                    <a:pt x="0" y="465"/>
                  </a:lnTo>
                  <a:lnTo>
                    <a:pt x="414" y="465"/>
                  </a:lnTo>
                  <a:lnTo>
                    <a:pt x="41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Freeform 35"/>
            <p:cNvSpPr/>
            <p:nvPr/>
          </p:nvSpPr>
          <p:spPr bwMode="auto">
            <a:xfrm>
              <a:off x="2721" y="1923"/>
              <a:ext cx="441" cy="186"/>
            </a:xfrm>
            <a:custGeom>
              <a:avLst/>
              <a:gdLst>
                <a:gd name="T0" fmla="*/ 0 w 441"/>
                <a:gd name="T1" fmla="*/ 0 h 186"/>
                <a:gd name="T2" fmla="*/ 0 w 441"/>
                <a:gd name="T3" fmla="*/ 186 h 186"/>
                <a:gd name="T4" fmla="*/ 441 w 441"/>
                <a:gd name="T5" fmla="*/ 186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Text Box 36"/>
            <p:cNvSpPr txBox="1">
              <a:spLocks noChangeArrowheads="1"/>
            </p:cNvSpPr>
            <p:nvPr/>
          </p:nvSpPr>
          <p:spPr bwMode="auto">
            <a:xfrm>
              <a:off x="2487" y="211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预充电信号</a:t>
              </a:r>
            </a:p>
          </p:txBody>
        </p:sp>
        <p:sp>
          <p:nvSpPr>
            <p:cNvPr id="176" name="Text Box 37"/>
            <p:cNvSpPr txBox="1">
              <a:spLocks noChangeArrowheads="1"/>
            </p:cNvSpPr>
            <p:nvPr/>
          </p:nvSpPr>
          <p:spPr bwMode="auto">
            <a:xfrm>
              <a:off x="8" y="1440"/>
              <a:ext cx="7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spcBef>
                  <a:spcPct val="50000"/>
                </a:spcBef>
              </a:pPr>
              <a:r>
                <a:rPr lang="zh-CN" altLang="en-US" sz="2000" b="1"/>
                <a:t>读选择线</a:t>
              </a:r>
            </a:p>
          </p:txBody>
        </p:sp>
        <p:sp>
          <p:nvSpPr>
            <p:cNvPr id="177" name="Text Box 38"/>
            <p:cNvSpPr txBox="1">
              <a:spLocks noChangeArrowheads="1"/>
            </p:cNvSpPr>
            <p:nvPr/>
          </p:nvSpPr>
          <p:spPr bwMode="auto">
            <a:xfrm>
              <a:off x="432"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写数据线</a:t>
              </a:r>
            </a:p>
          </p:txBody>
        </p:sp>
        <p:sp>
          <p:nvSpPr>
            <p:cNvPr id="178" name="Text Box 39"/>
            <p:cNvSpPr txBox="1">
              <a:spLocks noChangeArrowheads="1"/>
            </p:cNvSpPr>
            <p:nvPr/>
          </p:nvSpPr>
          <p:spPr bwMode="auto">
            <a:xfrm>
              <a:off x="8" y="2947"/>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50000"/>
                </a:spcBef>
              </a:pPr>
              <a:r>
                <a:rPr lang="zh-CN" altLang="en-US" sz="2000" b="1"/>
                <a:t>写选择线</a:t>
              </a:r>
            </a:p>
          </p:txBody>
        </p:sp>
        <p:sp>
          <p:nvSpPr>
            <p:cNvPr id="179" name="Text Box 40"/>
            <p:cNvSpPr txBox="1">
              <a:spLocks noChangeArrowheads="1"/>
            </p:cNvSpPr>
            <p:nvPr/>
          </p:nvSpPr>
          <p:spPr bwMode="auto">
            <a:xfrm>
              <a:off x="1880"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读数据线</a:t>
              </a:r>
            </a:p>
          </p:txBody>
        </p:sp>
        <p:sp>
          <p:nvSpPr>
            <p:cNvPr id="180" name="Text Box 41"/>
            <p:cNvSpPr txBox="1">
              <a:spLocks noChangeArrowheads="1"/>
            </p:cNvSpPr>
            <p:nvPr/>
          </p:nvSpPr>
          <p:spPr bwMode="auto">
            <a:xfrm>
              <a:off x="3186" y="1130"/>
              <a:ext cx="42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t>V</a:t>
              </a:r>
              <a:r>
                <a:rPr lang="en-US" altLang="zh-CN" b="1" i="1" baseline="-25000"/>
                <a:t>DD</a:t>
              </a:r>
            </a:p>
          </p:txBody>
        </p:sp>
        <p:sp>
          <p:nvSpPr>
            <p:cNvPr id="181" name="Text Box 42"/>
            <p:cNvSpPr txBox="1">
              <a:spLocks noChangeArrowheads="1"/>
            </p:cNvSpPr>
            <p:nvPr/>
          </p:nvSpPr>
          <p:spPr bwMode="auto">
            <a:xfrm>
              <a:off x="1110" y="2447"/>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dirty="0">
                  <a:solidFill>
                    <a:schemeClr val="folHlink"/>
                  </a:solidFill>
                </a:rPr>
                <a:t>C</a:t>
              </a:r>
              <a:r>
                <a:rPr lang="en-US" altLang="zh-CN" sz="2800" b="1" i="1" baseline="-25000" dirty="0">
                  <a:solidFill>
                    <a:schemeClr val="folHlink"/>
                  </a:solidFill>
                </a:rPr>
                <a:t>g</a:t>
              </a:r>
            </a:p>
          </p:txBody>
        </p:sp>
        <p:sp>
          <p:nvSpPr>
            <p:cNvPr id="183" name="Text Box 44"/>
            <p:cNvSpPr txBox="1">
              <a:spLocks noChangeArrowheads="1"/>
            </p:cNvSpPr>
            <p:nvPr/>
          </p:nvSpPr>
          <p:spPr bwMode="auto">
            <a:xfrm>
              <a:off x="2879" y="178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tx1"/>
                  </a:solidFill>
                </a:rPr>
                <a:t>T</a:t>
              </a:r>
              <a:r>
                <a:rPr lang="en-US" altLang="zh-CN" sz="2800" b="1" baseline="-25000">
                  <a:solidFill>
                    <a:schemeClr val="tx1"/>
                  </a:solidFill>
                </a:rPr>
                <a:t>4</a:t>
              </a:r>
            </a:p>
          </p:txBody>
        </p:sp>
        <p:sp>
          <p:nvSpPr>
            <p:cNvPr id="185" name="Text Box 46"/>
            <p:cNvSpPr txBox="1">
              <a:spLocks noChangeArrowheads="1"/>
            </p:cNvSpPr>
            <p:nvPr/>
          </p:nvSpPr>
          <p:spPr bwMode="auto">
            <a:xfrm>
              <a:off x="772" y="2312"/>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3</a:t>
              </a:r>
            </a:p>
          </p:txBody>
        </p:sp>
        <p:sp>
          <p:nvSpPr>
            <p:cNvPr id="186" name="Text Box 47"/>
            <p:cNvSpPr txBox="1">
              <a:spLocks noChangeArrowheads="1"/>
            </p:cNvSpPr>
            <p:nvPr/>
          </p:nvSpPr>
          <p:spPr bwMode="auto">
            <a:xfrm>
              <a:off x="1583" y="1418"/>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2</a:t>
              </a:r>
            </a:p>
          </p:txBody>
        </p:sp>
        <p:sp>
          <p:nvSpPr>
            <p:cNvPr id="187" name="Text Box 48"/>
            <p:cNvSpPr txBox="1">
              <a:spLocks noChangeArrowheads="1"/>
            </p:cNvSpPr>
            <p:nvPr/>
          </p:nvSpPr>
          <p:spPr bwMode="auto">
            <a:xfrm>
              <a:off x="1579" y="192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1</a:t>
              </a:r>
            </a:p>
          </p:txBody>
        </p:sp>
      </p:grpSp>
      <mc:AlternateContent xmlns:mc="http://schemas.openxmlformats.org/markup-compatibility/2006" xmlns:a14="http://schemas.microsoft.com/office/drawing/2010/main">
        <mc:Choice Requires="a14">
          <p:sp>
            <p:nvSpPr>
              <p:cNvPr id="145" name="内容占位符 1"/>
              <p:cNvSpPr txBox="1"/>
              <p:nvPr/>
            </p:nvSpPr>
            <p:spPr>
              <a:xfrm>
                <a:off x="6394450" y="1723390"/>
                <a:ext cx="5082540" cy="408559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200" dirty="0"/>
                  <a:t>和静态</a:t>
                </a:r>
                <a:r>
                  <a:rPr lang="en-US" altLang="zh-CN" sz="2200" dirty="0"/>
                  <a:t>RAM</a:t>
                </a:r>
                <a:r>
                  <a:rPr lang="zh-CN" altLang="en-US" sz="2200" dirty="0"/>
                  <a:t>相比，动态</a:t>
                </a:r>
                <a:r>
                  <a:rPr lang="en-US" altLang="zh-CN" sz="2200" dirty="0"/>
                  <a:t>RAM</a:t>
                </a:r>
                <a:r>
                  <a:rPr lang="zh-CN" altLang="en-US" sz="2200" dirty="0"/>
                  <a:t>主要是靠电容存储电荷的原理来寄存信息</a:t>
                </a:r>
                <a14:m>
                  <m:oMath xmlns:m="http://schemas.openxmlformats.org/officeDocument/2006/math">
                    <m:r>
                      <a:rPr lang="en-US" altLang="zh-CN" sz="2200" dirty="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𝐶</m:t>
                        </m:r>
                      </m:e>
                      <m:sub>
                        <m:r>
                          <a:rPr lang="en-US" sz="2200" i="1">
                            <a:latin typeface="Cambria Math" panose="02040503050406030204" pitchFamily="18" charset="0"/>
                          </a:rPr>
                          <m:t>𝑔</m:t>
                        </m:r>
                      </m:sub>
                    </m:sSub>
                    <m:r>
                      <a:rPr lang="en-US" sz="2200" i="1">
                        <a:latin typeface="Cambria Math" panose="02040503050406030204" pitchFamily="18" charset="0"/>
                      </a:rPr>
                      <m:t>)</m:t>
                    </m:r>
                  </m:oMath>
                </a14:m>
                <a:r>
                  <a:rPr lang="zh-CN" altLang="en-US" sz="2200" dirty="0"/>
                  <a:t>。如果电容</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𝐶</m:t>
                        </m:r>
                      </m:e>
                      <m:sub>
                        <m:r>
                          <a:rPr lang="en-US" sz="2200" i="1">
                            <a:latin typeface="Cambria Math" panose="02040503050406030204" pitchFamily="18" charset="0"/>
                          </a:rPr>
                          <m:t>𝑔</m:t>
                        </m:r>
                      </m:sub>
                    </m:sSub>
                  </m:oMath>
                </a14:m>
                <a:r>
                  <a:rPr lang="zh-CN" altLang="en-US" sz="2200" dirty="0"/>
                  <a:t>中存储有足够多的电荷，则表示存储信息“</a:t>
                </a:r>
                <a:r>
                  <a:rPr lang="en-US" altLang="zh-CN" sz="2200" dirty="0"/>
                  <a:t>1</a:t>
                </a:r>
                <a:r>
                  <a:rPr lang="zh-CN" altLang="en-US" sz="2200" dirty="0"/>
                  <a:t>”，如果电容中没有存储电荷则表示存储信息“</a:t>
                </a:r>
                <a:r>
                  <a:rPr lang="en-US" altLang="zh-CN" sz="2200" dirty="0"/>
                  <a:t>0</a:t>
                </a:r>
                <a:r>
                  <a:rPr lang="zh-CN" altLang="en-US" sz="2200" dirty="0"/>
                  <a:t>”。</a:t>
                </a:r>
                <a:endParaRPr lang="en-US" altLang="zh-CN" sz="2200" dirty="0"/>
              </a:p>
              <a:p>
                <a:pPr>
                  <a:lnSpc>
                    <a:spcPct val="100000"/>
                  </a:lnSpc>
                </a:pPr>
                <a:r>
                  <a:rPr lang="zh-CN" altLang="en-US" sz="2200" dirty="0"/>
                  <a:t>三管式动态</a:t>
                </a:r>
                <a:r>
                  <a:rPr lang="en-US" altLang="zh-CN" sz="2200" dirty="0"/>
                  <a:t>RAM</a:t>
                </a:r>
                <a:r>
                  <a:rPr lang="zh-CN" altLang="en-US" sz="2200" dirty="0"/>
                  <a:t>基本单元电路中的三个</a:t>
                </a:r>
                <a:r>
                  <a:rPr lang="en-US" altLang="zh-CN" sz="2200" dirty="0"/>
                  <a:t>MOS</a:t>
                </a:r>
                <a:r>
                  <a:rPr lang="zh-CN" altLang="en-US" sz="2200" dirty="0"/>
                  <a:t>管</a:t>
                </a:r>
                <a:r>
                  <a:rPr lang="en-US" altLang="zh-CN" sz="2200" dirty="0"/>
                  <a:t>T1</a:t>
                </a:r>
                <a:r>
                  <a:rPr lang="zh-CN" altLang="en-US" sz="2200" dirty="0"/>
                  <a:t>、</a:t>
                </a:r>
                <a:r>
                  <a:rPr lang="en-US" altLang="zh-CN" sz="2200" dirty="0"/>
                  <a:t>T2</a:t>
                </a:r>
                <a:r>
                  <a:rPr lang="zh-CN" altLang="en-US" sz="2200" dirty="0"/>
                  <a:t>和</a:t>
                </a:r>
                <a:r>
                  <a:rPr lang="en-US" altLang="zh-CN" sz="2200" dirty="0"/>
                  <a:t>T3</a:t>
                </a:r>
                <a:r>
                  <a:rPr lang="zh-CN" altLang="en-US" sz="2200" dirty="0"/>
                  <a:t>主要用于控制基本单元电路读取或写入数据的过程。</a:t>
                </a:r>
                <a:endParaRPr lang="en-US" altLang="zh-CN" sz="2200" dirty="0"/>
              </a:p>
              <a:p>
                <a:pPr>
                  <a:lnSpc>
                    <a:spcPct val="100000"/>
                  </a:lnSpc>
                </a:pPr>
                <a:r>
                  <a:rPr lang="en-US" altLang="zh-CN" sz="2200" dirty="0"/>
                  <a:t>T4 MOS</a:t>
                </a:r>
                <a:r>
                  <a:rPr lang="zh-CN" altLang="en-US" sz="2200" dirty="0"/>
                  <a:t>管不属于基本单元电路，</a:t>
                </a:r>
                <a:r>
                  <a:rPr lang="zh-CN" altLang="en-US" sz="2200" dirty="0">
                    <a:sym typeface="+mn-ea"/>
                  </a:rPr>
                  <a:t>共用于</a:t>
                </a:r>
                <a:r>
                  <a:rPr lang="zh-CN" altLang="en-US" sz="2200" dirty="0"/>
                  <a:t>一列基本单元电路。</a:t>
                </a:r>
              </a:p>
            </p:txBody>
          </p:sp>
        </mc:Choice>
        <mc:Fallback xmlns="">
          <p:sp>
            <p:nvSpPr>
              <p:cNvPr id="145" name="内容占位符 1"/>
              <p:cNvSpPr txBox="1">
                <a:spLocks noRot="1" noChangeAspect="1" noMove="1" noResize="1" noEditPoints="1" noAdjustHandles="1" noChangeArrowheads="1" noChangeShapeType="1" noTextEdit="1"/>
              </p:cNvSpPr>
              <p:nvPr/>
            </p:nvSpPr>
            <p:spPr>
              <a:xfrm>
                <a:off x="6394450" y="1723390"/>
                <a:ext cx="5082540" cy="408559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2. 动态 </a:t>
            </a:r>
            <a:r>
              <a:rPr lang="en-US" altLang="zh-CN" b="1">
                <a:latin typeface="Times New Roman" panose="02020603050405020304" pitchFamily="18" charset="0"/>
                <a:cs typeface="Times New Roman" panose="02020603050405020304" pitchFamily="18" charset="0"/>
                <a:sym typeface="+mn-ea"/>
              </a:rPr>
              <a:t>RAM ( DRAM )</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065730"/>
            <a:ext cx="6842760" cy="4873029"/>
          </a:xfrm>
        </p:spPr>
        <p:txBody>
          <a:bodyPr/>
          <a:lstStyle/>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(1) 动态 </a:t>
            </a:r>
            <a:r>
              <a:rPr lang="en-US" altLang="zh-CN" b="1" dirty="0">
                <a:latin typeface="Times New Roman" panose="02020603050405020304" pitchFamily="18" charset="0"/>
                <a:cs typeface="Times New Roman" panose="02020603050405020304" pitchFamily="18" charset="0"/>
                <a:sym typeface="+mn-ea"/>
              </a:rPr>
              <a:t>RAM </a:t>
            </a:r>
            <a:r>
              <a:rPr lang="zh-CN" altLang="en-US" b="1" dirty="0">
                <a:latin typeface="Times New Roman" panose="02020603050405020304" pitchFamily="18" charset="0"/>
                <a:cs typeface="Times New Roman" panose="02020603050405020304" pitchFamily="18" charset="0"/>
                <a:sym typeface="+mn-ea"/>
              </a:rPr>
              <a:t>三管式</a:t>
            </a:r>
            <a:endParaRPr lang="en-US" altLang="zh-CN" b="1" dirty="0">
              <a:latin typeface="Times New Roman" panose="02020603050405020304" pitchFamily="18" charset="0"/>
              <a:cs typeface="Times New Roman" panose="02020603050405020304" pitchFamily="18" charset="0"/>
              <a:sym typeface="+mn-ea"/>
            </a:endParaRPr>
          </a:p>
          <a:p>
            <a:pPr marL="0" indent="0">
              <a:lnSpc>
                <a:spcPct val="100000"/>
              </a:lnSpc>
              <a:buNone/>
            </a:pPr>
            <a:r>
              <a:rPr lang="en-US" altLang="zh-CN" b="1" dirty="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基本单元电路读取</a:t>
            </a:r>
            <a:endParaRPr lang="zh-CN" altLang="en-US" dirty="0">
              <a:latin typeface="Times New Roman" panose="02020603050405020304" pitchFamily="18" charset="0"/>
              <a:cs typeface="Times New Roman" panose="02020603050405020304" pitchFamily="18" charset="0"/>
            </a:endParaRPr>
          </a:p>
        </p:txBody>
      </p:sp>
      <p:grpSp>
        <p:nvGrpSpPr>
          <p:cNvPr id="149" name="Group 2"/>
          <p:cNvGrpSpPr/>
          <p:nvPr/>
        </p:nvGrpSpPr>
        <p:grpSpPr bwMode="auto">
          <a:xfrm>
            <a:off x="983615" y="2165787"/>
            <a:ext cx="5716588" cy="3784600"/>
            <a:chOff x="8" y="1130"/>
            <a:chExt cx="3601" cy="2384"/>
          </a:xfrm>
        </p:grpSpPr>
        <p:sp>
          <p:nvSpPr>
            <p:cNvPr id="151" name="Line 4"/>
            <p:cNvSpPr>
              <a:spLocks noChangeShapeType="1"/>
            </p:cNvSpPr>
            <p:nvPr/>
          </p:nvSpPr>
          <p:spPr bwMode="auto">
            <a:xfrm>
              <a:off x="384" y="1440"/>
              <a:ext cx="24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Freeform 5"/>
            <p:cNvSpPr/>
            <p:nvPr/>
          </p:nvSpPr>
          <p:spPr bwMode="auto">
            <a:xfrm>
              <a:off x="384" y="2922"/>
              <a:ext cx="2502" cy="3"/>
            </a:xfrm>
            <a:custGeom>
              <a:avLst/>
              <a:gdLst>
                <a:gd name="T0" fmla="*/ 0 w 2502"/>
                <a:gd name="T1" fmla="*/ 3 h 3"/>
                <a:gd name="T2" fmla="*/ 2502 w 2502"/>
                <a:gd name="T3" fmla="*/ 0 h 3"/>
                <a:gd name="T4" fmla="*/ 0 60000 65536"/>
                <a:gd name="T5" fmla="*/ 0 60000 65536"/>
                <a:gd name="T6" fmla="*/ 0 w 2502"/>
                <a:gd name="T7" fmla="*/ 0 h 3"/>
                <a:gd name="T8" fmla="*/ 2502 w 2502"/>
                <a:gd name="T9" fmla="*/ 3 h 3"/>
              </a:gdLst>
              <a:ahLst/>
              <a:cxnLst>
                <a:cxn ang="T4">
                  <a:pos x="T0" y="T1"/>
                </a:cxn>
                <a:cxn ang="T5">
                  <a:pos x="T2" y="T3"/>
                </a:cxn>
              </a:cxnLst>
              <a:rect l="T6" t="T7" r="T8" b="T9"/>
              <a:pathLst>
                <a:path w="2502" h="3">
                  <a:moveTo>
                    <a:pt x="0" y="3"/>
                  </a:moveTo>
                  <a:lnTo>
                    <a:pt x="250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3" name="Group 6"/>
            <p:cNvGrpSpPr/>
            <p:nvPr/>
          </p:nvGrpSpPr>
          <p:grpSpPr bwMode="auto">
            <a:xfrm>
              <a:off x="1872" y="1632"/>
              <a:ext cx="49" cy="231"/>
              <a:chOff x="1872" y="1632"/>
              <a:chExt cx="49" cy="231"/>
            </a:xfrm>
          </p:grpSpPr>
          <p:sp>
            <p:nvSpPr>
              <p:cNvPr id="194" name="Freeform 7"/>
              <p:cNvSpPr/>
              <p:nvPr/>
            </p:nvSpPr>
            <p:spPr bwMode="auto">
              <a:xfrm>
                <a:off x="1872" y="169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8"/>
              <p:cNvSpPr/>
              <p:nvPr/>
            </p:nvSpPr>
            <p:spPr bwMode="auto">
              <a:xfrm>
                <a:off x="1920" y="1632"/>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4" name="Freeform 9"/>
            <p:cNvSpPr/>
            <p:nvPr/>
          </p:nvSpPr>
          <p:spPr bwMode="auto">
            <a:xfrm>
              <a:off x="1584" y="1440"/>
              <a:ext cx="291" cy="308"/>
            </a:xfrm>
            <a:custGeom>
              <a:avLst/>
              <a:gdLst>
                <a:gd name="T0" fmla="*/ 0 w 291"/>
                <a:gd name="T1" fmla="*/ 0 h 212"/>
                <a:gd name="T2" fmla="*/ 0 w 291"/>
                <a:gd name="T3" fmla="*/ 1990 h 212"/>
                <a:gd name="T4" fmla="*/ 291 w 291"/>
                <a:gd name="T5" fmla="*/ 1990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Freeform 10"/>
            <p:cNvSpPr/>
            <p:nvPr/>
          </p:nvSpPr>
          <p:spPr bwMode="auto">
            <a:xfrm>
              <a:off x="2447" y="1248"/>
              <a:ext cx="1" cy="2027"/>
            </a:xfrm>
            <a:custGeom>
              <a:avLst/>
              <a:gdLst>
                <a:gd name="T0" fmla="*/ 1 w 1"/>
                <a:gd name="T1" fmla="*/ 0 h 2027"/>
                <a:gd name="T2" fmla="*/ 0 w 1"/>
                <a:gd name="T3" fmla="*/ 2027 h 2027"/>
                <a:gd name="T4" fmla="*/ 0 60000 65536"/>
                <a:gd name="T5" fmla="*/ 0 60000 65536"/>
                <a:gd name="T6" fmla="*/ 0 w 1"/>
                <a:gd name="T7" fmla="*/ 0 h 2027"/>
                <a:gd name="T8" fmla="*/ 1 w 1"/>
                <a:gd name="T9" fmla="*/ 2027 h 2027"/>
              </a:gdLst>
              <a:ahLst/>
              <a:cxnLst>
                <a:cxn ang="T4">
                  <a:pos x="T0" y="T1"/>
                </a:cxn>
                <a:cxn ang="T5">
                  <a:pos x="T2" y="T3"/>
                </a:cxn>
              </a:cxnLst>
              <a:rect l="T6" t="T7" r="T8" b="T9"/>
              <a:pathLst>
                <a:path w="1" h="2027">
                  <a:moveTo>
                    <a:pt x="1" y="0"/>
                  </a:moveTo>
                  <a:lnTo>
                    <a:pt x="0"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Freeform 11"/>
            <p:cNvSpPr/>
            <p:nvPr/>
          </p:nvSpPr>
          <p:spPr bwMode="auto">
            <a:xfrm>
              <a:off x="1917" y="1697"/>
              <a:ext cx="536" cy="1"/>
            </a:xfrm>
            <a:custGeom>
              <a:avLst/>
              <a:gdLst>
                <a:gd name="T0" fmla="*/ 0 w 536"/>
                <a:gd name="T1" fmla="*/ 0 h 1"/>
                <a:gd name="T2" fmla="*/ 536 w 536"/>
                <a:gd name="T3" fmla="*/ 0 h 1"/>
                <a:gd name="T4" fmla="*/ 0 60000 65536"/>
                <a:gd name="T5" fmla="*/ 0 60000 65536"/>
                <a:gd name="T6" fmla="*/ 0 w 536"/>
                <a:gd name="T7" fmla="*/ 0 h 1"/>
                <a:gd name="T8" fmla="*/ 536 w 536"/>
                <a:gd name="T9" fmla="*/ 1 h 1"/>
              </a:gdLst>
              <a:ahLst/>
              <a:cxnLst>
                <a:cxn ang="T4">
                  <a:pos x="T0" y="T1"/>
                </a:cxn>
                <a:cxn ang="T5">
                  <a:pos x="T2" y="T3"/>
                </a:cxn>
              </a:cxnLst>
              <a:rect l="T6" t="T7" r="T8" b="T9"/>
              <a:pathLst>
                <a:path w="536" h="1">
                  <a:moveTo>
                    <a:pt x="0" y="0"/>
                  </a:moveTo>
                  <a:lnTo>
                    <a:pt x="53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57" name="Group 12"/>
            <p:cNvGrpSpPr/>
            <p:nvPr/>
          </p:nvGrpSpPr>
          <p:grpSpPr bwMode="auto">
            <a:xfrm>
              <a:off x="1872" y="2121"/>
              <a:ext cx="49" cy="231"/>
              <a:chOff x="1872" y="2121"/>
              <a:chExt cx="49" cy="231"/>
            </a:xfrm>
          </p:grpSpPr>
          <p:sp>
            <p:nvSpPr>
              <p:cNvPr id="192" name="Freeform 13"/>
              <p:cNvSpPr/>
              <p:nvPr/>
            </p:nvSpPr>
            <p:spPr bwMode="auto">
              <a:xfrm>
                <a:off x="1872" y="217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14"/>
              <p:cNvSpPr/>
              <p:nvPr/>
            </p:nvSpPr>
            <p:spPr bwMode="auto">
              <a:xfrm>
                <a:off x="1920" y="212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8" name="Freeform 15"/>
            <p:cNvSpPr/>
            <p:nvPr/>
          </p:nvSpPr>
          <p:spPr bwMode="auto">
            <a:xfrm>
              <a:off x="1917" y="1797"/>
              <a:ext cx="288" cy="395"/>
            </a:xfrm>
            <a:custGeom>
              <a:avLst/>
              <a:gdLst>
                <a:gd name="T0" fmla="*/ 0 w 288"/>
                <a:gd name="T1" fmla="*/ 2 h 395"/>
                <a:gd name="T2" fmla="*/ 288 w 288"/>
                <a:gd name="T3" fmla="*/ 0 h 395"/>
                <a:gd name="T4" fmla="*/ 287 w 288"/>
                <a:gd name="T5" fmla="*/ 395 h 395"/>
                <a:gd name="T6" fmla="*/ 6 w 288"/>
                <a:gd name="T7" fmla="*/ 395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Freeform 16"/>
            <p:cNvSpPr/>
            <p:nvPr/>
          </p:nvSpPr>
          <p:spPr bwMode="auto">
            <a:xfrm>
              <a:off x="1917" y="2291"/>
              <a:ext cx="291" cy="253"/>
            </a:xfrm>
            <a:custGeom>
              <a:avLst/>
              <a:gdLst>
                <a:gd name="T0" fmla="*/ 0 w 291"/>
                <a:gd name="T1" fmla="*/ 0 h 253"/>
                <a:gd name="T2" fmla="*/ 290 w 291"/>
                <a:gd name="T3" fmla="*/ 0 h 253"/>
                <a:gd name="T4" fmla="*/ 291 w 291"/>
                <a:gd name="T5" fmla="*/ 253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0" name="Line 17"/>
            <p:cNvSpPr>
              <a:spLocks noChangeShapeType="1"/>
            </p:cNvSpPr>
            <p:nvPr/>
          </p:nvSpPr>
          <p:spPr bwMode="auto">
            <a:xfrm>
              <a:off x="2112" y="2544"/>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Freeform 18"/>
            <p:cNvSpPr/>
            <p:nvPr/>
          </p:nvSpPr>
          <p:spPr bwMode="auto">
            <a:xfrm>
              <a:off x="768" y="1248"/>
              <a:ext cx="1" cy="2037"/>
            </a:xfrm>
            <a:custGeom>
              <a:avLst/>
              <a:gdLst>
                <a:gd name="T0" fmla="*/ 0 w 1"/>
                <a:gd name="T1" fmla="*/ 0 h 2037"/>
                <a:gd name="T2" fmla="*/ 0 w 1"/>
                <a:gd name="T3" fmla="*/ 2037 h 2037"/>
                <a:gd name="T4" fmla="*/ 0 60000 65536"/>
                <a:gd name="T5" fmla="*/ 0 60000 65536"/>
                <a:gd name="T6" fmla="*/ 0 w 1"/>
                <a:gd name="T7" fmla="*/ 0 h 2037"/>
                <a:gd name="T8" fmla="*/ 1 w 1"/>
                <a:gd name="T9" fmla="*/ 2037 h 2037"/>
              </a:gdLst>
              <a:ahLst/>
              <a:cxnLst>
                <a:cxn ang="T4">
                  <a:pos x="T0" y="T1"/>
                </a:cxn>
                <a:cxn ang="T5">
                  <a:pos x="T2" y="T3"/>
                </a:cxn>
              </a:cxnLst>
              <a:rect l="T6" t="T7" r="T8" b="T9"/>
              <a:pathLst>
                <a:path w="1" h="2037">
                  <a:moveTo>
                    <a:pt x="0" y="0"/>
                  </a:moveTo>
                  <a:lnTo>
                    <a:pt x="0" y="203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62" name="Group 19"/>
            <p:cNvGrpSpPr/>
            <p:nvPr/>
          </p:nvGrpSpPr>
          <p:grpSpPr bwMode="auto">
            <a:xfrm>
              <a:off x="1007" y="2398"/>
              <a:ext cx="231" cy="49"/>
              <a:chOff x="1007" y="2398"/>
              <a:chExt cx="231" cy="49"/>
            </a:xfrm>
          </p:grpSpPr>
          <p:sp>
            <p:nvSpPr>
              <p:cNvPr id="190" name="Freeform 20"/>
              <p:cNvSpPr/>
              <p:nvPr/>
            </p:nvSpPr>
            <p:spPr bwMode="auto">
              <a:xfrm rot="-5400000">
                <a:off x="1124" y="23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21"/>
              <p:cNvSpPr/>
              <p:nvPr/>
            </p:nvSpPr>
            <p:spPr bwMode="auto">
              <a:xfrm rot="-5400000">
                <a:off x="1122" y="228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63" name="Freeform 22"/>
            <p:cNvSpPr/>
            <p:nvPr/>
          </p:nvSpPr>
          <p:spPr bwMode="auto">
            <a:xfrm>
              <a:off x="1391" y="2495"/>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Freeform 23"/>
            <p:cNvSpPr/>
            <p:nvPr/>
          </p:nvSpPr>
          <p:spPr bwMode="auto">
            <a:xfrm>
              <a:off x="1389" y="2591"/>
              <a:ext cx="284" cy="1"/>
            </a:xfrm>
            <a:custGeom>
              <a:avLst/>
              <a:gdLst>
                <a:gd name="T0" fmla="*/ 0 w 284"/>
                <a:gd name="T1" fmla="*/ 0 h 1"/>
                <a:gd name="T2" fmla="*/ 284 w 284"/>
                <a:gd name="T3" fmla="*/ 0 h 1"/>
                <a:gd name="T4" fmla="*/ 0 60000 65536"/>
                <a:gd name="T5" fmla="*/ 0 60000 65536"/>
                <a:gd name="T6" fmla="*/ 0 w 284"/>
                <a:gd name="T7" fmla="*/ 0 h 1"/>
                <a:gd name="T8" fmla="*/ 284 w 284"/>
                <a:gd name="T9" fmla="*/ 1 h 1"/>
              </a:gdLst>
              <a:ahLst/>
              <a:cxnLst>
                <a:cxn ang="T4">
                  <a:pos x="T0" y="T1"/>
                </a:cxn>
                <a:cxn ang="T5">
                  <a:pos x="T2" y="T3"/>
                </a:cxn>
              </a:cxnLst>
              <a:rect l="T6" t="T7" r="T8" b="T9"/>
              <a:pathLst>
                <a:path w="284" h="1">
                  <a:moveTo>
                    <a:pt x="0" y="0"/>
                  </a:moveTo>
                  <a:lnTo>
                    <a:pt x="28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24"/>
            <p:cNvSpPr/>
            <p:nvPr/>
          </p:nvSpPr>
          <p:spPr bwMode="auto">
            <a:xfrm>
              <a:off x="1164" y="2235"/>
              <a:ext cx="707" cy="159"/>
            </a:xfrm>
            <a:custGeom>
              <a:avLst/>
              <a:gdLst>
                <a:gd name="T0" fmla="*/ 707 w 707"/>
                <a:gd name="T1" fmla="*/ 0 h 159"/>
                <a:gd name="T2" fmla="*/ 0 w 707"/>
                <a:gd name="T3" fmla="*/ 3 h 159"/>
                <a:gd name="T4" fmla="*/ 0 w 707"/>
                <a:gd name="T5" fmla="*/ 159 h 159"/>
                <a:gd name="T6" fmla="*/ 0 60000 65536"/>
                <a:gd name="T7" fmla="*/ 0 60000 65536"/>
                <a:gd name="T8" fmla="*/ 0 60000 65536"/>
                <a:gd name="T9" fmla="*/ 0 w 707"/>
                <a:gd name="T10" fmla="*/ 0 h 159"/>
                <a:gd name="T11" fmla="*/ 707 w 707"/>
                <a:gd name="T12" fmla="*/ 159 h 159"/>
              </a:gdLst>
              <a:ahLst/>
              <a:cxnLst>
                <a:cxn ang="T6">
                  <a:pos x="T0" y="T1"/>
                </a:cxn>
                <a:cxn ang="T7">
                  <a:pos x="T2" y="T3"/>
                </a:cxn>
                <a:cxn ang="T8">
                  <a:pos x="T4" y="T5"/>
                </a:cxn>
              </a:cxnLst>
              <a:rect l="T9" t="T10" r="T11" b="T12"/>
              <a:pathLst>
                <a:path w="707" h="159">
                  <a:moveTo>
                    <a:pt x="707" y="0"/>
                  </a:moveTo>
                  <a:lnTo>
                    <a:pt x="0" y="3"/>
                  </a:lnTo>
                  <a:lnTo>
                    <a:pt x="0" y="1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25"/>
            <p:cNvSpPr/>
            <p:nvPr/>
          </p:nvSpPr>
          <p:spPr bwMode="auto">
            <a:xfrm>
              <a:off x="1535" y="2237"/>
              <a:ext cx="1" cy="259"/>
            </a:xfrm>
            <a:custGeom>
              <a:avLst/>
              <a:gdLst>
                <a:gd name="T0" fmla="*/ 0 w 1"/>
                <a:gd name="T1" fmla="*/ 0 h 259"/>
                <a:gd name="T2" fmla="*/ 0 w 1"/>
                <a:gd name="T3" fmla="*/ 259 h 259"/>
                <a:gd name="T4" fmla="*/ 0 60000 65536"/>
                <a:gd name="T5" fmla="*/ 0 60000 65536"/>
                <a:gd name="T6" fmla="*/ 0 w 1"/>
                <a:gd name="T7" fmla="*/ 0 h 259"/>
                <a:gd name="T8" fmla="*/ 1 w 1"/>
                <a:gd name="T9" fmla="*/ 259 h 259"/>
              </a:gdLst>
              <a:ahLst/>
              <a:cxnLst>
                <a:cxn ang="T4">
                  <a:pos x="T0" y="T1"/>
                </a:cxn>
                <a:cxn ang="T5">
                  <a:pos x="T2" y="T3"/>
                </a:cxn>
              </a:cxnLst>
              <a:rect l="T6" t="T7" r="T8" b="T9"/>
              <a:pathLst>
                <a:path w="1" h="259">
                  <a:moveTo>
                    <a:pt x="0" y="0"/>
                  </a:moveTo>
                  <a:lnTo>
                    <a:pt x="0" y="2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26"/>
            <p:cNvSpPr/>
            <p:nvPr/>
          </p:nvSpPr>
          <p:spPr bwMode="auto">
            <a:xfrm>
              <a:off x="1116" y="2454"/>
              <a:ext cx="3" cy="468"/>
            </a:xfrm>
            <a:custGeom>
              <a:avLst/>
              <a:gdLst>
                <a:gd name="T0" fmla="*/ 3 w 3"/>
                <a:gd name="T1" fmla="*/ 0 h 468"/>
                <a:gd name="T2" fmla="*/ 0 w 3"/>
                <a:gd name="T3" fmla="*/ 468 h 468"/>
                <a:gd name="T4" fmla="*/ 0 60000 65536"/>
                <a:gd name="T5" fmla="*/ 0 60000 65536"/>
                <a:gd name="T6" fmla="*/ 0 w 3"/>
                <a:gd name="T7" fmla="*/ 0 h 468"/>
                <a:gd name="T8" fmla="*/ 3 w 3"/>
                <a:gd name="T9" fmla="*/ 468 h 468"/>
              </a:gdLst>
              <a:ahLst/>
              <a:cxnLst>
                <a:cxn ang="T4">
                  <a:pos x="T0" y="T1"/>
                </a:cxn>
                <a:cxn ang="T5">
                  <a:pos x="T2" y="T3"/>
                </a:cxn>
              </a:cxnLst>
              <a:rect l="T6" t="T7" r="T8" b="T9"/>
              <a:pathLst>
                <a:path w="3" h="468">
                  <a:moveTo>
                    <a:pt x="3" y="0"/>
                  </a:moveTo>
                  <a:lnTo>
                    <a:pt x="0" y="468"/>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Line 27"/>
            <p:cNvSpPr>
              <a:spLocks noChangeShapeType="1"/>
            </p:cNvSpPr>
            <p:nvPr/>
          </p:nvSpPr>
          <p:spPr bwMode="auto">
            <a:xfrm>
              <a:off x="1536" y="2592"/>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9" name="Line 28"/>
            <p:cNvSpPr>
              <a:spLocks noChangeShapeType="1"/>
            </p:cNvSpPr>
            <p:nvPr/>
          </p:nvSpPr>
          <p:spPr bwMode="auto">
            <a:xfrm>
              <a:off x="1440" y="273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0" name="Freeform 29"/>
            <p:cNvSpPr/>
            <p:nvPr/>
          </p:nvSpPr>
          <p:spPr bwMode="auto">
            <a:xfrm>
              <a:off x="771" y="2235"/>
              <a:ext cx="306" cy="162"/>
            </a:xfrm>
            <a:custGeom>
              <a:avLst/>
              <a:gdLst>
                <a:gd name="T0" fmla="*/ 306 w 306"/>
                <a:gd name="T1" fmla="*/ 162 h 162"/>
                <a:gd name="T2" fmla="*/ 306 w 306"/>
                <a:gd name="T3" fmla="*/ 0 h 162"/>
                <a:gd name="T4" fmla="*/ 0 w 306"/>
                <a:gd name="T5" fmla="*/ 0 h 162"/>
                <a:gd name="T6" fmla="*/ 0 60000 65536"/>
                <a:gd name="T7" fmla="*/ 0 60000 65536"/>
                <a:gd name="T8" fmla="*/ 0 60000 65536"/>
                <a:gd name="T9" fmla="*/ 0 w 306"/>
                <a:gd name="T10" fmla="*/ 0 h 162"/>
                <a:gd name="T11" fmla="*/ 306 w 306"/>
                <a:gd name="T12" fmla="*/ 162 h 162"/>
              </a:gdLst>
              <a:ahLst/>
              <a:cxnLst>
                <a:cxn ang="T6">
                  <a:pos x="T0" y="T1"/>
                </a:cxn>
                <a:cxn ang="T7">
                  <a:pos x="T2" y="T3"/>
                </a:cxn>
                <a:cxn ang="T8">
                  <a:pos x="T4" y="T5"/>
                </a:cxn>
              </a:cxnLst>
              <a:rect l="T9" t="T10" r="T11" b="T12"/>
              <a:pathLst>
                <a:path w="306" h="162">
                  <a:moveTo>
                    <a:pt x="306" y="162"/>
                  </a:moveTo>
                  <a:lnTo>
                    <a:pt x="306" y="0"/>
                  </a:lnTo>
                  <a:lnTo>
                    <a:pt x="0"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1" name="Group 30"/>
            <p:cNvGrpSpPr/>
            <p:nvPr/>
          </p:nvGrpSpPr>
          <p:grpSpPr bwMode="auto">
            <a:xfrm>
              <a:off x="2600" y="1871"/>
              <a:ext cx="231" cy="49"/>
              <a:chOff x="2600" y="1871"/>
              <a:chExt cx="231" cy="49"/>
            </a:xfrm>
          </p:grpSpPr>
          <p:sp>
            <p:nvSpPr>
              <p:cNvPr id="188" name="Freeform 31"/>
              <p:cNvSpPr/>
              <p:nvPr/>
            </p:nvSpPr>
            <p:spPr bwMode="auto">
              <a:xfrm rot="-5400000">
                <a:off x="2717" y="186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32"/>
              <p:cNvSpPr/>
              <p:nvPr/>
            </p:nvSpPr>
            <p:spPr bwMode="auto">
              <a:xfrm rot="-5400000">
                <a:off x="2715" y="1756"/>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2" name="Freeform 33"/>
            <p:cNvSpPr/>
            <p:nvPr/>
          </p:nvSpPr>
          <p:spPr bwMode="auto">
            <a:xfrm>
              <a:off x="2457" y="1692"/>
              <a:ext cx="210" cy="183"/>
            </a:xfrm>
            <a:custGeom>
              <a:avLst/>
              <a:gdLst>
                <a:gd name="T0" fmla="*/ 0 w 210"/>
                <a:gd name="T1" fmla="*/ 0 h 183"/>
                <a:gd name="T2" fmla="*/ 210 w 210"/>
                <a:gd name="T3" fmla="*/ 0 h 183"/>
                <a:gd name="T4" fmla="*/ 210 w 210"/>
                <a:gd name="T5" fmla="*/ 183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34"/>
            <p:cNvSpPr/>
            <p:nvPr/>
          </p:nvSpPr>
          <p:spPr bwMode="auto">
            <a:xfrm>
              <a:off x="2769" y="1230"/>
              <a:ext cx="414" cy="639"/>
            </a:xfrm>
            <a:custGeom>
              <a:avLst/>
              <a:gdLst>
                <a:gd name="T0" fmla="*/ 0 w 414"/>
                <a:gd name="T1" fmla="*/ 639 h 639"/>
                <a:gd name="T2" fmla="*/ 0 w 414"/>
                <a:gd name="T3" fmla="*/ 465 h 639"/>
                <a:gd name="T4" fmla="*/ 414 w 414"/>
                <a:gd name="T5" fmla="*/ 465 h 639"/>
                <a:gd name="T6" fmla="*/ 414 w 414"/>
                <a:gd name="T7" fmla="*/ 0 h 639"/>
                <a:gd name="T8" fmla="*/ 0 60000 65536"/>
                <a:gd name="T9" fmla="*/ 0 60000 65536"/>
                <a:gd name="T10" fmla="*/ 0 60000 65536"/>
                <a:gd name="T11" fmla="*/ 0 60000 65536"/>
                <a:gd name="T12" fmla="*/ 0 w 414"/>
                <a:gd name="T13" fmla="*/ 0 h 639"/>
                <a:gd name="T14" fmla="*/ 414 w 414"/>
                <a:gd name="T15" fmla="*/ 639 h 639"/>
              </a:gdLst>
              <a:ahLst/>
              <a:cxnLst>
                <a:cxn ang="T8">
                  <a:pos x="T0" y="T1"/>
                </a:cxn>
                <a:cxn ang="T9">
                  <a:pos x="T2" y="T3"/>
                </a:cxn>
                <a:cxn ang="T10">
                  <a:pos x="T4" y="T5"/>
                </a:cxn>
                <a:cxn ang="T11">
                  <a:pos x="T6" y="T7"/>
                </a:cxn>
              </a:cxnLst>
              <a:rect l="T12" t="T13" r="T14" b="T15"/>
              <a:pathLst>
                <a:path w="414" h="639">
                  <a:moveTo>
                    <a:pt x="0" y="639"/>
                  </a:moveTo>
                  <a:lnTo>
                    <a:pt x="0" y="465"/>
                  </a:lnTo>
                  <a:lnTo>
                    <a:pt x="414" y="465"/>
                  </a:lnTo>
                  <a:lnTo>
                    <a:pt x="41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4" name="Freeform 35"/>
            <p:cNvSpPr/>
            <p:nvPr/>
          </p:nvSpPr>
          <p:spPr bwMode="auto">
            <a:xfrm>
              <a:off x="2721" y="1923"/>
              <a:ext cx="441" cy="186"/>
            </a:xfrm>
            <a:custGeom>
              <a:avLst/>
              <a:gdLst>
                <a:gd name="T0" fmla="*/ 0 w 441"/>
                <a:gd name="T1" fmla="*/ 0 h 186"/>
                <a:gd name="T2" fmla="*/ 0 w 441"/>
                <a:gd name="T3" fmla="*/ 186 h 186"/>
                <a:gd name="T4" fmla="*/ 441 w 441"/>
                <a:gd name="T5" fmla="*/ 186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Text Box 36"/>
            <p:cNvSpPr txBox="1">
              <a:spLocks noChangeArrowheads="1"/>
            </p:cNvSpPr>
            <p:nvPr/>
          </p:nvSpPr>
          <p:spPr bwMode="auto">
            <a:xfrm>
              <a:off x="2487" y="211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预充电信号</a:t>
              </a:r>
            </a:p>
          </p:txBody>
        </p:sp>
        <p:sp>
          <p:nvSpPr>
            <p:cNvPr id="176" name="Text Box 37"/>
            <p:cNvSpPr txBox="1">
              <a:spLocks noChangeArrowheads="1"/>
            </p:cNvSpPr>
            <p:nvPr/>
          </p:nvSpPr>
          <p:spPr bwMode="auto">
            <a:xfrm>
              <a:off x="8" y="1440"/>
              <a:ext cx="7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spcBef>
                  <a:spcPct val="50000"/>
                </a:spcBef>
              </a:pPr>
              <a:r>
                <a:rPr lang="zh-CN" altLang="en-US" sz="2000" b="1"/>
                <a:t>读选择线</a:t>
              </a:r>
            </a:p>
          </p:txBody>
        </p:sp>
        <p:sp>
          <p:nvSpPr>
            <p:cNvPr id="177" name="Text Box 38"/>
            <p:cNvSpPr txBox="1">
              <a:spLocks noChangeArrowheads="1"/>
            </p:cNvSpPr>
            <p:nvPr/>
          </p:nvSpPr>
          <p:spPr bwMode="auto">
            <a:xfrm>
              <a:off x="432"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写数据线</a:t>
              </a:r>
            </a:p>
          </p:txBody>
        </p:sp>
        <p:sp>
          <p:nvSpPr>
            <p:cNvPr id="178" name="Text Box 39"/>
            <p:cNvSpPr txBox="1">
              <a:spLocks noChangeArrowheads="1"/>
            </p:cNvSpPr>
            <p:nvPr/>
          </p:nvSpPr>
          <p:spPr bwMode="auto">
            <a:xfrm>
              <a:off x="8" y="2947"/>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50000"/>
                </a:spcBef>
              </a:pPr>
              <a:r>
                <a:rPr lang="zh-CN" altLang="en-US" sz="2000" b="1"/>
                <a:t>写选择线</a:t>
              </a:r>
            </a:p>
          </p:txBody>
        </p:sp>
        <p:sp>
          <p:nvSpPr>
            <p:cNvPr id="179" name="Text Box 40"/>
            <p:cNvSpPr txBox="1">
              <a:spLocks noChangeArrowheads="1"/>
            </p:cNvSpPr>
            <p:nvPr/>
          </p:nvSpPr>
          <p:spPr bwMode="auto">
            <a:xfrm>
              <a:off x="1880"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读数据线</a:t>
              </a:r>
            </a:p>
          </p:txBody>
        </p:sp>
        <p:sp>
          <p:nvSpPr>
            <p:cNvPr id="180" name="Text Box 41"/>
            <p:cNvSpPr txBox="1">
              <a:spLocks noChangeArrowheads="1"/>
            </p:cNvSpPr>
            <p:nvPr/>
          </p:nvSpPr>
          <p:spPr bwMode="auto">
            <a:xfrm>
              <a:off x="3186" y="1130"/>
              <a:ext cx="42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t>V</a:t>
              </a:r>
              <a:r>
                <a:rPr lang="en-US" altLang="zh-CN" b="1" i="1" baseline="-25000"/>
                <a:t>DD</a:t>
              </a:r>
            </a:p>
          </p:txBody>
        </p:sp>
        <p:sp>
          <p:nvSpPr>
            <p:cNvPr id="181" name="Text Box 42"/>
            <p:cNvSpPr txBox="1">
              <a:spLocks noChangeArrowheads="1"/>
            </p:cNvSpPr>
            <p:nvPr/>
          </p:nvSpPr>
          <p:spPr bwMode="auto">
            <a:xfrm>
              <a:off x="1110" y="2447"/>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solidFill>
                    <a:schemeClr val="folHlink"/>
                  </a:solidFill>
                </a:rPr>
                <a:t>C</a:t>
              </a:r>
              <a:r>
                <a:rPr lang="en-US" altLang="zh-CN" sz="2800" b="1" i="1" baseline="-25000">
                  <a:solidFill>
                    <a:schemeClr val="folHlink"/>
                  </a:solidFill>
                </a:rPr>
                <a:t>g</a:t>
              </a:r>
            </a:p>
          </p:txBody>
        </p:sp>
        <p:sp>
          <p:nvSpPr>
            <p:cNvPr id="183" name="Text Box 44"/>
            <p:cNvSpPr txBox="1">
              <a:spLocks noChangeArrowheads="1"/>
            </p:cNvSpPr>
            <p:nvPr/>
          </p:nvSpPr>
          <p:spPr bwMode="auto">
            <a:xfrm>
              <a:off x="2879" y="178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tx1"/>
                  </a:solidFill>
                </a:rPr>
                <a:t>T</a:t>
              </a:r>
              <a:r>
                <a:rPr lang="en-US" altLang="zh-CN" sz="2800" b="1" baseline="-25000">
                  <a:solidFill>
                    <a:schemeClr val="tx1"/>
                  </a:solidFill>
                </a:rPr>
                <a:t>4</a:t>
              </a:r>
            </a:p>
          </p:txBody>
        </p:sp>
        <p:sp>
          <p:nvSpPr>
            <p:cNvPr id="185" name="Text Box 46"/>
            <p:cNvSpPr txBox="1">
              <a:spLocks noChangeArrowheads="1"/>
            </p:cNvSpPr>
            <p:nvPr/>
          </p:nvSpPr>
          <p:spPr bwMode="auto">
            <a:xfrm>
              <a:off x="772" y="2312"/>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3</a:t>
              </a:r>
            </a:p>
          </p:txBody>
        </p:sp>
        <p:sp>
          <p:nvSpPr>
            <p:cNvPr id="186" name="Text Box 47"/>
            <p:cNvSpPr txBox="1">
              <a:spLocks noChangeArrowheads="1"/>
            </p:cNvSpPr>
            <p:nvPr/>
          </p:nvSpPr>
          <p:spPr bwMode="auto">
            <a:xfrm>
              <a:off x="1583" y="1418"/>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2</a:t>
              </a:r>
            </a:p>
          </p:txBody>
        </p:sp>
        <p:sp>
          <p:nvSpPr>
            <p:cNvPr id="187" name="Text Box 48"/>
            <p:cNvSpPr txBox="1">
              <a:spLocks noChangeArrowheads="1"/>
            </p:cNvSpPr>
            <p:nvPr/>
          </p:nvSpPr>
          <p:spPr bwMode="auto">
            <a:xfrm>
              <a:off x="1579" y="192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1</a:t>
              </a:r>
            </a:p>
          </p:txBody>
        </p:sp>
      </p:grpSp>
      <p:grpSp>
        <p:nvGrpSpPr>
          <p:cNvPr id="196" name="Group 49"/>
          <p:cNvGrpSpPr/>
          <p:nvPr/>
        </p:nvGrpSpPr>
        <p:grpSpPr bwMode="auto">
          <a:xfrm>
            <a:off x="4857115" y="3038912"/>
            <a:ext cx="685800" cy="2532063"/>
            <a:chOff x="2448" y="1680"/>
            <a:chExt cx="432" cy="1595"/>
          </a:xfrm>
        </p:grpSpPr>
        <p:sp>
          <p:nvSpPr>
            <p:cNvPr id="197" name="Freeform 50"/>
            <p:cNvSpPr/>
            <p:nvPr/>
          </p:nvSpPr>
          <p:spPr bwMode="auto">
            <a:xfrm>
              <a:off x="2448" y="1680"/>
              <a:ext cx="1" cy="1595"/>
            </a:xfrm>
            <a:custGeom>
              <a:avLst/>
              <a:gdLst>
                <a:gd name="T0" fmla="*/ 0 w 1"/>
                <a:gd name="T1" fmla="*/ 0 h 1595"/>
                <a:gd name="T2" fmla="*/ 0 w 1"/>
                <a:gd name="T3" fmla="*/ 1595 h 1595"/>
                <a:gd name="T4" fmla="*/ 0 60000 65536"/>
                <a:gd name="T5" fmla="*/ 0 60000 65536"/>
                <a:gd name="T6" fmla="*/ 0 w 1"/>
                <a:gd name="T7" fmla="*/ 0 h 1595"/>
                <a:gd name="T8" fmla="*/ 1 w 1"/>
                <a:gd name="T9" fmla="*/ 1595 h 1595"/>
              </a:gdLst>
              <a:ahLst/>
              <a:cxnLst>
                <a:cxn ang="T4">
                  <a:pos x="T0" y="T1"/>
                </a:cxn>
                <a:cxn ang="T5">
                  <a:pos x="T2" y="T3"/>
                </a:cxn>
              </a:cxnLst>
              <a:rect l="T6" t="T7" r="T8" b="T9"/>
              <a:pathLst>
                <a:path w="1" h="1595">
                  <a:moveTo>
                    <a:pt x="0" y="0"/>
                  </a:moveTo>
                  <a:lnTo>
                    <a:pt x="0" y="159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98" name="Group 51"/>
            <p:cNvGrpSpPr/>
            <p:nvPr/>
          </p:nvGrpSpPr>
          <p:grpSpPr bwMode="auto">
            <a:xfrm>
              <a:off x="2544" y="2371"/>
              <a:ext cx="336" cy="365"/>
              <a:chOff x="1680" y="2371"/>
              <a:chExt cx="336" cy="365"/>
            </a:xfrm>
          </p:grpSpPr>
          <p:sp>
            <p:nvSpPr>
              <p:cNvPr id="199" name="Rectangle 52"/>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Text Box 53"/>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sp>
        <p:nvSpPr>
          <p:cNvPr id="203" name="Text Box 56"/>
          <p:cNvSpPr txBox="1">
            <a:spLocks noChangeArrowheads="1"/>
          </p:cNvSpPr>
          <p:nvPr/>
        </p:nvSpPr>
        <p:spPr bwMode="auto">
          <a:xfrm>
            <a:off x="680720" y="6324960"/>
            <a:ext cx="500443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读出与原存信息相反（破坏性读）</a:t>
            </a:r>
          </a:p>
        </p:txBody>
      </p:sp>
      <p:grpSp>
        <p:nvGrpSpPr>
          <p:cNvPr id="223" name="Group 76"/>
          <p:cNvGrpSpPr/>
          <p:nvPr/>
        </p:nvGrpSpPr>
        <p:grpSpPr bwMode="auto">
          <a:xfrm rot="-5400000">
            <a:off x="5244465" y="3199250"/>
            <a:ext cx="77788" cy="366712"/>
            <a:chOff x="1586" y="1334"/>
            <a:chExt cx="49" cy="231"/>
          </a:xfrm>
        </p:grpSpPr>
        <p:sp>
          <p:nvSpPr>
            <p:cNvPr id="224" name="Freeform 7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Freeform 7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6" name="Freeform 79"/>
          <p:cNvSpPr/>
          <p:nvPr/>
        </p:nvSpPr>
        <p:spPr bwMode="auto">
          <a:xfrm>
            <a:off x="5290503" y="3424675"/>
            <a:ext cx="700087" cy="295275"/>
          </a:xfrm>
          <a:custGeom>
            <a:avLst/>
            <a:gdLst>
              <a:gd name="T0" fmla="*/ 0 w 441"/>
              <a:gd name="T1" fmla="*/ 0 h 186"/>
              <a:gd name="T2" fmla="*/ 0 w 441"/>
              <a:gd name="T3" fmla="*/ 2147483647 h 186"/>
              <a:gd name="T4" fmla="*/ 2147483647 w 441"/>
              <a:gd name="T5" fmla="*/ 2147483647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27" name="Group 80"/>
          <p:cNvGrpSpPr/>
          <p:nvPr/>
        </p:nvGrpSpPr>
        <p:grpSpPr bwMode="auto">
          <a:xfrm>
            <a:off x="5366703" y="2159437"/>
            <a:ext cx="1338262" cy="1173163"/>
            <a:chOff x="2769" y="1133"/>
            <a:chExt cx="843" cy="739"/>
          </a:xfrm>
        </p:grpSpPr>
        <p:sp>
          <p:nvSpPr>
            <p:cNvPr id="229" name="Freeform 82"/>
            <p:cNvSpPr/>
            <p:nvPr/>
          </p:nvSpPr>
          <p:spPr bwMode="auto">
            <a:xfrm>
              <a:off x="2769" y="1224"/>
              <a:ext cx="402" cy="648"/>
            </a:xfrm>
            <a:custGeom>
              <a:avLst/>
              <a:gdLst>
                <a:gd name="T0" fmla="*/ 0 w 402"/>
                <a:gd name="T1" fmla="*/ 648 h 648"/>
                <a:gd name="T2" fmla="*/ 0 w 402"/>
                <a:gd name="T3" fmla="*/ 465 h 648"/>
                <a:gd name="T4" fmla="*/ 402 w 402"/>
                <a:gd name="T5" fmla="*/ 465 h 648"/>
                <a:gd name="T6" fmla="*/ 402 w 402"/>
                <a:gd name="T7" fmla="*/ 0 h 648"/>
                <a:gd name="T8" fmla="*/ 0 60000 65536"/>
                <a:gd name="T9" fmla="*/ 0 60000 65536"/>
                <a:gd name="T10" fmla="*/ 0 60000 65536"/>
                <a:gd name="T11" fmla="*/ 0 60000 65536"/>
                <a:gd name="T12" fmla="*/ 0 w 402"/>
                <a:gd name="T13" fmla="*/ 0 h 648"/>
                <a:gd name="T14" fmla="*/ 402 w 402"/>
                <a:gd name="T15" fmla="*/ 648 h 648"/>
              </a:gdLst>
              <a:ahLst/>
              <a:cxnLst>
                <a:cxn ang="T8">
                  <a:pos x="T0" y="T1"/>
                </a:cxn>
                <a:cxn ang="T9">
                  <a:pos x="T2" y="T3"/>
                </a:cxn>
                <a:cxn ang="T10">
                  <a:pos x="T4" y="T5"/>
                </a:cxn>
                <a:cxn ang="T11">
                  <a:pos x="T6" y="T7"/>
                </a:cxn>
              </a:cxnLst>
              <a:rect l="T12" t="T13" r="T14" b="T15"/>
              <a:pathLst>
                <a:path w="402" h="648">
                  <a:moveTo>
                    <a:pt x="0" y="648"/>
                  </a:moveTo>
                  <a:lnTo>
                    <a:pt x="0" y="465"/>
                  </a:lnTo>
                  <a:lnTo>
                    <a:pt x="402" y="465"/>
                  </a:lnTo>
                  <a:lnTo>
                    <a:pt x="40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Text Box 83"/>
            <p:cNvSpPr txBox="1">
              <a:spLocks noChangeArrowheads="1"/>
            </p:cNvSpPr>
            <p:nvPr/>
          </p:nvSpPr>
          <p:spPr bwMode="auto">
            <a:xfrm>
              <a:off x="3189" y="1133"/>
              <a:ext cx="42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solidFill>
                    <a:srgbClr val="FF0000"/>
                  </a:solidFill>
                </a:rPr>
                <a:t>V</a:t>
              </a:r>
              <a:r>
                <a:rPr lang="en-US" altLang="zh-CN" b="1" i="1" baseline="-25000">
                  <a:solidFill>
                    <a:srgbClr val="FF0000"/>
                  </a:solidFill>
                </a:rPr>
                <a:t>DD</a:t>
              </a:r>
            </a:p>
          </p:txBody>
        </p:sp>
      </p:grpSp>
      <p:sp>
        <p:nvSpPr>
          <p:cNvPr id="231" name="Freeform 84"/>
          <p:cNvSpPr/>
          <p:nvPr/>
        </p:nvSpPr>
        <p:spPr bwMode="auto">
          <a:xfrm>
            <a:off x="4871403" y="3057962"/>
            <a:ext cx="333375" cy="290513"/>
          </a:xfrm>
          <a:custGeom>
            <a:avLst/>
            <a:gdLst>
              <a:gd name="T0" fmla="*/ 0 w 210"/>
              <a:gd name="T1" fmla="*/ 0 h 183"/>
              <a:gd name="T2" fmla="*/ 2147483647 w 210"/>
              <a:gd name="T3" fmla="*/ 0 h 183"/>
              <a:gd name="T4" fmla="*/ 2147483647 w 210"/>
              <a:gd name="T5" fmla="*/ 2147483647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Line 85"/>
          <p:cNvSpPr>
            <a:spLocks noChangeShapeType="1"/>
          </p:cNvSpPr>
          <p:nvPr/>
        </p:nvSpPr>
        <p:spPr bwMode="auto">
          <a:xfrm>
            <a:off x="1580515" y="2657912"/>
            <a:ext cx="19050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33" name="Group 86"/>
          <p:cNvGrpSpPr/>
          <p:nvPr/>
        </p:nvGrpSpPr>
        <p:grpSpPr bwMode="auto">
          <a:xfrm>
            <a:off x="3942715" y="2962712"/>
            <a:ext cx="77788" cy="366713"/>
            <a:chOff x="1586" y="1334"/>
            <a:chExt cx="49" cy="231"/>
          </a:xfrm>
        </p:grpSpPr>
        <p:sp>
          <p:nvSpPr>
            <p:cNvPr id="234" name="Freeform 87"/>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88"/>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36" name="Freeform 89"/>
          <p:cNvSpPr/>
          <p:nvPr/>
        </p:nvSpPr>
        <p:spPr bwMode="auto">
          <a:xfrm>
            <a:off x="4018915" y="3053200"/>
            <a:ext cx="857250" cy="1587"/>
          </a:xfrm>
          <a:custGeom>
            <a:avLst/>
            <a:gdLst>
              <a:gd name="T0" fmla="*/ 0 w 540"/>
              <a:gd name="T1" fmla="*/ 0 h 1"/>
              <a:gd name="T2" fmla="*/ 2147483647 w 540"/>
              <a:gd name="T3" fmla="*/ 0 h 1"/>
              <a:gd name="T4" fmla="*/ 0 60000 65536"/>
              <a:gd name="T5" fmla="*/ 0 60000 65536"/>
              <a:gd name="T6" fmla="*/ 0 w 540"/>
              <a:gd name="T7" fmla="*/ 0 h 1"/>
              <a:gd name="T8" fmla="*/ 540 w 540"/>
              <a:gd name="T9" fmla="*/ 1 h 1"/>
            </a:gdLst>
            <a:ahLst/>
            <a:cxnLst>
              <a:cxn ang="T4">
                <a:pos x="T0" y="T1"/>
              </a:cxn>
              <a:cxn ang="T5">
                <a:pos x="T2" y="T3"/>
              </a:cxn>
            </a:cxnLst>
            <a:rect l="T6" t="T7" r="T8" b="T9"/>
            <a:pathLst>
              <a:path w="540" h="1">
                <a:moveTo>
                  <a:pt x="0" y="0"/>
                </a:moveTo>
                <a:lnTo>
                  <a:pt x="540" y="0"/>
                </a:lnTo>
              </a:path>
            </a:pathLst>
          </a:custGeom>
          <a:noFill/>
          <a:ln w="7620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37" name="Group 90"/>
          <p:cNvGrpSpPr/>
          <p:nvPr/>
        </p:nvGrpSpPr>
        <p:grpSpPr bwMode="auto">
          <a:xfrm>
            <a:off x="3942715" y="3739000"/>
            <a:ext cx="77788" cy="366712"/>
            <a:chOff x="1586" y="1334"/>
            <a:chExt cx="49" cy="231"/>
          </a:xfrm>
        </p:grpSpPr>
        <p:sp>
          <p:nvSpPr>
            <p:cNvPr id="238" name="Freeform 91"/>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9" name="Freeform 92"/>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40" name="Freeform 93"/>
          <p:cNvSpPr/>
          <p:nvPr/>
        </p:nvSpPr>
        <p:spPr bwMode="auto">
          <a:xfrm>
            <a:off x="4014153" y="3224650"/>
            <a:ext cx="457200" cy="627062"/>
          </a:xfrm>
          <a:custGeom>
            <a:avLst/>
            <a:gdLst>
              <a:gd name="T0" fmla="*/ 0 w 288"/>
              <a:gd name="T1" fmla="*/ 2147483647 h 395"/>
              <a:gd name="T2" fmla="*/ 2147483647 w 288"/>
              <a:gd name="T3" fmla="*/ 0 h 395"/>
              <a:gd name="T4" fmla="*/ 2147483647 w 288"/>
              <a:gd name="T5" fmla="*/ 2147483647 h 395"/>
              <a:gd name="T6" fmla="*/ 2147483647 w 288"/>
              <a:gd name="T7" fmla="*/ 2147483647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1" name="Freeform 94"/>
          <p:cNvSpPr/>
          <p:nvPr/>
        </p:nvSpPr>
        <p:spPr bwMode="auto">
          <a:xfrm>
            <a:off x="4014153" y="4008875"/>
            <a:ext cx="461962" cy="401637"/>
          </a:xfrm>
          <a:custGeom>
            <a:avLst/>
            <a:gdLst>
              <a:gd name="T0" fmla="*/ 0 w 291"/>
              <a:gd name="T1" fmla="*/ 0 h 253"/>
              <a:gd name="T2" fmla="*/ 2147483647 w 291"/>
              <a:gd name="T3" fmla="*/ 0 h 253"/>
              <a:gd name="T4" fmla="*/ 2147483647 w 291"/>
              <a:gd name="T5" fmla="*/ 2147483647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2" name="Line 95"/>
          <p:cNvSpPr>
            <a:spLocks noChangeShapeType="1"/>
          </p:cNvSpPr>
          <p:nvPr/>
        </p:nvSpPr>
        <p:spPr bwMode="auto">
          <a:xfrm>
            <a:off x="4323715" y="4410512"/>
            <a:ext cx="304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43" name="Group 96"/>
          <p:cNvGrpSpPr/>
          <p:nvPr/>
        </p:nvGrpSpPr>
        <p:grpSpPr bwMode="auto">
          <a:xfrm>
            <a:off x="3637915" y="4135875"/>
            <a:ext cx="533400" cy="579437"/>
            <a:chOff x="1680" y="2371"/>
            <a:chExt cx="336" cy="365"/>
          </a:xfrm>
        </p:grpSpPr>
        <p:sp>
          <p:nvSpPr>
            <p:cNvPr id="244" name="Rectangle 97"/>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 name="Text Box 98"/>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grpSp>
        <p:nvGrpSpPr>
          <p:cNvPr id="246" name="Group 99"/>
          <p:cNvGrpSpPr/>
          <p:nvPr/>
        </p:nvGrpSpPr>
        <p:grpSpPr bwMode="auto">
          <a:xfrm>
            <a:off x="3637915" y="4135875"/>
            <a:ext cx="533400" cy="579437"/>
            <a:chOff x="1680" y="2371"/>
            <a:chExt cx="336" cy="365"/>
          </a:xfrm>
        </p:grpSpPr>
        <p:sp>
          <p:nvSpPr>
            <p:cNvPr id="247" name="Rectangle 100"/>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8" name="Text Box 101"/>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nvGrpSpPr>
          <p:cNvPr id="269" name="Group 122"/>
          <p:cNvGrpSpPr/>
          <p:nvPr/>
        </p:nvGrpSpPr>
        <p:grpSpPr bwMode="auto">
          <a:xfrm>
            <a:off x="5009515" y="4124762"/>
            <a:ext cx="533400" cy="590550"/>
            <a:chOff x="3168" y="2352"/>
            <a:chExt cx="336" cy="384"/>
          </a:xfrm>
        </p:grpSpPr>
        <p:sp>
          <p:nvSpPr>
            <p:cNvPr id="270" name="Rectangle 123"/>
            <p:cNvSpPr>
              <a:spLocks noChangeArrowheads="1"/>
            </p:cNvSpPr>
            <p:nvPr/>
          </p:nvSpPr>
          <p:spPr bwMode="auto">
            <a:xfrm>
              <a:off x="3168" y="2383"/>
              <a:ext cx="336" cy="35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1" name="Text Box 124"/>
            <p:cNvSpPr txBox="1">
              <a:spLocks noChangeArrowheads="1"/>
            </p:cNvSpPr>
            <p:nvPr/>
          </p:nvSpPr>
          <p:spPr bwMode="auto">
            <a:xfrm>
              <a:off x="3216" y="2352"/>
              <a:ext cx="244"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solidFill>
                    <a:schemeClr val="bg1"/>
                  </a:solidFill>
                </a:rPr>
                <a:t>1</a:t>
              </a:r>
            </a:p>
          </p:txBody>
        </p:sp>
      </p:grpSp>
      <p:sp>
        <p:nvSpPr>
          <p:cNvPr id="272" name="Freeform 125"/>
          <p:cNvSpPr/>
          <p:nvPr/>
        </p:nvSpPr>
        <p:spPr bwMode="auto">
          <a:xfrm>
            <a:off x="4857115" y="3038912"/>
            <a:ext cx="1588" cy="2528888"/>
          </a:xfrm>
          <a:custGeom>
            <a:avLst/>
            <a:gdLst>
              <a:gd name="T0" fmla="*/ 0 w 1"/>
              <a:gd name="T1" fmla="*/ 0 h 1593"/>
              <a:gd name="T2" fmla="*/ 0 w 1"/>
              <a:gd name="T3" fmla="*/ 2147483647 h 1593"/>
              <a:gd name="T4" fmla="*/ 0 60000 65536"/>
              <a:gd name="T5" fmla="*/ 0 60000 65536"/>
              <a:gd name="T6" fmla="*/ 0 w 1"/>
              <a:gd name="T7" fmla="*/ 0 h 1593"/>
              <a:gd name="T8" fmla="*/ 1 w 1"/>
              <a:gd name="T9" fmla="*/ 1593 h 1593"/>
            </a:gdLst>
            <a:ahLst/>
            <a:cxnLst>
              <a:cxn ang="T4">
                <a:pos x="T0" y="T1"/>
              </a:cxn>
              <a:cxn ang="T5">
                <a:pos x="T2" y="T3"/>
              </a:cxn>
            </a:cxnLst>
            <a:rect l="T6" t="T7" r="T8" b="T9"/>
            <a:pathLst>
              <a:path w="1" h="1593">
                <a:moveTo>
                  <a:pt x="0" y="0"/>
                </a:moveTo>
                <a:lnTo>
                  <a:pt x="0" y="1593"/>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73" name="Group 126"/>
          <p:cNvGrpSpPr/>
          <p:nvPr/>
        </p:nvGrpSpPr>
        <p:grpSpPr bwMode="auto">
          <a:xfrm>
            <a:off x="5009515" y="4132700"/>
            <a:ext cx="533400" cy="579437"/>
            <a:chOff x="1680" y="2371"/>
            <a:chExt cx="336" cy="365"/>
          </a:xfrm>
        </p:grpSpPr>
        <p:sp>
          <p:nvSpPr>
            <p:cNvPr id="274" name="Rectangle 127"/>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5" name="Text Box 128"/>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sp>
        <p:nvSpPr>
          <p:cNvPr id="276" name="Line 129"/>
          <p:cNvSpPr>
            <a:spLocks noChangeShapeType="1"/>
          </p:cNvSpPr>
          <p:nvPr/>
        </p:nvSpPr>
        <p:spPr bwMode="auto">
          <a:xfrm flipH="1" flipV="1">
            <a:off x="4855845" y="2353112"/>
            <a:ext cx="1270" cy="68580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77" name="Group 130"/>
          <p:cNvGrpSpPr/>
          <p:nvPr/>
        </p:nvGrpSpPr>
        <p:grpSpPr bwMode="auto">
          <a:xfrm>
            <a:off x="3485515" y="2645212"/>
            <a:ext cx="2057400" cy="488950"/>
            <a:chOff x="1584" y="1536"/>
            <a:chExt cx="1296" cy="212"/>
          </a:xfrm>
        </p:grpSpPr>
        <p:sp>
          <p:nvSpPr>
            <p:cNvPr id="278" name="Freeform 131"/>
            <p:cNvSpPr/>
            <p:nvPr/>
          </p:nvSpPr>
          <p:spPr bwMode="auto">
            <a:xfrm>
              <a:off x="1584" y="1536"/>
              <a:ext cx="291" cy="212"/>
            </a:xfrm>
            <a:custGeom>
              <a:avLst/>
              <a:gdLst>
                <a:gd name="T0" fmla="*/ 0 w 291"/>
                <a:gd name="T1" fmla="*/ 0 h 212"/>
                <a:gd name="T2" fmla="*/ 0 w 291"/>
                <a:gd name="T3" fmla="*/ 212 h 212"/>
                <a:gd name="T4" fmla="*/ 291 w 291"/>
                <a:gd name="T5" fmla="*/ 212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9" name="Line 132"/>
            <p:cNvSpPr>
              <a:spLocks noChangeShapeType="1"/>
            </p:cNvSpPr>
            <p:nvPr/>
          </p:nvSpPr>
          <p:spPr bwMode="auto">
            <a:xfrm>
              <a:off x="1584" y="1536"/>
              <a:ext cx="1296"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282" name="Group 135"/>
          <p:cNvGrpSpPr/>
          <p:nvPr/>
        </p:nvGrpSpPr>
        <p:grpSpPr bwMode="auto">
          <a:xfrm>
            <a:off x="4056698" y="2365812"/>
            <a:ext cx="839787" cy="703263"/>
            <a:chOff x="1943" y="1248"/>
            <a:chExt cx="529" cy="443"/>
          </a:xfrm>
        </p:grpSpPr>
        <p:sp>
          <p:nvSpPr>
            <p:cNvPr id="283" name="Line 136"/>
            <p:cNvSpPr>
              <a:spLocks noChangeShapeType="1"/>
            </p:cNvSpPr>
            <p:nvPr/>
          </p:nvSpPr>
          <p:spPr bwMode="auto">
            <a:xfrm flipV="1">
              <a:off x="2448" y="1248"/>
              <a:ext cx="0" cy="432"/>
            </a:xfrm>
            <a:prstGeom prst="line">
              <a:avLst/>
            </a:prstGeom>
            <a:noFill/>
            <a:ln w="76200">
              <a:solidFill>
                <a:srgbClr val="C28F00"/>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4" name="Freeform 137"/>
            <p:cNvSpPr/>
            <p:nvPr/>
          </p:nvSpPr>
          <p:spPr bwMode="auto">
            <a:xfrm>
              <a:off x="1943" y="1689"/>
              <a:ext cx="529" cy="2"/>
            </a:xfrm>
            <a:custGeom>
              <a:avLst/>
              <a:gdLst>
                <a:gd name="T0" fmla="*/ 0 w 529"/>
                <a:gd name="T1" fmla="*/ 2 h 2"/>
                <a:gd name="T2" fmla="*/ 529 w 529"/>
                <a:gd name="T3" fmla="*/ 0 h 2"/>
                <a:gd name="T4" fmla="*/ 0 60000 65536"/>
                <a:gd name="T5" fmla="*/ 0 60000 65536"/>
                <a:gd name="T6" fmla="*/ 0 w 529"/>
                <a:gd name="T7" fmla="*/ 0 h 2"/>
                <a:gd name="T8" fmla="*/ 529 w 529"/>
                <a:gd name="T9" fmla="*/ 2 h 2"/>
              </a:gdLst>
              <a:ahLst/>
              <a:cxnLst>
                <a:cxn ang="T4">
                  <a:pos x="T0" y="T1"/>
                </a:cxn>
                <a:cxn ang="T5">
                  <a:pos x="T2" y="T3"/>
                </a:cxn>
              </a:cxnLst>
              <a:rect l="T6" t="T7" r="T8" b="T9"/>
              <a:pathLst>
                <a:path w="529" h="2">
                  <a:moveTo>
                    <a:pt x="0" y="2"/>
                  </a:moveTo>
                  <a:lnTo>
                    <a:pt x="529" y="0"/>
                  </a:lnTo>
                </a:path>
              </a:pathLst>
            </a:custGeom>
            <a:noFill/>
            <a:ln w="76200">
              <a:solidFill>
                <a:srgbClr val="C28F00"/>
              </a:solidFill>
              <a:round/>
              <a:tail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85" name="Freeform 138"/>
          <p:cNvSpPr/>
          <p:nvPr/>
        </p:nvSpPr>
        <p:spPr bwMode="auto">
          <a:xfrm>
            <a:off x="4055428" y="3224650"/>
            <a:ext cx="411162" cy="627062"/>
          </a:xfrm>
          <a:custGeom>
            <a:avLst/>
            <a:gdLst>
              <a:gd name="T0" fmla="*/ 0 w 259"/>
              <a:gd name="T1" fmla="*/ 2147483647 h 395"/>
              <a:gd name="T2" fmla="*/ 2147483647 w 259"/>
              <a:gd name="T3" fmla="*/ 0 h 395"/>
              <a:gd name="T4" fmla="*/ 2147483647 w 259"/>
              <a:gd name="T5" fmla="*/ 2147483647 h 395"/>
              <a:gd name="T6" fmla="*/ 2147483647 w 259"/>
              <a:gd name="T7" fmla="*/ 2147483647 h 395"/>
              <a:gd name="T8" fmla="*/ 0 60000 65536"/>
              <a:gd name="T9" fmla="*/ 0 60000 65536"/>
              <a:gd name="T10" fmla="*/ 0 60000 65536"/>
              <a:gd name="T11" fmla="*/ 0 60000 65536"/>
              <a:gd name="T12" fmla="*/ 0 w 259"/>
              <a:gd name="T13" fmla="*/ 0 h 395"/>
              <a:gd name="T14" fmla="*/ 259 w 259"/>
              <a:gd name="T15" fmla="*/ 395 h 395"/>
            </a:gdLst>
            <a:ahLst/>
            <a:cxnLst>
              <a:cxn ang="T8">
                <a:pos x="T0" y="T1"/>
              </a:cxn>
              <a:cxn ang="T9">
                <a:pos x="T2" y="T3"/>
              </a:cxn>
              <a:cxn ang="T10">
                <a:pos x="T4" y="T5"/>
              </a:cxn>
              <a:cxn ang="T11">
                <a:pos x="T6" y="T7"/>
              </a:cxn>
            </a:cxnLst>
            <a:rect l="T12" t="T13" r="T14" b="T15"/>
            <a:pathLst>
              <a:path w="259" h="395">
                <a:moveTo>
                  <a:pt x="0" y="2"/>
                </a:moveTo>
                <a:lnTo>
                  <a:pt x="259" y="0"/>
                </a:lnTo>
                <a:lnTo>
                  <a:pt x="258" y="395"/>
                </a:lnTo>
                <a:lnTo>
                  <a:pt x="3" y="393"/>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6" name="Freeform 139"/>
          <p:cNvSpPr/>
          <p:nvPr/>
        </p:nvSpPr>
        <p:spPr bwMode="auto">
          <a:xfrm>
            <a:off x="4057015" y="4005700"/>
            <a:ext cx="419100" cy="404812"/>
          </a:xfrm>
          <a:custGeom>
            <a:avLst/>
            <a:gdLst>
              <a:gd name="T0" fmla="*/ 0 w 264"/>
              <a:gd name="T1" fmla="*/ 0 h 255"/>
              <a:gd name="T2" fmla="*/ 2147483647 w 264"/>
              <a:gd name="T3" fmla="*/ 2147483647 h 255"/>
              <a:gd name="T4" fmla="*/ 2147483647 w 264"/>
              <a:gd name="T5" fmla="*/ 2147483647 h 255"/>
              <a:gd name="T6" fmla="*/ 0 60000 65536"/>
              <a:gd name="T7" fmla="*/ 0 60000 65536"/>
              <a:gd name="T8" fmla="*/ 0 60000 65536"/>
              <a:gd name="T9" fmla="*/ 0 w 264"/>
              <a:gd name="T10" fmla="*/ 0 h 255"/>
              <a:gd name="T11" fmla="*/ 264 w 264"/>
              <a:gd name="T12" fmla="*/ 255 h 255"/>
            </a:gdLst>
            <a:ahLst/>
            <a:cxnLst>
              <a:cxn ang="T6">
                <a:pos x="T0" y="T1"/>
              </a:cxn>
              <a:cxn ang="T7">
                <a:pos x="T2" y="T3"/>
              </a:cxn>
              <a:cxn ang="T8">
                <a:pos x="T4" y="T5"/>
              </a:cxn>
            </a:cxnLst>
            <a:rect l="T9" t="T10" r="T11" b="T12"/>
            <a:pathLst>
              <a:path w="264" h="255">
                <a:moveTo>
                  <a:pt x="0" y="0"/>
                </a:moveTo>
                <a:lnTo>
                  <a:pt x="263" y="2"/>
                </a:lnTo>
                <a:lnTo>
                  <a:pt x="264" y="255"/>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7" name="Line 140"/>
          <p:cNvSpPr>
            <a:spLocks noChangeShapeType="1"/>
          </p:cNvSpPr>
          <p:nvPr/>
        </p:nvSpPr>
        <p:spPr bwMode="auto">
          <a:xfrm>
            <a:off x="4323715" y="4410512"/>
            <a:ext cx="304800" cy="0"/>
          </a:xfrm>
          <a:prstGeom prst="line">
            <a:avLst/>
          </a:prstGeom>
          <a:noFill/>
          <a:ln w="762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88" name="Group 142"/>
          <p:cNvGrpSpPr/>
          <p:nvPr/>
        </p:nvGrpSpPr>
        <p:grpSpPr bwMode="auto">
          <a:xfrm>
            <a:off x="2194878" y="2619812"/>
            <a:ext cx="1827213" cy="1946275"/>
            <a:chOff x="771" y="1416"/>
            <a:chExt cx="1151" cy="1226"/>
          </a:xfrm>
        </p:grpSpPr>
        <p:sp>
          <p:nvSpPr>
            <p:cNvPr id="289" name="Text Box 143"/>
            <p:cNvSpPr txBox="1">
              <a:spLocks noChangeArrowheads="1"/>
            </p:cNvSpPr>
            <p:nvPr/>
          </p:nvSpPr>
          <p:spPr bwMode="auto">
            <a:xfrm>
              <a:off x="771" y="2313"/>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rgbClr val="FF0000"/>
                  </a:solidFill>
                </a:rPr>
                <a:t>T</a:t>
              </a:r>
              <a:r>
                <a:rPr lang="en-US" altLang="zh-CN" sz="2800" b="1" baseline="-25000">
                  <a:solidFill>
                    <a:srgbClr val="FF0000"/>
                  </a:solidFill>
                </a:rPr>
                <a:t>3</a:t>
              </a:r>
            </a:p>
          </p:txBody>
        </p:sp>
        <p:sp>
          <p:nvSpPr>
            <p:cNvPr id="290" name="Text Box 144"/>
            <p:cNvSpPr txBox="1">
              <a:spLocks noChangeArrowheads="1"/>
            </p:cNvSpPr>
            <p:nvPr/>
          </p:nvSpPr>
          <p:spPr bwMode="auto">
            <a:xfrm>
              <a:off x="1584" y="1416"/>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rgbClr val="FF0000"/>
                  </a:solidFill>
                </a:rPr>
                <a:t>T</a:t>
              </a:r>
              <a:r>
                <a:rPr lang="en-US" altLang="zh-CN" sz="2800" b="1" baseline="-25000">
                  <a:solidFill>
                    <a:srgbClr val="FF0000"/>
                  </a:solidFill>
                </a:rPr>
                <a:t>2</a:t>
              </a:r>
            </a:p>
          </p:txBody>
        </p:sp>
        <p:sp>
          <p:nvSpPr>
            <p:cNvPr id="291" name="Text Box 145"/>
            <p:cNvSpPr txBox="1">
              <a:spLocks noChangeArrowheads="1"/>
            </p:cNvSpPr>
            <p:nvPr/>
          </p:nvSpPr>
          <p:spPr bwMode="auto">
            <a:xfrm>
              <a:off x="1582" y="1922"/>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rgbClr val="FF0000"/>
                  </a:solidFill>
                </a:rPr>
                <a:t>T</a:t>
              </a:r>
              <a:r>
                <a:rPr lang="en-US" altLang="zh-CN" sz="2800" b="1" baseline="-25000">
                  <a:solidFill>
                    <a:srgbClr val="FF0000"/>
                  </a:solidFill>
                </a:rPr>
                <a:t>1</a:t>
              </a:r>
            </a:p>
          </p:txBody>
        </p:sp>
      </p:grpSp>
      <p:sp>
        <p:nvSpPr>
          <p:cNvPr id="4" name="矩形 3"/>
          <p:cNvSpPr/>
          <p:nvPr/>
        </p:nvSpPr>
        <p:spPr>
          <a:xfrm>
            <a:off x="4207827" y="4005700"/>
            <a:ext cx="541915" cy="533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Text Box 56"/>
          <p:cNvSpPr txBox="1">
            <a:spLocks noChangeArrowheads="1"/>
          </p:cNvSpPr>
          <p:nvPr/>
        </p:nvSpPr>
        <p:spPr bwMode="auto">
          <a:xfrm>
            <a:off x="679133" y="5951897"/>
            <a:ext cx="10820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总结：</a:t>
            </a:r>
          </a:p>
        </p:txBody>
      </p:sp>
      <mc:AlternateContent xmlns:mc="http://schemas.openxmlformats.org/markup-compatibility/2006" xmlns:a14="http://schemas.microsoft.com/office/drawing/2010/main">
        <mc:Choice Requires="a14">
          <p:sp>
            <p:nvSpPr>
              <p:cNvPr id="333" name="内容占位符 1"/>
              <p:cNvSpPr txBox="1"/>
              <p:nvPr/>
            </p:nvSpPr>
            <p:spPr>
              <a:xfrm>
                <a:off x="6850380" y="1726565"/>
                <a:ext cx="5082540" cy="5096431"/>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给</a:t>
                </a:r>
                <a:r>
                  <a:rPr lang="en-US" altLang="zh-CN" sz="2000" dirty="0"/>
                  <a:t>T4 MOS</a:t>
                </a:r>
                <a:r>
                  <a:rPr lang="zh-CN" altLang="en-US" sz="2000" dirty="0"/>
                  <a:t>管一个预充电信号，使得读数据线达到高电平</a:t>
                </a:r>
                <a:r>
                  <a:rPr lang="en-US" altLang="zh-CN" sz="2000" dirty="0"/>
                  <a:t>V</a:t>
                </a:r>
                <a:r>
                  <a:rPr lang="en-US" altLang="zh-CN" sz="2000" baseline="-25000" dirty="0">
                    <a:solidFill>
                      <a:schemeClr val="tx1"/>
                    </a:solidFill>
                    <a:uFillTx/>
                  </a:rPr>
                  <a:t>DD</a:t>
                </a:r>
                <a:r>
                  <a:rPr lang="zh-CN" altLang="en-US" sz="2000" dirty="0"/>
                  <a:t>（此时读数据线上的信息为“</a:t>
                </a:r>
                <a:r>
                  <a:rPr lang="en-US" altLang="zh-CN" sz="2000" dirty="0"/>
                  <a:t>1</a:t>
                </a:r>
                <a:r>
                  <a:rPr lang="zh-CN" altLang="en-US" sz="2000" dirty="0"/>
                  <a:t>”）。</a:t>
                </a:r>
                <a:endParaRPr lang="en-US" altLang="zh-CN" sz="2000" dirty="0"/>
              </a:p>
              <a:p>
                <a:pPr>
                  <a:lnSpc>
                    <a:spcPct val="100000"/>
                  </a:lnSpc>
                </a:pPr>
                <a:r>
                  <a:rPr lang="zh-CN" altLang="en-US" sz="2000" dirty="0"/>
                  <a:t>读选择线选中该基本单元电路，打开</a:t>
                </a:r>
                <a:r>
                  <a:rPr lang="en-US" altLang="zh-CN" sz="2000" dirty="0"/>
                  <a:t>T2</a:t>
                </a:r>
                <a:r>
                  <a:rPr lang="zh-CN" altLang="en-US" sz="2000" dirty="0"/>
                  <a:t>开关</a:t>
                </a:r>
                <a:endParaRPr lang="en-US" altLang="zh-CN" sz="2000" dirty="0"/>
              </a:p>
              <a:p>
                <a:pPr>
                  <a:lnSpc>
                    <a:spcPct val="100000"/>
                  </a:lnSpc>
                </a:pPr>
                <a:r>
                  <a:rPr lang="zh-CN" altLang="en-US" sz="2000" dirty="0"/>
                  <a:t>此时，如果电容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𝑔</m:t>
                        </m:r>
                      </m:sub>
                    </m:sSub>
                  </m:oMath>
                </a14:m>
                <a:r>
                  <a:rPr lang="zh-CN" altLang="en-US" sz="2000" dirty="0"/>
                  <a:t>没有存储电荷，则</a:t>
                </a:r>
                <a:r>
                  <a:rPr lang="en-US" altLang="zh-CN" sz="2000" dirty="0"/>
                  <a:t>T1</a:t>
                </a:r>
                <a:r>
                  <a:rPr lang="zh-CN" altLang="en-US" sz="2000" dirty="0"/>
                  <a:t>不会被导通，读数据线上的高电平不变，读出“</a:t>
                </a:r>
                <a:r>
                  <a:rPr lang="en-US" altLang="zh-CN" sz="2000" dirty="0"/>
                  <a:t>1</a:t>
                </a:r>
                <a:r>
                  <a:rPr lang="zh-CN" altLang="en-US" sz="2000" dirty="0"/>
                  <a:t>”信息。</a:t>
                </a:r>
                <a:endParaRPr lang="en-US" altLang="zh-CN" sz="2000" dirty="0"/>
              </a:p>
              <a:p>
                <a:pPr>
                  <a:lnSpc>
                    <a:spcPct val="100000"/>
                  </a:lnSpc>
                </a:pPr>
                <a:r>
                  <a:rPr lang="zh-CN" altLang="en-US" sz="2000" dirty="0"/>
                  <a:t>此时，如果电容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𝑔</m:t>
                        </m:r>
                      </m:sub>
                    </m:sSub>
                  </m:oMath>
                </a14:m>
                <a:r>
                  <a:rPr lang="zh-CN" altLang="en-US" sz="2000" dirty="0"/>
                  <a:t>存储有足够多的电荷，则</a:t>
                </a:r>
                <a:r>
                  <a:rPr lang="en-US" altLang="zh-CN" sz="2000" dirty="0"/>
                  <a:t>T1</a:t>
                </a:r>
                <a:r>
                  <a:rPr lang="zh-CN" altLang="en-US" sz="2000" dirty="0"/>
                  <a:t>被导通。因为此时</a:t>
                </a:r>
                <a:r>
                  <a:rPr lang="en-US" altLang="zh-CN" sz="2000" dirty="0"/>
                  <a:t>T2</a:t>
                </a:r>
                <a:r>
                  <a:rPr lang="zh-CN" altLang="en-US" sz="2000" dirty="0"/>
                  <a:t>和</a:t>
                </a:r>
                <a:r>
                  <a:rPr lang="en-US" altLang="zh-CN" sz="2000" dirty="0"/>
                  <a:t>T1</a:t>
                </a:r>
                <a:r>
                  <a:rPr lang="zh-CN" altLang="en-US" sz="2000" dirty="0"/>
                  <a:t>均导通，使得读数据线接地（图中红色框），这样读数据线上的高电平就降为低电平，读出“</a:t>
                </a:r>
                <a:r>
                  <a:rPr lang="en-US" altLang="zh-CN" sz="2000" dirty="0"/>
                  <a:t>0</a:t>
                </a:r>
                <a:r>
                  <a:rPr lang="zh-CN" altLang="en-US" sz="2000" dirty="0"/>
                  <a:t>”信息。</a:t>
                </a:r>
              </a:p>
            </p:txBody>
          </p:sp>
        </mc:Choice>
        <mc:Fallback xmlns="">
          <p:sp>
            <p:nvSpPr>
              <p:cNvPr id="333" name="内容占位符 1"/>
              <p:cNvSpPr txBox="1">
                <a:spLocks noRot="1" noChangeAspect="1" noMove="1" noResize="1" noEditPoints="1" noAdjustHandles="1" noChangeArrowheads="1" noChangeShapeType="1" noTextEdit="1"/>
              </p:cNvSpPr>
              <p:nvPr/>
            </p:nvSpPr>
            <p:spPr>
              <a:xfrm>
                <a:off x="6850380" y="1726565"/>
                <a:ext cx="5082540" cy="5096431"/>
              </a:xfrm>
              <a:prstGeom prst="rect">
                <a:avLst/>
              </a:prstGeom>
              <a:blipFill rotWithShape="1">
                <a:blip r:embed="rId3"/>
                <a:stretch>
                  <a:fillRect b="1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strips(upLeft)">
                                      <p:cBhvr>
                                        <p:cTn id="7" dur="500"/>
                                        <p:tgtEl>
                                          <p:spTgt spid="22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3"/>
                                        </p:tgtEl>
                                        <p:attrNameLst>
                                          <p:attrName>style.visibility</p:attrName>
                                        </p:attrNameLst>
                                      </p:cBhvr>
                                      <p:to>
                                        <p:strVal val="visible"/>
                                      </p:to>
                                    </p:set>
                                    <p:animEffect transition="in" filter="blinds(horizontal)">
                                      <p:cBhvr>
                                        <p:cTn id="11" dur="500"/>
                                        <p:tgtEl>
                                          <p:spTgt spid="223"/>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227"/>
                                        </p:tgtEl>
                                        <p:attrNameLst>
                                          <p:attrName>style.visibility</p:attrName>
                                        </p:attrNameLst>
                                      </p:cBhvr>
                                      <p:to>
                                        <p:strVal val="visible"/>
                                      </p:to>
                                    </p:set>
                                    <p:animEffect transition="in" filter="strips(downLeft)">
                                      <p:cBhvr>
                                        <p:cTn id="16" dur="500"/>
                                        <p:tgtEl>
                                          <p:spTgt spid="22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9" fill="hold" grpId="0" nodeType="clickEffect">
                                  <p:stCondLst>
                                    <p:cond delay="0"/>
                                  </p:stCondLst>
                                  <p:childTnLst>
                                    <p:set>
                                      <p:cBhvr>
                                        <p:cTn id="20" dur="1" fill="hold">
                                          <p:stCondLst>
                                            <p:cond delay="0"/>
                                          </p:stCondLst>
                                        </p:cTn>
                                        <p:tgtEl>
                                          <p:spTgt spid="231"/>
                                        </p:tgtEl>
                                        <p:attrNameLst>
                                          <p:attrName>style.visibility</p:attrName>
                                        </p:attrNameLst>
                                      </p:cBhvr>
                                      <p:to>
                                        <p:strVal val="visible"/>
                                      </p:to>
                                    </p:set>
                                    <p:animEffect transition="in" filter="strips(upLeft)">
                                      <p:cBhvr>
                                        <p:cTn id="21" dur="500"/>
                                        <p:tgtEl>
                                          <p:spTgt spid="231"/>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9" fill="hold" nodeType="clickEffect">
                                  <p:stCondLst>
                                    <p:cond delay="0"/>
                                  </p:stCondLst>
                                  <p:childTnLst>
                                    <p:set>
                                      <p:cBhvr>
                                        <p:cTn id="25" dur="1" fill="hold">
                                          <p:stCondLst>
                                            <p:cond delay="0"/>
                                          </p:stCondLst>
                                        </p:cTn>
                                        <p:tgtEl>
                                          <p:spTgt spid="276"/>
                                        </p:tgtEl>
                                        <p:attrNameLst>
                                          <p:attrName>style.visibility</p:attrName>
                                        </p:attrNameLst>
                                      </p:cBhvr>
                                      <p:to>
                                        <p:strVal val="visible"/>
                                      </p:to>
                                    </p:set>
                                    <p:animEffect transition="in" filter="strips(upLeft)">
                                      <p:cBhvr>
                                        <p:cTn id="26" dur="500"/>
                                        <p:tgtEl>
                                          <p:spTgt spid="276"/>
                                        </p:tgtEl>
                                      </p:cBhvr>
                                    </p:animEffect>
                                  </p:childTnLst>
                                </p:cTn>
                              </p:par>
                            </p:childTnLst>
                          </p:cTn>
                        </p:par>
                        <p:par>
                          <p:cTn id="27" fill="hold">
                            <p:stCondLst>
                              <p:cond delay="500"/>
                            </p:stCondLst>
                            <p:childTnLst>
                              <p:par>
                                <p:cTn id="28" presetID="18" presetClass="entr" presetSubtype="6"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strips(downRight)">
                                      <p:cBhvr>
                                        <p:cTn id="30" dur="500"/>
                                        <p:tgtEl>
                                          <p:spTgt spid="196"/>
                                        </p:tgtEl>
                                      </p:cBhvr>
                                    </p:animEffect>
                                  </p:childTnLst>
                                </p:cTn>
                              </p:par>
                              <p:par>
                                <p:cTn id="31" presetID="22" presetClass="entr" presetSubtype="4" fill="hold" nodeType="withEffect">
                                  <p:stCondLst>
                                    <p:cond delay="0"/>
                                  </p:stCondLst>
                                  <p:childTnLst>
                                    <p:set>
                                      <p:cBhvr>
                                        <p:cTn id="32" dur="1" fill="hold">
                                          <p:stCondLst>
                                            <p:cond delay="0"/>
                                          </p:stCondLst>
                                        </p:cTn>
                                        <p:tgtEl>
                                          <p:spTgt spid="333">
                                            <p:txEl>
                                              <p:pRg st="0" end="0"/>
                                            </p:txEl>
                                          </p:spTgt>
                                        </p:tgtEl>
                                        <p:attrNameLst>
                                          <p:attrName>style.visibility</p:attrName>
                                        </p:attrNameLst>
                                      </p:cBhvr>
                                      <p:to>
                                        <p:strVal val="visible"/>
                                      </p:to>
                                    </p:set>
                                    <p:animEffect transition="in" filter="wipe(down)">
                                      <p:cBhvr>
                                        <p:cTn id="33" dur="500"/>
                                        <p:tgtEl>
                                          <p:spTgt spid="33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232"/>
                                        </p:tgtEl>
                                        <p:attrNameLst>
                                          <p:attrName>style.visibility</p:attrName>
                                        </p:attrNameLst>
                                      </p:cBhvr>
                                      <p:to>
                                        <p:strVal val="visible"/>
                                      </p:to>
                                    </p:set>
                                    <p:animEffect transition="in" filter="strips(downRight)">
                                      <p:cBhvr>
                                        <p:cTn id="38" dur="500"/>
                                        <p:tgtEl>
                                          <p:spTgt spid="232"/>
                                        </p:tgtEl>
                                      </p:cBhvr>
                                    </p:animEffect>
                                  </p:childTnLst>
                                </p:cTn>
                              </p:par>
                            </p:childTnLst>
                          </p:cTn>
                        </p:par>
                        <p:par>
                          <p:cTn id="39" fill="hold">
                            <p:stCondLst>
                              <p:cond delay="500"/>
                            </p:stCondLst>
                            <p:childTnLst>
                              <p:par>
                                <p:cTn id="40" presetID="18" presetClass="entr" presetSubtype="6" fill="hold" nodeType="afterEffect">
                                  <p:stCondLst>
                                    <p:cond delay="0"/>
                                  </p:stCondLst>
                                  <p:childTnLst>
                                    <p:set>
                                      <p:cBhvr>
                                        <p:cTn id="41" dur="1" fill="hold">
                                          <p:stCondLst>
                                            <p:cond delay="0"/>
                                          </p:stCondLst>
                                        </p:cTn>
                                        <p:tgtEl>
                                          <p:spTgt spid="277"/>
                                        </p:tgtEl>
                                        <p:attrNameLst>
                                          <p:attrName>style.visibility</p:attrName>
                                        </p:attrNameLst>
                                      </p:cBhvr>
                                      <p:to>
                                        <p:strVal val="visible"/>
                                      </p:to>
                                    </p:set>
                                    <p:animEffect transition="in" filter="strips(downRight)">
                                      <p:cBhvr>
                                        <p:cTn id="42" dur="500"/>
                                        <p:tgtEl>
                                          <p:spTgt spid="277"/>
                                        </p:tgtEl>
                                      </p:cBhvr>
                                    </p:animEffect>
                                  </p:childTnLst>
                                </p:cTn>
                              </p:par>
                            </p:childTnLst>
                          </p:cTn>
                        </p:par>
                        <p:par>
                          <p:cTn id="43" fill="hold">
                            <p:stCondLst>
                              <p:cond delay="1000"/>
                            </p:stCondLst>
                            <p:childTnLst>
                              <p:par>
                                <p:cTn id="44" presetID="3" presetClass="entr" presetSubtype="10" fill="hold" nodeType="after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blinds(horizontal)">
                                      <p:cBhvr>
                                        <p:cTn id="46" dur="500"/>
                                        <p:tgtEl>
                                          <p:spTgt spid="233"/>
                                        </p:tgtEl>
                                      </p:cBhvr>
                                    </p:animEffect>
                                  </p:childTnLst>
                                </p:cTn>
                              </p:par>
                              <p:par>
                                <p:cTn id="47" presetID="22" presetClass="entr" presetSubtype="4" fill="hold" nodeType="withEffect">
                                  <p:stCondLst>
                                    <p:cond delay="0"/>
                                  </p:stCondLst>
                                  <p:childTnLst>
                                    <p:set>
                                      <p:cBhvr>
                                        <p:cTn id="48" dur="1" fill="hold">
                                          <p:stCondLst>
                                            <p:cond delay="0"/>
                                          </p:stCondLst>
                                        </p:cTn>
                                        <p:tgtEl>
                                          <p:spTgt spid="333">
                                            <p:txEl>
                                              <p:pRg st="1" end="1"/>
                                            </p:txEl>
                                          </p:spTgt>
                                        </p:tgtEl>
                                        <p:attrNameLst>
                                          <p:attrName>style.visibility</p:attrName>
                                        </p:attrNameLst>
                                      </p:cBhvr>
                                      <p:to>
                                        <p:strVal val="visible"/>
                                      </p:to>
                                    </p:set>
                                    <p:animEffect transition="in" filter="wipe(down)">
                                      <p:cBhvr>
                                        <p:cTn id="49" dur="500"/>
                                        <p:tgtEl>
                                          <p:spTgt spid="333">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243"/>
                                        </p:tgtEl>
                                        <p:attrNameLst>
                                          <p:attrName>style.visibility</p:attrName>
                                        </p:attrNameLst>
                                      </p:cBhvr>
                                      <p:to>
                                        <p:strVal val="visible"/>
                                      </p:to>
                                    </p:set>
                                    <p:animEffect transition="in" filter="blinds(horizontal)">
                                      <p:cBhvr>
                                        <p:cTn id="54" dur="500"/>
                                        <p:tgtEl>
                                          <p:spTgt spid="243"/>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269"/>
                                        </p:tgtEl>
                                        <p:attrNameLst>
                                          <p:attrName>style.visibility</p:attrName>
                                        </p:attrNameLst>
                                      </p:cBhvr>
                                      <p:to>
                                        <p:strVal val="visible"/>
                                      </p:to>
                                    </p:set>
                                    <p:animEffect transition="in" filter="blinds(horizontal)">
                                      <p:cBhvr>
                                        <p:cTn id="59" dur="500"/>
                                        <p:tgtEl>
                                          <p:spTgt spid="269"/>
                                        </p:tgtEl>
                                      </p:cBhvr>
                                    </p:animEffect>
                                  </p:childTnLst>
                                </p:cTn>
                              </p:par>
                              <p:par>
                                <p:cTn id="60" presetID="22" presetClass="entr" presetSubtype="4" fill="hold" nodeType="withEffect">
                                  <p:stCondLst>
                                    <p:cond delay="0"/>
                                  </p:stCondLst>
                                  <p:childTnLst>
                                    <p:set>
                                      <p:cBhvr>
                                        <p:cTn id="61" dur="1" fill="hold">
                                          <p:stCondLst>
                                            <p:cond delay="0"/>
                                          </p:stCondLst>
                                        </p:cTn>
                                        <p:tgtEl>
                                          <p:spTgt spid="333">
                                            <p:txEl>
                                              <p:pRg st="2" end="2"/>
                                            </p:txEl>
                                          </p:spTgt>
                                        </p:tgtEl>
                                        <p:attrNameLst>
                                          <p:attrName>style.visibility</p:attrName>
                                        </p:attrNameLst>
                                      </p:cBhvr>
                                      <p:to>
                                        <p:strVal val="visible"/>
                                      </p:to>
                                    </p:set>
                                    <p:animEffect transition="in" filter="wipe(down)">
                                      <p:cBhvr>
                                        <p:cTn id="62" dur="500"/>
                                        <p:tgtEl>
                                          <p:spTgt spid="333">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46"/>
                                        </p:tgtEl>
                                        <p:attrNameLst>
                                          <p:attrName>style.visibility</p:attrName>
                                        </p:attrNameLst>
                                      </p:cBhvr>
                                      <p:to>
                                        <p:strVal val="visible"/>
                                      </p:to>
                                    </p:set>
                                    <p:animEffect transition="in" filter="blinds(horizontal)">
                                      <p:cBhvr>
                                        <p:cTn id="67" dur="500"/>
                                        <p:tgtEl>
                                          <p:spTgt spid="246"/>
                                        </p:tgtEl>
                                      </p:cBhvr>
                                    </p:animEffect>
                                  </p:childTnLst>
                                </p:cTn>
                              </p:par>
                            </p:childTnLst>
                          </p:cTn>
                        </p:par>
                        <p:par>
                          <p:cTn id="68" fill="hold">
                            <p:stCondLst>
                              <p:cond delay="500"/>
                            </p:stCondLst>
                            <p:childTnLst>
                              <p:par>
                                <p:cTn id="69" presetID="3" presetClass="entr" presetSubtype="10" fill="hold" nodeType="afterEffect">
                                  <p:stCondLst>
                                    <p:cond delay="0"/>
                                  </p:stCondLst>
                                  <p:childTnLst>
                                    <p:set>
                                      <p:cBhvr>
                                        <p:cTn id="70" dur="1" fill="hold">
                                          <p:stCondLst>
                                            <p:cond delay="0"/>
                                          </p:stCondLst>
                                        </p:cTn>
                                        <p:tgtEl>
                                          <p:spTgt spid="237"/>
                                        </p:tgtEl>
                                        <p:attrNameLst>
                                          <p:attrName>style.visibility</p:attrName>
                                        </p:attrNameLst>
                                      </p:cBhvr>
                                      <p:to>
                                        <p:strVal val="visible"/>
                                      </p:to>
                                    </p:set>
                                    <p:animEffect transition="in" filter="blinds(horizontal)">
                                      <p:cBhvr>
                                        <p:cTn id="71" dur="500"/>
                                        <p:tgtEl>
                                          <p:spTgt spid="237"/>
                                        </p:tgtEl>
                                      </p:cBhvr>
                                    </p:animEffect>
                                  </p:childTnLst>
                                </p:cTn>
                              </p:par>
                            </p:childTnLst>
                          </p:cTn>
                        </p:par>
                      </p:childTnLst>
                    </p:cTn>
                  </p:par>
                  <p:par>
                    <p:cTn id="72" fill="hold">
                      <p:stCondLst>
                        <p:cond delay="indefinite"/>
                      </p:stCondLst>
                      <p:childTnLst>
                        <p:par>
                          <p:cTn id="73" fill="hold">
                            <p:stCondLst>
                              <p:cond delay="0"/>
                            </p:stCondLst>
                            <p:childTnLst>
                              <p:par>
                                <p:cTn id="74" presetID="18" presetClass="entr" presetSubtype="12" fill="hold" grpId="0" nodeType="clickEffect">
                                  <p:stCondLst>
                                    <p:cond delay="0"/>
                                  </p:stCondLst>
                                  <p:childTnLst>
                                    <p:set>
                                      <p:cBhvr>
                                        <p:cTn id="75" dur="1" fill="hold">
                                          <p:stCondLst>
                                            <p:cond delay="0"/>
                                          </p:stCondLst>
                                        </p:cTn>
                                        <p:tgtEl>
                                          <p:spTgt spid="236"/>
                                        </p:tgtEl>
                                        <p:attrNameLst>
                                          <p:attrName>style.visibility</p:attrName>
                                        </p:attrNameLst>
                                      </p:cBhvr>
                                      <p:to>
                                        <p:strVal val="visible"/>
                                      </p:to>
                                    </p:set>
                                    <p:animEffect transition="in" filter="strips(downLeft)">
                                      <p:cBhvr>
                                        <p:cTn id="76" dur="500"/>
                                        <p:tgtEl>
                                          <p:spTgt spid="236"/>
                                        </p:tgtEl>
                                      </p:cBhvr>
                                    </p:animEffect>
                                  </p:childTnLst>
                                </p:cTn>
                              </p:par>
                              <p:par>
                                <p:cTn id="77" presetID="22" presetClass="entr" presetSubtype="4" fill="hold" nodeType="withEffect">
                                  <p:stCondLst>
                                    <p:cond delay="0"/>
                                  </p:stCondLst>
                                  <p:childTnLst>
                                    <p:set>
                                      <p:cBhvr>
                                        <p:cTn id="78" dur="1" fill="hold">
                                          <p:stCondLst>
                                            <p:cond delay="0"/>
                                          </p:stCondLst>
                                        </p:cTn>
                                        <p:tgtEl>
                                          <p:spTgt spid="333">
                                            <p:txEl>
                                              <p:pRg st="3" end="3"/>
                                            </p:txEl>
                                          </p:spTgt>
                                        </p:tgtEl>
                                        <p:attrNameLst>
                                          <p:attrName>style.visibility</p:attrName>
                                        </p:attrNameLst>
                                      </p:cBhvr>
                                      <p:to>
                                        <p:strVal val="visible"/>
                                      </p:to>
                                    </p:set>
                                    <p:animEffect transition="in" filter="wipe(down)">
                                      <p:cBhvr>
                                        <p:cTn id="79" dur="500"/>
                                        <p:tgtEl>
                                          <p:spTgt spid="333">
                                            <p:txEl>
                                              <p:pRg st="3" end="3"/>
                                            </p:txEl>
                                          </p:spTgt>
                                        </p:tgtEl>
                                      </p:cBhvr>
                                    </p:animEffect>
                                  </p:childTnLst>
                                </p:cTn>
                              </p:par>
                            </p:childTnLst>
                          </p:cTn>
                        </p:par>
                        <p:par>
                          <p:cTn id="80" fill="hold">
                            <p:stCondLst>
                              <p:cond delay="500"/>
                            </p:stCondLst>
                            <p:childTnLst>
                              <p:par>
                                <p:cTn id="81" presetID="18" presetClass="entr" presetSubtype="6" fill="hold" grpId="0" nodeType="afterEffect">
                                  <p:stCondLst>
                                    <p:cond delay="0"/>
                                  </p:stCondLst>
                                  <p:childTnLst>
                                    <p:set>
                                      <p:cBhvr>
                                        <p:cTn id="82" dur="1" fill="hold">
                                          <p:stCondLst>
                                            <p:cond delay="0"/>
                                          </p:stCondLst>
                                        </p:cTn>
                                        <p:tgtEl>
                                          <p:spTgt spid="240"/>
                                        </p:tgtEl>
                                        <p:attrNameLst>
                                          <p:attrName>style.visibility</p:attrName>
                                        </p:attrNameLst>
                                      </p:cBhvr>
                                      <p:to>
                                        <p:strVal val="visible"/>
                                      </p:to>
                                    </p:set>
                                    <p:animEffect transition="in" filter="strips(downRight)">
                                      <p:cBhvr>
                                        <p:cTn id="83" dur="500"/>
                                        <p:tgtEl>
                                          <p:spTgt spid="240"/>
                                        </p:tgtEl>
                                      </p:cBhvr>
                                    </p:animEffect>
                                  </p:childTnLst>
                                </p:cTn>
                              </p:par>
                            </p:childTnLst>
                          </p:cTn>
                        </p:par>
                        <p:par>
                          <p:cTn id="84" fill="hold">
                            <p:stCondLst>
                              <p:cond delay="1000"/>
                            </p:stCondLst>
                            <p:childTnLst>
                              <p:par>
                                <p:cTn id="85" presetID="18" presetClass="entr" presetSubtype="6" fill="hold" grpId="0" nodeType="afterEffect">
                                  <p:stCondLst>
                                    <p:cond delay="0"/>
                                  </p:stCondLst>
                                  <p:childTnLst>
                                    <p:set>
                                      <p:cBhvr>
                                        <p:cTn id="86" dur="1" fill="hold">
                                          <p:stCondLst>
                                            <p:cond delay="0"/>
                                          </p:stCondLst>
                                        </p:cTn>
                                        <p:tgtEl>
                                          <p:spTgt spid="241"/>
                                        </p:tgtEl>
                                        <p:attrNameLst>
                                          <p:attrName>style.visibility</p:attrName>
                                        </p:attrNameLst>
                                      </p:cBhvr>
                                      <p:to>
                                        <p:strVal val="visible"/>
                                      </p:to>
                                    </p:set>
                                    <p:animEffect transition="in" filter="strips(downRight)">
                                      <p:cBhvr>
                                        <p:cTn id="87" dur="500"/>
                                        <p:tgtEl>
                                          <p:spTgt spid="241"/>
                                        </p:tgtEl>
                                      </p:cBhvr>
                                    </p:animEffect>
                                  </p:childTnLst>
                                </p:cTn>
                              </p:par>
                            </p:childTnLst>
                          </p:cTn>
                        </p:par>
                        <p:par>
                          <p:cTn id="88" fill="hold">
                            <p:stCondLst>
                              <p:cond delay="1500"/>
                            </p:stCondLst>
                            <p:childTnLst>
                              <p:par>
                                <p:cTn id="89" presetID="3" presetClass="entr" presetSubtype="10" fill="hold" nodeType="afterEffect">
                                  <p:stCondLst>
                                    <p:cond delay="0"/>
                                  </p:stCondLst>
                                  <p:childTnLst>
                                    <p:set>
                                      <p:cBhvr>
                                        <p:cTn id="90" dur="1" fill="hold">
                                          <p:stCondLst>
                                            <p:cond delay="0"/>
                                          </p:stCondLst>
                                        </p:cTn>
                                        <p:tgtEl>
                                          <p:spTgt spid="242"/>
                                        </p:tgtEl>
                                        <p:attrNameLst>
                                          <p:attrName>style.visibility</p:attrName>
                                        </p:attrNameLst>
                                      </p:cBhvr>
                                      <p:to>
                                        <p:strVal val="visible"/>
                                      </p:to>
                                    </p:set>
                                    <p:animEffect transition="in" filter="blinds(horizontal)">
                                      <p:cBhvr>
                                        <p:cTn id="91" dur="500"/>
                                        <p:tgtEl>
                                          <p:spTgt spid="242"/>
                                        </p:tgtEl>
                                      </p:cBhvr>
                                    </p:animEffect>
                                  </p:childTnLst>
                                </p:cTn>
                              </p:par>
                            </p:childTnLst>
                          </p:cTn>
                        </p:par>
                      </p:childTnLst>
                    </p:cTn>
                  </p:par>
                  <p:par>
                    <p:cTn id="92" fill="hold">
                      <p:stCondLst>
                        <p:cond delay="indefinite"/>
                      </p:stCondLst>
                      <p:childTnLst>
                        <p:par>
                          <p:cTn id="93" fill="hold">
                            <p:stCondLst>
                              <p:cond delay="0"/>
                            </p:stCondLst>
                            <p:childTnLst>
                              <p:par>
                                <p:cTn id="94" presetID="18" presetClass="entr" presetSubtype="3" fill="hold" grpId="0" nodeType="clickEffect">
                                  <p:stCondLst>
                                    <p:cond delay="0"/>
                                  </p:stCondLst>
                                  <p:childTnLst>
                                    <p:set>
                                      <p:cBhvr>
                                        <p:cTn id="95" dur="1" fill="hold">
                                          <p:stCondLst>
                                            <p:cond delay="0"/>
                                          </p:stCondLst>
                                        </p:cTn>
                                        <p:tgtEl>
                                          <p:spTgt spid="272"/>
                                        </p:tgtEl>
                                        <p:attrNameLst>
                                          <p:attrName>style.visibility</p:attrName>
                                        </p:attrNameLst>
                                      </p:cBhvr>
                                      <p:to>
                                        <p:strVal val="visible"/>
                                      </p:to>
                                    </p:set>
                                    <p:animEffect transition="in" filter="strips(upRight)">
                                      <p:cBhvr>
                                        <p:cTn id="96" dur="500"/>
                                        <p:tgtEl>
                                          <p:spTgt spid="272"/>
                                        </p:tgtEl>
                                      </p:cBhvr>
                                    </p:animEffect>
                                  </p:childTnLst>
                                </p:cTn>
                              </p:par>
                            </p:childTnLst>
                          </p:cTn>
                        </p:par>
                        <p:par>
                          <p:cTn id="97" fill="hold">
                            <p:stCondLst>
                              <p:cond delay="500"/>
                            </p:stCondLst>
                            <p:childTnLst>
                              <p:par>
                                <p:cTn id="98" presetID="18" presetClass="entr" presetSubtype="9" fill="hold" nodeType="afterEffect">
                                  <p:stCondLst>
                                    <p:cond delay="0"/>
                                  </p:stCondLst>
                                  <p:childTnLst>
                                    <p:set>
                                      <p:cBhvr>
                                        <p:cTn id="99" dur="1" fill="hold">
                                          <p:stCondLst>
                                            <p:cond delay="0"/>
                                          </p:stCondLst>
                                        </p:cTn>
                                        <p:tgtEl>
                                          <p:spTgt spid="282"/>
                                        </p:tgtEl>
                                        <p:attrNameLst>
                                          <p:attrName>style.visibility</p:attrName>
                                        </p:attrNameLst>
                                      </p:cBhvr>
                                      <p:to>
                                        <p:strVal val="visible"/>
                                      </p:to>
                                    </p:set>
                                    <p:animEffect transition="in" filter="strips(upLeft)">
                                      <p:cBhvr>
                                        <p:cTn id="100" dur="500"/>
                                        <p:tgtEl>
                                          <p:spTgt spid="282"/>
                                        </p:tgtEl>
                                      </p:cBhvr>
                                    </p:animEffect>
                                  </p:childTnLst>
                                </p:cTn>
                              </p:par>
                            </p:childTnLst>
                          </p:cTn>
                        </p:par>
                        <p:par>
                          <p:cTn id="101" fill="hold">
                            <p:stCondLst>
                              <p:cond delay="1000"/>
                            </p:stCondLst>
                            <p:childTnLst>
                              <p:par>
                                <p:cTn id="102" presetID="18" presetClass="entr" presetSubtype="6" fill="hold" grpId="0" nodeType="afterEffect">
                                  <p:stCondLst>
                                    <p:cond delay="0"/>
                                  </p:stCondLst>
                                  <p:childTnLst>
                                    <p:set>
                                      <p:cBhvr>
                                        <p:cTn id="103" dur="1" fill="hold">
                                          <p:stCondLst>
                                            <p:cond delay="0"/>
                                          </p:stCondLst>
                                        </p:cTn>
                                        <p:tgtEl>
                                          <p:spTgt spid="285"/>
                                        </p:tgtEl>
                                        <p:attrNameLst>
                                          <p:attrName>style.visibility</p:attrName>
                                        </p:attrNameLst>
                                      </p:cBhvr>
                                      <p:to>
                                        <p:strVal val="visible"/>
                                      </p:to>
                                    </p:set>
                                    <p:animEffect transition="in" filter="strips(downRight)">
                                      <p:cBhvr>
                                        <p:cTn id="104" dur="500"/>
                                        <p:tgtEl>
                                          <p:spTgt spid="285"/>
                                        </p:tgtEl>
                                      </p:cBhvr>
                                    </p:animEffect>
                                  </p:childTnLst>
                                </p:cTn>
                              </p:par>
                            </p:childTnLst>
                          </p:cTn>
                        </p:par>
                        <p:par>
                          <p:cTn id="105" fill="hold">
                            <p:stCondLst>
                              <p:cond delay="1500"/>
                            </p:stCondLst>
                            <p:childTnLst>
                              <p:par>
                                <p:cTn id="106" presetID="18" presetClass="entr" presetSubtype="6" fill="hold" grpId="0" nodeType="afterEffect">
                                  <p:stCondLst>
                                    <p:cond delay="0"/>
                                  </p:stCondLst>
                                  <p:childTnLst>
                                    <p:set>
                                      <p:cBhvr>
                                        <p:cTn id="107" dur="1" fill="hold">
                                          <p:stCondLst>
                                            <p:cond delay="0"/>
                                          </p:stCondLst>
                                        </p:cTn>
                                        <p:tgtEl>
                                          <p:spTgt spid="286"/>
                                        </p:tgtEl>
                                        <p:attrNameLst>
                                          <p:attrName>style.visibility</p:attrName>
                                        </p:attrNameLst>
                                      </p:cBhvr>
                                      <p:to>
                                        <p:strVal val="visible"/>
                                      </p:to>
                                    </p:set>
                                    <p:animEffect transition="in" filter="strips(downRight)">
                                      <p:cBhvr>
                                        <p:cTn id="108" dur="500"/>
                                        <p:tgtEl>
                                          <p:spTgt spid="286"/>
                                        </p:tgtEl>
                                      </p:cBhvr>
                                    </p:animEffect>
                                  </p:childTnLst>
                                </p:cTn>
                              </p:par>
                            </p:childTnLst>
                          </p:cTn>
                        </p:par>
                        <p:par>
                          <p:cTn id="109" fill="hold">
                            <p:stCondLst>
                              <p:cond delay="2000"/>
                            </p:stCondLst>
                            <p:childTnLst>
                              <p:par>
                                <p:cTn id="110" presetID="3" presetClass="entr" presetSubtype="10" fill="hold" nodeType="afterEffect">
                                  <p:stCondLst>
                                    <p:cond delay="0"/>
                                  </p:stCondLst>
                                  <p:childTnLst>
                                    <p:set>
                                      <p:cBhvr>
                                        <p:cTn id="111" dur="1" fill="hold">
                                          <p:stCondLst>
                                            <p:cond delay="0"/>
                                          </p:stCondLst>
                                        </p:cTn>
                                        <p:tgtEl>
                                          <p:spTgt spid="287"/>
                                        </p:tgtEl>
                                        <p:attrNameLst>
                                          <p:attrName>style.visibility</p:attrName>
                                        </p:attrNameLst>
                                      </p:cBhvr>
                                      <p:to>
                                        <p:strVal val="visible"/>
                                      </p:to>
                                    </p:set>
                                    <p:animEffect transition="in" filter="blinds(horizontal)">
                                      <p:cBhvr>
                                        <p:cTn id="112" dur="500"/>
                                        <p:tgtEl>
                                          <p:spTgt spid="287"/>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
                                        </p:tgtEl>
                                        <p:attrNameLst>
                                          <p:attrName>style.visibility</p:attrName>
                                        </p:attrNameLst>
                                      </p:cBhvr>
                                      <p:to>
                                        <p:strVal val="visible"/>
                                      </p:to>
                                    </p:set>
                                    <p:animEffect transition="in" filter="wipe(down)">
                                      <p:cBhvr>
                                        <p:cTn id="115" dur="500"/>
                                        <p:tgtEl>
                                          <p:spTgt spid="4"/>
                                        </p:tgtEl>
                                      </p:cBhvr>
                                    </p:animEffect>
                                  </p:childTnLst>
                                </p:cTn>
                              </p:par>
                            </p:childTnLst>
                          </p:cTn>
                        </p:par>
                      </p:childTnLst>
                    </p:cTn>
                  </p:par>
                  <p:par>
                    <p:cTn id="116" fill="hold">
                      <p:stCondLst>
                        <p:cond delay="indefinite"/>
                      </p:stCondLst>
                      <p:childTnLst>
                        <p:par>
                          <p:cTn id="117" fill="hold">
                            <p:stCondLst>
                              <p:cond delay="0"/>
                            </p:stCondLst>
                            <p:childTnLst>
                              <p:par>
                                <p:cTn id="118" presetID="3" presetClass="entr" presetSubtype="10" fill="hold" nodeType="clickEffect">
                                  <p:stCondLst>
                                    <p:cond delay="0"/>
                                  </p:stCondLst>
                                  <p:childTnLst>
                                    <p:set>
                                      <p:cBhvr>
                                        <p:cTn id="119" dur="1" fill="hold">
                                          <p:stCondLst>
                                            <p:cond delay="0"/>
                                          </p:stCondLst>
                                        </p:cTn>
                                        <p:tgtEl>
                                          <p:spTgt spid="273"/>
                                        </p:tgtEl>
                                        <p:attrNameLst>
                                          <p:attrName>style.visibility</p:attrName>
                                        </p:attrNameLst>
                                      </p:cBhvr>
                                      <p:to>
                                        <p:strVal val="visible"/>
                                      </p:to>
                                    </p:set>
                                    <p:animEffect transition="in" filter="blinds(horizontal)">
                                      <p:cBhvr>
                                        <p:cTn id="120" dur="500"/>
                                        <p:tgtEl>
                                          <p:spTgt spid="273"/>
                                        </p:tgtEl>
                                      </p:cBhvr>
                                    </p:animEffect>
                                  </p:childTnLst>
                                </p:cTn>
                              </p:par>
                            </p:childTnLst>
                          </p:cTn>
                        </p:par>
                      </p:childTnLst>
                    </p:cTn>
                  </p:par>
                  <p:par>
                    <p:cTn id="121" fill="hold">
                      <p:stCondLst>
                        <p:cond delay="indefinite"/>
                      </p:stCondLst>
                      <p:childTnLst>
                        <p:par>
                          <p:cTn id="122" fill="hold">
                            <p:stCondLst>
                              <p:cond delay="0"/>
                            </p:stCondLst>
                            <p:childTnLst>
                              <p:par>
                                <p:cTn id="123" presetID="3" presetClass="entr" presetSubtype="10" fill="hold" grpId="0" nodeType="clickEffect">
                                  <p:stCondLst>
                                    <p:cond delay="0"/>
                                  </p:stCondLst>
                                  <p:childTnLst>
                                    <p:set>
                                      <p:cBhvr>
                                        <p:cTn id="124" dur="1" fill="hold">
                                          <p:stCondLst>
                                            <p:cond delay="0"/>
                                          </p:stCondLst>
                                        </p:cTn>
                                        <p:tgtEl>
                                          <p:spTgt spid="203"/>
                                        </p:tgtEl>
                                        <p:attrNameLst>
                                          <p:attrName>style.visibility</p:attrName>
                                        </p:attrNameLst>
                                      </p:cBhvr>
                                      <p:to>
                                        <p:strVal val="visible"/>
                                      </p:to>
                                    </p:set>
                                    <p:animEffect transition="in" filter="blinds(horizontal)">
                                      <p:cBhvr>
                                        <p:cTn id="125" dur="500"/>
                                        <p:tgtEl>
                                          <p:spTgt spid="203"/>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332"/>
                                        </p:tgtEl>
                                        <p:attrNameLst>
                                          <p:attrName>style.visibility</p:attrName>
                                        </p:attrNameLst>
                                      </p:cBhvr>
                                      <p:to>
                                        <p:strVal val="visible"/>
                                      </p:to>
                                    </p:set>
                                    <p:animEffect transition="in" filter="blinds(horizontal)">
                                      <p:cBhvr>
                                        <p:cTn id="128"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utoUpdateAnimBg="0"/>
      <p:bldP spid="226" grpId="0" bldLvl="0" animBg="1"/>
      <p:bldP spid="231" grpId="0" bldLvl="0" animBg="1"/>
      <p:bldP spid="236" grpId="0" bldLvl="0" animBg="1"/>
      <p:bldP spid="240" grpId="0" bldLvl="0" animBg="1"/>
      <p:bldP spid="241" grpId="0" bldLvl="0" animBg="1"/>
      <p:bldP spid="272" grpId="0" bldLvl="0" animBg="1"/>
      <p:bldP spid="285" grpId="0" bldLvl="0" animBg="1"/>
      <p:bldP spid="286" grpId="0" bldLvl="0" animBg="1"/>
      <p:bldP spid="4" grpId="0" bldLvl="0" animBg="1"/>
      <p:bldP spid="332"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Text Box 2"/>
          <p:cNvSpPr txBox="1"/>
          <p:nvPr/>
        </p:nvSpPr>
        <p:spPr>
          <a:xfrm>
            <a:off x="3966210" y="5897564"/>
            <a:ext cx="3562350" cy="579437"/>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磁盘、磁带、光盘 </a:t>
            </a:r>
          </a:p>
        </p:txBody>
      </p:sp>
      <p:sp>
        <p:nvSpPr>
          <p:cNvPr id="317443" name="Text Box 3"/>
          <p:cNvSpPr txBox="1"/>
          <p:nvPr/>
        </p:nvSpPr>
        <p:spPr>
          <a:xfrm>
            <a:off x="1409065" y="4983480"/>
            <a:ext cx="10470515" cy="583565"/>
          </a:xfrm>
          <a:prstGeom prst="rect">
            <a:avLst/>
          </a:prstGeom>
          <a:noFill/>
          <a:ln w="9525">
            <a:noFill/>
          </a:ln>
        </p:spPr>
        <p:txBody>
          <a:bodyPr wrap="square">
            <a:spAutoFit/>
          </a:bodyPr>
          <a:lstStyle/>
          <a:p>
            <a:pPr algn="l">
              <a:buClrTx/>
              <a:buSzTx/>
              <a:buFontTx/>
            </a:pPr>
            <a:r>
              <a:rPr lang="zh-CN" altLang="en-US" sz="3200" b="1" dirty="0">
                <a:latin typeface="宋体" panose="02010600030101010101" pitchFamily="2" charset="-122"/>
                <a:ea typeface="宋体" panose="02010600030101010101" pitchFamily="2" charset="-122"/>
              </a:rPr>
              <a:t>高速缓冲存储器（</a:t>
            </a:r>
            <a:r>
              <a:rPr lang="en-US" altLang="zh-CN" sz="3200" b="1" dirty="0">
                <a:latin typeface="宋体" panose="02010600030101010101" pitchFamily="2" charset="-122"/>
                <a:ea typeface="宋体" panose="02010600030101010101" pitchFamily="2" charset="-122"/>
              </a:rPr>
              <a:t>Cach</a:t>
            </a:r>
            <a:r>
              <a:rPr lang="zh-CN" altLang="en-US" sz="3200" b="1" dirty="0">
                <a:latin typeface="宋体" panose="02010600030101010101" pitchFamily="2" charset="-122"/>
                <a:ea typeface="宋体" panose="02010600030101010101" pitchFamily="2" charset="-122"/>
              </a:rPr>
              <a:t>e）</a:t>
            </a:r>
            <a:r>
              <a:rPr lang="en-US" altLang="zh-CN" sz="3200" b="1" dirty="0">
                <a:latin typeface="宋体" panose="02010600030101010101" pitchFamily="2" charset="-122"/>
                <a:ea typeface="宋体" panose="02010600030101010101" pitchFamily="2" charset="-122"/>
              </a:rPr>
              <a:t> </a:t>
            </a:r>
            <a:r>
              <a:rPr lang="zh-CN" altLang="en-US" sz="3200" b="1" dirty="0">
                <a:latin typeface="宋体" panose="02010600030101010101" pitchFamily="2" charset="-122"/>
                <a:ea typeface="宋体" panose="02010600030101010101" pitchFamily="2" charset="-122"/>
              </a:rPr>
              <a:t> </a:t>
            </a:r>
            <a:r>
              <a:rPr lang="zh-CN" altLang="en-US" sz="3200" b="1" dirty="0">
                <a:latin typeface="宋体" panose="02010600030101010101" pitchFamily="2" charset="-122"/>
                <a:ea typeface="宋体" panose="02010600030101010101" pitchFamily="2" charset="-122"/>
                <a:sym typeface="+mn-ea"/>
              </a:rPr>
              <a:t>CPU寄存器和主存储器之间</a:t>
            </a:r>
            <a:endParaRPr lang="zh-CN" altLang="en-US" sz="3200" b="1" dirty="0">
              <a:latin typeface="宋体" panose="02010600030101010101" pitchFamily="2" charset="-122"/>
              <a:ea typeface="宋体" panose="02010600030101010101" pitchFamily="2" charset="-122"/>
            </a:endParaRPr>
          </a:p>
        </p:txBody>
      </p:sp>
      <p:sp>
        <p:nvSpPr>
          <p:cNvPr id="317444" name="Text Box 4"/>
          <p:cNvSpPr txBox="1"/>
          <p:nvPr/>
        </p:nvSpPr>
        <p:spPr>
          <a:xfrm>
            <a:off x="1409065" y="4274185"/>
            <a:ext cx="9599930" cy="583565"/>
          </a:xfrm>
          <a:prstGeom prst="rect">
            <a:avLst/>
          </a:prstGeom>
          <a:noFill/>
          <a:ln w="9525">
            <a:noFill/>
          </a:ln>
        </p:spPr>
        <p:txBody>
          <a:bodyPr wrap="square">
            <a:spAutoFit/>
          </a:bodyPr>
          <a:lstStyle/>
          <a:p>
            <a:pPr algn="l">
              <a:buClrTx/>
              <a:buSzTx/>
              <a:buFontTx/>
            </a:pPr>
            <a:r>
              <a:rPr lang="en-US" altLang="zh-CN" sz="3200" b="1" dirty="0">
                <a:latin typeface="宋体" panose="02010600030101010101" pitchFamily="2" charset="-122"/>
                <a:ea typeface="宋体" panose="02010600030101010101" pitchFamily="2" charset="-122"/>
              </a:rPr>
              <a:t>Flash  Memory  </a:t>
            </a:r>
            <a:r>
              <a:rPr lang="en-US" altLang="zh-CN" sz="3200" b="1" dirty="0">
                <a:latin typeface="宋体" panose="02010600030101010101" pitchFamily="2" charset="-122"/>
                <a:ea typeface="宋体" panose="02010600030101010101" pitchFamily="2" charset="-122"/>
                <a:sym typeface="+mn-ea"/>
              </a:rPr>
              <a:t>U盘、固态硬盘（SSD）</a:t>
            </a:r>
            <a:endParaRPr lang="en-US" altLang="zh-CN" sz="3200" b="1" dirty="0">
              <a:latin typeface="宋体" panose="02010600030101010101" pitchFamily="2" charset="-122"/>
              <a:ea typeface="宋体" panose="02010600030101010101" pitchFamily="2" charset="-122"/>
            </a:endParaRPr>
          </a:p>
        </p:txBody>
      </p:sp>
      <p:sp>
        <p:nvSpPr>
          <p:cNvPr id="317445" name="Text Box 5"/>
          <p:cNvSpPr txBox="1"/>
          <p:nvPr/>
        </p:nvSpPr>
        <p:spPr>
          <a:xfrm>
            <a:off x="181611" y="3500438"/>
            <a:ext cx="595035" cy="1569660"/>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存</a:t>
            </a:r>
          </a:p>
          <a:p>
            <a:r>
              <a:rPr lang="zh-CN" altLang="en-US" sz="3200" b="1" dirty="0">
                <a:latin typeface="宋体" panose="02010600030101010101" pitchFamily="2" charset="-122"/>
                <a:ea typeface="宋体" panose="02010600030101010101" pitchFamily="2" charset="-122"/>
              </a:rPr>
              <a:t>储</a:t>
            </a:r>
          </a:p>
          <a:p>
            <a:r>
              <a:rPr lang="zh-CN" altLang="en-US" sz="3200" b="1" dirty="0">
                <a:latin typeface="宋体" panose="02010600030101010101" pitchFamily="2" charset="-122"/>
                <a:ea typeface="宋体" panose="02010600030101010101" pitchFamily="2" charset="-122"/>
              </a:rPr>
              <a:t>器</a:t>
            </a:r>
          </a:p>
        </p:txBody>
      </p:sp>
      <p:grpSp>
        <p:nvGrpSpPr>
          <p:cNvPr id="2" name="Group 6"/>
          <p:cNvGrpSpPr/>
          <p:nvPr/>
        </p:nvGrpSpPr>
        <p:grpSpPr>
          <a:xfrm>
            <a:off x="1408748" y="2195514"/>
            <a:ext cx="2244725" cy="4286249"/>
            <a:chOff x="993" y="1383"/>
            <a:chExt cx="1414" cy="2700"/>
          </a:xfrm>
        </p:grpSpPr>
        <p:sp>
          <p:nvSpPr>
            <p:cNvPr id="14360" name="Text Box 7"/>
            <p:cNvSpPr txBox="1"/>
            <p:nvPr/>
          </p:nvSpPr>
          <p:spPr>
            <a:xfrm>
              <a:off x="993" y="1383"/>
              <a:ext cx="1156" cy="365"/>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主存储器</a:t>
              </a:r>
            </a:p>
          </p:txBody>
        </p:sp>
        <p:sp>
          <p:nvSpPr>
            <p:cNvPr id="14361" name="Text Box 8"/>
            <p:cNvSpPr txBox="1"/>
            <p:nvPr/>
          </p:nvSpPr>
          <p:spPr>
            <a:xfrm>
              <a:off x="993" y="3715"/>
              <a:ext cx="1414" cy="368"/>
            </a:xfrm>
            <a:prstGeom prst="rect">
              <a:avLst/>
            </a:prstGeom>
            <a:noFill/>
            <a:ln w="9525">
              <a:noFill/>
            </a:ln>
          </p:spPr>
          <p:txBody>
            <a:bodyPr wrap="none">
              <a:spAutoFit/>
            </a:bodyPr>
            <a:lstStyle/>
            <a:p>
              <a:r>
                <a:rPr lang="zh-CN" altLang="en-US" sz="3200" b="1" dirty="0">
                  <a:latin typeface="宋体" panose="02010600030101010101" pitchFamily="2" charset="-122"/>
                  <a:ea typeface="宋体" panose="02010600030101010101" pitchFamily="2" charset="-122"/>
                </a:rPr>
                <a:t>辅助存储器</a:t>
              </a:r>
            </a:p>
          </p:txBody>
        </p:sp>
      </p:grpSp>
      <p:sp>
        <p:nvSpPr>
          <p:cNvPr id="317449" name="AutoShape 9"/>
          <p:cNvSpPr/>
          <p:nvPr/>
        </p:nvSpPr>
        <p:spPr>
          <a:xfrm>
            <a:off x="924560" y="2460626"/>
            <a:ext cx="431800" cy="3833813"/>
          </a:xfrm>
          <a:prstGeom prst="leftBrace">
            <a:avLst>
              <a:gd name="adj1" fmla="val 73988"/>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nvGrpSpPr>
          <p:cNvPr id="3" name="Group 10"/>
          <p:cNvGrpSpPr/>
          <p:nvPr/>
        </p:nvGrpSpPr>
        <p:grpSpPr>
          <a:xfrm>
            <a:off x="4663340" y="2108516"/>
            <a:ext cx="7659689" cy="2259015"/>
            <a:chOff x="3350" y="1369"/>
            <a:chExt cx="4825" cy="1423"/>
          </a:xfrm>
        </p:grpSpPr>
        <p:sp>
          <p:nvSpPr>
            <p:cNvPr id="14356" name="Text Box 11"/>
            <p:cNvSpPr txBox="1"/>
            <p:nvPr/>
          </p:nvSpPr>
          <p:spPr>
            <a:xfrm>
              <a:off x="3350" y="1369"/>
              <a:ext cx="4809" cy="329"/>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MROM</a:t>
              </a:r>
              <a:r>
                <a:rPr lang="zh-CN" altLang="en-US" dirty="0">
                  <a:sym typeface="+mn-ea"/>
                </a:rPr>
                <a:t>（</a:t>
              </a:r>
              <a:r>
                <a:rPr lang="en-US" altLang="zh-CN" dirty="0">
                  <a:sym typeface="+mn-ea"/>
                </a:rPr>
                <a:t>Mask ROM</a:t>
              </a:r>
              <a:r>
                <a:rPr lang="zh-CN" altLang="en-US" dirty="0">
                  <a:sym typeface="+mn-ea"/>
                </a:rPr>
                <a:t>，掩膜编程的只读存储器，它只能写入一次数据）</a:t>
              </a:r>
              <a:endParaRPr lang="zh-CN" altLang="en-US" b="1" dirty="0">
                <a:latin typeface="宋体" panose="02010600030101010101" pitchFamily="2" charset="-122"/>
                <a:ea typeface="宋体" panose="02010600030101010101" pitchFamily="2" charset="-122"/>
                <a:sym typeface="+mn-ea"/>
              </a:endParaRPr>
            </a:p>
          </p:txBody>
        </p:sp>
        <p:sp>
          <p:nvSpPr>
            <p:cNvPr id="14357" name="Text Box 12"/>
            <p:cNvSpPr txBox="1"/>
            <p:nvPr/>
          </p:nvSpPr>
          <p:spPr>
            <a:xfrm>
              <a:off x="3350" y="1675"/>
              <a:ext cx="4546" cy="329"/>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PROM</a:t>
              </a:r>
              <a:r>
                <a:rPr lang="zh-CN" altLang="en-US" dirty="0">
                  <a:sym typeface="+mn-ea"/>
                </a:rPr>
                <a:t>（可编程只读存储器，一般只能写入一次数据）</a:t>
              </a:r>
              <a:endParaRPr lang="zh-CN" altLang="en-US" b="1" dirty="0">
                <a:latin typeface="宋体" panose="02010600030101010101" pitchFamily="2" charset="-122"/>
                <a:ea typeface="宋体" panose="02010600030101010101" pitchFamily="2" charset="-122"/>
                <a:sym typeface="+mn-ea"/>
              </a:endParaRPr>
            </a:p>
          </p:txBody>
        </p:sp>
        <p:sp>
          <p:nvSpPr>
            <p:cNvPr id="14358" name="Text Box 13"/>
            <p:cNvSpPr txBox="1"/>
            <p:nvPr/>
          </p:nvSpPr>
          <p:spPr>
            <a:xfrm>
              <a:off x="3350" y="1982"/>
              <a:ext cx="4825" cy="329"/>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EPROM</a:t>
              </a:r>
              <a:r>
                <a:rPr lang="zh-CN" altLang="en-US" dirty="0">
                  <a:sym typeface="+mn-ea"/>
                </a:rPr>
                <a:t>（可擦除可编程只读存储器，可以多次写入数据）</a:t>
              </a:r>
              <a:endParaRPr lang="zh-CN" altLang="en-US" b="1" dirty="0">
                <a:latin typeface="宋体" panose="02010600030101010101" pitchFamily="2" charset="-122"/>
                <a:ea typeface="宋体" panose="02010600030101010101" pitchFamily="2" charset="-122"/>
                <a:sym typeface="+mn-ea"/>
              </a:endParaRPr>
            </a:p>
          </p:txBody>
        </p:sp>
        <p:sp>
          <p:nvSpPr>
            <p:cNvPr id="14359" name="Text Box 14"/>
            <p:cNvSpPr txBox="1"/>
            <p:nvPr/>
          </p:nvSpPr>
          <p:spPr>
            <a:xfrm>
              <a:off x="3350" y="2289"/>
              <a:ext cx="4674" cy="503"/>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EEPROM</a:t>
              </a:r>
              <a:r>
                <a:rPr lang="zh-CN" altLang="en-US" dirty="0">
                  <a:sym typeface="+mn-ea"/>
                </a:rPr>
                <a:t>（电可擦除可编程只读存储器，与</a:t>
              </a:r>
              <a:r>
                <a:rPr lang="en-US" altLang="zh-CN" dirty="0">
                  <a:sym typeface="+mn-ea"/>
                </a:rPr>
                <a:t>EPROM</a:t>
              </a:r>
              <a:r>
                <a:rPr lang="zh-CN" altLang="en-US" dirty="0">
                  <a:sym typeface="+mn-ea"/>
                </a:rPr>
                <a:t>运行原理类似，但抹除数据的方式不同，可以多次写入数据）</a:t>
              </a:r>
              <a:endParaRPr lang="zh-CN" altLang="en-US" b="1" dirty="0">
                <a:latin typeface="宋体" panose="02010600030101010101" pitchFamily="2" charset="-122"/>
                <a:ea typeface="宋体" panose="02010600030101010101" pitchFamily="2" charset="-122"/>
                <a:sym typeface="+mn-ea"/>
              </a:endParaRPr>
            </a:p>
          </p:txBody>
        </p:sp>
      </p:grpSp>
      <p:sp>
        <p:nvSpPr>
          <p:cNvPr id="317455" name="AutoShape 15"/>
          <p:cNvSpPr/>
          <p:nvPr/>
        </p:nvSpPr>
        <p:spPr>
          <a:xfrm>
            <a:off x="4337684" y="2659787"/>
            <a:ext cx="292100" cy="1574937"/>
          </a:xfrm>
          <a:prstGeom prst="leftBrace">
            <a:avLst>
              <a:gd name="adj1" fmla="val 42346"/>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sz="2800" b="1" dirty="0">
              <a:latin typeface="宋体" panose="02010600030101010101" pitchFamily="2" charset="-122"/>
              <a:ea typeface="宋体" panose="02010600030101010101" pitchFamily="2" charset="-122"/>
            </a:endParaRPr>
          </a:p>
        </p:txBody>
      </p:sp>
      <p:grpSp>
        <p:nvGrpSpPr>
          <p:cNvPr id="4" name="Group 16"/>
          <p:cNvGrpSpPr/>
          <p:nvPr/>
        </p:nvGrpSpPr>
        <p:grpSpPr>
          <a:xfrm>
            <a:off x="3609022" y="1296988"/>
            <a:ext cx="728662" cy="2352674"/>
            <a:chOff x="2379" y="817"/>
            <a:chExt cx="459" cy="1482"/>
          </a:xfrm>
        </p:grpSpPr>
        <p:sp>
          <p:nvSpPr>
            <p:cNvPr id="14354" name="Text Box 17"/>
            <p:cNvSpPr txBox="1"/>
            <p:nvPr/>
          </p:nvSpPr>
          <p:spPr>
            <a:xfrm>
              <a:off x="2379" y="817"/>
              <a:ext cx="459" cy="330"/>
            </a:xfrm>
            <a:prstGeom prst="rect">
              <a:avLst/>
            </a:prstGeom>
            <a:noFill/>
            <a:ln w="9525">
              <a:noFill/>
            </a:ln>
          </p:spPr>
          <p:txBody>
            <a:bodyPr wrap="none">
              <a:spAutoFit/>
            </a:bodyPr>
            <a:lstStyle/>
            <a:p>
              <a:r>
                <a:rPr lang="en-US" altLang="zh-CN" sz="2800" b="1" dirty="0">
                  <a:latin typeface="宋体" panose="02010600030101010101" pitchFamily="2" charset="-122"/>
                  <a:ea typeface="宋体" panose="02010600030101010101" pitchFamily="2" charset="-122"/>
                </a:rPr>
                <a:t>RAM</a:t>
              </a:r>
            </a:p>
          </p:txBody>
        </p:sp>
        <p:sp>
          <p:nvSpPr>
            <p:cNvPr id="14355" name="Text Box 18"/>
            <p:cNvSpPr txBox="1"/>
            <p:nvPr/>
          </p:nvSpPr>
          <p:spPr>
            <a:xfrm>
              <a:off x="2379" y="1969"/>
              <a:ext cx="459" cy="330"/>
            </a:xfrm>
            <a:prstGeom prst="rect">
              <a:avLst/>
            </a:prstGeom>
            <a:noFill/>
            <a:ln w="9525">
              <a:noFill/>
            </a:ln>
          </p:spPr>
          <p:txBody>
            <a:bodyPr wrap="none">
              <a:spAutoFit/>
            </a:bodyPr>
            <a:lstStyle/>
            <a:p>
              <a:r>
                <a:rPr lang="en-US" altLang="zh-CN" sz="2800" b="1" dirty="0">
                  <a:latin typeface="宋体" panose="02010600030101010101" pitchFamily="2" charset="-122"/>
                  <a:ea typeface="宋体" panose="02010600030101010101" pitchFamily="2" charset="-122"/>
                </a:rPr>
                <a:t>ROM</a:t>
              </a:r>
            </a:p>
          </p:txBody>
        </p:sp>
      </p:grpSp>
      <p:sp>
        <p:nvSpPr>
          <p:cNvPr id="317459" name="AutoShape 19"/>
          <p:cNvSpPr/>
          <p:nvPr/>
        </p:nvSpPr>
        <p:spPr>
          <a:xfrm>
            <a:off x="3294698" y="1535114"/>
            <a:ext cx="271462" cy="1893887"/>
          </a:xfrm>
          <a:prstGeom prst="leftBrace">
            <a:avLst>
              <a:gd name="adj1" fmla="val 58138"/>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nvGrpSpPr>
          <p:cNvPr id="5" name="Group 20"/>
          <p:cNvGrpSpPr/>
          <p:nvPr/>
        </p:nvGrpSpPr>
        <p:grpSpPr>
          <a:xfrm>
            <a:off x="4550655" y="999393"/>
            <a:ext cx="2311400" cy="1185864"/>
            <a:chOff x="3310" y="624"/>
            <a:chExt cx="1456" cy="747"/>
          </a:xfrm>
        </p:grpSpPr>
        <p:sp>
          <p:nvSpPr>
            <p:cNvPr id="14352" name="Text Box 21"/>
            <p:cNvSpPr txBox="1"/>
            <p:nvPr/>
          </p:nvSpPr>
          <p:spPr>
            <a:xfrm>
              <a:off x="3310" y="624"/>
              <a:ext cx="1456" cy="330"/>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静态 </a:t>
              </a:r>
              <a:r>
                <a:rPr lang="en-US" altLang="zh-CN" sz="2800" b="1" dirty="0">
                  <a:latin typeface="宋体" panose="02010600030101010101" pitchFamily="2" charset="-122"/>
                  <a:ea typeface="宋体" panose="02010600030101010101" pitchFamily="2" charset="-122"/>
                </a:rPr>
                <a:t>RAM</a:t>
              </a:r>
            </a:p>
          </p:txBody>
        </p:sp>
        <p:sp>
          <p:nvSpPr>
            <p:cNvPr id="14353" name="Text Box 22"/>
            <p:cNvSpPr txBox="1"/>
            <p:nvPr/>
          </p:nvSpPr>
          <p:spPr>
            <a:xfrm>
              <a:off x="3310" y="1041"/>
              <a:ext cx="1027"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动态 </a:t>
              </a:r>
              <a:r>
                <a:rPr lang="en-US" altLang="zh-CN" sz="2800" b="1" dirty="0">
                  <a:latin typeface="宋体" panose="02010600030101010101" pitchFamily="2" charset="-122"/>
                  <a:ea typeface="宋体" panose="02010600030101010101" pitchFamily="2" charset="-122"/>
                </a:rPr>
                <a:t>RAM</a:t>
              </a:r>
            </a:p>
          </p:txBody>
        </p:sp>
      </p:grpSp>
      <p:sp>
        <p:nvSpPr>
          <p:cNvPr id="317463" name="AutoShape 23"/>
          <p:cNvSpPr/>
          <p:nvPr/>
        </p:nvSpPr>
        <p:spPr>
          <a:xfrm>
            <a:off x="4364307" y="1213337"/>
            <a:ext cx="207963" cy="784225"/>
          </a:xfrm>
          <a:prstGeom prst="leftBrace">
            <a:avLst>
              <a:gd name="adj1" fmla="val 31424"/>
              <a:gd name="adj2" fmla="val 50000"/>
            </a:avLst>
          </a:prstGeom>
          <a:noFill/>
          <a:ln w="38100" cap="flat" cmpd="sng">
            <a:solidFill>
              <a:schemeClr val="tx1"/>
            </a:solidFill>
            <a:prstDash val="solid"/>
            <a:headEnd type="none" w="med" len="med"/>
            <a:tailEnd type="none" w="med" len="med"/>
          </a:ln>
        </p:spPr>
        <p:txBody>
          <a:bodyPr wrap="none" anchor="ctr"/>
          <a:lstStyle/>
          <a:p>
            <a:endParaRPr lang="zh-CN" altLang="en-US" sz="2800" b="1" dirty="0">
              <a:latin typeface="宋体" panose="02010600030101010101" pitchFamily="2" charset="-122"/>
              <a:ea typeface="宋体" panose="02010600030101010101" pitchFamily="2" charset="-122"/>
            </a:endParaRPr>
          </a:p>
        </p:txBody>
      </p:sp>
      <p:sp>
        <p:nvSpPr>
          <p:cNvPr id="14350" name="Text Box 24"/>
          <p:cNvSpPr txBox="1"/>
          <p:nvPr/>
        </p:nvSpPr>
        <p:spPr>
          <a:xfrm>
            <a:off x="1893888" y="273050"/>
            <a:ext cx="6210354" cy="646331"/>
          </a:xfrm>
          <a:prstGeom prst="rect">
            <a:avLst/>
          </a:prstGeom>
          <a:noFill/>
          <a:ln w="9525">
            <a:noFill/>
          </a:ln>
        </p:spPr>
        <p:txBody>
          <a:bodyPr wrap="none">
            <a:spAutoFit/>
          </a:bodyPr>
          <a:lstStyle/>
          <a:p>
            <a:r>
              <a:rPr lang="zh-CN" altLang="en-US" sz="3600" b="1" dirty="0">
                <a:latin typeface="宋体" panose="02010600030101010101" pitchFamily="2" charset="-122"/>
                <a:ea typeface="宋体" panose="02010600030101010101" pitchFamily="2" charset="-122"/>
              </a:rPr>
              <a:t>3. 按在计算机中的作用分类</a:t>
            </a:r>
          </a:p>
        </p:txBody>
      </p:sp>
      <p:sp>
        <p:nvSpPr>
          <p:cNvPr id="2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b="1" smtClean="0">
                <a:latin typeface="宋体" panose="02010600030101010101" pitchFamily="2" charset="-122"/>
                <a:ea typeface="宋体" panose="02010600030101010101" pitchFamily="2" charset="-122"/>
              </a:rPr>
              <a:t>5</a:t>
            </a:fld>
            <a:endParaRPr lang="zh-CN" altLang="en-US"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blinds(horizontal)">
                                      <p:cBhvr>
                                        <p:cTn id="7" dur="500"/>
                                        <p:tgtEl>
                                          <p:spTgt spid="317445"/>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317449"/>
                                        </p:tgtEl>
                                        <p:attrNameLst>
                                          <p:attrName>style.visibility</p:attrName>
                                        </p:attrNameLst>
                                      </p:cBhvr>
                                      <p:to>
                                        <p:strVal val="visible"/>
                                      </p:to>
                                    </p:set>
                                    <p:animEffect transition="in" filter="barn(outHorizontal)">
                                      <p:cBhvr>
                                        <p:cTn id="11" dur="500"/>
                                        <p:tgtEl>
                                          <p:spTgt spid="31744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grpId="0" nodeType="clickEffect">
                                  <p:stCondLst>
                                    <p:cond delay="0"/>
                                  </p:stCondLst>
                                  <p:childTnLst>
                                    <p:set>
                                      <p:cBhvr>
                                        <p:cTn id="20" dur="1" fill="hold">
                                          <p:stCondLst>
                                            <p:cond delay="0"/>
                                          </p:stCondLst>
                                        </p:cTn>
                                        <p:tgtEl>
                                          <p:spTgt spid="317459"/>
                                        </p:tgtEl>
                                        <p:attrNameLst>
                                          <p:attrName>style.visibility</p:attrName>
                                        </p:attrNameLst>
                                      </p:cBhvr>
                                      <p:to>
                                        <p:strVal val="visible"/>
                                      </p:to>
                                    </p:set>
                                    <p:animEffect transition="in" filter="barn(outHorizontal)">
                                      <p:cBhvr>
                                        <p:cTn id="21" dur="500"/>
                                        <p:tgtEl>
                                          <p:spTgt spid="31745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42" fill="hold" grpId="0" nodeType="clickEffect">
                                  <p:stCondLst>
                                    <p:cond delay="0"/>
                                  </p:stCondLst>
                                  <p:childTnLst>
                                    <p:set>
                                      <p:cBhvr>
                                        <p:cTn id="30" dur="1" fill="hold">
                                          <p:stCondLst>
                                            <p:cond delay="0"/>
                                          </p:stCondLst>
                                        </p:cTn>
                                        <p:tgtEl>
                                          <p:spTgt spid="317463"/>
                                        </p:tgtEl>
                                        <p:attrNameLst>
                                          <p:attrName>style.visibility</p:attrName>
                                        </p:attrNameLst>
                                      </p:cBhvr>
                                      <p:to>
                                        <p:strVal val="visible"/>
                                      </p:to>
                                    </p:set>
                                    <p:animEffect transition="in" filter="barn(outHorizontal)">
                                      <p:cBhvr>
                                        <p:cTn id="31" dur="500"/>
                                        <p:tgtEl>
                                          <p:spTgt spid="31746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42" fill="hold" grpId="0" nodeType="clickEffect">
                                  <p:stCondLst>
                                    <p:cond delay="0"/>
                                  </p:stCondLst>
                                  <p:childTnLst>
                                    <p:set>
                                      <p:cBhvr>
                                        <p:cTn id="40" dur="1" fill="hold">
                                          <p:stCondLst>
                                            <p:cond delay="0"/>
                                          </p:stCondLst>
                                        </p:cTn>
                                        <p:tgtEl>
                                          <p:spTgt spid="317455"/>
                                        </p:tgtEl>
                                        <p:attrNameLst>
                                          <p:attrName>style.visibility</p:attrName>
                                        </p:attrNameLst>
                                      </p:cBhvr>
                                      <p:to>
                                        <p:strVal val="visible"/>
                                      </p:to>
                                    </p:set>
                                    <p:animEffect transition="in" filter="barn(outHorizontal)">
                                      <p:cBhvr>
                                        <p:cTn id="41" dur="500"/>
                                        <p:tgtEl>
                                          <p:spTgt spid="31745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linds(horizontal)">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317444"/>
                                        </p:tgtEl>
                                        <p:attrNameLst>
                                          <p:attrName>style.visibility</p:attrName>
                                        </p:attrNameLst>
                                      </p:cBhvr>
                                      <p:to>
                                        <p:strVal val="visible"/>
                                      </p:to>
                                    </p:set>
                                    <p:animEffect transition="in" filter="blinds(horizontal)">
                                      <p:cBhvr>
                                        <p:cTn id="51" dur="500"/>
                                        <p:tgtEl>
                                          <p:spTgt spid="317444"/>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317443"/>
                                        </p:tgtEl>
                                        <p:attrNameLst>
                                          <p:attrName>style.visibility</p:attrName>
                                        </p:attrNameLst>
                                      </p:cBhvr>
                                      <p:to>
                                        <p:strVal val="visible"/>
                                      </p:to>
                                    </p:set>
                                    <p:animEffect transition="in" filter="blinds(horizontal)">
                                      <p:cBhvr>
                                        <p:cTn id="56" dur="500"/>
                                        <p:tgtEl>
                                          <p:spTgt spid="31744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317442"/>
                                        </p:tgtEl>
                                        <p:attrNameLst>
                                          <p:attrName>style.visibility</p:attrName>
                                        </p:attrNameLst>
                                      </p:cBhvr>
                                      <p:to>
                                        <p:strVal val="visible"/>
                                      </p:to>
                                    </p:set>
                                    <p:animEffect transition="in" filter="blinds(horizontal)">
                                      <p:cBhvr>
                                        <p:cTn id="61" dur="500"/>
                                        <p:tgtEl>
                                          <p:spTgt spid="317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2" grpId="0"/>
      <p:bldP spid="317443" grpId="0"/>
      <p:bldP spid="317444" grpId="0"/>
      <p:bldP spid="317445" grpId="0"/>
      <p:bldP spid="317449" grpId="0" bldLvl="0" animBg="1"/>
      <p:bldP spid="317455" grpId="0" bldLvl="0" animBg="1"/>
      <p:bldP spid="317459" grpId="0" bldLvl="0" animBg="1"/>
      <p:bldP spid="317463"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2. 动态 </a:t>
            </a:r>
            <a:r>
              <a:rPr lang="en-US" altLang="zh-CN" b="1">
                <a:latin typeface="Times New Roman" panose="02020603050405020304" pitchFamily="18" charset="0"/>
                <a:cs typeface="Times New Roman" panose="02020603050405020304" pitchFamily="18" charset="0"/>
                <a:sym typeface="+mn-ea"/>
              </a:rPr>
              <a:t>RAM ( DRAM )</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065730"/>
            <a:ext cx="6842760" cy="4873029"/>
          </a:xfrm>
        </p:spPr>
        <p:txBody>
          <a:bodyPr/>
          <a:lstStyle/>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(1) 动态 </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三管式</a:t>
            </a:r>
            <a:endParaRPr lang="en-US" altLang="zh-CN" b="1" dirty="0">
              <a:latin typeface="Times New Roman" panose="02020603050405020304" pitchFamily="18" charset="0"/>
              <a:cs typeface="Times New Roman" panose="02020603050405020304" pitchFamily="18" charset="0"/>
              <a:sym typeface="+mn-ea"/>
            </a:endParaRPr>
          </a:p>
          <a:p>
            <a:pPr marL="0" indent="0">
              <a:lnSpc>
                <a:spcPct val="100000"/>
              </a:lnSpc>
              <a:buNone/>
            </a:pPr>
            <a:r>
              <a:rPr lang="en-US" altLang="zh-CN" b="1" dirty="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基本单元电路写入</a:t>
            </a:r>
            <a:endParaRPr lang="zh-CN" altLang="en-US" dirty="0">
              <a:latin typeface="Times New Roman" panose="02020603050405020304" pitchFamily="18" charset="0"/>
              <a:cs typeface="Times New Roman" panose="02020603050405020304" pitchFamily="18" charset="0"/>
            </a:endParaRPr>
          </a:p>
        </p:txBody>
      </p:sp>
      <p:sp>
        <p:nvSpPr>
          <p:cNvPr id="280" name="Rectangle 133"/>
          <p:cNvSpPr>
            <a:spLocks noChangeArrowheads="1"/>
          </p:cNvSpPr>
          <p:nvPr/>
        </p:nvSpPr>
        <p:spPr bwMode="auto">
          <a:xfrm>
            <a:off x="704533" y="6445171"/>
            <a:ext cx="3581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b="1" dirty="0"/>
              <a:t>写入与输入信息相同</a:t>
            </a:r>
            <a:endParaRPr lang="zh-CN" altLang="en-US" dirty="0"/>
          </a:p>
        </p:txBody>
      </p:sp>
      <p:sp>
        <p:nvSpPr>
          <p:cNvPr id="332" name="Text Box 56"/>
          <p:cNvSpPr txBox="1">
            <a:spLocks noChangeArrowheads="1"/>
          </p:cNvSpPr>
          <p:nvPr/>
        </p:nvSpPr>
        <p:spPr bwMode="auto">
          <a:xfrm>
            <a:off x="704533" y="5968365"/>
            <a:ext cx="108204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总结：</a:t>
            </a:r>
          </a:p>
        </p:txBody>
      </p:sp>
      <mc:AlternateContent xmlns:mc="http://schemas.openxmlformats.org/markup-compatibility/2006" xmlns:a14="http://schemas.microsoft.com/office/drawing/2010/main">
        <mc:Choice Requires="a14">
          <p:sp>
            <p:nvSpPr>
              <p:cNvPr id="333" name="内容占位符 1"/>
              <p:cNvSpPr txBox="1"/>
              <p:nvPr/>
            </p:nvSpPr>
            <p:spPr>
              <a:xfrm>
                <a:off x="6535421" y="2499679"/>
                <a:ext cx="5082540" cy="288980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首先将需要写入的数据放到写数据线上。</a:t>
                </a:r>
                <a:endParaRPr lang="en-US" altLang="zh-CN" sz="2000" dirty="0"/>
              </a:p>
              <a:p>
                <a:pPr>
                  <a:lnSpc>
                    <a:spcPct val="100000"/>
                  </a:lnSpc>
                </a:pPr>
                <a:r>
                  <a:rPr lang="zh-CN" altLang="en-US" sz="2000" dirty="0"/>
                  <a:t>写选择线选中该基本单元电路，打开</a:t>
                </a:r>
                <a:r>
                  <a:rPr lang="en-US" altLang="zh-CN" sz="2000" dirty="0"/>
                  <a:t>T3</a:t>
                </a:r>
                <a:r>
                  <a:rPr lang="zh-CN" altLang="en-US" sz="2000" dirty="0"/>
                  <a:t>。</a:t>
                </a:r>
                <a:endParaRPr lang="en-US" altLang="zh-CN" sz="2000" dirty="0"/>
              </a:p>
              <a:p>
                <a:pPr>
                  <a:lnSpc>
                    <a:spcPct val="100000"/>
                  </a:lnSpc>
                </a:pPr>
                <a:r>
                  <a:rPr lang="zh-CN" altLang="en-US" sz="2000" dirty="0"/>
                  <a:t>若写数据线上的数据为“</a:t>
                </a:r>
                <a:r>
                  <a:rPr lang="en-US" altLang="zh-CN" sz="2000" dirty="0"/>
                  <a:t>1</a:t>
                </a:r>
                <a:r>
                  <a:rPr lang="zh-CN" altLang="en-US" sz="2000" dirty="0"/>
                  <a:t>”，则电容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𝑔</m:t>
                        </m:r>
                      </m:sub>
                    </m:sSub>
                  </m:oMath>
                </a14:m>
                <a:r>
                  <a:rPr lang="zh-CN" altLang="en-US" sz="2000" dirty="0"/>
                  <a:t>充电，存储信息为“</a:t>
                </a:r>
                <a:r>
                  <a:rPr lang="en-US" altLang="zh-CN" sz="2000" dirty="0"/>
                  <a:t>1</a:t>
                </a:r>
                <a:r>
                  <a:rPr lang="zh-CN" altLang="en-US" sz="2000" dirty="0"/>
                  <a:t>”；若写数据线上的数据为“</a:t>
                </a:r>
                <a:r>
                  <a:rPr lang="en-US" altLang="zh-CN" sz="2000" dirty="0"/>
                  <a:t>0</a:t>
                </a:r>
                <a:r>
                  <a:rPr lang="zh-CN" altLang="en-US" sz="2000" dirty="0"/>
                  <a:t>”，则电容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𝑔</m:t>
                        </m:r>
                      </m:sub>
                    </m:sSub>
                  </m:oMath>
                </a14:m>
                <a:r>
                  <a:rPr lang="zh-CN" altLang="en-US" sz="2000" dirty="0"/>
                  <a:t>放电，存储信息为“</a:t>
                </a:r>
                <a:r>
                  <a:rPr lang="en-US" altLang="zh-CN" sz="2000" dirty="0"/>
                  <a:t>0</a:t>
                </a:r>
                <a:r>
                  <a:rPr lang="zh-CN" altLang="en-US" sz="2000" dirty="0"/>
                  <a:t>”。</a:t>
                </a:r>
                <a:endParaRPr lang="en-US" altLang="zh-CN" sz="2000" dirty="0"/>
              </a:p>
            </p:txBody>
          </p:sp>
        </mc:Choice>
        <mc:Fallback xmlns="">
          <p:sp>
            <p:nvSpPr>
              <p:cNvPr id="333" name="内容占位符 1"/>
              <p:cNvSpPr txBox="1">
                <a:spLocks noRot="1" noChangeAspect="1" noMove="1" noResize="1" noEditPoints="1" noAdjustHandles="1" noChangeArrowheads="1" noChangeShapeType="1" noTextEdit="1"/>
              </p:cNvSpPr>
              <p:nvPr/>
            </p:nvSpPr>
            <p:spPr>
              <a:xfrm>
                <a:off x="6535421" y="2499679"/>
                <a:ext cx="5082540" cy="2889806"/>
              </a:xfrm>
              <a:prstGeom prst="rect">
                <a:avLst/>
              </a:prstGeom>
              <a:blipFill rotWithShape="1">
                <a:blip r:embed="rId3"/>
                <a:stretch>
                  <a:fillRect t="-11" b="8"/>
                </a:stretch>
              </a:blipFill>
            </p:spPr>
            <p:txBody>
              <a:bodyPr/>
              <a:lstStyle/>
              <a:p>
                <a:r>
                  <a:rPr lang="zh-CN" altLang="en-US">
                    <a:noFill/>
                  </a:rPr>
                  <a:t> </a:t>
                </a:r>
              </a:p>
            </p:txBody>
          </p:sp>
        </mc:Fallback>
      </mc:AlternateContent>
      <p:grpSp>
        <p:nvGrpSpPr>
          <p:cNvPr id="148" name="Group 2"/>
          <p:cNvGrpSpPr/>
          <p:nvPr/>
        </p:nvGrpSpPr>
        <p:grpSpPr bwMode="auto">
          <a:xfrm>
            <a:off x="704533" y="2154159"/>
            <a:ext cx="5716588" cy="3784600"/>
            <a:chOff x="8" y="1130"/>
            <a:chExt cx="3601" cy="2384"/>
          </a:xfrm>
        </p:grpSpPr>
        <p:sp>
          <p:nvSpPr>
            <p:cNvPr id="150" name="Line 4"/>
            <p:cNvSpPr>
              <a:spLocks noChangeShapeType="1"/>
            </p:cNvSpPr>
            <p:nvPr/>
          </p:nvSpPr>
          <p:spPr bwMode="auto">
            <a:xfrm>
              <a:off x="384" y="1440"/>
              <a:ext cx="249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5"/>
            <p:cNvSpPr/>
            <p:nvPr/>
          </p:nvSpPr>
          <p:spPr bwMode="auto">
            <a:xfrm>
              <a:off x="384" y="2922"/>
              <a:ext cx="2502" cy="3"/>
            </a:xfrm>
            <a:custGeom>
              <a:avLst/>
              <a:gdLst>
                <a:gd name="T0" fmla="*/ 0 w 2502"/>
                <a:gd name="T1" fmla="*/ 3 h 3"/>
                <a:gd name="T2" fmla="*/ 2502 w 2502"/>
                <a:gd name="T3" fmla="*/ 0 h 3"/>
                <a:gd name="T4" fmla="*/ 0 60000 65536"/>
                <a:gd name="T5" fmla="*/ 0 60000 65536"/>
                <a:gd name="T6" fmla="*/ 0 w 2502"/>
                <a:gd name="T7" fmla="*/ 0 h 3"/>
                <a:gd name="T8" fmla="*/ 2502 w 2502"/>
                <a:gd name="T9" fmla="*/ 3 h 3"/>
              </a:gdLst>
              <a:ahLst/>
              <a:cxnLst>
                <a:cxn ang="T4">
                  <a:pos x="T0" y="T1"/>
                </a:cxn>
                <a:cxn ang="T5">
                  <a:pos x="T2" y="T3"/>
                </a:cxn>
              </a:cxnLst>
              <a:rect l="T6" t="T7" r="T8" b="T9"/>
              <a:pathLst>
                <a:path w="2502" h="3">
                  <a:moveTo>
                    <a:pt x="0" y="3"/>
                  </a:moveTo>
                  <a:lnTo>
                    <a:pt x="250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84" name="Group 6"/>
            <p:cNvGrpSpPr/>
            <p:nvPr/>
          </p:nvGrpSpPr>
          <p:grpSpPr bwMode="auto">
            <a:xfrm>
              <a:off x="1872" y="1632"/>
              <a:ext cx="49" cy="231"/>
              <a:chOff x="1872" y="1632"/>
              <a:chExt cx="49" cy="231"/>
            </a:xfrm>
          </p:grpSpPr>
          <p:sp>
            <p:nvSpPr>
              <p:cNvPr id="265" name="Freeform 7"/>
              <p:cNvSpPr/>
              <p:nvPr/>
            </p:nvSpPr>
            <p:spPr bwMode="auto">
              <a:xfrm>
                <a:off x="1872" y="169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6" name="Freeform 8"/>
              <p:cNvSpPr/>
              <p:nvPr/>
            </p:nvSpPr>
            <p:spPr bwMode="auto">
              <a:xfrm>
                <a:off x="1920" y="1632"/>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1" name="Freeform 9"/>
            <p:cNvSpPr/>
            <p:nvPr/>
          </p:nvSpPr>
          <p:spPr bwMode="auto">
            <a:xfrm>
              <a:off x="1584" y="1440"/>
              <a:ext cx="291" cy="308"/>
            </a:xfrm>
            <a:custGeom>
              <a:avLst/>
              <a:gdLst>
                <a:gd name="T0" fmla="*/ 0 w 291"/>
                <a:gd name="T1" fmla="*/ 0 h 212"/>
                <a:gd name="T2" fmla="*/ 0 w 291"/>
                <a:gd name="T3" fmla="*/ 1990 h 212"/>
                <a:gd name="T4" fmla="*/ 291 w 291"/>
                <a:gd name="T5" fmla="*/ 1990 h 212"/>
                <a:gd name="T6" fmla="*/ 0 60000 65536"/>
                <a:gd name="T7" fmla="*/ 0 60000 65536"/>
                <a:gd name="T8" fmla="*/ 0 60000 65536"/>
                <a:gd name="T9" fmla="*/ 0 w 291"/>
                <a:gd name="T10" fmla="*/ 0 h 212"/>
                <a:gd name="T11" fmla="*/ 291 w 291"/>
                <a:gd name="T12" fmla="*/ 212 h 212"/>
              </a:gdLst>
              <a:ahLst/>
              <a:cxnLst>
                <a:cxn ang="T6">
                  <a:pos x="T0" y="T1"/>
                </a:cxn>
                <a:cxn ang="T7">
                  <a:pos x="T2" y="T3"/>
                </a:cxn>
                <a:cxn ang="T8">
                  <a:pos x="T4" y="T5"/>
                </a:cxn>
              </a:cxnLst>
              <a:rect l="T9" t="T10" r="T11" b="T12"/>
              <a:pathLst>
                <a:path w="291" h="212">
                  <a:moveTo>
                    <a:pt x="0" y="0"/>
                  </a:moveTo>
                  <a:lnTo>
                    <a:pt x="0" y="212"/>
                  </a:lnTo>
                  <a:lnTo>
                    <a:pt x="291" y="21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10"/>
            <p:cNvSpPr/>
            <p:nvPr/>
          </p:nvSpPr>
          <p:spPr bwMode="auto">
            <a:xfrm>
              <a:off x="2447" y="1248"/>
              <a:ext cx="1" cy="2027"/>
            </a:xfrm>
            <a:custGeom>
              <a:avLst/>
              <a:gdLst>
                <a:gd name="T0" fmla="*/ 1 w 1"/>
                <a:gd name="T1" fmla="*/ 0 h 2027"/>
                <a:gd name="T2" fmla="*/ 0 w 1"/>
                <a:gd name="T3" fmla="*/ 2027 h 2027"/>
                <a:gd name="T4" fmla="*/ 0 60000 65536"/>
                <a:gd name="T5" fmla="*/ 0 60000 65536"/>
                <a:gd name="T6" fmla="*/ 0 w 1"/>
                <a:gd name="T7" fmla="*/ 0 h 2027"/>
                <a:gd name="T8" fmla="*/ 1 w 1"/>
                <a:gd name="T9" fmla="*/ 2027 h 2027"/>
              </a:gdLst>
              <a:ahLst/>
              <a:cxnLst>
                <a:cxn ang="T4">
                  <a:pos x="T0" y="T1"/>
                </a:cxn>
                <a:cxn ang="T5">
                  <a:pos x="T2" y="T3"/>
                </a:cxn>
              </a:cxnLst>
              <a:rect l="T6" t="T7" r="T8" b="T9"/>
              <a:pathLst>
                <a:path w="1" h="2027">
                  <a:moveTo>
                    <a:pt x="1" y="0"/>
                  </a:moveTo>
                  <a:lnTo>
                    <a:pt x="0"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11"/>
            <p:cNvSpPr/>
            <p:nvPr/>
          </p:nvSpPr>
          <p:spPr bwMode="auto">
            <a:xfrm>
              <a:off x="1917" y="1697"/>
              <a:ext cx="536" cy="1"/>
            </a:xfrm>
            <a:custGeom>
              <a:avLst/>
              <a:gdLst>
                <a:gd name="T0" fmla="*/ 0 w 536"/>
                <a:gd name="T1" fmla="*/ 0 h 1"/>
                <a:gd name="T2" fmla="*/ 536 w 536"/>
                <a:gd name="T3" fmla="*/ 0 h 1"/>
                <a:gd name="T4" fmla="*/ 0 60000 65536"/>
                <a:gd name="T5" fmla="*/ 0 60000 65536"/>
                <a:gd name="T6" fmla="*/ 0 w 536"/>
                <a:gd name="T7" fmla="*/ 0 h 1"/>
                <a:gd name="T8" fmla="*/ 536 w 536"/>
                <a:gd name="T9" fmla="*/ 1 h 1"/>
              </a:gdLst>
              <a:ahLst/>
              <a:cxnLst>
                <a:cxn ang="T4">
                  <a:pos x="T0" y="T1"/>
                </a:cxn>
                <a:cxn ang="T5">
                  <a:pos x="T2" y="T3"/>
                </a:cxn>
              </a:cxnLst>
              <a:rect l="T6" t="T7" r="T8" b="T9"/>
              <a:pathLst>
                <a:path w="536" h="1">
                  <a:moveTo>
                    <a:pt x="0" y="0"/>
                  </a:moveTo>
                  <a:lnTo>
                    <a:pt x="536"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5" name="Group 12"/>
            <p:cNvGrpSpPr/>
            <p:nvPr/>
          </p:nvGrpSpPr>
          <p:grpSpPr bwMode="auto">
            <a:xfrm>
              <a:off x="1872" y="2121"/>
              <a:ext cx="49" cy="231"/>
              <a:chOff x="1872" y="2121"/>
              <a:chExt cx="49" cy="231"/>
            </a:xfrm>
          </p:grpSpPr>
          <p:sp>
            <p:nvSpPr>
              <p:cNvPr id="263" name="Freeform 13"/>
              <p:cNvSpPr/>
              <p:nvPr/>
            </p:nvSpPr>
            <p:spPr bwMode="auto">
              <a:xfrm>
                <a:off x="1872" y="2179"/>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4" name="Freeform 14"/>
              <p:cNvSpPr/>
              <p:nvPr/>
            </p:nvSpPr>
            <p:spPr bwMode="auto">
              <a:xfrm>
                <a:off x="1920" y="2121"/>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6" name="Freeform 15"/>
            <p:cNvSpPr/>
            <p:nvPr/>
          </p:nvSpPr>
          <p:spPr bwMode="auto">
            <a:xfrm>
              <a:off x="1917" y="1797"/>
              <a:ext cx="288" cy="395"/>
            </a:xfrm>
            <a:custGeom>
              <a:avLst/>
              <a:gdLst>
                <a:gd name="T0" fmla="*/ 0 w 288"/>
                <a:gd name="T1" fmla="*/ 2 h 395"/>
                <a:gd name="T2" fmla="*/ 288 w 288"/>
                <a:gd name="T3" fmla="*/ 0 h 395"/>
                <a:gd name="T4" fmla="*/ 287 w 288"/>
                <a:gd name="T5" fmla="*/ 395 h 395"/>
                <a:gd name="T6" fmla="*/ 6 w 288"/>
                <a:gd name="T7" fmla="*/ 395 h 395"/>
                <a:gd name="T8" fmla="*/ 0 60000 65536"/>
                <a:gd name="T9" fmla="*/ 0 60000 65536"/>
                <a:gd name="T10" fmla="*/ 0 60000 65536"/>
                <a:gd name="T11" fmla="*/ 0 60000 65536"/>
                <a:gd name="T12" fmla="*/ 0 w 288"/>
                <a:gd name="T13" fmla="*/ 0 h 395"/>
                <a:gd name="T14" fmla="*/ 288 w 288"/>
                <a:gd name="T15" fmla="*/ 395 h 395"/>
              </a:gdLst>
              <a:ahLst/>
              <a:cxnLst>
                <a:cxn ang="T8">
                  <a:pos x="T0" y="T1"/>
                </a:cxn>
                <a:cxn ang="T9">
                  <a:pos x="T2" y="T3"/>
                </a:cxn>
                <a:cxn ang="T10">
                  <a:pos x="T4" y="T5"/>
                </a:cxn>
                <a:cxn ang="T11">
                  <a:pos x="T6" y="T7"/>
                </a:cxn>
              </a:cxnLst>
              <a:rect l="T12" t="T13" r="T14" b="T15"/>
              <a:pathLst>
                <a:path w="288" h="395">
                  <a:moveTo>
                    <a:pt x="0" y="2"/>
                  </a:moveTo>
                  <a:lnTo>
                    <a:pt x="288" y="0"/>
                  </a:lnTo>
                  <a:lnTo>
                    <a:pt x="287" y="395"/>
                  </a:lnTo>
                  <a:lnTo>
                    <a:pt x="6" y="39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16"/>
            <p:cNvSpPr/>
            <p:nvPr/>
          </p:nvSpPr>
          <p:spPr bwMode="auto">
            <a:xfrm>
              <a:off x="1917" y="2291"/>
              <a:ext cx="291" cy="253"/>
            </a:xfrm>
            <a:custGeom>
              <a:avLst/>
              <a:gdLst>
                <a:gd name="T0" fmla="*/ 0 w 291"/>
                <a:gd name="T1" fmla="*/ 0 h 253"/>
                <a:gd name="T2" fmla="*/ 290 w 291"/>
                <a:gd name="T3" fmla="*/ 0 h 253"/>
                <a:gd name="T4" fmla="*/ 291 w 291"/>
                <a:gd name="T5" fmla="*/ 253 h 253"/>
                <a:gd name="T6" fmla="*/ 0 60000 65536"/>
                <a:gd name="T7" fmla="*/ 0 60000 65536"/>
                <a:gd name="T8" fmla="*/ 0 60000 65536"/>
                <a:gd name="T9" fmla="*/ 0 w 291"/>
                <a:gd name="T10" fmla="*/ 0 h 253"/>
                <a:gd name="T11" fmla="*/ 291 w 291"/>
                <a:gd name="T12" fmla="*/ 253 h 253"/>
              </a:gdLst>
              <a:ahLst/>
              <a:cxnLst>
                <a:cxn ang="T6">
                  <a:pos x="T0" y="T1"/>
                </a:cxn>
                <a:cxn ang="T7">
                  <a:pos x="T2" y="T3"/>
                </a:cxn>
                <a:cxn ang="T8">
                  <a:pos x="T4" y="T5"/>
                </a:cxn>
              </a:cxnLst>
              <a:rect l="T9" t="T10" r="T11" b="T12"/>
              <a:pathLst>
                <a:path w="291" h="253">
                  <a:moveTo>
                    <a:pt x="0" y="0"/>
                  </a:moveTo>
                  <a:lnTo>
                    <a:pt x="290" y="0"/>
                  </a:lnTo>
                  <a:lnTo>
                    <a:pt x="291" y="25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Line 17"/>
            <p:cNvSpPr>
              <a:spLocks noChangeShapeType="1"/>
            </p:cNvSpPr>
            <p:nvPr/>
          </p:nvSpPr>
          <p:spPr bwMode="auto">
            <a:xfrm>
              <a:off x="2112" y="2544"/>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9" name="Freeform 18"/>
            <p:cNvSpPr/>
            <p:nvPr/>
          </p:nvSpPr>
          <p:spPr bwMode="auto">
            <a:xfrm>
              <a:off x="768" y="1248"/>
              <a:ext cx="1" cy="2037"/>
            </a:xfrm>
            <a:custGeom>
              <a:avLst/>
              <a:gdLst>
                <a:gd name="T0" fmla="*/ 0 w 1"/>
                <a:gd name="T1" fmla="*/ 0 h 2037"/>
                <a:gd name="T2" fmla="*/ 0 w 1"/>
                <a:gd name="T3" fmla="*/ 2037 h 2037"/>
                <a:gd name="T4" fmla="*/ 0 60000 65536"/>
                <a:gd name="T5" fmla="*/ 0 60000 65536"/>
                <a:gd name="T6" fmla="*/ 0 w 1"/>
                <a:gd name="T7" fmla="*/ 0 h 2037"/>
                <a:gd name="T8" fmla="*/ 1 w 1"/>
                <a:gd name="T9" fmla="*/ 2037 h 2037"/>
              </a:gdLst>
              <a:ahLst/>
              <a:cxnLst>
                <a:cxn ang="T4">
                  <a:pos x="T0" y="T1"/>
                </a:cxn>
                <a:cxn ang="T5">
                  <a:pos x="T2" y="T3"/>
                </a:cxn>
              </a:cxnLst>
              <a:rect l="T6" t="T7" r="T8" b="T9"/>
              <a:pathLst>
                <a:path w="1" h="2037">
                  <a:moveTo>
                    <a:pt x="0" y="0"/>
                  </a:moveTo>
                  <a:lnTo>
                    <a:pt x="0" y="203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0" name="Group 19"/>
            <p:cNvGrpSpPr/>
            <p:nvPr/>
          </p:nvGrpSpPr>
          <p:grpSpPr bwMode="auto">
            <a:xfrm>
              <a:off x="1007" y="2398"/>
              <a:ext cx="231" cy="49"/>
              <a:chOff x="1007" y="2398"/>
              <a:chExt cx="231" cy="49"/>
            </a:xfrm>
          </p:grpSpPr>
          <p:sp>
            <p:nvSpPr>
              <p:cNvPr id="261" name="Freeform 20"/>
              <p:cNvSpPr/>
              <p:nvPr/>
            </p:nvSpPr>
            <p:spPr bwMode="auto">
              <a:xfrm rot="-5400000">
                <a:off x="1124" y="2387"/>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2" name="Freeform 21"/>
              <p:cNvSpPr/>
              <p:nvPr/>
            </p:nvSpPr>
            <p:spPr bwMode="auto">
              <a:xfrm rot="-5400000">
                <a:off x="1122" y="2283"/>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1" name="Freeform 22"/>
            <p:cNvSpPr/>
            <p:nvPr/>
          </p:nvSpPr>
          <p:spPr bwMode="auto">
            <a:xfrm>
              <a:off x="1391" y="2495"/>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23"/>
            <p:cNvSpPr/>
            <p:nvPr/>
          </p:nvSpPr>
          <p:spPr bwMode="auto">
            <a:xfrm>
              <a:off x="1389" y="2591"/>
              <a:ext cx="284" cy="1"/>
            </a:xfrm>
            <a:custGeom>
              <a:avLst/>
              <a:gdLst>
                <a:gd name="T0" fmla="*/ 0 w 284"/>
                <a:gd name="T1" fmla="*/ 0 h 1"/>
                <a:gd name="T2" fmla="*/ 284 w 284"/>
                <a:gd name="T3" fmla="*/ 0 h 1"/>
                <a:gd name="T4" fmla="*/ 0 60000 65536"/>
                <a:gd name="T5" fmla="*/ 0 60000 65536"/>
                <a:gd name="T6" fmla="*/ 0 w 284"/>
                <a:gd name="T7" fmla="*/ 0 h 1"/>
                <a:gd name="T8" fmla="*/ 284 w 284"/>
                <a:gd name="T9" fmla="*/ 1 h 1"/>
              </a:gdLst>
              <a:ahLst/>
              <a:cxnLst>
                <a:cxn ang="T4">
                  <a:pos x="T0" y="T1"/>
                </a:cxn>
                <a:cxn ang="T5">
                  <a:pos x="T2" y="T3"/>
                </a:cxn>
              </a:cxnLst>
              <a:rect l="T6" t="T7" r="T8" b="T9"/>
              <a:pathLst>
                <a:path w="284" h="1">
                  <a:moveTo>
                    <a:pt x="0" y="0"/>
                  </a:moveTo>
                  <a:lnTo>
                    <a:pt x="28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24"/>
            <p:cNvSpPr/>
            <p:nvPr/>
          </p:nvSpPr>
          <p:spPr bwMode="auto">
            <a:xfrm>
              <a:off x="1164" y="2235"/>
              <a:ext cx="707" cy="159"/>
            </a:xfrm>
            <a:custGeom>
              <a:avLst/>
              <a:gdLst>
                <a:gd name="T0" fmla="*/ 707 w 707"/>
                <a:gd name="T1" fmla="*/ 0 h 159"/>
                <a:gd name="T2" fmla="*/ 0 w 707"/>
                <a:gd name="T3" fmla="*/ 3 h 159"/>
                <a:gd name="T4" fmla="*/ 0 w 707"/>
                <a:gd name="T5" fmla="*/ 159 h 159"/>
                <a:gd name="T6" fmla="*/ 0 60000 65536"/>
                <a:gd name="T7" fmla="*/ 0 60000 65536"/>
                <a:gd name="T8" fmla="*/ 0 60000 65536"/>
                <a:gd name="T9" fmla="*/ 0 w 707"/>
                <a:gd name="T10" fmla="*/ 0 h 159"/>
                <a:gd name="T11" fmla="*/ 707 w 707"/>
                <a:gd name="T12" fmla="*/ 159 h 159"/>
              </a:gdLst>
              <a:ahLst/>
              <a:cxnLst>
                <a:cxn ang="T6">
                  <a:pos x="T0" y="T1"/>
                </a:cxn>
                <a:cxn ang="T7">
                  <a:pos x="T2" y="T3"/>
                </a:cxn>
                <a:cxn ang="T8">
                  <a:pos x="T4" y="T5"/>
                </a:cxn>
              </a:cxnLst>
              <a:rect l="T9" t="T10" r="T11" b="T12"/>
              <a:pathLst>
                <a:path w="707" h="159">
                  <a:moveTo>
                    <a:pt x="707" y="0"/>
                  </a:moveTo>
                  <a:lnTo>
                    <a:pt x="0" y="3"/>
                  </a:lnTo>
                  <a:lnTo>
                    <a:pt x="0" y="159"/>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Freeform 25"/>
            <p:cNvSpPr/>
            <p:nvPr/>
          </p:nvSpPr>
          <p:spPr bwMode="auto">
            <a:xfrm>
              <a:off x="1535" y="2237"/>
              <a:ext cx="1" cy="259"/>
            </a:xfrm>
            <a:custGeom>
              <a:avLst/>
              <a:gdLst>
                <a:gd name="T0" fmla="*/ 0 w 1"/>
                <a:gd name="T1" fmla="*/ 0 h 259"/>
                <a:gd name="T2" fmla="*/ 0 w 1"/>
                <a:gd name="T3" fmla="*/ 259 h 259"/>
                <a:gd name="T4" fmla="*/ 0 60000 65536"/>
                <a:gd name="T5" fmla="*/ 0 60000 65536"/>
                <a:gd name="T6" fmla="*/ 0 w 1"/>
                <a:gd name="T7" fmla="*/ 0 h 259"/>
                <a:gd name="T8" fmla="*/ 1 w 1"/>
                <a:gd name="T9" fmla="*/ 259 h 259"/>
              </a:gdLst>
              <a:ahLst/>
              <a:cxnLst>
                <a:cxn ang="T4">
                  <a:pos x="T0" y="T1"/>
                </a:cxn>
                <a:cxn ang="T5">
                  <a:pos x="T2" y="T3"/>
                </a:cxn>
              </a:cxnLst>
              <a:rect l="T6" t="T7" r="T8" b="T9"/>
              <a:pathLst>
                <a:path w="1" h="259">
                  <a:moveTo>
                    <a:pt x="0" y="0"/>
                  </a:moveTo>
                  <a:lnTo>
                    <a:pt x="0" y="2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Freeform 26"/>
            <p:cNvSpPr/>
            <p:nvPr/>
          </p:nvSpPr>
          <p:spPr bwMode="auto">
            <a:xfrm>
              <a:off x="1116" y="2454"/>
              <a:ext cx="3" cy="468"/>
            </a:xfrm>
            <a:custGeom>
              <a:avLst/>
              <a:gdLst>
                <a:gd name="T0" fmla="*/ 3 w 3"/>
                <a:gd name="T1" fmla="*/ 0 h 468"/>
                <a:gd name="T2" fmla="*/ 0 w 3"/>
                <a:gd name="T3" fmla="*/ 468 h 468"/>
                <a:gd name="T4" fmla="*/ 0 60000 65536"/>
                <a:gd name="T5" fmla="*/ 0 60000 65536"/>
                <a:gd name="T6" fmla="*/ 0 w 3"/>
                <a:gd name="T7" fmla="*/ 0 h 468"/>
                <a:gd name="T8" fmla="*/ 3 w 3"/>
                <a:gd name="T9" fmla="*/ 468 h 468"/>
              </a:gdLst>
              <a:ahLst/>
              <a:cxnLst>
                <a:cxn ang="T4">
                  <a:pos x="T0" y="T1"/>
                </a:cxn>
                <a:cxn ang="T5">
                  <a:pos x="T2" y="T3"/>
                </a:cxn>
              </a:cxnLst>
              <a:rect l="T6" t="T7" r="T8" b="T9"/>
              <a:pathLst>
                <a:path w="3" h="468">
                  <a:moveTo>
                    <a:pt x="3" y="0"/>
                  </a:moveTo>
                  <a:lnTo>
                    <a:pt x="0" y="468"/>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Line 27"/>
            <p:cNvSpPr>
              <a:spLocks noChangeShapeType="1"/>
            </p:cNvSpPr>
            <p:nvPr/>
          </p:nvSpPr>
          <p:spPr bwMode="auto">
            <a:xfrm>
              <a:off x="1536" y="2592"/>
              <a:ext cx="0"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7" name="Line 28"/>
            <p:cNvSpPr>
              <a:spLocks noChangeShapeType="1"/>
            </p:cNvSpPr>
            <p:nvPr/>
          </p:nvSpPr>
          <p:spPr bwMode="auto">
            <a:xfrm>
              <a:off x="1440" y="2736"/>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8" name="Freeform 29"/>
            <p:cNvSpPr/>
            <p:nvPr/>
          </p:nvSpPr>
          <p:spPr bwMode="auto">
            <a:xfrm>
              <a:off x="771" y="2235"/>
              <a:ext cx="306" cy="162"/>
            </a:xfrm>
            <a:custGeom>
              <a:avLst/>
              <a:gdLst>
                <a:gd name="T0" fmla="*/ 306 w 306"/>
                <a:gd name="T1" fmla="*/ 162 h 162"/>
                <a:gd name="T2" fmla="*/ 306 w 306"/>
                <a:gd name="T3" fmla="*/ 0 h 162"/>
                <a:gd name="T4" fmla="*/ 0 w 306"/>
                <a:gd name="T5" fmla="*/ 0 h 162"/>
                <a:gd name="T6" fmla="*/ 0 60000 65536"/>
                <a:gd name="T7" fmla="*/ 0 60000 65536"/>
                <a:gd name="T8" fmla="*/ 0 60000 65536"/>
                <a:gd name="T9" fmla="*/ 0 w 306"/>
                <a:gd name="T10" fmla="*/ 0 h 162"/>
                <a:gd name="T11" fmla="*/ 306 w 306"/>
                <a:gd name="T12" fmla="*/ 162 h 162"/>
              </a:gdLst>
              <a:ahLst/>
              <a:cxnLst>
                <a:cxn ang="T6">
                  <a:pos x="T0" y="T1"/>
                </a:cxn>
                <a:cxn ang="T7">
                  <a:pos x="T2" y="T3"/>
                </a:cxn>
                <a:cxn ang="T8">
                  <a:pos x="T4" y="T5"/>
                </a:cxn>
              </a:cxnLst>
              <a:rect l="T9" t="T10" r="T11" b="T12"/>
              <a:pathLst>
                <a:path w="306" h="162">
                  <a:moveTo>
                    <a:pt x="306" y="162"/>
                  </a:moveTo>
                  <a:lnTo>
                    <a:pt x="306" y="0"/>
                  </a:lnTo>
                  <a:lnTo>
                    <a:pt x="0" y="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9" name="Group 30"/>
            <p:cNvGrpSpPr/>
            <p:nvPr/>
          </p:nvGrpSpPr>
          <p:grpSpPr bwMode="auto">
            <a:xfrm>
              <a:off x="2600" y="1871"/>
              <a:ext cx="231" cy="49"/>
              <a:chOff x="2600" y="1871"/>
              <a:chExt cx="231" cy="49"/>
            </a:xfrm>
          </p:grpSpPr>
          <p:sp>
            <p:nvSpPr>
              <p:cNvPr id="259" name="Freeform 31"/>
              <p:cNvSpPr/>
              <p:nvPr/>
            </p:nvSpPr>
            <p:spPr bwMode="auto">
              <a:xfrm rot="-5400000">
                <a:off x="2717" y="1860"/>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0" name="Freeform 32"/>
              <p:cNvSpPr/>
              <p:nvPr/>
            </p:nvSpPr>
            <p:spPr bwMode="auto">
              <a:xfrm rot="-5400000">
                <a:off x="2715" y="1756"/>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0" name="Freeform 33"/>
            <p:cNvSpPr/>
            <p:nvPr/>
          </p:nvSpPr>
          <p:spPr bwMode="auto">
            <a:xfrm>
              <a:off x="2457" y="1692"/>
              <a:ext cx="210" cy="183"/>
            </a:xfrm>
            <a:custGeom>
              <a:avLst/>
              <a:gdLst>
                <a:gd name="T0" fmla="*/ 0 w 210"/>
                <a:gd name="T1" fmla="*/ 0 h 183"/>
                <a:gd name="T2" fmla="*/ 210 w 210"/>
                <a:gd name="T3" fmla="*/ 0 h 183"/>
                <a:gd name="T4" fmla="*/ 210 w 210"/>
                <a:gd name="T5" fmla="*/ 183 h 183"/>
                <a:gd name="T6" fmla="*/ 0 60000 65536"/>
                <a:gd name="T7" fmla="*/ 0 60000 65536"/>
                <a:gd name="T8" fmla="*/ 0 60000 65536"/>
                <a:gd name="T9" fmla="*/ 0 w 210"/>
                <a:gd name="T10" fmla="*/ 0 h 183"/>
                <a:gd name="T11" fmla="*/ 210 w 210"/>
                <a:gd name="T12" fmla="*/ 183 h 183"/>
              </a:gdLst>
              <a:ahLst/>
              <a:cxnLst>
                <a:cxn ang="T6">
                  <a:pos x="T0" y="T1"/>
                </a:cxn>
                <a:cxn ang="T7">
                  <a:pos x="T2" y="T3"/>
                </a:cxn>
                <a:cxn ang="T8">
                  <a:pos x="T4" y="T5"/>
                </a:cxn>
              </a:cxnLst>
              <a:rect l="T9" t="T10" r="T11" b="T12"/>
              <a:pathLst>
                <a:path w="210" h="183">
                  <a:moveTo>
                    <a:pt x="0" y="0"/>
                  </a:moveTo>
                  <a:lnTo>
                    <a:pt x="210" y="0"/>
                  </a:lnTo>
                  <a:lnTo>
                    <a:pt x="210" y="18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Freeform 34"/>
            <p:cNvSpPr/>
            <p:nvPr/>
          </p:nvSpPr>
          <p:spPr bwMode="auto">
            <a:xfrm>
              <a:off x="2769" y="1230"/>
              <a:ext cx="414" cy="639"/>
            </a:xfrm>
            <a:custGeom>
              <a:avLst/>
              <a:gdLst>
                <a:gd name="T0" fmla="*/ 0 w 414"/>
                <a:gd name="T1" fmla="*/ 639 h 639"/>
                <a:gd name="T2" fmla="*/ 0 w 414"/>
                <a:gd name="T3" fmla="*/ 465 h 639"/>
                <a:gd name="T4" fmla="*/ 414 w 414"/>
                <a:gd name="T5" fmla="*/ 465 h 639"/>
                <a:gd name="T6" fmla="*/ 414 w 414"/>
                <a:gd name="T7" fmla="*/ 0 h 639"/>
                <a:gd name="T8" fmla="*/ 0 60000 65536"/>
                <a:gd name="T9" fmla="*/ 0 60000 65536"/>
                <a:gd name="T10" fmla="*/ 0 60000 65536"/>
                <a:gd name="T11" fmla="*/ 0 60000 65536"/>
                <a:gd name="T12" fmla="*/ 0 w 414"/>
                <a:gd name="T13" fmla="*/ 0 h 639"/>
                <a:gd name="T14" fmla="*/ 414 w 414"/>
                <a:gd name="T15" fmla="*/ 639 h 639"/>
              </a:gdLst>
              <a:ahLst/>
              <a:cxnLst>
                <a:cxn ang="T8">
                  <a:pos x="T0" y="T1"/>
                </a:cxn>
                <a:cxn ang="T9">
                  <a:pos x="T2" y="T3"/>
                </a:cxn>
                <a:cxn ang="T10">
                  <a:pos x="T4" y="T5"/>
                </a:cxn>
                <a:cxn ang="T11">
                  <a:pos x="T6" y="T7"/>
                </a:cxn>
              </a:cxnLst>
              <a:rect l="T12" t="T13" r="T14" b="T15"/>
              <a:pathLst>
                <a:path w="414" h="639">
                  <a:moveTo>
                    <a:pt x="0" y="639"/>
                  </a:moveTo>
                  <a:lnTo>
                    <a:pt x="0" y="465"/>
                  </a:lnTo>
                  <a:lnTo>
                    <a:pt x="414" y="465"/>
                  </a:lnTo>
                  <a:lnTo>
                    <a:pt x="41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35"/>
            <p:cNvSpPr/>
            <p:nvPr/>
          </p:nvSpPr>
          <p:spPr bwMode="auto">
            <a:xfrm>
              <a:off x="2721" y="1923"/>
              <a:ext cx="441" cy="186"/>
            </a:xfrm>
            <a:custGeom>
              <a:avLst/>
              <a:gdLst>
                <a:gd name="T0" fmla="*/ 0 w 441"/>
                <a:gd name="T1" fmla="*/ 0 h 186"/>
                <a:gd name="T2" fmla="*/ 0 w 441"/>
                <a:gd name="T3" fmla="*/ 186 h 186"/>
                <a:gd name="T4" fmla="*/ 441 w 441"/>
                <a:gd name="T5" fmla="*/ 186 h 186"/>
                <a:gd name="T6" fmla="*/ 0 60000 65536"/>
                <a:gd name="T7" fmla="*/ 0 60000 65536"/>
                <a:gd name="T8" fmla="*/ 0 60000 65536"/>
                <a:gd name="T9" fmla="*/ 0 w 441"/>
                <a:gd name="T10" fmla="*/ 0 h 186"/>
                <a:gd name="T11" fmla="*/ 441 w 441"/>
                <a:gd name="T12" fmla="*/ 186 h 186"/>
              </a:gdLst>
              <a:ahLst/>
              <a:cxnLst>
                <a:cxn ang="T6">
                  <a:pos x="T0" y="T1"/>
                </a:cxn>
                <a:cxn ang="T7">
                  <a:pos x="T2" y="T3"/>
                </a:cxn>
                <a:cxn ang="T8">
                  <a:pos x="T4" y="T5"/>
                </a:cxn>
              </a:cxnLst>
              <a:rect l="T9" t="T10" r="T11" b="T12"/>
              <a:pathLst>
                <a:path w="441" h="186">
                  <a:moveTo>
                    <a:pt x="0" y="0"/>
                  </a:moveTo>
                  <a:lnTo>
                    <a:pt x="0" y="186"/>
                  </a:lnTo>
                  <a:lnTo>
                    <a:pt x="441" y="18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36"/>
            <p:cNvSpPr txBox="1">
              <a:spLocks noChangeArrowheads="1"/>
            </p:cNvSpPr>
            <p:nvPr/>
          </p:nvSpPr>
          <p:spPr bwMode="auto">
            <a:xfrm>
              <a:off x="2487" y="211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预充电信号</a:t>
              </a:r>
            </a:p>
          </p:txBody>
        </p:sp>
        <p:sp>
          <p:nvSpPr>
            <p:cNvPr id="249" name="Text Box 37"/>
            <p:cNvSpPr txBox="1">
              <a:spLocks noChangeArrowheads="1"/>
            </p:cNvSpPr>
            <p:nvPr/>
          </p:nvSpPr>
          <p:spPr bwMode="auto">
            <a:xfrm>
              <a:off x="8" y="1440"/>
              <a:ext cx="76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95000"/>
                </a:lnSpc>
                <a:spcBef>
                  <a:spcPct val="50000"/>
                </a:spcBef>
              </a:pPr>
              <a:r>
                <a:rPr lang="zh-CN" altLang="en-US" sz="2000" b="1" dirty="0"/>
                <a:t>读选择线</a:t>
              </a:r>
            </a:p>
          </p:txBody>
        </p:sp>
        <p:sp>
          <p:nvSpPr>
            <p:cNvPr id="250" name="Text Box 38"/>
            <p:cNvSpPr txBox="1">
              <a:spLocks noChangeArrowheads="1"/>
            </p:cNvSpPr>
            <p:nvPr/>
          </p:nvSpPr>
          <p:spPr bwMode="auto">
            <a:xfrm>
              <a:off x="432"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写数据线</a:t>
              </a:r>
            </a:p>
          </p:txBody>
        </p:sp>
        <p:sp>
          <p:nvSpPr>
            <p:cNvPr id="251" name="Text Box 39"/>
            <p:cNvSpPr txBox="1">
              <a:spLocks noChangeArrowheads="1"/>
            </p:cNvSpPr>
            <p:nvPr/>
          </p:nvSpPr>
          <p:spPr bwMode="auto">
            <a:xfrm>
              <a:off x="8" y="2947"/>
              <a:ext cx="760"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85000"/>
                </a:lnSpc>
                <a:spcBef>
                  <a:spcPct val="50000"/>
                </a:spcBef>
              </a:pPr>
              <a:r>
                <a:rPr lang="zh-CN" altLang="en-US" sz="2000" b="1"/>
                <a:t>写选择线</a:t>
              </a:r>
            </a:p>
          </p:txBody>
        </p:sp>
        <p:sp>
          <p:nvSpPr>
            <p:cNvPr id="252" name="Text Box 40"/>
            <p:cNvSpPr txBox="1">
              <a:spLocks noChangeArrowheads="1"/>
            </p:cNvSpPr>
            <p:nvPr/>
          </p:nvSpPr>
          <p:spPr bwMode="auto">
            <a:xfrm>
              <a:off x="1880" y="326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读数据线</a:t>
              </a:r>
            </a:p>
          </p:txBody>
        </p:sp>
        <p:sp>
          <p:nvSpPr>
            <p:cNvPr id="253" name="Text Box 41"/>
            <p:cNvSpPr txBox="1">
              <a:spLocks noChangeArrowheads="1"/>
            </p:cNvSpPr>
            <p:nvPr/>
          </p:nvSpPr>
          <p:spPr bwMode="auto">
            <a:xfrm>
              <a:off x="3186" y="1130"/>
              <a:ext cx="42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i="1"/>
                <a:t>V</a:t>
              </a:r>
              <a:r>
                <a:rPr lang="en-US" altLang="zh-CN" b="1" i="1" baseline="-25000"/>
                <a:t>DD</a:t>
              </a:r>
            </a:p>
          </p:txBody>
        </p:sp>
        <p:sp>
          <p:nvSpPr>
            <p:cNvPr id="254" name="Text Box 42"/>
            <p:cNvSpPr txBox="1">
              <a:spLocks noChangeArrowheads="1"/>
            </p:cNvSpPr>
            <p:nvPr/>
          </p:nvSpPr>
          <p:spPr bwMode="auto">
            <a:xfrm>
              <a:off x="1110" y="2447"/>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dirty="0">
                  <a:solidFill>
                    <a:schemeClr val="folHlink"/>
                  </a:solidFill>
                </a:rPr>
                <a:t>C</a:t>
              </a:r>
              <a:r>
                <a:rPr lang="en-US" altLang="zh-CN" sz="2800" b="1" i="1" baseline="-25000" dirty="0">
                  <a:solidFill>
                    <a:schemeClr val="folHlink"/>
                  </a:solidFill>
                </a:rPr>
                <a:t>g</a:t>
              </a:r>
            </a:p>
          </p:txBody>
        </p:sp>
        <p:sp>
          <p:nvSpPr>
            <p:cNvPr id="255" name="Text Box 44"/>
            <p:cNvSpPr txBox="1">
              <a:spLocks noChangeArrowheads="1"/>
            </p:cNvSpPr>
            <p:nvPr/>
          </p:nvSpPr>
          <p:spPr bwMode="auto">
            <a:xfrm>
              <a:off x="2879" y="178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tx1"/>
                  </a:solidFill>
                </a:rPr>
                <a:t>T</a:t>
              </a:r>
              <a:r>
                <a:rPr lang="en-US" altLang="zh-CN" sz="2800" b="1" baseline="-25000">
                  <a:solidFill>
                    <a:schemeClr val="tx1"/>
                  </a:solidFill>
                </a:rPr>
                <a:t>4</a:t>
              </a:r>
            </a:p>
          </p:txBody>
        </p:sp>
        <p:sp>
          <p:nvSpPr>
            <p:cNvPr id="256" name="Text Box 46"/>
            <p:cNvSpPr txBox="1">
              <a:spLocks noChangeArrowheads="1"/>
            </p:cNvSpPr>
            <p:nvPr/>
          </p:nvSpPr>
          <p:spPr bwMode="auto">
            <a:xfrm>
              <a:off x="772" y="2312"/>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3</a:t>
              </a:r>
            </a:p>
          </p:txBody>
        </p:sp>
        <p:sp>
          <p:nvSpPr>
            <p:cNvPr id="257" name="Text Box 47"/>
            <p:cNvSpPr txBox="1">
              <a:spLocks noChangeArrowheads="1"/>
            </p:cNvSpPr>
            <p:nvPr/>
          </p:nvSpPr>
          <p:spPr bwMode="auto">
            <a:xfrm>
              <a:off x="1583" y="1418"/>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2</a:t>
              </a:r>
            </a:p>
          </p:txBody>
        </p:sp>
        <p:sp>
          <p:nvSpPr>
            <p:cNvPr id="258" name="Text Box 48"/>
            <p:cNvSpPr txBox="1">
              <a:spLocks noChangeArrowheads="1"/>
            </p:cNvSpPr>
            <p:nvPr/>
          </p:nvSpPr>
          <p:spPr bwMode="auto">
            <a:xfrm>
              <a:off x="1579" y="1920"/>
              <a:ext cx="33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r>
                <a:rPr lang="en-US" altLang="zh-CN" sz="2800" b="1" baseline="-25000"/>
                <a:t>1</a:t>
              </a:r>
            </a:p>
          </p:txBody>
        </p:sp>
      </p:grpSp>
      <p:sp>
        <p:nvSpPr>
          <p:cNvPr id="267" name="Line 85"/>
          <p:cNvSpPr>
            <a:spLocks noChangeShapeType="1"/>
          </p:cNvSpPr>
          <p:nvPr/>
        </p:nvSpPr>
        <p:spPr bwMode="auto">
          <a:xfrm flipH="1" flipV="1">
            <a:off x="1914208" y="3908347"/>
            <a:ext cx="8255" cy="1629727"/>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8" name="Line 85"/>
          <p:cNvSpPr>
            <a:spLocks noChangeShapeType="1"/>
          </p:cNvSpPr>
          <p:nvPr/>
        </p:nvSpPr>
        <p:spPr bwMode="auto">
          <a:xfrm flipV="1">
            <a:off x="1877854" y="3885090"/>
            <a:ext cx="547847"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1" name="Line 85"/>
          <p:cNvSpPr>
            <a:spLocks noChangeShapeType="1"/>
          </p:cNvSpPr>
          <p:nvPr/>
        </p:nvSpPr>
        <p:spPr bwMode="auto">
          <a:xfrm flipV="1">
            <a:off x="2401570" y="3853774"/>
            <a:ext cx="9049" cy="323403"/>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2" name="Line 85"/>
          <p:cNvSpPr>
            <a:spLocks noChangeShapeType="1"/>
          </p:cNvSpPr>
          <p:nvPr/>
        </p:nvSpPr>
        <p:spPr bwMode="auto">
          <a:xfrm flipV="1">
            <a:off x="2557699" y="3853775"/>
            <a:ext cx="1827" cy="302618"/>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3" name="Line 85"/>
          <p:cNvSpPr>
            <a:spLocks noChangeShapeType="1"/>
          </p:cNvSpPr>
          <p:nvPr/>
        </p:nvSpPr>
        <p:spPr bwMode="auto">
          <a:xfrm flipV="1">
            <a:off x="2539683" y="3887154"/>
            <a:ext cx="588963"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4" name="Line 85"/>
          <p:cNvSpPr>
            <a:spLocks noChangeShapeType="1"/>
          </p:cNvSpPr>
          <p:nvPr/>
        </p:nvSpPr>
        <p:spPr bwMode="auto">
          <a:xfrm>
            <a:off x="3122217" y="3859928"/>
            <a:ext cx="80" cy="44847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5" name="Line 85"/>
          <p:cNvSpPr>
            <a:spLocks noChangeShapeType="1"/>
          </p:cNvSpPr>
          <p:nvPr/>
        </p:nvSpPr>
        <p:spPr bwMode="auto">
          <a:xfrm>
            <a:off x="3122216" y="4436587"/>
            <a:ext cx="6429" cy="274478"/>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3">
                                            <p:txEl>
                                              <p:pRg st="0" end="0"/>
                                            </p:txEl>
                                          </p:spTgt>
                                        </p:tgtEl>
                                        <p:attrNameLst>
                                          <p:attrName>style.visibility</p:attrName>
                                        </p:attrNameLst>
                                      </p:cBhvr>
                                      <p:to>
                                        <p:strVal val="visible"/>
                                      </p:to>
                                    </p:set>
                                    <p:animEffect transition="in" filter="wipe(down)">
                                      <p:cBhvr>
                                        <p:cTn id="7" dur="500"/>
                                        <p:tgtEl>
                                          <p:spTgt spid="33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3">
                                            <p:txEl>
                                              <p:pRg st="1" end="1"/>
                                            </p:txEl>
                                          </p:spTgt>
                                        </p:tgtEl>
                                        <p:attrNameLst>
                                          <p:attrName>style.visibility</p:attrName>
                                        </p:attrNameLst>
                                      </p:cBhvr>
                                      <p:to>
                                        <p:strVal val="visible"/>
                                      </p:to>
                                    </p:set>
                                    <p:animEffect transition="in" filter="wipe(down)">
                                      <p:cBhvr>
                                        <p:cTn id="10" dur="500"/>
                                        <p:tgtEl>
                                          <p:spTgt spid="33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3">
                                            <p:txEl>
                                              <p:pRg st="2" end="2"/>
                                            </p:txEl>
                                          </p:spTgt>
                                        </p:tgtEl>
                                        <p:attrNameLst>
                                          <p:attrName>style.visibility</p:attrName>
                                        </p:attrNameLst>
                                      </p:cBhvr>
                                      <p:to>
                                        <p:strVal val="visible"/>
                                      </p:to>
                                    </p:set>
                                    <p:animEffect transition="in" filter="wipe(down)">
                                      <p:cBhvr>
                                        <p:cTn id="13" dur="500"/>
                                        <p:tgtEl>
                                          <p:spTgt spid="333">
                                            <p:txEl>
                                              <p:pRg st="2" end="2"/>
                                            </p:txEl>
                                          </p:spTgt>
                                        </p:tgtEl>
                                      </p:cBhvr>
                                    </p:animEffect>
                                  </p:childTnLst>
                                </p:cTn>
                              </p:par>
                              <p:par>
                                <p:cTn id="14" presetID="18" presetClass="entr" presetSubtype="6" fill="hold" nodeType="withEffect">
                                  <p:stCondLst>
                                    <p:cond delay="0"/>
                                  </p:stCondLst>
                                  <p:childTnLst>
                                    <p:set>
                                      <p:cBhvr>
                                        <p:cTn id="15" dur="1" fill="hold">
                                          <p:stCondLst>
                                            <p:cond delay="0"/>
                                          </p:stCondLst>
                                        </p:cTn>
                                        <p:tgtEl>
                                          <p:spTgt spid="267"/>
                                        </p:tgtEl>
                                        <p:attrNameLst>
                                          <p:attrName>style.visibility</p:attrName>
                                        </p:attrNameLst>
                                      </p:cBhvr>
                                      <p:to>
                                        <p:strVal val="visible"/>
                                      </p:to>
                                    </p:set>
                                    <p:animEffect transition="in" filter="strips(downRight)">
                                      <p:cBhvr>
                                        <p:cTn id="16" dur="500"/>
                                        <p:tgtEl>
                                          <p:spTgt spid="267"/>
                                        </p:tgtEl>
                                      </p:cBhvr>
                                    </p:animEffect>
                                  </p:childTnLst>
                                </p:cTn>
                              </p:par>
                              <p:par>
                                <p:cTn id="17" presetID="18" presetClass="entr" presetSubtype="6" fill="hold" nodeType="withEffect">
                                  <p:stCondLst>
                                    <p:cond delay="0"/>
                                  </p:stCondLst>
                                  <p:childTnLst>
                                    <p:set>
                                      <p:cBhvr>
                                        <p:cTn id="18" dur="1" fill="hold">
                                          <p:stCondLst>
                                            <p:cond delay="0"/>
                                          </p:stCondLst>
                                        </p:cTn>
                                        <p:tgtEl>
                                          <p:spTgt spid="268"/>
                                        </p:tgtEl>
                                        <p:attrNameLst>
                                          <p:attrName>style.visibility</p:attrName>
                                        </p:attrNameLst>
                                      </p:cBhvr>
                                      <p:to>
                                        <p:strVal val="visible"/>
                                      </p:to>
                                    </p:set>
                                    <p:animEffect transition="in" filter="strips(downRight)">
                                      <p:cBhvr>
                                        <p:cTn id="19" dur="500"/>
                                        <p:tgtEl>
                                          <p:spTgt spid="268"/>
                                        </p:tgtEl>
                                      </p:cBhvr>
                                    </p:animEffect>
                                  </p:childTnLst>
                                </p:cTn>
                              </p:par>
                              <p:par>
                                <p:cTn id="20" presetID="18" presetClass="entr" presetSubtype="6"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strips(downRight)">
                                      <p:cBhvr>
                                        <p:cTn id="22" dur="500"/>
                                        <p:tgtEl>
                                          <p:spTgt spid="281"/>
                                        </p:tgtEl>
                                      </p:cBhvr>
                                    </p:animEffect>
                                  </p:childTnLst>
                                </p:cTn>
                              </p:par>
                              <p:par>
                                <p:cTn id="23" presetID="18" presetClass="entr" presetSubtype="6" fill="hold" nodeType="withEffect">
                                  <p:stCondLst>
                                    <p:cond delay="0"/>
                                  </p:stCondLst>
                                  <p:childTnLst>
                                    <p:set>
                                      <p:cBhvr>
                                        <p:cTn id="24" dur="1" fill="hold">
                                          <p:stCondLst>
                                            <p:cond delay="0"/>
                                          </p:stCondLst>
                                        </p:cTn>
                                        <p:tgtEl>
                                          <p:spTgt spid="292"/>
                                        </p:tgtEl>
                                        <p:attrNameLst>
                                          <p:attrName>style.visibility</p:attrName>
                                        </p:attrNameLst>
                                      </p:cBhvr>
                                      <p:to>
                                        <p:strVal val="visible"/>
                                      </p:to>
                                    </p:set>
                                    <p:animEffect transition="in" filter="strips(downRight)">
                                      <p:cBhvr>
                                        <p:cTn id="25" dur="500"/>
                                        <p:tgtEl>
                                          <p:spTgt spid="292"/>
                                        </p:tgtEl>
                                      </p:cBhvr>
                                    </p:animEffect>
                                  </p:childTnLst>
                                </p:cTn>
                              </p:par>
                              <p:par>
                                <p:cTn id="26" presetID="18" presetClass="entr" presetSubtype="6" fill="hold" nodeType="withEffect">
                                  <p:stCondLst>
                                    <p:cond delay="0"/>
                                  </p:stCondLst>
                                  <p:childTnLst>
                                    <p:set>
                                      <p:cBhvr>
                                        <p:cTn id="27" dur="1" fill="hold">
                                          <p:stCondLst>
                                            <p:cond delay="0"/>
                                          </p:stCondLst>
                                        </p:cTn>
                                        <p:tgtEl>
                                          <p:spTgt spid="293"/>
                                        </p:tgtEl>
                                        <p:attrNameLst>
                                          <p:attrName>style.visibility</p:attrName>
                                        </p:attrNameLst>
                                      </p:cBhvr>
                                      <p:to>
                                        <p:strVal val="visible"/>
                                      </p:to>
                                    </p:set>
                                    <p:animEffect transition="in" filter="strips(downRight)">
                                      <p:cBhvr>
                                        <p:cTn id="28" dur="500"/>
                                        <p:tgtEl>
                                          <p:spTgt spid="293"/>
                                        </p:tgtEl>
                                      </p:cBhvr>
                                    </p:animEffect>
                                  </p:childTnLst>
                                </p:cTn>
                              </p:par>
                              <p:par>
                                <p:cTn id="29" presetID="18" presetClass="entr" presetSubtype="6" fill="hold" nodeType="withEffect">
                                  <p:stCondLst>
                                    <p:cond delay="0"/>
                                  </p:stCondLst>
                                  <p:childTnLst>
                                    <p:set>
                                      <p:cBhvr>
                                        <p:cTn id="30" dur="1" fill="hold">
                                          <p:stCondLst>
                                            <p:cond delay="0"/>
                                          </p:stCondLst>
                                        </p:cTn>
                                        <p:tgtEl>
                                          <p:spTgt spid="294"/>
                                        </p:tgtEl>
                                        <p:attrNameLst>
                                          <p:attrName>style.visibility</p:attrName>
                                        </p:attrNameLst>
                                      </p:cBhvr>
                                      <p:to>
                                        <p:strVal val="visible"/>
                                      </p:to>
                                    </p:set>
                                    <p:animEffect transition="in" filter="strips(downRight)">
                                      <p:cBhvr>
                                        <p:cTn id="31" dur="500"/>
                                        <p:tgtEl>
                                          <p:spTgt spid="294"/>
                                        </p:tgtEl>
                                      </p:cBhvr>
                                    </p:animEffect>
                                  </p:childTnLst>
                                </p:cTn>
                              </p:par>
                              <p:par>
                                <p:cTn id="32" presetID="18" presetClass="entr" presetSubtype="6" fill="hold" nodeType="with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strips(downRight)">
                                      <p:cBhvr>
                                        <p:cTn id="34" dur="500"/>
                                        <p:tgtEl>
                                          <p:spTgt spid="295"/>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80"/>
                                        </p:tgtEl>
                                        <p:attrNameLst>
                                          <p:attrName>style.visibility</p:attrName>
                                        </p:attrNameLst>
                                      </p:cBhvr>
                                      <p:to>
                                        <p:strVal val="visible"/>
                                      </p:to>
                                    </p:set>
                                    <p:animEffect transition="in" filter="blinds(horizontal)">
                                      <p:cBhvr>
                                        <p:cTn id="39" dur="500"/>
                                        <p:tgtEl>
                                          <p:spTgt spid="28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32"/>
                                        </p:tgtEl>
                                        <p:attrNameLst>
                                          <p:attrName>style.visibility</p:attrName>
                                        </p:attrNameLst>
                                      </p:cBhvr>
                                      <p:to>
                                        <p:strVal val="visible"/>
                                      </p:to>
                                    </p:set>
                                    <p:animEffect transition="in" filter="blinds(horizontal)">
                                      <p:cBhvr>
                                        <p:cTn id="42" dur="5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utoUpdateAnimBg="0"/>
      <p:bldP spid="33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2. 动态 </a:t>
            </a:r>
            <a:r>
              <a:rPr lang="en-US" altLang="zh-CN" b="1">
                <a:latin typeface="Times New Roman" panose="02020603050405020304" pitchFamily="18" charset="0"/>
                <a:cs typeface="Times New Roman" panose="02020603050405020304" pitchFamily="18" charset="0"/>
                <a:sym typeface="+mn-ea"/>
              </a:rPr>
              <a:t>RAM ( DRAM )</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065730"/>
            <a:ext cx="10515600" cy="4873029"/>
          </a:xfrm>
        </p:spPr>
        <p:txBody>
          <a:bodyPr/>
          <a:lstStyle/>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(1) 动态 </a:t>
            </a:r>
            <a:r>
              <a:rPr lang="en-US" altLang="zh-CN" b="1" dirty="0">
                <a:latin typeface="Times New Roman" panose="02020603050405020304" pitchFamily="18" charset="0"/>
                <a:cs typeface="Times New Roman" panose="02020603050405020304" pitchFamily="18" charset="0"/>
                <a:sym typeface="+mn-ea"/>
              </a:rPr>
              <a:t>RAM </a:t>
            </a:r>
            <a:r>
              <a:rPr lang="zh-CN" altLang="en-US" b="1" dirty="0">
                <a:cs typeface="Times New Roman" panose="02020603050405020304" pitchFamily="18" charset="0"/>
                <a:sym typeface="+mn-ea"/>
              </a:rPr>
              <a:t>单管式</a:t>
            </a:r>
            <a:endParaRPr lang="en-US" altLang="zh-CN" b="1" dirty="0">
              <a:cs typeface="Times New Roman" panose="02020603050405020304" pitchFamily="18" charset="0"/>
              <a:sym typeface="+mn-ea"/>
            </a:endParaRPr>
          </a:p>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基本单元电路读取</a:t>
            </a:r>
            <a:endParaRPr lang="zh-CN" altLang="en-US" dirty="0">
              <a:latin typeface="Times New Roman" panose="02020603050405020304" pitchFamily="18" charset="0"/>
              <a:cs typeface="Times New Roman" panose="02020603050405020304" pitchFamily="18" charset="0"/>
            </a:endParaRPr>
          </a:p>
        </p:txBody>
      </p:sp>
      <p:sp>
        <p:nvSpPr>
          <p:cNvPr id="204" name="Text Box 57"/>
          <p:cNvSpPr txBox="1">
            <a:spLocks noChangeArrowheads="1"/>
          </p:cNvSpPr>
          <p:nvPr/>
        </p:nvSpPr>
        <p:spPr bwMode="auto">
          <a:xfrm>
            <a:off x="347980" y="5807075"/>
            <a:ext cx="766889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总结：</a:t>
            </a:r>
            <a:endParaRPr lang="en-US" altLang="zh-CN" b="1" dirty="0"/>
          </a:p>
          <a:p>
            <a:pPr eaLnBrk="1" hangingPunct="1">
              <a:spcBef>
                <a:spcPct val="50000"/>
              </a:spcBef>
            </a:pPr>
            <a:r>
              <a:rPr lang="zh-CN" altLang="en-US" b="1" dirty="0"/>
              <a:t>读出时，数据线有电流为 </a:t>
            </a:r>
            <a:r>
              <a:rPr lang="zh-CN" altLang="en-US" b="1" dirty="0">
                <a:solidFill>
                  <a:schemeClr val="folHlink"/>
                </a:solidFill>
              </a:rPr>
              <a:t>“1”</a:t>
            </a:r>
            <a:r>
              <a:rPr lang="zh-CN" altLang="en-US" b="1" dirty="0">
                <a:sym typeface="+mn-ea"/>
              </a:rPr>
              <a:t>（破坏性读）</a:t>
            </a:r>
            <a:endParaRPr lang="zh-CN" altLang="en-US" b="1" dirty="0"/>
          </a:p>
        </p:txBody>
      </p:sp>
      <p:grpSp>
        <p:nvGrpSpPr>
          <p:cNvPr id="205" name="Group 58"/>
          <p:cNvGrpSpPr/>
          <p:nvPr/>
        </p:nvGrpSpPr>
        <p:grpSpPr bwMode="auto">
          <a:xfrm>
            <a:off x="1168400" y="2689225"/>
            <a:ext cx="3013075" cy="2987675"/>
            <a:chOff x="3430" y="1246"/>
            <a:chExt cx="1898" cy="1882"/>
          </a:xfrm>
        </p:grpSpPr>
        <p:sp>
          <p:nvSpPr>
            <p:cNvPr id="206" name="Line 59"/>
            <p:cNvSpPr>
              <a:spLocks noChangeShapeType="1"/>
            </p:cNvSpPr>
            <p:nvPr/>
          </p:nvSpPr>
          <p:spPr bwMode="auto">
            <a:xfrm>
              <a:off x="3744" y="1536"/>
              <a:ext cx="15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7" name="Line 60"/>
            <p:cNvSpPr>
              <a:spLocks noChangeShapeType="1"/>
            </p:cNvSpPr>
            <p:nvPr/>
          </p:nvSpPr>
          <p:spPr bwMode="auto">
            <a:xfrm>
              <a:off x="3936" y="1248"/>
              <a:ext cx="0" cy="17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8" name="Freeform 61"/>
            <p:cNvSpPr/>
            <p:nvPr/>
          </p:nvSpPr>
          <p:spPr bwMode="auto">
            <a:xfrm>
              <a:off x="4449" y="1536"/>
              <a:ext cx="351" cy="540"/>
            </a:xfrm>
            <a:custGeom>
              <a:avLst/>
              <a:gdLst>
                <a:gd name="T0" fmla="*/ 351 w 351"/>
                <a:gd name="T1" fmla="*/ 0 h 540"/>
                <a:gd name="T2" fmla="*/ 351 w 351"/>
                <a:gd name="T3" fmla="*/ 540 h 540"/>
                <a:gd name="T4" fmla="*/ 0 w 351"/>
                <a:gd name="T5" fmla="*/ 540 h 540"/>
                <a:gd name="T6" fmla="*/ 0 60000 65536"/>
                <a:gd name="T7" fmla="*/ 0 60000 65536"/>
                <a:gd name="T8" fmla="*/ 0 60000 65536"/>
                <a:gd name="T9" fmla="*/ 0 w 351"/>
                <a:gd name="T10" fmla="*/ 0 h 540"/>
                <a:gd name="T11" fmla="*/ 351 w 351"/>
                <a:gd name="T12" fmla="*/ 540 h 540"/>
              </a:gdLst>
              <a:ahLst/>
              <a:cxnLst>
                <a:cxn ang="T6">
                  <a:pos x="T0" y="T1"/>
                </a:cxn>
                <a:cxn ang="T7">
                  <a:pos x="T2" y="T3"/>
                </a:cxn>
                <a:cxn ang="T8">
                  <a:pos x="T4" y="T5"/>
                </a:cxn>
              </a:cxnLst>
              <a:rect l="T9" t="T10" r="T11" b="T12"/>
              <a:pathLst>
                <a:path w="351" h="540">
                  <a:moveTo>
                    <a:pt x="351" y="0"/>
                  </a:moveTo>
                  <a:lnTo>
                    <a:pt x="351" y="540"/>
                  </a:lnTo>
                  <a:lnTo>
                    <a:pt x="0" y="54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9" name="Group 62"/>
            <p:cNvGrpSpPr/>
            <p:nvPr/>
          </p:nvGrpSpPr>
          <p:grpSpPr bwMode="auto">
            <a:xfrm>
              <a:off x="4397" y="2004"/>
              <a:ext cx="49" cy="231"/>
              <a:chOff x="1586" y="1334"/>
              <a:chExt cx="49" cy="231"/>
            </a:xfrm>
          </p:grpSpPr>
          <p:sp>
            <p:nvSpPr>
              <p:cNvPr id="221" name="Freeform 63"/>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64"/>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0" name="Freeform 65"/>
            <p:cNvSpPr/>
            <p:nvPr/>
          </p:nvSpPr>
          <p:spPr bwMode="auto">
            <a:xfrm rot="10800000">
              <a:off x="3936" y="2112"/>
              <a:ext cx="465" cy="1"/>
            </a:xfrm>
            <a:custGeom>
              <a:avLst/>
              <a:gdLst>
                <a:gd name="T0" fmla="*/ 465 w 465"/>
                <a:gd name="T1" fmla="*/ 0 h 1"/>
                <a:gd name="T2" fmla="*/ 0 w 465"/>
                <a:gd name="T3" fmla="*/ 0 h 1"/>
                <a:gd name="T4" fmla="*/ 0 60000 65536"/>
                <a:gd name="T5" fmla="*/ 0 60000 65536"/>
                <a:gd name="T6" fmla="*/ 0 w 465"/>
                <a:gd name="T7" fmla="*/ 0 h 1"/>
                <a:gd name="T8" fmla="*/ 465 w 465"/>
                <a:gd name="T9" fmla="*/ 1 h 1"/>
              </a:gdLst>
              <a:ahLst/>
              <a:cxnLst>
                <a:cxn ang="T4">
                  <a:pos x="T0" y="T1"/>
                </a:cxn>
                <a:cxn ang="T5">
                  <a:pos x="T2" y="T3"/>
                </a:cxn>
              </a:cxnLst>
              <a:rect l="T6" t="T7" r="T8" b="T9"/>
              <a:pathLst>
                <a:path w="465" h="1">
                  <a:moveTo>
                    <a:pt x="465"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66"/>
            <p:cNvSpPr/>
            <p:nvPr/>
          </p:nvSpPr>
          <p:spPr bwMode="auto">
            <a:xfrm>
              <a:off x="4455" y="2163"/>
              <a:ext cx="342" cy="330"/>
            </a:xfrm>
            <a:custGeom>
              <a:avLst/>
              <a:gdLst>
                <a:gd name="T0" fmla="*/ 0 w 342"/>
                <a:gd name="T1" fmla="*/ 0 h 330"/>
                <a:gd name="T2" fmla="*/ 342 w 342"/>
                <a:gd name="T3" fmla="*/ 0 h 330"/>
                <a:gd name="T4" fmla="*/ 342 w 342"/>
                <a:gd name="T5" fmla="*/ 330 h 330"/>
                <a:gd name="T6" fmla="*/ 0 60000 65536"/>
                <a:gd name="T7" fmla="*/ 0 60000 65536"/>
                <a:gd name="T8" fmla="*/ 0 60000 65536"/>
                <a:gd name="T9" fmla="*/ 0 w 342"/>
                <a:gd name="T10" fmla="*/ 0 h 330"/>
                <a:gd name="T11" fmla="*/ 342 w 342"/>
                <a:gd name="T12" fmla="*/ 330 h 330"/>
              </a:gdLst>
              <a:ahLst/>
              <a:cxnLst>
                <a:cxn ang="T6">
                  <a:pos x="T0" y="T1"/>
                </a:cxn>
                <a:cxn ang="T7">
                  <a:pos x="T2" y="T3"/>
                </a:cxn>
                <a:cxn ang="T8">
                  <a:pos x="T4" y="T5"/>
                </a:cxn>
              </a:cxnLst>
              <a:rect l="T9" t="T10" r="T11" b="T12"/>
              <a:pathLst>
                <a:path w="342" h="330">
                  <a:moveTo>
                    <a:pt x="0" y="0"/>
                  </a:moveTo>
                  <a:lnTo>
                    <a:pt x="342" y="0"/>
                  </a:lnTo>
                  <a:lnTo>
                    <a:pt x="342" y="3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67"/>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68"/>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Line 69"/>
            <p:cNvSpPr>
              <a:spLocks noChangeShapeType="1"/>
            </p:cNvSpPr>
            <p:nvPr/>
          </p:nvSpPr>
          <p:spPr bwMode="auto">
            <a:xfrm>
              <a:off x="4800" y="2592"/>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70"/>
            <p:cNvSpPr>
              <a:spLocks noChangeShapeType="1"/>
            </p:cNvSpPr>
            <p:nvPr/>
          </p:nvSpPr>
          <p:spPr bwMode="auto">
            <a:xfrm>
              <a:off x="4704" y="29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6" name="Text Box 71"/>
            <p:cNvSpPr txBox="1">
              <a:spLocks noChangeArrowheads="1"/>
            </p:cNvSpPr>
            <p:nvPr/>
          </p:nvSpPr>
          <p:spPr bwMode="auto">
            <a:xfrm>
              <a:off x="4596" y="12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数据线</a:t>
              </a:r>
              <a:endParaRPr lang="zh-CN" altLang="en-US" sz="3200" b="1"/>
            </a:p>
          </p:txBody>
        </p:sp>
        <p:sp>
          <p:nvSpPr>
            <p:cNvPr id="217" name="Text Box 72"/>
            <p:cNvSpPr txBox="1">
              <a:spLocks noChangeArrowheads="1"/>
            </p:cNvSpPr>
            <p:nvPr/>
          </p:nvSpPr>
          <p:spPr bwMode="auto">
            <a:xfrm>
              <a:off x="4957" y="2431"/>
              <a:ext cx="3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solidFill>
                    <a:schemeClr val="folHlink"/>
                  </a:solidFill>
                </a:rPr>
                <a:t>C</a:t>
              </a:r>
              <a:r>
                <a:rPr lang="en-US" altLang="zh-CN" sz="2800" b="1" i="1" baseline="-25000">
                  <a:solidFill>
                    <a:schemeClr val="folHlink"/>
                  </a:solidFill>
                </a:rPr>
                <a:t>s</a:t>
              </a:r>
            </a:p>
          </p:txBody>
        </p:sp>
        <p:sp>
          <p:nvSpPr>
            <p:cNvPr id="219" name="Text Box 74"/>
            <p:cNvSpPr txBox="1">
              <a:spLocks noChangeArrowheads="1"/>
            </p:cNvSpPr>
            <p:nvPr/>
          </p:nvSpPr>
          <p:spPr bwMode="auto">
            <a:xfrm>
              <a:off x="4187" y="1785"/>
              <a:ext cx="26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p>
          </p:txBody>
        </p:sp>
        <p:sp>
          <p:nvSpPr>
            <p:cNvPr id="220" name="Text Box 75"/>
            <p:cNvSpPr txBox="1">
              <a:spLocks noChangeArrowheads="1"/>
            </p:cNvSpPr>
            <p:nvPr/>
          </p:nvSpPr>
          <p:spPr bwMode="auto">
            <a:xfrm>
              <a:off x="3430" y="287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字线</a:t>
              </a:r>
            </a:p>
          </p:txBody>
        </p:sp>
      </p:grpSp>
      <p:grpSp>
        <p:nvGrpSpPr>
          <p:cNvPr id="249" name="Group 102"/>
          <p:cNvGrpSpPr/>
          <p:nvPr/>
        </p:nvGrpSpPr>
        <p:grpSpPr bwMode="auto">
          <a:xfrm>
            <a:off x="2428875" y="4445000"/>
            <a:ext cx="533400" cy="579438"/>
            <a:chOff x="1680" y="2371"/>
            <a:chExt cx="336" cy="365"/>
          </a:xfrm>
        </p:grpSpPr>
        <p:sp>
          <p:nvSpPr>
            <p:cNvPr id="250" name="Rectangle 103"/>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Text Box 104"/>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0</a:t>
              </a:r>
            </a:p>
          </p:txBody>
        </p:sp>
      </p:grpSp>
      <p:grpSp>
        <p:nvGrpSpPr>
          <p:cNvPr id="252" name="Group 105"/>
          <p:cNvGrpSpPr/>
          <p:nvPr/>
        </p:nvGrpSpPr>
        <p:grpSpPr bwMode="auto">
          <a:xfrm>
            <a:off x="2428875" y="4445000"/>
            <a:ext cx="533400" cy="579438"/>
            <a:chOff x="1680" y="2371"/>
            <a:chExt cx="336" cy="365"/>
          </a:xfrm>
        </p:grpSpPr>
        <p:sp>
          <p:nvSpPr>
            <p:cNvPr id="253" name="Rectangle 106"/>
            <p:cNvSpPr>
              <a:spLocks noChangeArrowheads="1"/>
            </p:cNvSpPr>
            <p:nvPr/>
          </p:nvSpPr>
          <p:spPr bwMode="auto">
            <a:xfrm>
              <a:off x="1680" y="2400"/>
              <a:ext cx="336" cy="33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4" name="Text Box 107"/>
            <p:cNvSpPr txBox="1">
              <a:spLocks noChangeArrowheads="1"/>
            </p:cNvSpPr>
            <p:nvPr/>
          </p:nvSpPr>
          <p:spPr bwMode="auto">
            <a:xfrm>
              <a:off x="1728" y="2371"/>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1</a:t>
              </a:r>
            </a:p>
          </p:txBody>
        </p:sp>
      </p:grpSp>
      <p:grpSp>
        <p:nvGrpSpPr>
          <p:cNvPr id="255" name="Group 108"/>
          <p:cNvGrpSpPr/>
          <p:nvPr/>
        </p:nvGrpSpPr>
        <p:grpSpPr bwMode="auto">
          <a:xfrm>
            <a:off x="1971675" y="2692400"/>
            <a:ext cx="738188" cy="2819400"/>
            <a:chOff x="3936" y="1248"/>
            <a:chExt cx="465" cy="1776"/>
          </a:xfrm>
        </p:grpSpPr>
        <p:sp>
          <p:nvSpPr>
            <p:cNvPr id="256" name="Line 109"/>
            <p:cNvSpPr>
              <a:spLocks noChangeShapeType="1"/>
            </p:cNvSpPr>
            <p:nvPr/>
          </p:nvSpPr>
          <p:spPr bwMode="auto">
            <a:xfrm>
              <a:off x="3936" y="1248"/>
              <a:ext cx="0" cy="1776"/>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7" name="Freeform 110"/>
            <p:cNvSpPr/>
            <p:nvPr/>
          </p:nvSpPr>
          <p:spPr bwMode="auto">
            <a:xfrm rot="10800000">
              <a:off x="3936" y="2112"/>
              <a:ext cx="465" cy="1"/>
            </a:xfrm>
            <a:custGeom>
              <a:avLst/>
              <a:gdLst>
                <a:gd name="T0" fmla="*/ 465 w 465"/>
                <a:gd name="T1" fmla="*/ 0 h 1"/>
                <a:gd name="T2" fmla="*/ 0 w 465"/>
                <a:gd name="T3" fmla="*/ 0 h 1"/>
                <a:gd name="T4" fmla="*/ 0 60000 65536"/>
                <a:gd name="T5" fmla="*/ 0 60000 65536"/>
                <a:gd name="T6" fmla="*/ 0 w 465"/>
                <a:gd name="T7" fmla="*/ 0 h 1"/>
                <a:gd name="T8" fmla="*/ 465 w 465"/>
                <a:gd name="T9" fmla="*/ 1 h 1"/>
              </a:gdLst>
              <a:ahLst/>
              <a:cxnLst>
                <a:cxn ang="T4">
                  <a:pos x="T0" y="T1"/>
                </a:cxn>
                <a:cxn ang="T5">
                  <a:pos x="T2" y="T3"/>
                </a:cxn>
              </a:cxnLst>
              <a:rect l="T6" t="T7" r="T8" b="T9"/>
              <a:pathLst>
                <a:path w="465" h="1">
                  <a:moveTo>
                    <a:pt x="465" y="0"/>
                  </a:moveTo>
                  <a:lnTo>
                    <a:pt x="0" y="0"/>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58" name="Group 111"/>
          <p:cNvGrpSpPr/>
          <p:nvPr/>
        </p:nvGrpSpPr>
        <p:grpSpPr bwMode="auto">
          <a:xfrm>
            <a:off x="2703513" y="3892550"/>
            <a:ext cx="77787" cy="366713"/>
            <a:chOff x="1586" y="1334"/>
            <a:chExt cx="49" cy="231"/>
          </a:xfrm>
        </p:grpSpPr>
        <p:sp>
          <p:nvSpPr>
            <p:cNvPr id="259" name="Freeform 112"/>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0" name="Freeform 113"/>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1" name="Freeform 114"/>
          <p:cNvSpPr/>
          <p:nvPr/>
        </p:nvSpPr>
        <p:spPr bwMode="auto">
          <a:xfrm>
            <a:off x="2795588" y="4144963"/>
            <a:ext cx="542925" cy="523875"/>
          </a:xfrm>
          <a:custGeom>
            <a:avLst/>
            <a:gdLst>
              <a:gd name="T0" fmla="*/ 0 w 342"/>
              <a:gd name="T1" fmla="*/ 0 h 330"/>
              <a:gd name="T2" fmla="*/ 2147483647 w 342"/>
              <a:gd name="T3" fmla="*/ 0 h 330"/>
              <a:gd name="T4" fmla="*/ 2147483647 w 342"/>
              <a:gd name="T5" fmla="*/ 2147483647 h 330"/>
              <a:gd name="T6" fmla="*/ 0 60000 65536"/>
              <a:gd name="T7" fmla="*/ 0 60000 65536"/>
              <a:gd name="T8" fmla="*/ 0 60000 65536"/>
              <a:gd name="T9" fmla="*/ 0 w 342"/>
              <a:gd name="T10" fmla="*/ 0 h 330"/>
              <a:gd name="T11" fmla="*/ 342 w 342"/>
              <a:gd name="T12" fmla="*/ 330 h 330"/>
            </a:gdLst>
            <a:ahLst/>
            <a:cxnLst>
              <a:cxn ang="T6">
                <a:pos x="T0" y="T1"/>
              </a:cxn>
              <a:cxn ang="T7">
                <a:pos x="T2" y="T3"/>
              </a:cxn>
              <a:cxn ang="T8">
                <a:pos x="T4" y="T5"/>
              </a:cxn>
            </a:cxnLst>
            <a:rect l="T9" t="T10" r="T11" b="T12"/>
            <a:pathLst>
              <a:path w="342" h="330">
                <a:moveTo>
                  <a:pt x="0" y="0"/>
                </a:moveTo>
                <a:lnTo>
                  <a:pt x="342" y="0"/>
                </a:lnTo>
                <a:lnTo>
                  <a:pt x="342" y="33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62" name="Group 115"/>
          <p:cNvGrpSpPr/>
          <p:nvPr/>
        </p:nvGrpSpPr>
        <p:grpSpPr bwMode="auto">
          <a:xfrm>
            <a:off x="3114675" y="4673600"/>
            <a:ext cx="447675" cy="152400"/>
            <a:chOff x="4656" y="2496"/>
            <a:chExt cx="282" cy="96"/>
          </a:xfrm>
        </p:grpSpPr>
        <p:sp>
          <p:nvSpPr>
            <p:cNvPr id="263" name="Freeform 116"/>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4" name="Freeform 117"/>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5" name="Line 118"/>
          <p:cNvSpPr>
            <a:spLocks noChangeShapeType="1"/>
          </p:cNvSpPr>
          <p:nvPr/>
        </p:nvSpPr>
        <p:spPr bwMode="auto">
          <a:xfrm>
            <a:off x="3343275" y="4826000"/>
            <a:ext cx="0" cy="53340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6" name="Line 119"/>
          <p:cNvSpPr>
            <a:spLocks noChangeShapeType="1"/>
          </p:cNvSpPr>
          <p:nvPr/>
        </p:nvSpPr>
        <p:spPr bwMode="auto">
          <a:xfrm>
            <a:off x="3190875" y="5359400"/>
            <a:ext cx="304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7" name="Line 120"/>
          <p:cNvSpPr>
            <a:spLocks noChangeShapeType="1"/>
          </p:cNvSpPr>
          <p:nvPr/>
        </p:nvSpPr>
        <p:spPr bwMode="auto">
          <a:xfrm>
            <a:off x="1666875" y="3149600"/>
            <a:ext cx="2590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8" name="Freeform 121"/>
          <p:cNvSpPr/>
          <p:nvPr/>
        </p:nvSpPr>
        <p:spPr bwMode="auto">
          <a:xfrm>
            <a:off x="2786063" y="3149600"/>
            <a:ext cx="557212" cy="857250"/>
          </a:xfrm>
          <a:custGeom>
            <a:avLst/>
            <a:gdLst>
              <a:gd name="T0" fmla="*/ 2147483647 w 351"/>
              <a:gd name="T1" fmla="*/ 0 h 540"/>
              <a:gd name="T2" fmla="*/ 2147483647 w 351"/>
              <a:gd name="T3" fmla="*/ 2147483647 h 540"/>
              <a:gd name="T4" fmla="*/ 0 w 351"/>
              <a:gd name="T5" fmla="*/ 2147483647 h 540"/>
              <a:gd name="T6" fmla="*/ 0 60000 65536"/>
              <a:gd name="T7" fmla="*/ 0 60000 65536"/>
              <a:gd name="T8" fmla="*/ 0 60000 65536"/>
              <a:gd name="T9" fmla="*/ 0 w 351"/>
              <a:gd name="T10" fmla="*/ 0 h 540"/>
              <a:gd name="T11" fmla="*/ 351 w 351"/>
              <a:gd name="T12" fmla="*/ 540 h 540"/>
            </a:gdLst>
            <a:ahLst/>
            <a:cxnLst>
              <a:cxn ang="T6">
                <a:pos x="T0" y="T1"/>
              </a:cxn>
              <a:cxn ang="T7">
                <a:pos x="T2" y="T3"/>
              </a:cxn>
              <a:cxn ang="T8">
                <a:pos x="T4" y="T5"/>
              </a:cxn>
            </a:cxnLst>
            <a:rect l="T9" t="T10" r="T11" b="T12"/>
            <a:pathLst>
              <a:path w="351" h="540">
                <a:moveTo>
                  <a:pt x="351" y="0"/>
                </a:moveTo>
                <a:lnTo>
                  <a:pt x="351" y="540"/>
                </a:lnTo>
                <a:lnTo>
                  <a:pt x="0" y="540"/>
                </a:lnTo>
              </a:path>
            </a:pathLst>
          </a:custGeom>
          <a:noFill/>
          <a:ln w="762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2" name="Text Box 146"/>
          <p:cNvSpPr txBox="1">
            <a:spLocks noChangeArrowheads="1"/>
          </p:cNvSpPr>
          <p:nvPr/>
        </p:nvSpPr>
        <p:spPr bwMode="auto">
          <a:xfrm>
            <a:off x="2369027" y="3546793"/>
            <a:ext cx="420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rgbClr val="FF0000"/>
                </a:solidFill>
              </a:rPr>
              <a:t>T</a:t>
            </a:r>
          </a:p>
        </p:txBody>
      </p:sp>
      <p:sp>
        <p:nvSpPr>
          <p:cNvPr id="293" name="AutoShape 147"/>
          <p:cNvSpPr>
            <a:spLocks noChangeArrowheads="1"/>
          </p:cNvSpPr>
          <p:nvPr/>
        </p:nvSpPr>
        <p:spPr bwMode="auto">
          <a:xfrm>
            <a:off x="2200275" y="2311400"/>
            <a:ext cx="1066800" cy="381000"/>
          </a:xfrm>
          <a:prstGeom prst="wedgeRoundRectCallout">
            <a:avLst>
              <a:gd name="adj1" fmla="val -50894"/>
              <a:gd name="adj2" fmla="val 160000"/>
              <a:gd name="adj3" fmla="val 16667"/>
            </a:avLst>
          </a:prstGeom>
          <a:noFill/>
          <a:ln w="19050">
            <a:solidFill>
              <a:schemeClr val="folHlink"/>
            </a:solidFill>
            <a:miter lim="800000"/>
          </a:ln>
          <a:extLst>
            <a:ext uri="{909E8E84-426E-40DD-AFC4-6F175D3DCCD1}">
              <a14:hiddenFill xmlns:a14="http://schemas.microsoft.com/office/drawing/2010/main">
                <a:solidFill>
                  <a:srgbClr val="FFFFFF"/>
                </a:solidFill>
              </a14:hiddenFill>
            </a:ext>
          </a:extLst>
        </p:spPr>
        <p:txBody>
          <a:bodyPr lIns="118800" t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无电流</a:t>
            </a:r>
          </a:p>
        </p:txBody>
      </p:sp>
      <p:sp>
        <p:nvSpPr>
          <p:cNvPr id="294" name="AutoShape 148"/>
          <p:cNvSpPr>
            <a:spLocks noChangeArrowheads="1"/>
          </p:cNvSpPr>
          <p:nvPr/>
        </p:nvSpPr>
        <p:spPr bwMode="auto">
          <a:xfrm>
            <a:off x="2200275" y="2311400"/>
            <a:ext cx="1066800" cy="381000"/>
          </a:xfrm>
          <a:prstGeom prst="wedgeRoundRectCallout">
            <a:avLst>
              <a:gd name="adj1" fmla="val -50894"/>
              <a:gd name="adj2" fmla="val 160000"/>
              <a:gd name="adj3" fmla="val 16667"/>
            </a:avLst>
          </a:prstGeom>
          <a:noFill/>
          <a:ln w="19050">
            <a:solidFill>
              <a:schemeClr val="folHlink"/>
            </a:solidFill>
            <a:miter lim="800000"/>
          </a:ln>
          <a:extLst>
            <a:ext uri="{909E8E84-426E-40DD-AFC4-6F175D3DCCD1}">
              <a14:hiddenFill xmlns:a14="http://schemas.microsoft.com/office/drawing/2010/main">
                <a:solidFill>
                  <a:srgbClr val="FFFFFF"/>
                </a:solidFill>
              </a14:hiddenFill>
            </a:ext>
          </a:extLst>
        </p:spPr>
        <p:txBody>
          <a:bodyPr lIns="118800" tIns="1080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a:t>有电流</a:t>
            </a:r>
          </a:p>
        </p:txBody>
      </p:sp>
      <p:sp>
        <p:nvSpPr>
          <p:cNvPr id="295" name="灯片编号占位符 2"/>
          <p:cNvSpPr>
            <a:spLocks noGrp="1"/>
          </p:cNvSpPr>
          <p:nvPr>
            <p:ph type="sldNum" sz="quarter" idx="12"/>
          </p:nvPr>
        </p:nvSpPr>
        <p:spPr/>
        <p:txBody>
          <a:bodyPr/>
          <a:lstStyle/>
          <a:p>
            <a:fld id="{8EE8E787-E6FE-45D8-9039-788B45E44EE7}" type="slidenum">
              <a:rPr lang="zh-CN" altLang="en-US" smtClean="0"/>
              <a:t>51</a:t>
            </a:fld>
            <a:endParaRPr lang="zh-CN" altLang="en-US" dirty="0"/>
          </a:p>
        </p:txBody>
      </p:sp>
      <mc:AlternateContent xmlns:mc="http://schemas.openxmlformats.org/markup-compatibility/2006" xmlns:a14="http://schemas.microsoft.com/office/drawing/2010/main">
        <mc:Choice Requires="a14">
          <p:sp>
            <p:nvSpPr>
              <p:cNvPr id="145" name="内容占位符 1"/>
              <p:cNvSpPr txBox="1"/>
              <p:nvPr/>
            </p:nvSpPr>
            <p:spPr>
              <a:xfrm>
                <a:off x="6096000" y="1905049"/>
                <a:ext cx="5082540" cy="407511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读出数据时，字线选中该基本单元电路，将</a:t>
                </a:r>
                <a:r>
                  <a:rPr lang="en-US" altLang="zh-CN" sz="2000" dirty="0"/>
                  <a:t>T</a:t>
                </a:r>
                <a:r>
                  <a:rPr lang="zh-CN" altLang="en-US" sz="2000" dirty="0"/>
                  <a:t>导通。</a:t>
                </a:r>
                <a:endParaRPr lang="en-US" altLang="zh-CN" sz="2000" dirty="0"/>
              </a:p>
              <a:p>
                <a:r>
                  <a:rPr lang="zh-CN" altLang="en-US" sz="2000" dirty="0"/>
                  <a:t>此时如果</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altLang="zh-CN" sz="2000" i="1">
                            <a:latin typeface="Cambria Math" panose="02040503050406030204" pitchFamily="18" charset="0"/>
                          </a:rPr>
                          <m:t>s</m:t>
                        </m:r>
                      </m:sub>
                    </m:sSub>
                  </m:oMath>
                </a14:m>
                <a:r>
                  <a:rPr lang="zh-CN" altLang="en-US" sz="2000" dirty="0"/>
                  <a:t>中没有存储电荷</a:t>
                </a:r>
                <a:r>
                  <a:rPr lang="en-US" altLang="zh-CN" sz="2000" dirty="0"/>
                  <a:t>(</a:t>
                </a:r>
                <a:r>
                  <a:rPr lang="zh-CN" altLang="en-US" sz="2000" dirty="0"/>
                  <a:t>原始存储的数据为</a:t>
                </a:r>
                <a:r>
                  <a:rPr lang="en-US" altLang="zh-CN" sz="2000" dirty="0"/>
                  <a:t>0)</a:t>
                </a:r>
                <a:r>
                  <a:rPr lang="zh-CN" altLang="en-US" sz="2000" dirty="0"/>
                  <a:t>，则不会放电，数据线上也不会产生电流，从而读出数据“</a:t>
                </a:r>
                <a:r>
                  <a:rPr lang="en-US" altLang="zh-CN" sz="2000" dirty="0"/>
                  <a:t>0</a:t>
                </a:r>
                <a:r>
                  <a:rPr lang="zh-CN" altLang="en-US" sz="2000" dirty="0"/>
                  <a:t>” 。</a:t>
                </a:r>
                <a:endParaRPr lang="en-US" altLang="zh-CN" sz="2000" dirty="0"/>
              </a:p>
              <a:p>
                <a:r>
                  <a:rPr lang="zh-CN" altLang="en-US" sz="2000" dirty="0"/>
                  <a:t>如果</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altLang="zh-CN" sz="2000" i="1">
                            <a:latin typeface="Cambria Math" panose="02040503050406030204" pitchFamily="18" charset="0"/>
                          </a:rPr>
                          <m:t>s</m:t>
                        </m:r>
                      </m:sub>
                    </m:sSub>
                  </m:oMath>
                </a14:m>
                <a:r>
                  <a:rPr lang="zh-CN" altLang="en-US" sz="2000" dirty="0"/>
                  <a:t>中存储有电荷</a:t>
                </a:r>
                <a:r>
                  <a:rPr lang="en-US" altLang="zh-CN" sz="2000" dirty="0"/>
                  <a:t>(</a:t>
                </a:r>
                <a:r>
                  <a:rPr lang="zh-CN" altLang="en-US" sz="2000" dirty="0"/>
                  <a:t>原始存储的数据为</a:t>
                </a:r>
                <a:r>
                  <a:rPr lang="en-US" altLang="zh-CN" sz="2000" dirty="0"/>
                  <a:t>1)</a:t>
                </a:r>
                <a:r>
                  <a:rPr lang="zh-CN" altLang="en-US" sz="2000" dirty="0"/>
                  <a:t>，则会放电，经</a:t>
                </a:r>
                <a:r>
                  <a:rPr lang="en-US" altLang="zh-CN" sz="2000" dirty="0"/>
                  <a:t>T</a:t>
                </a:r>
                <a:r>
                  <a:rPr lang="zh-CN" altLang="en-US" sz="2000" dirty="0"/>
                  <a:t>管，在数据线上产生电流，从而读出数据“</a:t>
                </a:r>
                <a:r>
                  <a:rPr lang="en-US" altLang="zh-CN" sz="2000" dirty="0"/>
                  <a:t>1</a:t>
                </a:r>
                <a:r>
                  <a:rPr lang="zh-CN" altLang="en-US" sz="2000" dirty="0"/>
                  <a:t>”。</a:t>
                </a:r>
                <a:endParaRPr lang="en-US" altLang="zh-CN" sz="2000" dirty="0"/>
              </a:p>
            </p:txBody>
          </p:sp>
        </mc:Choice>
        <mc:Fallback xmlns="">
          <p:sp>
            <p:nvSpPr>
              <p:cNvPr id="145" name="内容占位符 1"/>
              <p:cNvSpPr txBox="1">
                <a:spLocks noRot="1" noChangeAspect="1" noMove="1" noResize="1" noEditPoints="1" noAdjustHandles="1" noChangeArrowheads="1" noChangeShapeType="1" noTextEdit="1"/>
              </p:cNvSpPr>
              <p:nvPr/>
            </p:nvSpPr>
            <p:spPr>
              <a:xfrm>
                <a:off x="6096000" y="1905049"/>
                <a:ext cx="5082540" cy="4075117"/>
              </a:xfrm>
              <a:prstGeom prst="rect">
                <a:avLst/>
              </a:prstGeom>
              <a:blipFill rotWithShape="1">
                <a:blip r:embed="rId3"/>
                <a:stretch>
                  <a:fillRect t="-1" r="-2024" b="9"/>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blinds(horizontal)">
                                      <p:cBhvr>
                                        <p:cTn id="7" dur="500"/>
                                        <p:tgtEl>
                                          <p:spTgt spid="29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255"/>
                                        </p:tgtEl>
                                        <p:attrNameLst>
                                          <p:attrName>style.visibility</p:attrName>
                                        </p:attrNameLst>
                                      </p:cBhvr>
                                      <p:to>
                                        <p:strVal val="visible"/>
                                      </p:to>
                                    </p:set>
                                    <p:animEffect transition="in" filter="strips(upRight)">
                                      <p:cBhvr>
                                        <p:cTn id="12" dur="500"/>
                                        <p:tgtEl>
                                          <p:spTgt spid="255"/>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258"/>
                                        </p:tgtEl>
                                        <p:attrNameLst>
                                          <p:attrName>style.visibility</p:attrName>
                                        </p:attrNameLst>
                                      </p:cBhvr>
                                      <p:to>
                                        <p:strVal val="visible"/>
                                      </p:to>
                                    </p:set>
                                    <p:animEffect transition="in" filter="blinds(horizontal)">
                                      <p:cBhvr>
                                        <p:cTn id="16" dur="500"/>
                                        <p:tgtEl>
                                          <p:spTgt spid="258"/>
                                        </p:tgtEl>
                                      </p:cBhvr>
                                    </p:animEffect>
                                  </p:childTnLst>
                                </p:cTn>
                              </p:par>
                              <p:par>
                                <p:cTn id="17" presetID="22" presetClass="entr" presetSubtype="4" fill="hold" nodeType="withEffect">
                                  <p:stCondLst>
                                    <p:cond delay="0"/>
                                  </p:stCondLst>
                                  <p:childTnLst>
                                    <p:set>
                                      <p:cBhvr>
                                        <p:cTn id="18" dur="1" fill="hold">
                                          <p:stCondLst>
                                            <p:cond delay="0"/>
                                          </p:stCondLst>
                                        </p:cTn>
                                        <p:tgtEl>
                                          <p:spTgt spid="145">
                                            <p:txEl>
                                              <p:pRg st="0" end="0"/>
                                            </p:txEl>
                                          </p:spTgt>
                                        </p:tgtEl>
                                        <p:attrNameLst>
                                          <p:attrName>style.visibility</p:attrName>
                                        </p:attrNameLst>
                                      </p:cBhvr>
                                      <p:to>
                                        <p:strVal val="visible"/>
                                      </p:to>
                                    </p:set>
                                    <p:animEffect transition="in" filter="wipe(down)">
                                      <p:cBhvr>
                                        <p:cTn id="19" dur="500"/>
                                        <p:tgtEl>
                                          <p:spTgt spid="14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49"/>
                                        </p:tgtEl>
                                        <p:attrNameLst>
                                          <p:attrName>style.visibility</p:attrName>
                                        </p:attrNameLst>
                                      </p:cBhvr>
                                      <p:to>
                                        <p:strVal val="visible"/>
                                      </p:to>
                                    </p:set>
                                    <p:animEffect transition="in" filter="blinds(horizontal)">
                                      <p:cBhvr>
                                        <p:cTn id="24" dur="500"/>
                                        <p:tgtEl>
                                          <p:spTgt spid="249"/>
                                        </p:tgtEl>
                                      </p:cBhvr>
                                    </p:animEffect>
                                  </p:childTnLst>
                                </p:cTn>
                              </p:par>
                              <p:par>
                                <p:cTn id="25" presetID="22" presetClass="entr" presetSubtype="4" fill="hold" nodeType="withEffect">
                                  <p:stCondLst>
                                    <p:cond delay="0"/>
                                  </p:stCondLst>
                                  <p:childTnLst>
                                    <p:set>
                                      <p:cBhvr>
                                        <p:cTn id="26" dur="1" fill="hold">
                                          <p:stCondLst>
                                            <p:cond delay="0"/>
                                          </p:stCondLst>
                                        </p:cTn>
                                        <p:tgtEl>
                                          <p:spTgt spid="145">
                                            <p:txEl>
                                              <p:pRg st="1" end="1"/>
                                            </p:txEl>
                                          </p:spTgt>
                                        </p:tgtEl>
                                        <p:attrNameLst>
                                          <p:attrName>style.visibility</p:attrName>
                                        </p:attrNameLst>
                                      </p:cBhvr>
                                      <p:to>
                                        <p:strVal val="visible"/>
                                      </p:to>
                                    </p:set>
                                    <p:animEffect transition="in" filter="wipe(down)">
                                      <p:cBhvr>
                                        <p:cTn id="27" dur="500"/>
                                        <p:tgtEl>
                                          <p:spTgt spid="14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blinds(horizontal)">
                                      <p:cBhvr>
                                        <p:cTn id="32" dur="500"/>
                                        <p:tgtEl>
                                          <p:spTgt spid="293"/>
                                        </p:tgtEl>
                                      </p:cBhvr>
                                    </p:animEffect>
                                  </p:childTnLst>
                                  <p:subTnLst>
                                    <p:set>
                                      <p:cBhvr override="childStyle">
                                        <p:cTn dur="1" fill="hold" display="0" masterRel="nextClick" afterEffect="1"/>
                                        <p:tgtEl>
                                          <p:spTgt spid="29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2"/>
                                        </p:tgtEl>
                                        <p:attrNameLst>
                                          <p:attrName>style.visibility</p:attrName>
                                        </p:attrNameLst>
                                      </p:cBhvr>
                                      <p:to>
                                        <p:strVal val="visible"/>
                                      </p:to>
                                    </p:set>
                                    <p:animEffect transition="in" filter="blinds(horizontal)">
                                      <p:cBhvr>
                                        <p:cTn id="37" dur="500"/>
                                        <p:tgtEl>
                                          <p:spTgt spid="252"/>
                                        </p:tgtEl>
                                      </p:cBhvr>
                                    </p:animEffect>
                                  </p:childTnLst>
                                </p:cTn>
                              </p:par>
                              <p:par>
                                <p:cTn id="38" presetID="22" presetClass="entr" presetSubtype="4" fill="hold" nodeType="withEffect">
                                  <p:stCondLst>
                                    <p:cond delay="0"/>
                                  </p:stCondLst>
                                  <p:childTnLst>
                                    <p:set>
                                      <p:cBhvr>
                                        <p:cTn id="39" dur="1" fill="hold">
                                          <p:stCondLst>
                                            <p:cond delay="0"/>
                                          </p:stCondLst>
                                        </p:cTn>
                                        <p:tgtEl>
                                          <p:spTgt spid="145">
                                            <p:txEl>
                                              <p:pRg st="2" end="2"/>
                                            </p:txEl>
                                          </p:spTgt>
                                        </p:tgtEl>
                                        <p:attrNameLst>
                                          <p:attrName>style.visibility</p:attrName>
                                        </p:attrNameLst>
                                      </p:cBhvr>
                                      <p:to>
                                        <p:strVal val="visible"/>
                                      </p:to>
                                    </p:set>
                                    <p:animEffect transition="in" filter="wipe(down)">
                                      <p:cBhvr>
                                        <p:cTn id="40" dur="500"/>
                                        <p:tgtEl>
                                          <p:spTgt spid="145">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66"/>
                                        </p:tgtEl>
                                        <p:attrNameLst>
                                          <p:attrName>style.visibility</p:attrName>
                                        </p:attrNameLst>
                                      </p:cBhvr>
                                      <p:to>
                                        <p:strVal val="visible"/>
                                      </p:to>
                                    </p:set>
                                    <p:animEffect transition="in" filter="blinds(horizontal)">
                                      <p:cBhvr>
                                        <p:cTn id="45" dur="500"/>
                                        <p:tgtEl>
                                          <p:spTgt spid="266"/>
                                        </p:tgtEl>
                                      </p:cBhvr>
                                    </p:animEffect>
                                  </p:childTnLst>
                                </p:cTn>
                              </p:par>
                            </p:childTnLst>
                          </p:cTn>
                        </p:par>
                        <p:par>
                          <p:cTn id="46" fill="hold">
                            <p:stCondLst>
                              <p:cond delay="500"/>
                            </p:stCondLst>
                            <p:childTnLst>
                              <p:par>
                                <p:cTn id="47" presetID="18" presetClass="entr" presetSubtype="9" fill="hold" nodeType="afterEffect">
                                  <p:stCondLst>
                                    <p:cond delay="0"/>
                                  </p:stCondLst>
                                  <p:childTnLst>
                                    <p:set>
                                      <p:cBhvr>
                                        <p:cTn id="48" dur="1" fill="hold">
                                          <p:stCondLst>
                                            <p:cond delay="0"/>
                                          </p:stCondLst>
                                        </p:cTn>
                                        <p:tgtEl>
                                          <p:spTgt spid="265"/>
                                        </p:tgtEl>
                                        <p:attrNameLst>
                                          <p:attrName>style.visibility</p:attrName>
                                        </p:attrNameLst>
                                      </p:cBhvr>
                                      <p:to>
                                        <p:strVal val="visible"/>
                                      </p:to>
                                    </p:set>
                                    <p:animEffect transition="in" filter="strips(upLeft)">
                                      <p:cBhvr>
                                        <p:cTn id="49" dur="500"/>
                                        <p:tgtEl>
                                          <p:spTgt spid="265"/>
                                        </p:tgtEl>
                                      </p:cBhvr>
                                    </p:animEffect>
                                  </p:childTnLst>
                                </p:cTn>
                              </p:par>
                            </p:childTnLst>
                          </p:cTn>
                        </p:par>
                        <p:par>
                          <p:cTn id="50" fill="hold">
                            <p:stCondLst>
                              <p:cond delay="1000"/>
                            </p:stCondLst>
                            <p:childTnLst>
                              <p:par>
                                <p:cTn id="51" presetID="3" presetClass="entr" presetSubtype="10" fill="hold" nodeType="afterEffect">
                                  <p:stCondLst>
                                    <p:cond delay="0"/>
                                  </p:stCondLst>
                                  <p:childTnLst>
                                    <p:set>
                                      <p:cBhvr>
                                        <p:cTn id="52" dur="1" fill="hold">
                                          <p:stCondLst>
                                            <p:cond delay="0"/>
                                          </p:stCondLst>
                                        </p:cTn>
                                        <p:tgtEl>
                                          <p:spTgt spid="262"/>
                                        </p:tgtEl>
                                        <p:attrNameLst>
                                          <p:attrName>style.visibility</p:attrName>
                                        </p:attrNameLst>
                                      </p:cBhvr>
                                      <p:to>
                                        <p:strVal val="visible"/>
                                      </p:to>
                                    </p:set>
                                    <p:animEffect transition="in" filter="blinds(horizontal)">
                                      <p:cBhvr>
                                        <p:cTn id="53" dur="500"/>
                                        <p:tgtEl>
                                          <p:spTgt spid="262"/>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9" fill="hold" grpId="0" nodeType="clickEffect">
                                  <p:stCondLst>
                                    <p:cond delay="0"/>
                                  </p:stCondLst>
                                  <p:childTnLst>
                                    <p:set>
                                      <p:cBhvr>
                                        <p:cTn id="57" dur="1" fill="hold">
                                          <p:stCondLst>
                                            <p:cond delay="0"/>
                                          </p:stCondLst>
                                        </p:cTn>
                                        <p:tgtEl>
                                          <p:spTgt spid="261"/>
                                        </p:tgtEl>
                                        <p:attrNameLst>
                                          <p:attrName>style.visibility</p:attrName>
                                        </p:attrNameLst>
                                      </p:cBhvr>
                                      <p:to>
                                        <p:strVal val="visible"/>
                                      </p:to>
                                    </p:set>
                                    <p:animEffect transition="in" filter="strips(upLeft)">
                                      <p:cBhvr>
                                        <p:cTn id="58" dur="500"/>
                                        <p:tgtEl>
                                          <p:spTgt spid="261"/>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268"/>
                                        </p:tgtEl>
                                        <p:attrNameLst>
                                          <p:attrName>style.visibility</p:attrName>
                                        </p:attrNameLst>
                                      </p:cBhvr>
                                      <p:to>
                                        <p:strVal val="visible"/>
                                      </p:to>
                                    </p:set>
                                    <p:animEffect transition="in" filter="strips(upRight)">
                                      <p:cBhvr>
                                        <p:cTn id="63" dur="500"/>
                                        <p:tgtEl>
                                          <p:spTgt spid="268"/>
                                        </p:tgtEl>
                                      </p:cBhvr>
                                    </p:animEffect>
                                  </p:childTnLst>
                                </p:cTn>
                              </p:par>
                            </p:childTnLst>
                          </p:cTn>
                        </p:par>
                        <p:par>
                          <p:cTn id="64" fill="hold">
                            <p:stCondLst>
                              <p:cond delay="500"/>
                            </p:stCondLst>
                            <p:childTnLst>
                              <p:par>
                                <p:cTn id="65" presetID="18" presetClass="entr" presetSubtype="12" fill="hold" nodeType="afterEffect">
                                  <p:stCondLst>
                                    <p:cond delay="0"/>
                                  </p:stCondLst>
                                  <p:childTnLst>
                                    <p:set>
                                      <p:cBhvr>
                                        <p:cTn id="66" dur="1" fill="hold">
                                          <p:stCondLst>
                                            <p:cond delay="0"/>
                                          </p:stCondLst>
                                        </p:cTn>
                                        <p:tgtEl>
                                          <p:spTgt spid="267"/>
                                        </p:tgtEl>
                                        <p:attrNameLst>
                                          <p:attrName>style.visibility</p:attrName>
                                        </p:attrNameLst>
                                      </p:cBhvr>
                                      <p:to>
                                        <p:strVal val="visible"/>
                                      </p:to>
                                    </p:set>
                                    <p:animEffect transition="in" filter="strips(downLeft)">
                                      <p:cBhvr>
                                        <p:cTn id="67" dur="500"/>
                                        <p:tgtEl>
                                          <p:spTgt spid="267"/>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94"/>
                                        </p:tgtEl>
                                        <p:attrNameLst>
                                          <p:attrName>style.visibility</p:attrName>
                                        </p:attrNameLst>
                                      </p:cBhvr>
                                      <p:to>
                                        <p:strVal val="visible"/>
                                      </p:to>
                                    </p:set>
                                    <p:animEffect transition="in" filter="blinds(horizontal)">
                                      <p:cBhvr>
                                        <p:cTn id="72" dur="500"/>
                                        <p:tgtEl>
                                          <p:spTgt spid="294"/>
                                        </p:tgtEl>
                                      </p:cBhvr>
                                    </p:animEffect>
                                  </p:childTnLst>
                                  <p:subTnLst>
                                    <p:set>
                                      <p:cBhvr override="childStyle">
                                        <p:cTn dur="1" fill="hold" display="0" masterRel="nextClick" afterEffect="1"/>
                                        <p:tgtEl>
                                          <p:spTgt spid="294"/>
                                        </p:tgtEl>
                                        <p:attrNameLst>
                                          <p:attrName>style.visibility</p:attrName>
                                        </p:attrNameLst>
                                      </p:cBhvr>
                                      <p:to>
                                        <p:strVal val="hidden"/>
                                      </p:to>
                                    </p:set>
                                  </p:sub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04"/>
                                        </p:tgtEl>
                                        <p:attrNameLst>
                                          <p:attrName>style.visibility</p:attrName>
                                        </p:attrNameLst>
                                      </p:cBhvr>
                                      <p:to>
                                        <p:strVal val="visible"/>
                                      </p:to>
                                    </p:set>
                                    <p:animEffect transition="in" filter="blinds(horizontal)">
                                      <p:cBhvr>
                                        <p:cTn id="7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utoUpdateAnimBg="0"/>
      <p:bldP spid="261" grpId="0" bldLvl="0" animBg="1"/>
      <p:bldP spid="268" grpId="0" bldLvl="0" animBg="1"/>
      <p:bldP spid="292" grpId="0" autoUpdateAnimBg="0"/>
      <p:bldP spid="293" grpId="0" bldLvl="0" animBg="1" autoUpdateAnimBg="0"/>
      <p:bldP spid="294" grpId="0" bldLvl="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2. 动态 </a:t>
            </a:r>
            <a:r>
              <a:rPr lang="en-US" altLang="zh-CN" b="1">
                <a:latin typeface="Times New Roman" panose="02020603050405020304" pitchFamily="18" charset="0"/>
                <a:cs typeface="Times New Roman" panose="02020603050405020304" pitchFamily="18" charset="0"/>
                <a:sym typeface="+mn-ea"/>
              </a:rPr>
              <a:t>RAM ( DRAM )</a:t>
            </a:r>
            <a:endParaRPr lang="zh-CN" altLang="en-US">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200" y="1065730"/>
            <a:ext cx="10515600" cy="4873029"/>
          </a:xfrm>
        </p:spPr>
        <p:txBody>
          <a:bodyPr/>
          <a:lstStyle/>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(1) 动态 </a:t>
            </a:r>
            <a:r>
              <a:rPr lang="en-US" altLang="zh-CN" b="1" dirty="0">
                <a:latin typeface="Times New Roman" panose="02020603050405020304" pitchFamily="18" charset="0"/>
                <a:cs typeface="Times New Roman" panose="02020603050405020304" pitchFamily="18" charset="0"/>
                <a:sym typeface="+mn-ea"/>
              </a:rPr>
              <a:t>RAM </a:t>
            </a:r>
            <a:r>
              <a:rPr lang="zh-CN" altLang="en-US" b="1" dirty="0">
                <a:cs typeface="Times New Roman" panose="02020603050405020304" pitchFamily="18" charset="0"/>
                <a:sym typeface="+mn-ea"/>
              </a:rPr>
              <a:t>单管式</a:t>
            </a:r>
            <a:endParaRPr lang="en-US" altLang="zh-CN" b="1" dirty="0">
              <a:cs typeface="Times New Roman" panose="02020603050405020304" pitchFamily="18" charset="0"/>
              <a:sym typeface="+mn-ea"/>
            </a:endParaRPr>
          </a:p>
          <a:p>
            <a:pPr marL="0" indent="0">
              <a:lnSpc>
                <a:spcPct val="100000"/>
              </a:lnSpc>
              <a:buNone/>
            </a:pPr>
            <a:r>
              <a:rPr lang="zh-CN" altLang="en-US" b="1" dirty="0">
                <a:latin typeface="Times New Roman" panose="02020603050405020304" pitchFamily="18" charset="0"/>
                <a:cs typeface="Times New Roman" panose="02020603050405020304" pitchFamily="18" charset="0"/>
                <a:sym typeface="+mn-ea"/>
              </a:rPr>
              <a:t>      基本单元电路写入</a:t>
            </a:r>
            <a:endParaRPr lang="zh-CN" altLang="en-US" dirty="0">
              <a:latin typeface="Times New Roman" panose="02020603050405020304" pitchFamily="18" charset="0"/>
              <a:cs typeface="Times New Roman" panose="02020603050405020304" pitchFamily="18" charset="0"/>
            </a:endParaRPr>
          </a:p>
        </p:txBody>
      </p:sp>
      <p:sp>
        <p:nvSpPr>
          <p:cNvPr id="204" name="Text Box 57"/>
          <p:cNvSpPr txBox="1">
            <a:spLocks noChangeArrowheads="1"/>
          </p:cNvSpPr>
          <p:nvPr/>
        </p:nvSpPr>
        <p:spPr bwMode="auto">
          <a:xfrm>
            <a:off x="347980" y="5807164"/>
            <a:ext cx="58381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t>总结：</a:t>
            </a:r>
            <a:endParaRPr lang="en-US" altLang="zh-CN" b="1" dirty="0"/>
          </a:p>
          <a:p>
            <a:pPr eaLnBrk="1" hangingPunct="1">
              <a:spcBef>
                <a:spcPct val="50000"/>
              </a:spcBef>
            </a:pPr>
            <a:r>
              <a:rPr lang="zh-CN" altLang="en-US" b="1" dirty="0"/>
              <a:t>写入时 </a:t>
            </a:r>
            <a:r>
              <a:rPr lang="en-US" altLang="zh-CN" b="1" i="1" dirty="0">
                <a:solidFill>
                  <a:schemeClr val="folHlink"/>
                </a:solidFill>
              </a:rPr>
              <a:t>C</a:t>
            </a:r>
            <a:r>
              <a:rPr lang="en-US" altLang="zh-CN" b="1" baseline="-25000" dirty="0">
                <a:solidFill>
                  <a:schemeClr val="folHlink"/>
                </a:solidFill>
              </a:rPr>
              <a:t>S </a:t>
            </a:r>
            <a:r>
              <a:rPr lang="zh-CN" altLang="en-US" b="1" dirty="0"/>
              <a:t>充电 为 </a:t>
            </a:r>
            <a:r>
              <a:rPr lang="zh-CN" altLang="en-US" b="1" dirty="0">
                <a:solidFill>
                  <a:schemeClr val="folHlink"/>
                </a:solidFill>
              </a:rPr>
              <a:t>“1” </a:t>
            </a:r>
            <a:r>
              <a:rPr lang="zh-CN" altLang="en-US" b="1" dirty="0"/>
              <a:t>放电 为 </a:t>
            </a:r>
            <a:r>
              <a:rPr lang="zh-CN" altLang="en-US" b="1" dirty="0">
                <a:solidFill>
                  <a:schemeClr val="folHlink"/>
                </a:solidFill>
              </a:rPr>
              <a:t>“0”</a:t>
            </a:r>
          </a:p>
        </p:txBody>
      </p:sp>
      <p:grpSp>
        <p:nvGrpSpPr>
          <p:cNvPr id="205" name="Group 58"/>
          <p:cNvGrpSpPr/>
          <p:nvPr/>
        </p:nvGrpSpPr>
        <p:grpSpPr bwMode="auto">
          <a:xfrm>
            <a:off x="1168400" y="2689225"/>
            <a:ext cx="3013075" cy="2987675"/>
            <a:chOff x="3430" y="1246"/>
            <a:chExt cx="1898" cy="1882"/>
          </a:xfrm>
        </p:grpSpPr>
        <p:sp>
          <p:nvSpPr>
            <p:cNvPr id="206" name="Line 59"/>
            <p:cNvSpPr>
              <a:spLocks noChangeShapeType="1"/>
            </p:cNvSpPr>
            <p:nvPr/>
          </p:nvSpPr>
          <p:spPr bwMode="auto">
            <a:xfrm>
              <a:off x="3744" y="1536"/>
              <a:ext cx="158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7" name="Line 60"/>
            <p:cNvSpPr>
              <a:spLocks noChangeShapeType="1"/>
            </p:cNvSpPr>
            <p:nvPr/>
          </p:nvSpPr>
          <p:spPr bwMode="auto">
            <a:xfrm>
              <a:off x="3936" y="1248"/>
              <a:ext cx="0" cy="17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8" name="Freeform 61"/>
            <p:cNvSpPr/>
            <p:nvPr/>
          </p:nvSpPr>
          <p:spPr bwMode="auto">
            <a:xfrm>
              <a:off x="4449" y="1536"/>
              <a:ext cx="351" cy="540"/>
            </a:xfrm>
            <a:custGeom>
              <a:avLst/>
              <a:gdLst>
                <a:gd name="T0" fmla="*/ 351 w 351"/>
                <a:gd name="T1" fmla="*/ 0 h 540"/>
                <a:gd name="T2" fmla="*/ 351 w 351"/>
                <a:gd name="T3" fmla="*/ 540 h 540"/>
                <a:gd name="T4" fmla="*/ 0 w 351"/>
                <a:gd name="T5" fmla="*/ 540 h 540"/>
                <a:gd name="T6" fmla="*/ 0 60000 65536"/>
                <a:gd name="T7" fmla="*/ 0 60000 65536"/>
                <a:gd name="T8" fmla="*/ 0 60000 65536"/>
                <a:gd name="T9" fmla="*/ 0 w 351"/>
                <a:gd name="T10" fmla="*/ 0 h 540"/>
                <a:gd name="T11" fmla="*/ 351 w 351"/>
                <a:gd name="T12" fmla="*/ 540 h 540"/>
              </a:gdLst>
              <a:ahLst/>
              <a:cxnLst>
                <a:cxn ang="T6">
                  <a:pos x="T0" y="T1"/>
                </a:cxn>
                <a:cxn ang="T7">
                  <a:pos x="T2" y="T3"/>
                </a:cxn>
                <a:cxn ang="T8">
                  <a:pos x="T4" y="T5"/>
                </a:cxn>
              </a:cxnLst>
              <a:rect l="T9" t="T10" r="T11" b="T12"/>
              <a:pathLst>
                <a:path w="351" h="540">
                  <a:moveTo>
                    <a:pt x="351" y="0"/>
                  </a:moveTo>
                  <a:lnTo>
                    <a:pt x="351" y="540"/>
                  </a:lnTo>
                  <a:lnTo>
                    <a:pt x="0" y="54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09" name="Group 62"/>
            <p:cNvGrpSpPr/>
            <p:nvPr/>
          </p:nvGrpSpPr>
          <p:grpSpPr bwMode="auto">
            <a:xfrm>
              <a:off x="4397" y="2004"/>
              <a:ext cx="49" cy="231"/>
              <a:chOff x="1586" y="1334"/>
              <a:chExt cx="49" cy="231"/>
            </a:xfrm>
          </p:grpSpPr>
          <p:sp>
            <p:nvSpPr>
              <p:cNvPr id="221" name="Freeform 63"/>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64"/>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10" name="Freeform 65"/>
            <p:cNvSpPr/>
            <p:nvPr/>
          </p:nvSpPr>
          <p:spPr bwMode="auto">
            <a:xfrm rot="10800000">
              <a:off x="3936" y="2112"/>
              <a:ext cx="465" cy="1"/>
            </a:xfrm>
            <a:custGeom>
              <a:avLst/>
              <a:gdLst>
                <a:gd name="T0" fmla="*/ 465 w 465"/>
                <a:gd name="T1" fmla="*/ 0 h 1"/>
                <a:gd name="T2" fmla="*/ 0 w 465"/>
                <a:gd name="T3" fmla="*/ 0 h 1"/>
                <a:gd name="T4" fmla="*/ 0 60000 65536"/>
                <a:gd name="T5" fmla="*/ 0 60000 65536"/>
                <a:gd name="T6" fmla="*/ 0 w 465"/>
                <a:gd name="T7" fmla="*/ 0 h 1"/>
                <a:gd name="T8" fmla="*/ 465 w 465"/>
                <a:gd name="T9" fmla="*/ 1 h 1"/>
              </a:gdLst>
              <a:ahLst/>
              <a:cxnLst>
                <a:cxn ang="T4">
                  <a:pos x="T0" y="T1"/>
                </a:cxn>
                <a:cxn ang="T5">
                  <a:pos x="T2" y="T3"/>
                </a:cxn>
              </a:cxnLst>
              <a:rect l="T6" t="T7" r="T8" b="T9"/>
              <a:pathLst>
                <a:path w="465" h="1">
                  <a:moveTo>
                    <a:pt x="465"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66"/>
            <p:cNvSpPr/>
            <p:nvPr/>
          </p:nvSpPr>
          <p:spPr bwMode="auto">
            <a:xfrm>
              <a:off x="4455" y="2163"/>
              <a:ext cx="342" cy="330"/>
            </a:xfrm>
            <a:custGeom>
              <a:avLst/>
              <a:gdLst>
                <a:gd name="T0" fmla="*/ 0 w 342"/>
                <a:gd name="T1" fmla="*/ 0 h 330"/>
                <a:gd name="T2" fmla="*/ 342 w 342"/>
                <a:gd name="T3" fmla="*/ 0 h 330"/>
                <a:gd name="T4" fmla="*/ 342 w 342"/>
                <a:gd name="T5" fmla="*/ 330 h 330"/>
                <a:gd name="T6" fmla="*/ 0 60000 65536"/>
                <a:gd name="T7" fmla="*/ 0 60000 65536"/>
                <a:gd name="T8" fmla="*/ 0 60000 65536"/>
                <a:gd name="T9" fmla="*/ 0 w 342"/>
                <a:gd name="T10" fmla="*/ 0 h 330"/>
                <a:gd name="T11" fmla="*/ 342 w 342"/>
                <a:gd name="T12" fmla="*/ 330 h 330"/>
              </a:gdLst>
              <a:ahLst/>
              <a:cxnLst>
                <a:cxn ang="T6">
                  <a:pos x="T0" y="T1"/>
                </a:cxn>
                <a:cxn ang="T7">
                  <a:pos x="T2" y="T3"/>
                </a:cxn>
                <a:cxn ang="T8">
                  <a:pos x="T4" y="T5"/>
                </a:cxn>
              </a:cxnLst>
              <a:rect l="T9" t="T10" r="T11" b="T12"/>
              <a:pathLst>
                <a:path w="342" h="330">
                  <a:moveTo>
                    <a:pt x="0" y="0"/>
                  </a:moveTo>
                  <a:lnTo>
                    <a:pt x="342" y="0"/>
                  </a:lnTo>
                  <a:lnTo>
                    <a:pt x="342" y="3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67"/>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68"/>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Line 69"/>
            <p:cNvSpPr>
              <a:spLocks noChangeShapeType="1"/>
            </p:cNvSpPr>
            <p:nvPr/>
          </p:nvSpPr>
          <p:spPr bwMode="auto">
            <a:xfrm>
              <a:off x="4800" y="2592"/>
              <a:ext cx="0" cy="33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70"/>
            <p:cNvSpPr>
              <a:spLocks noChangeShapeType="1"/>
            </p:cNvSpPr>
            <p:nvPr/>
          </p:nvSpPr>
          <p:spPr bwMode="auto">
            <a:xfrm>
              <a:off x="4704" y="2928"/>
              <a:ext cx="19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6" name="Text Box 71"/>
            <p:cNvSpPr txBox="1">
              <a:spLocks noChangeArrowheads="1"/>
            </p:cNvSpPr>
            <p:nvPr/>
          </p:nvSpPr>
          <p:spPr bwMode="auto">
            <a:xfrm>
              <a:off x="4596" y="124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数据线</a:t>
              </a:r>
              <a:endParaRPr lang="zh-CN" altLang="en-US" sz="3200" b="1"/>
            </a:p>
          </p:txBody>
        </p:sp>
        <p:sp>
          <p:nvSpPr>
            <p:cNvPr id="217" name="Text Box 72"/>
            <p:cNvSpPr txBox="1">
              <a:spLocks noChangeArrowheads="1"/>
            </p:cNvSpPr>
            <p:nvPr/>
          </p:nvSpPr>
          <p:spPr bwMode="auto">
            <a:xfrm>
              <a:off x="4957" y="2431"/>
              <a:ext cx="3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solidFill>
                    <a:schemeClr val="folHlink"/>
                  </a:solidFill>
                </a:rPr>
                <a:t>C</a:t>
              </a:r>
              <a:r>
                <a:rPr lang="en-US" altLang="zh-CN" sz="2800" b="1" i="1" baseline="-25000">
                  <a:solidFill>
                    <a:schemeClr val="folHlink"/>
                  </a:solidFill>
                </a:rPr>
                <a:t>s</a:t>
              </a:r>
            </a:p>
          </p:txBody>
        </p:sp>
        <p:sp>
          <p:nvSpPr>
            <p:cNvPr id="219" name="Text Box 74"/>
            <p:cNvSpPr txBox="1">
              <a:spLocks noChangeArrowheads="1"/>
            </p:cNvSpPr>
            <p:nvPr/>
          </p:nvSpPr>
          <p:spPr bwMode="auto">
            <a:xfrm>
              <a:off x="4187" y="1785"/>
              <a:ext cx="26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t>T</a:t>
              </a:r>
            </a:p>
          </p:txBody>
        </p:sp>
        <p:sp>
          <p:nvSpPr>
            <p:cNvPr id="220" name="Text Box 75"/>
            <p:cNvSpPr txBox="1">
              <a:spLocks noChangeArrowheads="1"/>
            </p:cNvSpPr>
            <p:nvPr/>
          </p:nvSpPr>
          <p:spPr bwMode="auto">
            <a:xfrm>
              <a:off x="3430" y="287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000" b="1"/>
                <a:t>字线</a:t>
              </a:r>
            </a:p>
          </p:txBody>
        </p:sp>
      </p:grpSp>
      <p:sp>
        <p:nvSpPr>
          <p:cNvPr id="251" name="Text Box 104"/>
          <p:cNvSpPr txBox="1">
            <a:spLocks noChangeArrowheads="1"/>
          </p:cNvSpPr>
          <p:nvPr/>
        </p:nvSpPr>
        <p:spPr bwMode="auto">
          <a:xfrm>
            <a:off x="2606675" y="4445003"/>
            <a:ext cx="184150" cy="584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dirty="0"/>
          </a:p>
        </p:txBody>
      </p:sp>
      <p:sp>
        <p:nvSpPr>
          <p:cNvPr id="256" name="Line 109"/>
          <p:cNvSpPr>
            <a:spLocks noChangeShapeType="1"/>
          </p:cNvSpPr>
          <p:nvPr/>
        </p:nvSpPr>
        <p:spPr bwMode="auto">
          <a:xfrm>
            <a:off x="1971674" y="4130764"/>
            <a:ext cx="1" cy="1381036"/>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58" name="Group 111"/>
          <p:cNvGrpSpPr/>
          <p:nvPr/>
        </p:nvGrpSpPr>
        <p:grpSpPr bwMode="auto">
          <a:xfrm>
            <a:off x="2703513" y="3892550"/>
            <a:ext cx="77787" cy="366713"/>
            <a:chOff x="1586" y="1334"/>
            <a:chExt cx="49" cy="231"/>
          </a:xfrm>
        </p:grpSpPr>
        <p:sp>
          <p:nvSpPr>
            <p:cNvPr id="259" name="Freeform 112"/>
            <p:cNvSpPr/>
            <p:nvPr/>
          </p:nvSpPr>
          <p:spPr bwMode="auto">
            <a:xfrm>
              <a:off x="1586" y="1392"/>
              <a:ext cx="1" cy="120"/>
            </a:xfrm>
            <a:custGeom>
              <a:avLst/>
              <a:gdLst>
                <a:gd name="T0" fmla="*/ 0 w 1"/>
                <a:gd name="T1" fmla="*/ 0 h 120"/>
                <a:gd name="T2" fmla="*/ 0 w 1"/>
                <a:gd name="T3" fmla="*/ 120 h 120"/>
                <a:gd name="T4" fmla="*/ 0 60000 65536"/>
                <a:gd name="T5" fmla="*/ 0 60000 65536"/>
                <a:gd name="T6" fmla="*/ 0 w 1"/>
                <a:gd name="T7" fmla="*/ 0 h 120"/>
                <a:gd name="T8" fmla="*/ 1 w 1"/>
                <a:gd name="T9" fmla="*/ 120 h 120"/>
              </a:gdLst>
              <a:ahLst/>
              <a:cxnLst>
                <a:cxn ang="T4">
                  <a:pos x="T0" y="T1"/>
                </a:cxn>
                <a:cxn ang="T5">
                  <a:pos x="T2" y="T3"/>
                </a:cxn>
              </a:cxnLst>
              <a:rect l="T6" t="T7" r="T8" b="T9"/>
              <a:pathLst>
                <a:path w="1" h="120">
                  <a:moveTo>
                    <a:pt x="0" y="0"/>
                  </a:moveTo>
                  <a:lnTo>
                    <a:pt x="0" y="12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0" name="Freeform 113"/>
            <p:cNvSpPr/>
            <p:nvPr/>
          </p:nvSpPr>
          <p:spPr bwMode="auto">
            <a:xfrm>
              <a:off x="1634" y="1334"/>
              <a:ext cx="1" cy="231"/>
            </a:xfrm>
            <a:custGeom>
              <a:avLst/>
              <a:gdLst>
                <a:gd name="T0" fmla="*/ 0 w 1"/>
                <a:gd name="T1" fmla="*/ 0 h 231"/>
                <a:gd name="T2" fmla="*/ 0 w 1"/>
                <a:gd name="T3" fmla="*/ 231 h 231"/>
                <a:gd name="T4" fmla="*/ 0 60000 65536"/>
                <a:gd name="T5" fmla="*/ 0 60000 65536"/>
                <a:gd name="T6" fmla="*/ 0 w 1"/>
                <a:gd name="T7" fmla="*/ 0 h 231"/>
                <a:gd name="T8" fmla="*/ 1 w 1"/>
                <a:gd name="T9" fmla="*/ 231 h 231"/>
              </a:gdLst>
              <a:ahLst/>
              <a:cxnLst>
                <a:cxn ang="T4">
                  <a:pos x="T0" y="T1"/>
                </a:cxn>
                <a:cxn ang="T5">
                  <a:pos x="T2" y="T3"/>
                </a:cxn>
              </a:cxnLst>
              <a:rect l="T6" t="T7" r="T8" b="T9"/>
              <a:pathLst>
                <a:path w="1" h="231">
                  <a:moveTo>
                    <a:pt x="0" y="0"/>
                  </a:moveTo>
                  <a:lnTo>
                    <a:pt x="0" y="231"/>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2" name="Group 115"/>
          <p:cNvGrpSpPr/>
          <p:nvPr/>
        </p:nvGrpSpPr>
        <p:grpSpPr bwMode="auto">
          <a:xfrm>
            <a:off x="3114675" y="4673600"/>
            <a:ext cx="447675" cy="152400"/>
            <a:chOff x="4656" y="2496"/>
            <a:chExt cx="282" cy="96"/>
          </a:xfrm>
        </p:grpSpPr>
        <p:sp>
          <p:nvSpPr>
            <p:cNvPr id="263" name="Freeform 116"/>
            <p:cNvSpPr/>
            <p:nvPr/>
          </p:nvSpPr>
          <p:spPr bwMode="auto">
            <a:xfrm>
              <a:off x="4656" y="2496"/>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4" name="Freeform 117"/>
            <p:cNvSpPr/>
            <p:nvPr/>
          </p:nvSpPr>
          <p:spPr bwMode="auto">
            <a:xfrm>
              <a:off x="4656" y="2591"/>
              <a:ext cx="282" cy="1"/>
            </a:xfrm>
            <a:custGeom>
              <a:avLst/>
              <a:gdLst>
                <a:gd name="T0" fmla="*/ 0 w 282"/>
                <a:gd name="T1" fmla="*/ 0 h 1"/>
                <a:gd name="T2" fmla="*/ 282 w 282"/>
                <a:gd name="T3" fmla="*/ 0 h 1"/>
                <a:gd name="T4" fmla="*/ 0 60000 65536"/>
                <a:gd name="T5" fmla="*/ 0 60000 65536"/>
                <a:gd name="T6" fmla="*/ 0 w 282"/>
                <a:gd name="T7" fmla="*/ 0 h 1"/>
                <a:gd name="T8" fmla="*/ 282 w 282"/>
                <a:gd name="T9" fmla="*/ 1 h 1"/>
              </a:gdLst>
              <a:ahLst/>
              <a:cxnLst>
                <a:cxn ang="T4">
                  <a:pos x="T0" y="T1"/>
                </a:cxn>
                <a:cxn ang="T5">
                  <a:pos x="T2" y="T3"/>
                </a:cxn>
              </a:cxnLst>
              <a:rect l="T6" t="T7" r="T8" b="T9"/>
              <a:pathLst>
                <a:path w="282" h="1">
                  <a:moveTo>
                    <a:pt x="0" y="0"/>
                  </a:moveTo>
                  <a:lnTo>
                    <a:pt x="282"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65" name="Line 118"/>
          <p:cNvSpPr>
            <a:spLocks noChangeShapeType="1"/>
          </p:cNvSpPr>
          <p:nvPr/>
        </p:nvSpPr>
        <p:spPr bwMode="auto">
          <a:xfrm>
            <a:off x="3343275" y="4826000"/>
            <a:ext cx="0" cy="53340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6" name="Line 119"/>
          <p:cNvSpPr>
            <a:spLocks noChangeShapeType="1"/>
          </p:cNvSpPr>
          <p:nvPr/>
        </p:nvSpPr>
        <p:spPr bwMode="auto">
          <a:xfrm>
            <a:off x="3190875" y="5359400"/>
            <a:ext cx="30480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2" name="Text Box 146"/>
          <p:cNvSpPr txBox="1">
            <a:spLocks noChangeArrowheads="1"/>
          </p:cNvSpPr>
          <p:nvPr/>
        </p:nvSpPr>
        <p:spPr bwMode="auto">
          <a:xfrm>
            <a:off x="2369027" y="3546793"/>
            <a:ext cx="420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rgbClr val="FF0000"/>
                </a:solidFill>
              </a:rPr>
              <a:t>T</a:t>
            </a:r>
          </a:p>
        </p:txBody>
      </p:sp>
      <p:sp>
        <p:nvSpPr>
          <p:cNvPr id="295" name="灯片编号占位符 2"/>
          <p:cNvSpPr>
            <a:spLocks noGrp="1"/>
          </p:cNvSpPr>
          <p:nvPr>
            <p:ph type="sldNum" sz="quarter" idx="12"/>
          </p:nvPr>
        </p:nvSpPr>
        <p:spPr/>
        <p:txBody>
          <a:bodyPr/>
          <a:lstStyle/>
          <a:p>
            <a:fld id="{8EE8E787-E6FE-45D8-9039-788B45E44EE7}" type="slidenum">
              <a:rPr lang="zh-CN" altLang="en-US" smtClean="0"/>
              <a:t>52</a:t>
            </a:fld>
            <a:endParaRPr lang="zh-CN" altLang="en-US" dirty="0"/>
          </a:p>
        </p:txBody>
      </p:sp>
      <mc:AlternateContent xmlns:mc="http://schemas.openxmlformats.org/markup-compatibility/2006" xmlns:a14="http://schemas.microsoft.com/office/drawing/2010/main">
        <mc:Choice Requires="a14">
          <p:sp>
            <p:nvSpPr>
              <p:cNvPr id="145" name="内容占位符 1"/>
              <p:cNvSpPr txBox="1"/>
              <p:nvPr/>
            </p:nvSpPr>
            <p:spPr>
              <a:xfrm>
                <a:off x="6096000" y="1905049"/>
                <a:ext cx="5082540" cy="407511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sz="2000" dirty="0"/>
                  <a:t>首先将需要写入的数据放到写数据线上。</a:t>
                </a:r>
                <a:endParaRPr lang="en-US" altLang="zh-CN" sz="2000" dirty="0"/>
              </a:p>
              <a:p>
                <a:r>
                  <a:rPr lang="zh-CN" altLang="en-US" sz="2000" dirty="0"/>
                  <a:t>字线选中该基本单元电路，将</a:t>
                </a:r>
                <a:r>
                  <a:rPr lang="en-US" altLang="zh-CN" sz="2000" dirty="0"/>
                  <a:t>T</a:t>
                </a:r>
                <a:r>
                  <a:rPr lang="zh-CN" altLang="en-US" sz="2000" dirty="0"/>
                  <a:t>导通。</a:t>
                </a:r>
                <a:endParaRPr lang="en-US" altLang="zh-CN" sz="2000" dirty="0"/>
              </a:p>
              <a:p>
                <a:r>
                  <a:rPr lang="zh-CN" altLang="en-US" sz="2000" dirty="0"/>
                  <a:t>若数据线上为高电平（数据为“</a:t>
                </a:r>
                <a:r>
                  <a:rPr lang="en-US" altLang="zh-CN" sz="2000" dirty="0"/>
                  <a:t>1</a:t>
                </a:r>
                <a:r>
                  <a:rPr lang="zh-CN" altLang="en-US" sz="2000" dirty="0"/>
                  <a:t>”），则经过</a:t>
                </a:r>
                <a:r>
                  <a:rPr lang="en-US" altLang="zh-CN" sz="2000" dirty="0"/>
                  <a:t>T</a:t>
                </a:r>
                <a:r>
                  <a:rPr lang="zh-CN" altLang="en-US" sz="2000" dirty="0"/>
                  <a:t>管对电容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altLang="zh-CN" sz="2000" i="1">
                            <a:latin typeface="Cambria Math" panose="02040503050406030204" pitchFamily="18" charset="0"/>
                          </a:rPr>
                          <m:t>s</m:t>
                        </m:r>
                      </m:sub>
                    </m:sSub>
                  </m:oMath>
                </a14:m>
                <a:r>
                  <a:rPr lang="zh-CN" altLang="en-US" sz="2000" dirty="0"/>
                  <a:t>充电，存储信息为“</a:t>
                </a:r>
                <a:r>
                  <a:rPr lang="en-US" altLang="zh-CN" sz="2000" dirty="0"/>
                  <a:t>1</a:t>
                </a:r>
                <a:r>
                  <a:rPr lang="zh-CN" altLang="en-US" sz="2000" dirty="0"/>
                  <a:t>”；若数据线上为低电平（数据为“</a:t>
                </a:r>
                <a:r>
                  <a:rPr lang="en-US" altLang="zh-CN" sz="2000" dirty="0"/>
                  <a:t>0</a:t>
                </a:r>
                <a:r>
                  <a:rPr lang="zh-CN" altLang="en-US" sz="2000" dirty="0"/>
                  <a:t>”），则电容</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sty m:val="p"/>
                          </m:rPr>
                          <a:rPr lang="en-US" altLang="zh-CN" sz="2000" i="1">
                            <a:latin typeface="Cambria Math" panose="02040503050406030204" pitchFamily="18" charset="0"/>
                          </a:rPr>
                          <m:t>s</m:t>
                        </m:r>
                      </m:sub>
                    </m:sSub>
                  </m:oMath>
                </a14:m>
                <a:r>
                  <a:rPr lang="zh-CN" altLang="en-US" sz="2000" dirty="0"/>
                  <a:t>经</a:t>
                </a:r>
                <a:r>
                  <a:rPr lang="en-US" altLang="zh-CN" sz="2000" dirty="0"/>
                  <a:t>T</a:t>
                </a:r>
                <a:r>
                  <a:rPr lang="zh-CN" altLang="en-US" sz="2000" dirty="0"/>
                  <a:t>管放电，存储信息为“</a:t>
                </a:r>
                <a:r>
                  <a:rPr lang="en-US" altLang="zh-CN" sz="2000" dirty="0"/>
                  <a:t>0</a:t>
                </a:r>
                <a:r>
                  <a:rPr lang="zh-CN" altLang="en-US" sz="2000" dirty="0"/>
                  <a:t>。</a:t>
                </a:r>
                <a:endParaRPr lang="en-US" altLang="zh-CN" sz="2000" dirty="0"/>
              </a:p>
            </p:txBody>
          </p:sp>
        </mc:Choice>
        <mc:Fallback xmlns="">
          <p:sp>
            <p:nvSpPr>
              <p:cNvPr id="145" name="内容占位符 1"/>
              <p:cNvSpPr txBox="1">
                <a:spLocks noRot="1" noChangeAspect="1" noMove="1" noResize="1" noEditPoints="1" noAdjustHandles="1" noChangeArrowheads="1" noChangeShapeType="1" noTextEdit="1"/>
              </p:cNvSpPr>
              <p:nvPr/>
            </p:nvSpPr>
            <p:spPr>
              <a:xfrm>
                <a:off x="6096000" y="1905049"/>
                <a:ext cx="5082540" cy="4075117"/>
              </a:xfrm>
              <a:prstGeom prst="rect">
                <a:avLst/>
              </a:prstGeom>
              <a:blipFill rotWithShape="1">
                <a:blip r:embed="rId3"/>
                <a:stretch>
                  <a:fillRect t="-1" b="9"/>
                </a:stretch>
              </a:blipFill>
            </p:spPr>
            <p:txBody>
              <a:bodyPr/>
              <a:lstStyle/>
              <a:p>
                <a:r>
                  <a:rPr lang="zh-CN" altLang="en-US">
                    <a:noFill/>
                  </a:rPr>
                  <a:t> </a:t>
                </a:r>
              </a:p>
            </p:txBody>
          </p:sp>
        </mc:Fallback>
      </mc:AlternateContent>
      <p:sp>
        <p:nvSpPr>
          <p:cNvPr id="47" name="Line 109"/>
          <p:cNvSpPr>
            <a:spLocks noChangeShapeType="1"/>
          </p:cNvSpPr>
          <p:nvPr/>
        </p:nvSpPr>
        <p:spPr bwMode="auto">
          <a:xfrm flipH="1">
            <a:off x="1948812" y="4087768"/>
            <a:ext cx="738188" cy="1589"/>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09"/>
          <p:cNvSpPr>
            <a:spLocks noChangeShapeType="1"/>
          </p:cNvSpPr>
          <p:nvPr/>
        </p:nvSpPr>
        <p:spPr bwMode="auto">
          <a:xfrm flipH="1">
            <a:off x="1666875" y="3146426"/>
            <a:ext cx="2514600" cy="1588"/>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109"/>
          <p:cNvSpPr>
            <a:spLocks noChangeShapeType="1"/>
          </p:cNvSpPr>
          <p:nvPr/>
        </p:nvSpPr>
        <p:spPr bwMode="auto">
          <a:xfrm>
            <a:off x="3350416" y="3152729"/>
            <a:ext cx="1750" cy="877841"/>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109"/>
          <p:cNvSpPr>
            <a:spLocks noChangeShapeType="1"/>
          </p:cNvSpPr>
          <p:nvPr/>
        </p:nvSpPr>
        <p:spPr bwMode="auto">
          <a:xfrm flipH="1">
            <a:off x="2793210" y="3984625"/>
            <a:ext cx="538165" cy="1589"/>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109"/>
          <p:cNvSpPr>
            <a:spLocks noChangeShapeType="1"/>
          </p:cNvSpPr>
          <p:nvPr/>
        </p:nvSpPr>
        <p:spPr bwMode="auto">
          <a:xfrm flipH="1">
            <a:off x="2750341" y="4156075"/>
            <a:ext cx="595317" cy="1589"/>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09"/>
          <p:cNvSpPr>
            <a:spLocks noChangeShapeType="1"/>
          </p:cNvSpPr>
          <p:nvPr/>
        </p:nvSpPr>
        <p:spPr bwMode="auto">
          <a:xfrm flipH="1">
            <a:off x="3352167" y="4122827"/>
            <a:ext cx="634" cy="523875"/>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22" presetClass="entr" presetSubtype="4" fill="hold" nodeType="withEffect">
                                  <p:stCondLst>
                                    <p:cond delay="0"/>
                                  </p:stCondLst>
                                  <p:childTnLst>
                                    <p:set>
                                      <p:cBhvr>
                                        <p:cTn id="9" dur="1" fill="hold">
                                          <p:stCondLst>
                                            <p:cond delay="0"/>
                                          </p:stCondLst>
                                        </p:cTn>
                                        <p:tgtEl>
                                          <p:spTgt spid="145">
                                            <p:txEl>
                                              <p:pRg st="0" end="0"/>
                                            </p:txEl>
                                          </p:spTgt>
                                        </p:tgtEl>
                                        <p:attrNameLst>
                                          <p:attrName>style.visibility</p:attrName>
                                        </p:attrNameLst>
                                      </p:cBhvr>
                                      <p:to>
                                        <p:strVal val="visible"/>
                                      </p:to>
                                    </p:set>
                                    <p:animEffect transition="in" filter="wipe(down)">
                                      <p:cBhvr>
                                        <p:cTn id="10" dur="500"/>
                                        <p:tgtEl>
                                          <p:spTgt spid="14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92"/>
                                        </p:tgtEl>
                                        <p:attrNameLst>
                                          <p:attrName>style.visibility</p:attrName>
                                        </p:attrNameLst>
                                      </p:cBhvr>
                                      <p:to>
                                        <p:strVal val="visible"/>
                                      </p:to>
                                    </p:set>
                                    <p:animEffect transition="in" filter="blinds(horizontal)">
                                      <p:cBhvr>
                                        <p:cTn id="15" dur="500"/>
                                        <p:tgtEl>
                                          <p:spTgt spid="2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58"/>
                                        </p:tgtEl>
                                        <p:attrNameLst>
                                          <p:attrName>style.visibility</p:attrName>
                                        </p:attrNameLst>
                                      </p:cBhvr>
                                      <p:to>
                                        <p:strVal val="visible"/>
                                      </p:to>
                                    </p:set>
                                    <p:animEffect transition="in" filter="wipe(down)">
                                      <p:cBhvr>
                                        <p:cTn id="20" dur="500"/>
                                        <p:tgtEl>
                                          <p:spTgt spid="258"/>
                                        </p:tgtEl>
                                      </p:cBhvr>
                                    </p:animEffect>
                                  </p:childTnLst>
                                </p:cTn>
                              </p:par>
                              <p:par>
                                <p:cTn id="21" presetID="22" presetClass="entr" presetSubtype="4" fill="hold" nodeType="withEffect">
                                  <p:stCondLst>
                                    <p:cond delay="0"/>
                                  </p:stCondLst>
                                  <p:childTnLst>
                                    <p:set>
                                      <p:cBhvr>
                                        <p:cTn id="22" dur="1" fill="hold">
                                          <p:stCondLst>
                                            <p:cond delay="0"/>
                                          </p:stCondLst>
                                        </p:cTn>
                                        <p:tgtEl>
                                          <p:spTgt spid="145">
                                            <p:txEl>
                                              <p:pRg st="1" end="1"/>
                                            </p:txEl>
                                          </p:spTgt>
                                        </p:tgtEl>
                                        <p:attrNameLst>
                                          <p:attrName>style.visibility</p:attrName>
                                        </p:attrNameLst>
                                      </p:cBhvr>
                                      <p:to>
                                        <p:strVal val="visible"/>
                                      </p:to>
                                    </p:set>
                                    <p:animEffect transition="in" filter="wipe(down)">
                                      <p:cBhvr>
                                        <p:cTn id="23" dur="500"/>
                                        <p:tgtEl>
                                          <p:spTgt spid="145">
                                            <p:txEl>
                                              <p:pRg st="1" end="1"/>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6"/>
                                        </p:tgtEl>
                                        <p:attrNameLst>
                                          <p:attrName>style.visibility</p:attrName>
                                        </p:attrNameLst>
                                      </p:cBhvr>
                                      <p:to>
                                        <p:strVal val="visible"/>
                                      </p:to>
                                    </p:set>
                                    <p:animEffect transition="in" filter="wipe(down)">
                                      <p:cBhvr>
                                        <p:cTn id="26" dur="500"/>
                                        <p:tgtEl>
                                          <p:spTgt spid="25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down)">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266"/>
                                        </p:tgtEl>
                                        <p:attrNameLst>
                                          <p:attrName>style.visibility</p:attrName>
                                        </p:attrNameLst>
                                      </p:cBhvr>
                                      <p:to>
                                        <p:strVal val="visible"/>
                                      </p:to>
                                    </p:set>
                                    <p:animEffect transition="in" filter="wipe(down)">
                                      <p:cBhvr>
                                        <p:cTn id="34" dur="500"/>
                                        <p:tgtEl>
                                          <p:spTgt spid="266"/>
                                        </p:tgtEl>
                                      </p:cBhvr>
                                    </p:animEffect>
                                  </p:childTnLst>
                                </p:cTn>
                              </p:par>
                              <p:par>
                                <p:cTn id="35" presetID="22" presetClass="entr" presetSubtype="4" fill="hold" nodeType="withEffect">
                                  <p:stCondLst>
                                    <p:cond delay="0"/>
                                  </p:stCondLst>
                                  <p:childTnLst>
                                    <p:set>
                                      <p:cBhvr>
                                        <p:cTn id="36" dur="1" fill="hold">
                                          <p:stCondLst>
                                            <p:cond delay="0"/>
                                          </p:stCondLst>
                                        </p:cTn>
                                        <p:tgtEl>
                                          <p:spTgt spid="145">
                                            <p:txEl>
                                              <p:pRg st="2" end="2"/>
                                            </p:txEl>
                                          </p:spTgt>
                                        </p:tgtEl>
                                        <p:attrNameLst>
                                          <p:attrName>style.visibility</p:attrName>
                                        </p:attrNameLst>
                                      </p:cBhvr>
                                      <p:to>
                                        <p:strVal val="visible"/>
                                      </p:to>
                                    </p:set>
                                    <p:animEffect transition="in" filter="wipe(down)">
                                      <p:cBhvr>
                                        <p:cTn id="37" dur="500"/>
                                        <p:tgtEl>
                                          <p:spTgt spid="145">
                                            <p:txEl>
                                              <p:pRg st="2" end="2"/>
                                            </p:txEl>
                                          </p:spTgt>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65"/>
                                        </p:tgtEl>
                                        <p:attrNameLst>
                                          <p:attrName>style.visibility</p:attrName>
                                        </p:attrNameLst>
                                      </p:cBhvr>
                                      <p:to>
                                        <p:strVal val="visible"/>
                                      </p:to>
                                    </p:set>
                                    <p:animEffect transition="in" filter="wipe(down)">
                                      <p:cBhvr>
                                        <p:cTn id="40" dur="500"/>
                                        <p:tgtEl>
                                          <p:spTgt spid="265"/>
                                        </p:tgtEl>
                                      </p:cBhvr>
                                    </p:animEffect>
                                  </p:childTnLst>
                                </p:cTn>
                              </p:par>
                              <p:par>
                                <p:cTn id="41" presetID="22" presetClass="entr" presetSubtype="4" fill="hold" nodeType="withEffect">
                                  <p:stCondLst>
                                    <p:cond delay="0"/>
                                  </p:stCondLst>
                                  <p:childTnLst>
                                    <p:set>
                                      <p:cBhvr>
                                        <p:cTn id="42" dur="1" fill="hold">
                                          <p:stCondLst>
                                            <p:cond delay="0"/>
                                          </p:stCondLst>
                                        </p:cTn>
                                        <p:tgtEl>
                                          <p:spTgt spid="262"/>
                                        </p:tgtEl>
                                        <p:attrNameLst>
                                          <p:attrName>style.visibility</p:attrName>
                                        </p:attrNameLst>
                                      </p:cBhvr>
                                      <p:to>
                                        <p:strVal val="visible"/>
                                      </p:to>
                                    </p:set>
                                    <p:animEffect transition="in" filter="wipe(down)">
                                      <p:cBhvr>
                                        <p:cTn id="43" dur="500"/>
                                        <p:tgtEl>
                                          <p:spTgt spid="26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down)">
                                      <p:cBhvr>
                                        <p:cTn id="46" dur="500"/>
                                        <p:tgtEl>
                                          <p:spTgt spid="4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down)">
                                      <p:cBhvr>
                                        <p:cTn id="49" dur="500"/>
                                        <p:tgtEl>
                                          <p:spTgt spid="5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down)">
                                      <p:cBhvr>
                                        <p:cTn id="52" dur="500"/>
                                        <p:tgtEl>
                                          <p:spTgt spid="5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wipe(down)">
                                      <p:cBhvr>
                                        <p:cTn id="55" dur="500"/>
                                        <p:tgtEl>
                                          <p:spTgt spid="52"/>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blinds(horizontal)">
                                      <p:cBhvr>
                                        <p:cTn id="60"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utoUpdateAnimBg="0"/>
      <p:bldP spid="256" grpId="0" bldLvl="0" animBg="1"/>
      <p:bldP spid="265" grpId="0" bldLvl="0" animBg="1"/>
      <p:bldP spid="266" grpId="0" bldLvl="0" animBg="1"/>
      <p:bldP spid="292" grpId="0" autoUpdateAnimBg="0"/>
      <p:bldP spid="47" grpId="0" bldLvl="0" animBg="1"/>
      <p:bldP spid="48" grpId="0" bldLvl="0" animBg="1"/>
      <p:bldP spid="49" grpId="0" bldLvl="0" animBg="1"/>
      <p:bldP spid="50" grpId="0" bldLvl="0" animBg="1"/>
      <p:bldP spid="51" grpId="0" bldLvl="0" animBg="1"/>
      <p:bldP spid="5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19089" y="144463"/>
            <a:ext cx="11072384" cy="751156"/>
          </a:xfrm>
        </p:spPr>
        <p:txBody>
          <a:bodyPr>
            <a:normAutofit/>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3200" b="1" dirty="0">
                <a:ea typeface="楷体_GB2312" pitchFamily="49" charset="-122"/>
              </a:rPr>
              <a:t>①</a:t>
            </a:r>
            <a:r>
              <a:rPr lang="zh-CN" altLang="en-US" sz="3200" b="1" dirty="0">
                <a:latin typeface="Times New Roman" panose="02020603050405020304" pitchFamily="18" charset="0"/>
                <a:sym typeface="+mn-ea"/>
              </a:rPr>
              <a:t>三管动态</a:t>
            </a:r>
            <a:r>
              <a:rPr lang="en-US" altLang="zh-CN" sz="3200" b="1" dirty="0">
                <a:latin typeface="Times New Roman" panose="02020603050405020304" pitchFamily="18" charset="0"/>
                <a:sym typeface="+mn-ea"/>
              </a:rPr>
              <a:t>RAM</a:t>
            </a:r>
            <a:r>
              <a:rPr lang="zh-CN" altLang="en-US" sz="3200" b="1" dirty="0">
                <a:latin typeface="Times New Roman" panose="02020603050405020304" pitchFamily="18" charset="0"/>
                <a:sym typeface="+mn-ea"/>
              </a:rPr>
              <a:t>芯片</a:t>
            </a:r>
            <a:r>
              <a:rPr lang="en-US" altLang="zh-CN" sz="3200" b="1" dirty="0">
                <a:latin typeface="Times New Roman" panose="02020603050405020304" pitchFamily="18" charset="0"/>
                <a:sym typeface="+mn-ea"/>
              </a:rPr>
              <a:t> </a:t>
            </a:r>
            <a:r>
              <a:rPr lang="zh-CN" altLang="en-US" sz="3200" b="1" dirty="0">
                <a:solidFill>
                  <a:schemeClr val="folHlink"/>
                </a:solidFill>
                <a:latin typeface="Times New Roman" panose="02020603050405020304" pitchFamily="18" charset="0"/>
                <a:sym typeface="+mn-ea"/>
              </a:rPr>
              <a:t>读</a:t>
            </a:r>
            <a:endParaRPr lang="en-US" altLang="zh-CN" sz="3200" b="1" dirty="0">
              <a:solidFill>
                <a:schemeClr val="folHlink"/>
              </a:solidFill>
              <a:latin typeface="Times New Roman" panose="02020603050405020304" pitchFamily="18" charset="0"/>
              <a:sym typeface="+mn-ea"/>
            </a:endParaRPr>
          </a:p>
        </p:txBody>
      </p:sp>
      <p:sp>
        <p:nvSpPr>
          <p:cNvPr id="18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53</a:t>
            </a:fld>
            <a:endParaRPr lang="zh-CN" altLang="en-US" dirty="0"/>
          </a:p>
        </p:txBody>
      </p:sp>
      <p:grpSp>
        <p:nvGrpSpPr>
          <p:cNvPr id="183" name="Group 2"/>
          <p:cNvGrpSpPr/>
          <p:nvPr/>
        </p:nvGrpSpPr>
        <p:grpSpPr bwMode="auto">
          <a:xfrm>
            <a:off x="1440000" y="1224000"/>
            <a:ext cx="9151938" cy="5438775"/>
            <a:chOff x="0" y="882"/>
            <a:chExt cx="5765" cy="3426"/>
          </a:xfrm>
        </p:grpSpPr>
        <p:grpSp>
          <p:nvGrpSpPr>
            <p:cNvPr id="184" name="Group 3"/>
            <p:cNvGrpSpPr/>
            <p:nvPr/>
          </p:nvGrpSpPr>
          <p:grpSpPr bwMode="auto">
            <a:xfrm>
              <a:off x="3296" y="1995"/>
              <a:ext cx="438" cy="429"/>
              <a:chOff x="3296" y="1995"/>
              <a:chExt cx="438" cy="429"/>
            </a:xfrm>
          </p:grpSpPr>
          <p:sp>
            <p:nvSpPr>
              <p:cNvPr id="321" name="Text Box 4"/>
              <p:cNvSpPr txBox="1">
                <a:spLocks noChangeArrowheads="1"/>
              </p:cNvSpPr>
              <p:nvPr/>
            </p:nvSpPr>
            <p:spPr bwMode="auto">
              <a:xfrm>
                <a:off x="3296" y="1995"/>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单元</a:t>
                </a:r>
              </a:p>
            </p:txBody>
          </p:sp>
          <p:sp>
            <p:nvSpPr>
              <p:cNvPr id="322" name="Text Box 5"/>
              <p:cNvSpPr txBox="1">
                <a:spLocks noChangeArrowheads="1"/>
              </p:cNvSpPr>
              <p:nvPr/>
            </p:nvSpPr>
            <p:spPr bwMode="auto">
              <a:xfrm>
                <a:off x="3296" y="217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电路</a:t>
                </a:r>
              </a:p>
            </p:txBody>
          </p:sp>
        </p:grpSp>
        <p:grpSp>
          <p:nvGrpSpPr>
            <p:cNvPr id="185" name="Group 6"/>
            <p:cNvGrpSpPr/>
            <p:nvPr/>
          </p:nvGrpSpPr>
          <p:grpSpPr bwMode="auto">
            <a:xfrm>
              <a:off x="0" y="882"/>
              <a:ext cx="5765" cy="3426"/>
              <a:chOff x="0" y="882"/>
              <a:chExt cx="5765" cy="3426"/>
            </a:xfrm>
          </p:grpSpPr>
          <p:sp>
            <p:nvSpPr>
              <p:cNvPr id="186" name="Rectangle 7"/>
              <p:cNvSpPr>
                <a:spLocks noChangeArrowheads="1"/>
              </p:cNvSpPr>
              <p:nvPr/>
            </p:nvSpPr>
            <p:spPr bwMode="auto">
              <a:xfrm>
                <a:off x="462" y="882"/>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8"/>
              <p:cNvSpPr/>
              <p:nvPr/>
            </p:nvSpPr>
            <p:spPr bwMode="auto">
              <a:xfrm>
                <a:off x="1155" y="1057"/>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Rectangle 9"/>
              <p:cNvSpPr>
                <a:spLocks noChangeArrowheads="1"/>
              </p:cNvSpPr>
              <p:nvPr/>
            </p:nvSpPr>
            <p:spPr bwMode="auto">
              <a:xfrm>
                <a:off x="1615"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10"/>
              <p:cNvSpPr/>
              <p:nvPr/>
            </p:nvSpPr>
            <p:spPr bwMode="auto">
              <a:xfrm>
                <a:off x="4351" y="1057"/>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11"/>
              <p:cNvSpPr/>
              <p:nvPr/>
            </p:nvSpPr>
            <p:spPr bwMode="auto">
              <a:xfrm>
                <a:off x="1155" y="1361"/>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12"/>
              <p:cNvSpPr/>
              <p:nvPr/>
            </p:nvSpPr>
            <p:spPr bwMode="auto">
              <a:xfrm>
                <a:off x="2727" y="1053"/>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Freeform 13"/>
              <p:cNvSpPr/>
              <p:nvPr/>
            </p:nvSpPr>
            <p:spPr bwMode="auto">
              <a:xfrm>
                <a:off x="1791" y="1051"/>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14"/>
              <p:cNvSpPr/>
              <p:nvPr/>
            </p:nvSpPr>
            <p:spPr bwMode="auto">
              <a:xfrm>
                <a:off x="1788" y="1278"/>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15"/>
              <p:cNvSpPr/>
              <p:nvPr/>
            </p:nvSpPr>
            <p:spPr bwMode="auto">
              <a:xfrm>
                <a:off x="2736" y="1266"/>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Line 16"/>
              <p:cNvSpPr>
                <a:spLocks noChangeShapeType="1"/>
              </p:cNvSpPr>
              <p:nvPr/>
            </p:nvSpPr>
            <p:spPr bwMode="auto">
              <a:xfrm rot="10800000">
                <a:off x="4351" y="12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6" name="Freeform 17"/>
              <p:cNvSpPr/>
              <p:nvPr/>
            </p:nvSpPr>
            <p:spPr bwMode="auto">
              <a:xfrm>
                <a:off x="1155" y="1625"/>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Line 18"/>
              <p:cNvSpPr>
                <a:spLocks noChangeShapeType="1"/>
              </p:cNvSpPr>
              <p:nvPr/>
            </p:nvSpPr>
            <p:spPr bwMode="auto">
              <a:xfrm>
                <a:off x="4351"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8" name="Freeform 19"/>
              <p:cNvSpPr/>
              <p:nvPr/>
            </p:nvSpPr>
            <p:spPr bwMode="auto">
              <a:xfrm>
                <a:off x="1155" y="1929"/>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Line 20"/>
              <p:cNvSpPr>
                <a:spLocks noChangeShapeType="1"/>
              </p:cNvSpPr>
              <p:nvPr/>
            </p:nvSpPr>
            <p:spPr bwMode="auto">
              <a:xfrm>
                <a:off x="2725"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0" name="Line 21"/>
              <p:cNvSpPr>
                <a:spLocks noChangeShapeType="1"/>
              </p:cNvSpPr>
              <p:nvPr/>
            </p:nvSpPr>
            <p:spPr bwMode="auto">
              <a:xfrm>
                <a:off x="1788" y="1625"/>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Line 22"/>
              <p:cNvSpPr>
                <a:spLocks noChangeShapeType="1"/>
              </p:cNvSpPr>
              <p:nvPr/>
            </p:nvSpPr>
            <p:spPr bwMode="auto">
              <a:xfrm rot="10800000">
                <a:off x="1788" y="1844"/>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2" name="Line 23"/>
              <p:cNvSpPr>
                <a:spLocks noChangeShapeType="1"/>
              </p:cNvSpPr>
              <p:nvPr/>
            </p:nvSpPr>
            <p:spPr bwMode="auto">
              <a:xfrm rot="10800000">
                <a:off x="2725" y="1846"/>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3" name="Line 24"/>
              <p:cNvSpPr>
                <a:spLocks noChangeShapeType="1"/>
              </p:cNvSpPr>
              <p:nvPr/>
            </p:nvSpPr>
            <p:spPr bwMode="auto">
              <a:xfrm rot="10800000">
                <a:off x="4351" y="1846"/>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4" name="Freeform 25"/>
              <p:cNvSpPr/>
              <p:nvPr/>
            </p:nvSpPr>
            <p:spPr bwMode="auto">
              <a:xfrm>
                <a:off x="1155" y="2498"/>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Line 26"/>
              <p:cNvSpPr>
                <a:spLocks noChangeShapeType="1"/>
              </p:cNvSpPr>
              <p:nvPr/>
            </p:nvSpPr>
            <p:spPr bwMode="auto">
              <a:xfrm>
                <a:off x="4351"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6" name="Freeform 27"/>
              <p:cNvSpPr/>
              <p:nvPr/>
            </p:nvSpPr>
            <p:spPr bwMode="auto">
              <a:xfrm>
                <a:off x="1155" y="2802"/>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Line 28"/>
              <p:cNvSpPr>
                <a:spLocks noChangeShapeType="1"/>
              </p:cNvSpPr>
              <p:nvPr/>
            </p:nvSpPr>
            <p:spPr bwMode="auto">
              <a:xfrm>
                <a:off x="2725"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8" name="Line 29"/>
              <p:cNvSpPr>
                <a:spLocks noChangeShapeType="1"/>
              </p:cNvSpPr>
              <p:nvPr/>
            </p:nvSpPr>
            <p:spPr bwMode="auto">
              <a:xfrm>
                <a:off x="1788" y="249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9" name="Line 30"/>
              <p:cNvSpPr>
                <a:spLocks noChangeShapeType="1"/>
              </p:cNvSpPr>
              <p:nvPr/>
            </p:nvSpPr>
            <p:spPr bwMode="auto">
              <a:xfrm rot="10800000">
                <a:off x="1788" y="2718"/>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31"/>
              <p:cNvSpPr>
                <a:spLocks noChangeShapeType="1"/>
              </p:cNvSpPr>
              <p:nvPr/>
            </p:nvSpPr>
            <p:spPr bwMode="auto">
              <a:xfrm rot="10800000">
                <a:off x="2725" y="272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32"/>
              <p:cNvSpPr>
                <a:spLocks noChangeShapeType="1"/>
              </p:cNvSpPr>
              <p:nvPr/>
            </p:nvSpPr>
            <p:spPr bwMode="auto">
              <a:xfrm rot="10800000">
                <a:off x="4351" y="272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2" name="AutoShape 33"/>
              <p:cNvSpPr>
                <a:spLocks noChangeArrowheads="1"/>
              </p:cNvSpPr>
              <p:nvPr/>
            </p:nvSpPr>
            <p:spPr bwMode="auto">
              <a:xfrm rot="-5400000">
                <a:off x="1700"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Freeform 34"/>
              <p:cNvSpPr/>
              <p:nvPr/>
            </p:nvSpPr>
            <p:spPr bwMode="auto">
              <a:xfrm>
                <a:off x="1416" y="1214"/>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Freeform 35"/>
              <p:cNvSpPr/>
              <p:nvPr/>
            </p:nvSpPr>
            <p:spPr bwMode="auto">
              <a:xfrm>
                <a:off x="1419"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Freeform 36"/>
              <p:cNvSpPr/>
              <p:nvPr/>
            </p:nvSpPr>
            <p:spPr bwMode="auto">
              <a:xfrm>
                <a:off x="1422"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Line 37"/>
              <p:cNvSpPr>
                <a:spLocks noChangeShapeType="1"/>
              </p:cNvSpPr>
              <p:nvPr/>
            </p:nvSpPr>
            <p:spPr bwMode="auto">
              <a:xfrm>
                <a:off x="1419"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17" name="Freeform 38"/>
              <p:cNvSpPr/>
              <p:nvPr/>
            </p:nvSpPr>
            <p:spPr bwMode="auto">
              <a:xfrm>
                <a:off x="3979" y="1214"/>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Freeform 39"/>
              <p:cNvSpPr/>
              <p:nvPr/>
            </p:nvSpPr>
            <p:spPr bwMode="auto">
              <a:xfrm>
                <a:off x="3982"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Freeform 40"/>
              <p:cNvSpPr/>
              <p:nvPr/>
            </p:nvSpPr>
            <p:spPr bwMode="auto">
              <a:xfrm>
                <a:off x="3985"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Line 41"/>
              <p:cNvSpPr>
                <a:spLocks noChangeShapeType="1"/>
              </p:cNvSpPr>
              <p:nvPr/>
            </p:nvSpPr>
            <p:spPr bwMode="auto">
              <a:xfrm>
                <a:off x="3982"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1" name="Freeform 42"/>
              <p:cNvSpPr/>
              <p:nvPr/>
            </p:nvSpPr>
            <p:spPr bwMode="auto">
              <a:xfrm>
                <a:off x="2347" y="1214"/>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Freeform 43"/>
              <p:cNvSpPr/>
              <p:nvPr/>
            </p:nvSpPr>
            <p:spPr bwMode="auto">
              <a:xfrm>
                <a:off x="2350"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Freeform 44"/>
              <p:cNvSpPr/>
              <p:nvPr/>
            </p:nvSpPr>
            <p:spPr bwMode="auto">
              <a:xfrm>
                <a:off x="2353" y="2651"/>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Line 45"/>
              <p:cNvSpPr>
                <a:spLocks noChangeShapeType="1"/>
              </p:cNvSpPr>
              <p:nvPr/>
            </p:nvSpPr>
            <p:spPr bwMode="auto">
              <a:xfrm>
                <a:off x="2350" y="3023"/>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25" name="Freeform 46"/>
              <p:cNvSpPr/>
              <p:nvPr/>
            </p:nvSpPr>
            <p:spPr bwMode="auto">
              <a:xfrm>
                <a:off x="1964" y="1201"/>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Freeform 47"/>
              <p:cNvSpPr/>
              <p:nvPr/>
            </p:nvSpPr>
            <p:spPr bwMode="auto">
              <a:xfrm rot="10800000">
                <a:off x="1959"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Freeform 48"/>
              <p:cNvSpPr/>
              <p:nvPr/>
            </p:nvSpPr>
            <p:spPr bwMode="auto">
              <a:xfrm rot="10800000">
                <a:off x="1959"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Freeform 49"/>
              <p:cNvSpPr/>
              <p:nvPr/>
            </p:nvSpPr>
            <p:spPr bwMode="auto">
              <a:xfrm>
                <a:off x="1958" y="3023"/>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9" name="Freeform 50"/>
              <p:cNvSpPr/>
              <p:nvPr/>
            </p:nvSpPr>
            <p:spPr bwMode="auto">
              <a:xfrm>
                <a:off x="2893" y="1201"/>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Freeform 51"/>
              <p:cNvSpPr/>
              <p:nvPr/>
            </p:nvSpPr>
            <p:spPr bwMode="auto">
              <a:xfrm rot="10800000">
                <a:off x="2890"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Freeform 52"/>
              <p:cNvSpPr/>
              <p:nvPr/>
            </p:nvSpPr>
            <p:spPr bwMode="auto">
              <a:xfrm rot="10800000">
                <a:off x="2890"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Freeform 53"/>
              <p:cNvSpPr/>
              <p:nvPr/>
            </p:nvSpPr>
            <p:spPr bwMode="auto">
              <a:xfrm>
                <a:off x="2895" y="3023"/>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3" name="Freeform 54"/>
              <p:cNvSpPr/>
              <p:nvPr/>
            </p:nvSpPr>
            <p:spPr bwMode="auto">
              <a:xfrm>
                <a:off x="4531" y="1201"/>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4" name="Freeform 55"/>
              <p:cNvSpPr/>
              <p:nvPr/>
            </p:nvSpPr>
            <p:spPr bwMode="auto">
              <a:xfrm rot="10800000">
                <a:off x="4528" y="1770"/>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Freeform 56"/>
              <p:cNvSpPr/>
              <p:nvPr/>
            </p:nvSpPr>
            <p:spPr bwMode="auto">
              <a:xfrm rot="10800000">
                <a:off x="4528" y="265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6" name="Freeform 57"/>
              <p:cNvSpPr/>
              <p:nvPr/>
            </p:nvSpPr>
            <p:spPr bwMode="auto">
              <a:xfrm rot="10800000">
                <a:off x="4524" y="3021"/>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7" name="Rectangle 58"/>
              <p:cNvSpPr>
                <a:spLocks noChangeArrowheads="1"/>
              </p:cNvSpPr>
              <p:nvPr/>
            </p:nvSpPr>
            <p:spPr bwMode="auto">
              <a:xfrm>
                <a:off x="1204" y="3242"/>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tIns="3600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读  写  控  制  电  路</a:t>
                </a:r>
              </a:p>
            </p:txBody>
          </p:sp>
          <p:sp>
            <p:nvSpPr>
              <p:cNvPr id="238" name="Rectangle 59"/>
              <p:cNvSpPr>
                <a:spLocks noChangeArrowheads="1"/>
              </p:cNvSpPr>
              <p:nvPr/>
            </p:nvSpPr>
            <p:spPr bwMode="auto">
              <a:xfrm>
                <a:off x="1204" y="3722"/>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39" name="Text Box 60"/>
              <p:cNvSpPr txBox="1">
                <a:spLocks noChangeArrowheads="1"/>
              </p:cNvSpPr>
              <p:nvPr/>
            </p:nvSpPr>
            <p:spPr bwMode="auto">
              <a:xfrm rot="5400000">
                <a:off x="1689"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0" name="Text Box 61"/>
              <p:cNvSpPr txBox="1">
                <a:spLocks noChangeArrowheads="1"/>
              </p:cNvSpPr>
              <p:nvPr/>
            </p:nvSpPr>
            <p:spPr bwMode="auto">
              <a:xfrm rot="5400000">
                <a:off x="2620"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1" name="Text Box 62"/>
              <p:cNvSpPr txBox="1">
                <a:spLocks noChangeArrowheads="1"/>
              </p:cNvSpPr>
              <p:nvPr/>
            </p:nvSpPr>
            <p:spPr bwMode="auto">
              <a:xfrm rot="5400000">
                <a:off x="4252" y="2031"/>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42" name="Rectangle 63"/>
              <p:cNvSpPr>
                <a:spLocks noChangeArrowheads="1"/>
              </p:cNvSpPr>
              <p:nvPr/>
            </p:nvSpPr>
            <p:spPr bwMode="auto">
              <a:xfrm>
                <a:off x="1615"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3" name="Rectangle 64"/>
              <p:cNvSpPr>
                <a:spLocks noChangeArrowheads="1"/>
              </p:cNvSpPr>
              <p:nvPr/>
            </p:nvSpPr>
            <p:spPr bwMode="auto">
              <a:xfrm>
                <a:off x="1615"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4" name="Rectangle 65"/>
              <p:cNvSpPr>
                <a:spLocks noChangeArrowheads="1"/>
              </p:cNvSpPr>
              <p:nvPr/>
            </p:nvSpPr>
            <p:spPr bwMode="auto">
              <a:xfrm>
                <a:off x="2546"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5" name="Rectangle 66"/>
              <p:cNvSpPr>
                <a:spLocks noChangeArrowheads="1"/>
              </p:cNvSpPr>
              <p:nvPr/>
            </p:nvSpPr>
            <p:spPr bwMode="auto">
              <a:xfrm>
                <a:off x="2546"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6" name="Rectangle 67"/>
              <p:cNvSpPr>
                <a:spLocks noChangeArrowheads="1"/>
              </p:cNvSpPr>
              <p:nvPr/>
            </p:nvSpPr>
            <p:spPr bwMode="auto">
              <a:xfrm>
                <a:off x="2546"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7" name="Rectangle 68"/>
              <p:cNvSpPr>
                <a:spLocks noChangeArrowheads="1"/>
              </p:cNvSpPr>
              <p:nvPr/>
            </p:nvSpPr>
            <p:spPr bwMode="auto">
              <a:xfrm>
                <a:off x="4178" y="1144"/>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8" name="Rectangle 69"/>
              <p:cNvSpPr>
                <a:spLocks noChangeArrowheads="1"/>
              </p:cNvSpPr>
              <p:nvPr/>
            </p:nvSpPr>
            <p:spPr bwMode="auto">
              <a:xfrm>
                <a:off x="4178" y="1709"/>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9" name="Rectangle 70"/>
              <p:cNvSpPr>
                <a:spLocks noChangeArrowheads="1"/>
              </p:cNvSpPr>
              <p:nvPr/>
            </p:nvSpPr>
            <p:spPr bwMode="auto">
              <a:xfrm>
                <a:off x="4178" y="258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0" name="AutoShape 71"/>
              <p:cNvSpPr>
                <a:spLocks noChangeArrowheads="1"/>
              </p:cNvSpPr>
              <p:nvPr/>
            </p:nvSpPr>
            <p:spPr bwMode="auto">
              <a:xfrm rot="-5400000">
                <a:off x="2631"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AutoShape 72"/>
              <p:cNvSpPr>
                <a:spLocks noChangeArrowheads="1"/>
              </p:cNvSpPr>
              <p:nvPr/>
            </p:nvSpPr>
            <p:spPr bwMode="auto">
              <a:xfrm rot="-5400000">
                <a:off x="4263" y="2850"/>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Text Box 73"/>
              <p:cNvSpPr txBox="1">
                <a:spLocks noChangeArrowheads="1"/>
              </p:cNvSpPr>
              <p:nvPr/>
            </p:nvSpPr>
            <p:spPr bwMode="auto">
              <a:xfrm>
                <a:off x="4796" y="927"/>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53" name="Text Box 74"/>
              <p:cNvSpPr txBox="1">
                <a:spLocks noChangeArrowheads="1"/>
              </p:cNvSpPr>
              <p:nvPr/>
            </p:nvSpPr>
            <p:spPr bwMode="auto">
              <a:xfrm>
                <a:off x="4806" y="1216"/>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写选择线</a:t>
                </a:r>
              </a:p>
            </p:txBody>
          </p:sp>
          <p:sp>
            <p:nvSpPr>
              <p:cNvPr id="254" name="Line 75"/>
              <p:cNvSpPr>
                <a:spLocks noChangeShapeType="1"/>
              </p:cNvSpPr>
              <p:nvPr/>
            </p:nvSpPr>
            <p:spPr bwMode="auto">
              <a:xfrm>
                <a:off x="4817" y="3372"/>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5" name="Text Box 76"/>
              <p:cNvSpPr txBox="1">
                <a:spLocks noChangeArrowheads="1"/>
              </p:cNvSpPr>
              <p:nvPr/>
            </p:nvSpPr>
            <p:spPr bwMode="auto">
              <a:xfrm>
                <a:off x="4906" y="3090"/>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56" name="Text Box 77"/>
              <p:cNvSpPr txBox="1">
                <a:spLocks noChangeArrowheads="1"/>
              </p:cNvSpPr>
              <p:nvPr/>
            </p:nvSpPr>
            <p:spPr bwMode="auto">
              <a:xfrm>
                <a:off x="503" y="1002"/>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57" name="Text Box 78"/>
              <p:cNvSpPr txBox="1">
                <a:spLocks noChangeArrowheads="1"/>
              </p:cNvSpPr>
              <p:nvPr/>
            </p:nvSpPr>
            <p:spPr bwMode="auto">
              <a:xfrm>
                <a:off x="907" y="93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58" name="Text Box 79"/>
              <p:cNvSpPr txBox="1">
                <a:spLocks noChangeArrowheads="1"/>
              </p:cNvSpPr>
              <p:nvPr/>
            </p:nvSpPr>
            <p:spPr bwMode="auto">
              <a:xfrm>
                <a:off x="907" y="121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59" name="Text Box 80"/>
              <p:cNvSpPr txBox="1">
                <a:spLocks noChangeArrowheads="1"/>
              </p:cNvSpPr>
              <p:nvPr/>
            </p:nvSpPr>
            <p:spPr bwMode="auto">
              <a:xfrm>
                <a:off x="907" y="152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60" name="Text Box 81"/>
              <p:cNvSpPr txBox="1">
                <a:spLocks noChangeArrowheads="1"/>
              </p:cNvSpPr>
              <p:nvPr/>
            </p:nvSpPr>
            <p:spPr bwMode="auto">
              <a:xfrm>
                <a:off x="907" y="182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61" name="Text Box 82"/>
              <p:cNvSpPr txBox="1">
                <a:spLocks noChangeArrowheads="1"/>
              </p:cNvSpPr>
              <p:nvPr/>
            </p:nvSpPr>
            <p:spPr bwMode="auto">
              <a:xfrm>
                <a:off x="854" y="236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62" name="Text Box 83"/>
              <p:cNvSpPr txBox="1">
                <a:spLocks noChangeArrowheads="1"/>
              </p:cNvSpPr>
              <p:nvPr/>
            </p:nvSpPr>
            <p:spPr bwMode="auto">
              <a:xfrm>
                <a:off x="858" y="265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63" name="Line 84"/>
              <p:cNvSpPr>
                <a:spLocks noChangeShapeType="1"/>
              </p:cNvSpPr>
              <p:nvPr/>
            </p:nvSpPr>
            <p:spPr bwMode="auto">
              <a:xfrm>
                <a:off x="1887"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4" name="Line 85"/>
              <p:cNvSpPr>
                <a:spLocks noChangeShapeType="1"/>
              </p:cNvSpPr>
              <p:nvPr/>
            </p:nvSpPr>
            <p:spPr bwMode="auto">
              <a:xfrm>
                <a:off x="2832"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5" name="Text Box 86"/>
              <p:cNvSpPr txBox="1">
                <a:spLocks noChangeArrowheads="1"/>
              </p:cNvSpPr>
              <p:nvPr/>
            </p:nvSpPr>
            <p:spPr bwMode="auto">
              <a:xfrm>
                <a:off x="2613" y="348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grpSp>
            <p:nvGrpSpPr>
              <p:cNvPr id="266" name="Group 87"/>
              <p:cNvGrpSpPr/>
              <p:nvPr/>
            </p:nvGrpSpPr>
            <p:grpSpPr bwMode="auto">
              <a:xfrm>
                <a:off x="0" y="1160"/>
                <a:ext cx="462" cy="250"/>
                <a:chOff x="0" y="933"/>
                <a:chExt cx="462" cy="250"/>
              </a:xfrm>
            </p:grpSpPr>
            <p:sp>
              <p:nvSpPr>
                <p:cNvPr id="319" name="Line 88"/>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0" name="Text Box 89"/>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267" name="Group 90"/>
              <p:cNvGrpSpPr/>
              <p:nvPr/>
            </p:nvGrpSpPr>
            <p:grpSpPr bwMode="auto">
              <a:xfrm>
                <a:off x="16" y="1606"/>
                <a:ext cx="446" cy="250"/>
                <a:chOff x="16" y="1371"/>
                <a:chExt cx="446" cy="250"/>
              </a:xfrm>
            </p:grpSpPr>
            <p:sp>
              <p:nvSpPr>
                <p:cNvPr id="317" name="Line 91"/>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8" name="Text Box 92"/>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268" name="Group 93"/>
              <p:cNvGrpSpPr/>
              <p:nvPr/>
            </p:nvGrpSpPr>
            <p:grpSpPr bwMode="auto">
              <a:xfrm>
                <a:off x="16" y="2053"/>
                <a:ext cx="446" cy="250"/>
                <a:chOff x="16" y="1809"/>
                <a:chExt cx="446" cy="250"/>
              </a:xfrm>
            </p:grpSpPr>
            <p:sp>
              <p:nvSpPr>
                <p:cNvPr id="315" name="Line 94"/>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6" name="Text Box 95"/>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269" name="Group 96"/>
              <p:cNvGrpSpPr/>
              <p:nvPr/>
            </p:nvGrpSpPr>
            <p:grpSpPr bwMode="auto">
              <a:xfrm>
                <a:off x="16" y="2499"/>
                <a:ext cx="446" cy="250"/>
                <a:chOff x="16" y="2276"/>
                <a:chExt cx="446" cy="250"/>
              </a:xfrm>
            </p:grpSpPr>
            <p:sp>
              <p:nvSpPr>
                <p:cNvPr id="313" name="Line 97"/>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4" name="Text Box 98"/>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270" name="Group 99"/>
              <p:cNvGrpSpPr/>
              <p:nvPr/>
            </p:nvGrpSpPr>
            <p:grpSpPr bwMode="auto">
              <a:xfrm>
                <a:off x="16" y="2946"/>
                <a:ext cx="446" cy="250"/>
                <a:chOff x="16" y="2725"/>
                <a:chExt cx="446" cy="250"/>
              </a:xfrm>
            </p:grpSpPr>
            <p:sp>
              <p:nvSpPr>
                <p:cNvPr id="311" name="Line 100"/>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2" name="Text Box 101"/>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sp>
            <p:nvSpPr>
              <p:cNvPr id="271" name="Line 102"/>
              <p:cNvSpPr>
                <a:spLocks noChangeShapeType="1"/>
              </p:cNvSpPr>
              <p:nvPr/>
            </p:nvSpPr>
            <p:spPr bwMode="auto">
              <a:xfrm>
                <a:off x="4473" y="3515"/>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2" name="Text Box 103"/>
              <p:cNvSpPr txBox="1">
                <a:spLocks noChangeArrowheads="1"/>
              </p:cNvSpPr>
              <p:nvPr/>
            </p:nvSpPr>
            <p:spPr bwMode="auto">
              <a:xfrm>
                <a:off x="4176" y="348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73" name="Group 104"/>
              <p:cNvGrpSpPr/>
              <p:nvPr/>
            </p:nvGrpSpPr>
            <p:grpSpPr bwMode="auto">
              <a:xfrm>
                <a:off x="1492" y="3984"/>
                <a:ext cx="284" cy="323"/>
                <a:chOff x="1584" y="3918"/>
                <a:chExt cx="284" cy="323"/>
              </a:xfrm>
            </p:grpSpPr>
            <p:sp>
              <p:nvSpPr>
                <p:cNvPr id="309" name="Line 105"/>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0" name="Text Box 106"/>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74" name="Group 107"/>
              <p:cNvGrpSpPr/>
              <p:nvPr/>
            </p:nvGrpSpPr>
            <p:grpSpPr bwMode="auto">
              <a:xfrm>
                <a:off x="2234" y="3984"/>
                <a:ext cx="285" cy="324"/>
                <a:chOff x="2355" y="3918"/>
                <a:chExt cx="285" cy="324"/>
              </a:xfrm>
            </p:grpSpPr>
            <p:sp>
              <p:nvSpPr>
                <p:cNvPr id="307" name="Line 108"/>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8" name="Text Box 109"/>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75" name="Group 110"/>
              <p:cNvGrpSpPr/>
              <p:nvPr/>
            </p:nvGrpSpPr>
            <p:grpSpPr bwMode="auto">
              <a:xfrm>
                <a:off x="2978" y="3984"/>
                <a:ext cx="284" cy="324"/>
                <a:chOff x="3102" y="3918"/>
                <a:chExt cx="284" cy="324"/>
              </a:xfrm>
            </p:grpSpPr>
            <p:sp>
              <p:nvSpPr>
                <p:cNvPr id="305" name="Line 111"/>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6" name="Text Box 112"/>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76" name="Group 113"/>
              <p:cNvGrpSpPr/>
              <p:nvPr/>
            </p:nvGrpSpPr>
            <p:grpSpPr bwMode="auto">
              <a:xfrm>
                <a:off x="3721" y="3984"/>
                <a:ext cx="284" cy="324"/>
                <a:chOff x="3844" y="3918"/>
                <a:chExt cx="284" cy="324"/>
              </a:xfrm>
            </p:grpSpPr>
            <p:sp>
              <p:nvSpPr>
                <p:cNvPr id="303" name="Line 114"/>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4" name="Text Box 115"/>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77" name="Group 116"/>
              <p:cNvGrpSpPr/>
              <p:nvPr/>
            </p:nvGrpSpPr>
            <p:grpSpPr bwMode="auto">
              <a:xfrm>
                <a:off x="4464" y="3984"/>
                <a:ext cx="284" cy="323"/>
                <a:chOff x="4603" y="3918"/>
                <a:chExt cx="284" cy="323"/>
              </a:xfrm>
            </p:grpSpPr>
            <p:sp>
              <p:nvSpPr>
                <p:cNvPr id="301" name="Line 117"/>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2" name="Text Box 118"/>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78" name="Line 119"/>
              <p:cNvSpPr>
                <a:spLocks noChangeShapeType="1"/>
              </p:cNvSpPr>
              <p:nvPr/>
            </p:nvSpPr>
            <p:spPr bwMode="auto">
              <a:xfrm>
                <a:off x="2689" y="1756"/>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Line 120"/>
              <p:cNvSpPr>
                <a:spLocks noChangeShapeType="1"/>
              </p:cNvSpPr>
              <p:nvPr/>
            </p:nvSpPr>
            <p:spPr bwMode="auto">
              <a:xfrm>
                <a:off x="3976" y="2105"/>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0" name="Line 121"/>
              <p:cNvSpPr>
                <a:spLocks noChangeShapeType="1"/>
              </p:cNvSpPr>
              <p:nvPr/>
            </p:nvSpPr>
            <p:spPr bwMode="auto">
              <a:xfrm>
                <a:off x="4718" y="1450"/>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22"/>
              <p:cNvSpPr txBox="1">
                <a:spLocks noChangeArrowheads="1"/>
              </p:cNvSpPr>
              <p:nvPr/>
            </p:nvSpPr>
            <p:spPr bwMode="auto">
              <a:xfrm>
                <a:off x="4844" y="2794"/>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82" name="Line 123"/>
              <p:cNvSpPr>
                <a:spLocks noChangeShapeType="1"/>
              </p:cNvSpPr>
              <p:nvPr/>
            </p:nvSpPr>
            <p:spPr bwMode="auto">
              <a:xfrm flipV="1">
                <a:off x="4520" y="3023"/>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83" name="Group 124"/>
              <p:cNvGrpSpPr/>
              <p:nvPr/>
            </p:nvGrpSpPr>
            <p:grpSpPr bwMode="auto">
              <a:xfrm>
                <a:off x="4916" y="1792"/>
                <a:ext cx="277" cy="893"/>
                <a:chOff x="4920" y="1790"/>
                <a:chExt cx="277" cy="893"/>
              </a:xfrm>
            </p:grpSpPr>
            <p:sp>
              <p:nvSpPr>
                <p:cNvPr id="297" name="Text Box 125"/>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98" name="Text Box 126"/>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99" name="Text Box 127"/>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300" name="Text Box 128"/>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84" name="Group 129"/>
              <p:cNvGrpSpPr/>
              <p:nvPr/>
            </p:nvGrpSpPr>
            <p:grpSpPr bwMode="auto">
              <a:xfrm>
                <a:off x="5372" y="1571"/>
                <a:ext cx="277" cy="879"/>
                <a:chOff x="5394" y="1612"/>
                <a:chExt cx="277" cy="879"/>
              </a:xfrm>
            </p:grpSpPr>
            <p:sp>
              <p:nvSpPr>
                <p:cNvPr id="293" name="Text Box 130"/>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94" name="Text Box 131"/>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95" name="Text Box 132"/>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96" name="Text Box 133"/>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85" name="Group 134"/>
              <p:cNvGrpSpPr/>
              <p:nvPr/>
            </p:nvGrpSpPr>
            <p:grpSpPr bwMode="auto">
              <a:xfrm>
                <a:off x="3320" y="981"/>
                <a:ext cx="372" cy="2170"/>
                <a:chOff x="3324" y="979"/>
                <a:chExt cx="372" cy="2170"/>
              </a:xfrm>
            </p:grpSpPr>
            <p:sp>
              <p:nvSpPr>
                <p:cNvPr id="289" name="Text Box 135"/>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0" name="Text Box 136"/>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1" name="Text Box 137"/>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92" name="Text Box 138"/>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86" name="Text Box 139"/>
              <p:cNvSpPr txBox="1">
                <a:spLocks noChangeArrowheads="1"/>
              </p:cNvSpPr>
              <p:nvPr/>
            </p:nvSpPr>
            <p:spPr bwMode="auto">
              <a:xfrm rot="5400000">
                <a:off x="916" y="204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87" name="Text Box 140"/>
              <p:cNvSpPr txBox="1">
                <a:spLocks noChangeArrowheads="1"/>
              </p:cNvSpPr>
              <p:nvPr/>
            </p:nvSpPr>
            <p:spPr bwMode="auto">
              <a:xfrm>
                <a:off x="1678" y="348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88" name="Text Box 141"/>
              <p:cNvSpPr txBox="1">
                <a:spLocks noChangeArrowheads="1"/>
              </p:cNvSpPr>
              <p:nvPr/>
            </p:nvSpPr>
            <p:spPr bwMode="auto">
              <a:xfrm>
                <a:off x="3350" y="337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grpSp>
        <p:nvGrpSpPr>
          <p:cNvPr id="324" name="Group 144"/>
          <p:cNvGrpSpPr/>
          <p:nvPr/>
        </p:nvGrpSpPr>
        <p:grpSpPr bwMode="auto">
          <a:xfrm>
            <a:off x="1808163" y="1674812"/>
            <a:ext cx="361950" cy="3362325"/>
            <a:chOff x="300" y="720"/>
            <a:chExt cx="221" cy="2327"/>
          </a:xfrm>
        </p:grpSpPr>
        <p:sp>
          <p:nvSpPr>
            <p:cNvPr id="325" name="Text Box 145"/>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6" name="Text Box 146"/>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7" name="Text Box 147"/>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28" name="Text Box 148"/>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endParaRPr lang="en-US" altLang="zh-CN" sz="2800" b="1">
                <a:solidFill>
                  <a:schemeClr val="folHlink"/>
                </a:solidFill>
              </a:endParaRPr>
            </a:p>
          </p:txBody>
        </p:sp>
        <p:sp>
          <p:nvSpPr>
            <p:cNvPr id="329" name="Text Box 149"/>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grpSp>
      <p:grpSp>
        <p:nvGrpSpPr>
          <p:cNvPr id="330" name="Group 150"/>
          <p:cNvGrpSpPr/>
          <p:nvPr/>
        </p:nvGrpSpPr>
        <p:grpSpPr bwMode="auto">
          <a:xfrm>
            <a:off x="3429000" y="6030912"/>
            <a:ext cx="5154613" cy="519113"/>
            <a:chOff x="1452" y="3984"/>
            <a:chExt cx="3149" cy="359"/>
          </a:xfrm>
        </p:grpSpPr>
        <p:sp>
          <p:nvSpPr>
            <p:cNvPr id="331" name="Text Box 151"/>
            <p:cNvSpPr txBox="1">
              <a:spLocks noChangeArrowheads="1"/>
            </p:cNvSpPr>
            <p:nvPr/>
          </p:nvSpPr>
          <p:spPr bwMode="auto">
            <a:xfrm>
              <a:off x="1452"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2" name="Text Box 152"/>
            <p:cNvSpPr txBox="1">
              <a:spLocks noChangeArrowheads="1"/>
            </p:cNvSpPr>
            <p:nvPr/>
          </p:nvSpPr>
          <p:spPr bwMode="auto">
            <a:xfrm>
              <a:off x="4380"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3" name="Text Box 153"/>
            <p:cNvSpPr txBox="1">
              <a:spLocks noChangeArrowheads="1"/>
            </p:cNvSpPr>
            <p:nvPr/>
          </p:nvSpPr>
          <p:spPr bwMode="auto">
            <a:xfrm>
              <a:off x="3648"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4" name="Text Box 154"/>
            <p:cNvSpPr txBox="1">
              <a:spLocks noChangeArrowheads="1"/>
            </p:cNvSpPr>
            <p:nvPr/>
          </p:nvSpPr>
          <p:spPr bwMode="auto">
            <a:xfrm>
              <a:off x="2917"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sp>
          <p:nvSpPr>
            <p:cNvPr id="335" name="Text Box 155"/>
            <p:cNvSpPr txBox="1">
              <a:spLocks noChangeArrowheads="1"/>
            </p:cNvSpPr>
            <p:nvPr/>
          </p:nvSpPr>
          <p:spPr bwMode="auto">
            <a:xfrm>
              <a:off x="2186" y="3984"/>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0</a:t>
              </a:r>
            </a:p>
          </p:txBody>
        </p:sp>
      </p:grpSp>
      <p:grpSp>
        <p:nvGrpSpPr>
          <p:cNvPr id="336" name="Group 156"/>
          <p:cNvGrpSpPr/>
          <p:nvPr/>
        </p:nvGrpSpPr>
        <p:grpSpPr bwMode="auto">
          <a:xfrm>
            <a:off x="4092316" y="5325774"/>
            <a:ext cx="336550" cy="457200"/>
            <a:chOff x="1233" y="3465"/>
            <a:chExt cx="212" cy="288"/>
          </a:xfrm>
        </p:grpSpPr>
        <p:sp>
          <p:nvSpPr>
            <p:cNvPr id="337" name="Text Box 157"/>
            <p:cNvSpPr txBox="1">
              <a:spLocks noChangeArrowheads="1"/>
            </p:cNvSpPr>
            <p:nvPr/>
          </p:nvSpPr>
          <p:spPr bwMode="auto">
            <a:xfrm>
              <a:off x="1233" y="346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chemeClr val="folHlink"/>
                  </a:solidFill>
                </a:rPr>
                <a:t>0</a:t>
              </a:r>
            </a:p>
          </p:txBody>
        </p:sp>
        <p:sp>
          <p:nvSpPr>
            <p:cNvPr id="338" name="Freeform 158"/>
            <p:cNvSpPr/>
            <p:nvPr/>
          </p:nvSpPr>
          <p:spPr bwMode="auto">
            <a:xfrm>
              <a:off x="1436" y="3512"/>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39" name="Freeform 159"/>
          <p:cNvSpPr/>
          <p:nvPr/>
        </p:nvSpPr>
        <p:spPr bwMode="auto">
          <a:xfrm>
            <a:off x="4556125" y="1720074"/>
            <a:ext cx="314325" cy="3230562"/>
          </a:xfrm>
          <a:custGeom>
            <a:avLst/>
            <a:gdLst>
              <a:gd name="T0" fmla="*/ 0 w 192"/>
              <a:gd name="T1" fmla="*/ 0 h 2236"/>
              <a:gd name="T2" fmla="*/ 2147483647 w 192"/>
              <a:gd name="T3" fmla="*/ 0 h 2236"/>
              <a:gd name="T4" fmla="*/ 2147483647 w 192"/>
              <a:gd name="T5" fmla="*/ 2147483647 h 2236"/>
              <a:gd name="T6" fmla="*/ 0 60000 65536"/>
              <a:gd name="T7" fmla="*/ 0 60000 65536"/>
              <a:gd name="T8" fmla="*/ 0 60000 65536"/>
              <a:gd name="T9" fmla="*/ 0 w 192"/>
              <a:gd name="T10" fmla="*/ 0 h 2236"/>
              <a:gd name="T11" fmla="*/ 192 w 192"/>
              <a:gd name="T12" fmla="*/ 2236 h 2236"/>
            </a:gdLst>
            <a:ahLst/>
            <a:cxnLst>
              <a:cxn ang="T6">
                <a:pos x="T0" y="T1"/>
              </a:cxn>
              <a:cxn ang="T7">
                <a:pos x="T2" y="T3"/>
              </a:cxn>
              <a:cxn ang="T8">
                <a:pos x="T4" y="T5"/>
              </a:cxn>
            </a:cxnLst>
            <a:rect l="T9" t="T10" r="T11" b="T12"/>
            <a:pathLst>
              <a:path w="192" h="2236">
                <a:moveTo>
                  <a:pt x="0" y="0"/>
                </a:moveTo>
                <a:lnTo>
                  <a:pt x="192" y="0"/>
                </a:lnTo>
                <a:lnTo>
                  <a:pt x="189" y="2236"/>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40" name="Group 160"/>
          <p:cNvGrpSpPr/>
          <p:nvPr/>
        </p:nvGrpSpPr>
        <p:grpSpPr bwMode="auto">
          <a:xfrm>
            <a:off x="9085457" y="4728192"/>
            <a:ext cx="628650" cy="457200"/>
            <a:chOff x="4775" y="2954"/>
            <a:chExt cx="384" cy="316"/>
          </a:xfrm>
        </p:grpSpPr>
        <p:sp>
          <p:nvSpPr>
            <p:cNvPr id="341" name="Line 161"/>
            <p:cNvSpPr>
              <a:spLocks noChangeShapeType="1"/>
            </p:cNvSpPr>
            <p:nvPr/>
          </p:nvSpPr>
          <p:spPr bwMode="auto">
            <a:xfrm>
              <a:off x="4775" y="3264"/>
              <a:ext cx="384" cy="0"/>
            </a:xfrm>
            <a:prstGeom prst="line">
              <a:avLst/>
            </a:prstGeom>
            <a:noFill/>
            <a:ln w="5715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2" name="Text Box 162"/>
            <p:cNvSpPr txBox="1">
              <a:spLocks noChangeArrowheads="1"/>
            </p:cNvSpPr>
            <p:nvPr/>
          </p:nvSpPr>
          <p:spPr bwMode="auto">
            <a:xfrm>
              <a:off x="4861" y="2954"/>
              <a:ext cx="247"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solidFill>
                    <a:schemeClr val="folHlink"/>
                  </a:solidFill>
                </a:rPr>
                <a:t>D</a:t>
              </a:r>
            </a:p>
          </p:txBody>
        </p:sp>
      </p:grpSp>
      <p:grpSp>
        <p:nvGrpSpPr>
          <p:cNvPr id="343" name="Group 163"/>
          <p:cNvGrpSpPr/>
          <p:nvPr/>
        </p:nvGrpSpPr>
        <p:grpSpPr bwMode="auto">
          <a:xfrm>
            <a:off x="3275013" y="1389486"/>
            <a:ext cx="5775325" cy="579437"/>
            <a:chOff x="1159" y="979"/>
            <a:chExt cx="3638" cy="365"/>
          </a:xfrm>
        </p:grpSpPr>
        <p:grpSp>
          <p:nvGrpSpPr>
            <p:cNvPr id="344" name="Group 164"/>
            <p:cNvGrpSpPr/>
            <p:nvPr/>
          </p:nvGrpSpPr>
          <p:grpSpPr bwMode="auto">
            <a:xfrm>
              <a:off x="1159" y="1049"/>
              <a:ext cx="3638" cy="227"/>
              <a:chOff x="1159" y="1049"/>
              <a:chExt cx="3638" cy="227"/>
            </a:xfrm>
          </p:grpSpPr>
          <p:sp>
            <p:nvSpPr>
              <p:cNvPr id="346" name="Freeform 165"/>
              <p:cNvSpPr/>
              <p:nvPr/>
            </p:nvSpPr>
            <p:spPr bwMode="auto">
              <a:xfrm>
                <a:off x="1159" y="1054"/>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7" name="Rectangle 166"/>
              <p:cNvSpPr>
                <a:spLocks noChangeArrowheads="1"/>
              </p:cNvSpPr>
              <p:nvPr/>
            </p:nvSpPr>
            <p:spPr bwMode="auto">
              <a:xfrm>
                <a:off x="1619" y="1142"/>
                <a:ext cx="346"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8" name="Freeform 167"/>
              <p:cNvSpPr/>
              <p:nvPr/>
            </p:nvSpPr>
            <p:spPr bwMode="auto">
              <a:xfrm>
                <a:off x="4356" y="1054"/>
                <a:ext cx="1" cy="85"/>
              </a:xfrm>
              <a:custGeom>
                <a:avLst/>
                <a:gdLst>
                  <a:gd name="T0" fmla="*/ 0 w 1"/>
                  <a:gd name="T1" fmla="*/ 0 h 85"/>
                  <a:gd name="T2" fmla="*/ 0 w 1"/>
                  <a:gd name="T3" fmla="*/ 85 h 85"/>
                  <a:gd name="T4" fmla="*/ 0 60000 65536"/>
                  <a:gd name="T5" fmla="*/ 0 60000 65536"/>
                  <a:gd name="T6" fmla="*/ 0 w 1"/>
                  <a:gd name="T7" fmla="*/ 0 h 85"/>
                  <a:gd name="T8" fmla="*/ 1 w 1"/>
                  <a:gd name="T9" fmla="*/ 85 h 85"/>
                </a:gdLst>
                <a:ahLst/>
                <a:cxnLst>
                  <a:cxn ang="T4">
                    <a:pos x="T0" y="T1"/>
                  </a:cxn>
                  <a:cxn ang="T5">
                    <a:pos x="T2" y="T3"/>
                  </a:cxn>
                </a:cxnLst>
                <a:rect l="T6" t="T7" r="T8" b="T9"/>
                <a:pathLst>
                  <a:path w="1" h="85">
                    <a:moveTo>
                      <a:pt x="0" y="0"/>
                    </a:moveTo>
                    <a:lnTo>
                      <a:pt x="0" y="85"/>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9" name="Freeform 168"/>
              <p:cNvSpPr/>
              <p:nvPr/>
            </p:nvSpPr>
            <p:spPr bwMode="auto">
              <a:xfrm>
                <a:off x="2733" y="1053"/>
                <a:ext cx="1" cy="84"/>
              </a:xfrm>
              <a:custGeom>
                <a:avLst/>
                <a:gdLst>
                  <a:gd name="T0" fmla="*/ 0 w 1"/>
                  <a:gd name="T1" fmla="*/ 0 h 84"/>
                  <a:gd name="T2" fmla="*/ 0 w 1"/>
                  <a:gd name="T3" fmla="*/ 84 h 84"/>
                  <a:gd name="T4" fmla="*/ 0 60000 65536"/>
                  <a:gd name="T5" fmla="*/ 0 60000 65536"/>
                  <a:gd name="T6" fmla="*/ 0 w 1"/>
                  <a:gd name="T7" fmla="*/ 0 h 84"/>
                  <a:gd name="T8" fmla="*/ 1 w 1"/>
                  <a:gd name="T9" fmla="*/ 84 h 84"/>
                </a:gdLst>
                <a:ahLst/>
                <a:cxnLst>
                  <a:cxn ang="T4">
                    <a:pos x="T0" y="T1"/>
                  </a:cxn>
                  <a:cxn ang="T5">
                    <a:pos x="T2" y="T3"/>
                  </a:cxn>
                </a:cxnLst>
                <a:rect l="T6" t="T7" r="T8" b="T9"/>
                <a:pathLst>
                  <a:path w="1" h="84">
                    <a:moveTo>
                      <a:pt x="0" y="0"/>
                    </a:moveTo>
                    <a:lnTo>
                      <a:pt x="0" y="84"/>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0" name="Freeform 169"/>
              <p:cNvSpPr/>
              <p:nvPr/>
            </p:nvSpPr>
            <p:spPr bwMode="auto">
              <a:xfrm>
                <a:off x="1792" y="1049"/>
                <a:ext cx="3" cy="93"/>
              </a:xfrm>
              <a:custGeom>
                <a:avLst/>
                <a:gdLst>
                  <a:gd name="T0" fmla="*/ 3 w 3"/>
                  <a:gd name="T1" fmla="*/ 0 h 102"/>
                  <a:gd name="T2" fmla="*/ 0 w 3"/>
                  <a:gd name="T3" fmla="*/ 59 h 102"/>
                  <a:gd name="T4" fmla="*/ 0 60000 65536"/>
                  <a:gd name="T5" fmla="*/ 0 60000 65536"/>
                  <a:gd name="T6" fmla="*/ 0 w 3"/>
                  <a:gd name="T7" fmla="*/ 0 h 102"/>
                  <a:gd name="T8" fmla="*/ 3 w 3"/>
                  <a:gd name="T9" fmla="*/ 102 h 102"/>
                </a:gdLst>
                <a:ahLst/>
                <a:cxnLst>
                  <a:cxn ang="T4">
                    <a:pos x="T0" y="T1"/>
                  </a:cxn>
                  <a:cxn ang="T5">
                    <a:pos x="T2" y="T3"/>
                  </a:cxn>
                </a:cxnLst>
                <a:rect l="T6" t="T7" r="T8" b="T9"/>
                <a:pathLst>
                  <a:path w="3" h="102">
                    <a:moveTo>
                      <a:pt x="3" y="0"/>
                    </a:moveTo>
                    <a:lnTo>
                      <a:pt x="0" y="102"/>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1" name="Rectangle 170"/>
              <p:cNvSpPr>
                <a:spLocks noChangeArrowheads="1"/>
              </p:cNvSpPr>
              <p:nvPr/>
            </p:nvSpPr>
            <p:spPr bwMode="auto">
              <a:xfrm>
                <a:off x="2550" y="1142"/>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2" name="Rectangle 171"/>
              <p:cNvSpPr>
                <a:spLocks noChangeArrowheads="1"/>
              </p:cNvSpPr>
              <p:nvPr/>
            </p:nvSpPr>
            <p:spPr bwMode="auto">
              <a:xfrm>
                <a:off x="4182" y="1142"/>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5" name="Text Box 17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a:t>
              </a:r>
            </a:p>
          </p:txBody>
        </p:sp>
      </p:grpSp>
      <p:grpSp>
        <p:nvGrpSpPr>
          <p:cNvPr id="353" name="Group 173"/>
          <p:cNvGrpSpPr/>
          <p:nvPr/>
        </p:nvGrpSpPr>
        <p:grpSpPr bwMode="auto">
          <a:xfrm>
            <a:off x="4094355" y="5320912"/>
            <a:ext cx="336550" cy="457200"/>
            <a:chOff x="774" y="3572"/>
            <a:chExt cx="212" cy="288"/>
          </a:xfrm>
        </p:grpSpPr>
        <p:sp>
          <p:nvSpPr>
            <p:cNvPr id="354" name="Text Box 174"/>
            <p:cNvSpPr txBox="1">
              <a:spLocks noChangeArrowheads="1"/>
            </p:cNvSpPr>
            <p:nvPr/>
          </p:nvSpPr>
          <p:spPr bwMode="auto">
            <a:xfrm>
              <a:off x="774" y="35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rgbClr val="C28F00"/>
                  </a:solidFill>
                </a:rPr>
                <a:t>0</a:t>
              </a:r>
            </a:p>
          </p:txBody>
        </p:sp>
        <p:sp>
          <p:nvSpPr>
            <p:cNvPr id="355" name="Freeform 175"/>
            <p:cNvSpPr/>
            <p:nvPr/>
          </p:nvSpPr>
          <p:spPr bwMode="auto">
            <a:xfrm>
              <a:off x="971" y="3608"/>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rgbClr val="C28F00"/>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56" name="Group 176"/>
          <p:cNvGrpSpPr/>
          <p:nvPr/>
        </p:nvGrpSpPr>
        <p:grpSpPr bwMode="auto">
          <a:xfrm>
            <a:off x="4081601" y="5320737"/>
            <a:ext cx="336550" cy="457200"/>
            <a:chOff x="1233" y="3471"/>
            <a:chExt cx="212" cy="288"/>
          </a:xfrm>
        </p:grpSpPr>
        <p:sp>
          <p:nvSpPr>
            <p:cNvPr id="357" name="Text Box 177"/>
            <p:cNvSpPr txBox="1">
              <a:spLocks noChangeArrowheads="1"/>
            </p:cNvSpPr>
            <p:nvPr/>
          </p:nvSpPr>
          <p:spPr bwMode="auto">
            <a:xfrm>
              <a:off x="1233" y="347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dirty="0">
                  <a:solidFill>
                    <a:schemeClr val="folHlink"/>
                  </a:solidFill>
                </a:rPr>
                <a:t>0</a:t>
              </a:r>
            </a:p>
          </p:txBody>
        </p:sp>
        <p:sp>
          <p:nvSpPr>
            <p:cNvPr id="358" name="Freeform 178"/>
            <p:cNvSpPr/>
            <p:nvPr/>
          </p:nvSpPr>
          <p:spPr bwMode="auto">
            <a:xfrm>
              <a:off x="1436" y="3512"/>
              <a:ext cx="1" cy="208"/>
            </a:xfrm>
            <a:custGeom>
              <a:avLst/>
              <a:gdLst>
                <a:gd name="T0" fmla="*/ 0 w 1"/>
                <a:gd name="T1" fmla="*/ 0 h 208"/>
                <a:gd name="T2" fmla="*/ 0 w 1"/>
                <a:gd name="T3" fmla="*/ 208 h 208"/>
                <a:gd name="T4" fmla="*/ 0 60000 65536"/>
                <a:gd name="T5" fmla="*/ 0 60000 65536"/>
                <a:gd name="T6" fmla="*/ 0 w 1"/>
                <a:gd name="T7" fmla="*/ 0 h 208"/>
                <a:gd name="T8" fmla="*/ 1 w 1"/>
                <a:gd name="T9" fmla="*/ 208 h 208"/>
              </a:gdLst>
              <a:ahLst/>
              <a:cxnLst>
                <a:cxn ang="T4">
                  <a:pos x="T0" y="T1"/>
                </a:cxn>
                <a:cxn ang="T5">
                  <a:pos x="T2" y="T3"/>
                </a:cxn>
              </a:cxnLst>
              <a:rect l="T6" t="T7" r="T8" b="T9"/>
              <a:pathLst>
                <a:path w="1" h="208">
                  <a:moveTo>
                    <a:pt x="0" y="0"/>
                  </a:moveTo>
                  <a:lnTo>
                    <a:pt x="0" y="208"/>
                  </a:lnTo>
                </a:path>
              </a:pathLst>
            </a:custGeom>
            <a:noFill/>
            <a:ln w="7620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59" name="Group 180"/>
          <p:cNvGrpSpPr/>
          <p:nvPr/>
        </p:nvGrpSpPr>
        <p:grpSpPr bwMode="auto">
          <a:xfrm>
            <a:off x="6672262" y="2994042"/>
            <a:ext cx="695325" cy="681041"/>
            <a:chOff x="3291" y="2025"/>
            <a:chExt cx="438" cy="429"/>
          </a:xfrm>
        </p:grpSpPr>
        <p:sp>
          <p:nvSpPr>
            <p:cNvPr id="360" name="Text Box 181"/>
            <p:cNvSpPr txBox="1">
              <a:spLocks noChangeArrowheads="1"/>
            </p:cNvSpPr>
            <p:nvPr/>
          </p:nvSpPr>
          <p:spPr bwMode="auto">
            <a:xfrm>
              <a:off x="3291" y="2025"/>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chemeClr val="folHlink"/>
                  </a:solidFill>
                </a:rPr>
                <a:t>单元</a:t>
              </a:r>
            </a:p>
          </p:txBody>
        </p:sp>
        <p:sp>
          <p:nvSpPr>
            <p:cNvPr id="361" name="Text Box 182"/>
            <p:cNvSpPr txBox="1">
              <a:spLocks noChangeArrowheads="1"/>
            </p:cNvSpPr>
            <p:nvPr/>
          </p:nvSpPr>
          <p:spPr bwMode="auto">
            <a:xfrm>
              <a:off x="3291" y="2204"/>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grpSp>
      <p:sp>
        <p:nvSpPr>
          <p:cNvPr id="362" name="Rectangle 183"/>
          <p:cNvSpPr>
            <a:spLocks noChangeArrowheads="1"/>
          </p:cNvSpPr>
          <p:nvPr/>
        </p:nvSpPr>
        <p:spPr bwMode="auto">
          <a:xfrm>
            <a:off x="3349819" y="4977236"/>
            <a:ext cx="5735638" cy="415925"/>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solidFill>
                  <a:schemeClr val="bg2"/>
                </a:solidFill>
              </a:rPr>
              <a:t>读  写  控  制  电  路</a:t>
            </a:r>
          </a:p>
        </p:txBody>
      </p:sp>
      <p:sp>
        <p:nvSpPr>
          <p:cNvPr id="363" name="Rectangle 184"/>
          <p:cNvSpPr>
            <a:spLocks noChangeArrowheads="1"/>
          </p:cNvSpPr>
          <p:nvPr/>
        </p:nvSpPr>
        <p:spPr bwMode="auto">
          <a:xfrm>
            <a:off x="4002282" y="1638917"/>
            <a:ext cx="549275" cy="212725"/>
          </a:xfrm>
          <a:prstGeom prst="rect">
            <a:avLst/>
          </a:prstGeom>
          <a:solidFill>
            <a:srgbClr val="C28F00"/>
          </a:solidFill>
          <a:ln w="38100">
            <a:solidFill>
              <a:srgbClr val="C28F00"/>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a:p>
        </p:txBody>
      </p:sp>
      <p:grpSp>
        <p:nvGrpSpPr>
          <p:cNvPr id="364" name="Group 185"/>
          <p:cNvGrpSpPr/>
          <p:nvPr/>
        </p:nvGrpSpPr>
        <p:grpSpPr bwMode="auto">
          <a:xfrm>
            <a:off x="4003675" y="2544055"/>
            <a:ext cx="793750" cy="1597025"/>
            <a:chOff x="1610" y="1708"/>
            <a:chExt cx="500" cy="1006"/>
          </a:xfrm>
        </p:grpSpPr>
        <p:sp>
          <p:nvSpPr>
            <p:cNvPr id="365" name="Rectangle 186"/>
            <p:cNvSpPr>
              <a:spLocks noChangeArrowheads="1"/>
            </p:cNvSpPr>
            <p:nvPr/>
          </p:nvSpPr>
          <p:spPr bwMode="auto">
            <a:xfrm>
              <a:off x="1610" y="2580"/>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6" name="Rectangle 187"/>
            <p:cNvSpPr>
              <a:spLocks noChangeArrowheads="1"/>
            </p:cNvSpPr>
            <p:nvPr/>
          </p:nvSpPr>
          <p:spPr bwMode="auto">
            <a:xfrm>
              <a:off x="1610" y="1708"/>
              <a:ext cx="347" cy="134"/>
            </a:xfrm>
            <a:prstGeom prst="rect">
              <a:avLst/>
            </a:prstGeom>
            <a:solidFill>
              <a:schemeClr val="folHlink"/>
            </a:solidFill>
            <a:ln w="38100">
              <a:solidFill>
                <a:schemeClr val="folHlink"/>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7" name="Text Box 188"/>
            <p:cNvSpPr txBox="1">
              <a:spLocks noChangeArrowheads="1"/>
            </p:cNvSpPr>
            <p:nvPr/>
          </p:nvSpPr>
          <p:spPr bwMode="auto">
            <a:xfrm>
              <a:off x="1648" y="2044"/>
              <a:ext cx="462"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600" b="1">
                  <a:solidFill>
                    <a:schemeClr val="folHlink"/>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barn(outVertical)">
                                      <p:cBhvr>
                                        <p:cTn id="7" dur="5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linds(horizontal)">
                                      <p:cBhvr>
                                        <p:cTn id="12" dur="500"/>
                                        <p:tgtEl>
                                          <p:spTgt spid="35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24"/>
                                        </p:tgtEl>
                                        <p:attrNameLst>
                                          <p:attrName>style.visibility</p:attrName>
                                        </p:attrNameLst>
                                      </p:cBhvr>
                                      <p:to>
                                        <p:strVal val="visible"/>
                                      </p:to>
                                    </p:set>
                                    <p:animEffect transition="in" filter="slide(fromLeft)">
                                      <p:cBhvr>
                                        <p:cTn id="17" dur="500"/>
                                        <p:tgtEl>
                                          <p:spTgt spid="32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43"/>
                                        </p:tgtEl>
                                        <p:attrNameLst>
                                          <p:attrName>style.visibility</p:attrName>
                                        </p:attrNameLst>
                                      </p:cBhvr>
                                      <p:to>
                                        <p:strVal val="visible"/>
                                      </p:to>
                                    </p:set>
                                    <p:animEffect transition="in" filter="strips(downRight)">
                                      <p:cBhvr>
                                        <p:cTn id="22" dur="500"/>
                                        <p:tgtEl>
                                          <p:spTgt spid="34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330"/>
                                        </p:tgtEl>
                                        <p:attrNameLst>
                                          <p:attrName>style.visibility</p:attrName>
                                        </p:attrNameLst>
                                      </p:cBhvr>
                                      <p:to>
                                        <p:strVal val="visible"/>
                                      </p:to>
                                    </p:set>
                                    <p:animEffect transition="in" filter="slide(fromBottom)">
                                      <p:cBhvr>
                                        <p:cTn id="27" dur="500"/>
                                        <p:tgtEl>
                                          <p:spTgt spid="33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36"/>
                                        </p:tgtEl>
                                        <p:attrNameLst>
                                          <p:attrName>style.visibility</p:attrName>
                                        </p:attrNameLst>
                                      </p:cBhvr>
                                      <p:to>
                                        <p:strVal val="visible"/>
                                      </p:to>
                                    </p:set>
                                    <p:animEffect transition="in" filter="blinds(horizontal)">
                                      <p:cBhvr>
                                        <p:cTn id="32" dur="500"/>
                                        <p:tgtEl>
                                          <p:spTgt spid="336"/>
                                        </p:tgtEl>
                                      </p:cBhvr>
                                    </p:animEffect>
                                  </p:childTnLst>
                                </p:cTn>
                              </p:par>
                            </p:childTnLst>
                          </p:cTn>
                        </p:par>
                        <p:par>
                          <p:cTn id="33" fill="hold">
                            <p:stCondLst>
                              <p:cond delay="500"/>
                            </p:stCondLst>
                            <p:childTnLst>
                              <p:par>
                                <p:cTn id="34" presetID="3" presetClass="entr" presetSubtype="10" fill="hold" nodeType="afterEffect">
                                  <p:stCondLst>
                                    <p:cond delay="1000"/>
                                  </p:stCondLst>
                                  <p:childTnLst>
                                    <p:set>
                                      <p:cBhvr>
                                        <p:cTn id="35" dur="1" fill="hold">
                                          <p:stCondLst>
                                            <p:cond delay="0"/>
                                          </p:stCondLst>
                                        </p:cTn>
                                        <p:tgtEl>
                                          <p:spTgt spid="353"/>
                                        </p:tgtEl>
                                        <p:attrNameLst>
                                          <p:attrName>style.visibility</p:attrName>
                                        </p:attrNameLst>
                                      </p:cBhvr>
                                      <p:to>
                                        <p:strVal val="visible"/>
                                      </p:to>
                                    </p:set>
                                    <p:animEffect transition="in" filter="blinds(horizontal)">
                                      <p:cBhvr>
                                        <p:cTn id="36" dur="500"/>
                                        <p:tgtEl>
                                          <p:spTgt spid="353"/>
                                        </p:tgtEl>
                                      </p:cBhvr>
                                    </p:animEffect>
                                  </p:childTnLst>
                                </p:cTn>
                              </p:par>
                            </p:childTnLst>
                          </p:cTn>
                        </p:par>
                        <p:par>
                          <p:cTn id="37" fill="hold">
                            <p:stCondLst>
                              <p:cond delay="2000"/>
                            </p:stCondLst>
                            <p:childTnLst>
                              <p:par>
                                <p:cTn id="38" presetID="3" presetClass="entr" presetSubtype="10" fill="hold" nodeType="afterEffect">
                                  <p:stCondLst>
                                    <p:cond delay="1000"/>
                                  </p:stCondLst>
                                  <p:childTnLst>
                                    <p:set>
                                      <p:cBhvr>
                                        <p:cTn id="39" dur="1" fill="hold">
                                          <p:stCondLst>
                                            <p:cond delay="0"/>
                                          </p:stCondLst>
                                        </p:cTn>
                                        <p:tgtEl>
                                          <p:spTgt spid="356"/>
                                        </p:tgtEl>
                                        <p:attrNameLst>
                                          <p:attrName>style.visibility</p:attrName>
                                        </p:attrNameLst>
                                      </p:cBhvr>
                                      <p:to>
                                        <p:strVal val="visible"/>
                                      </p:to>
                                    </p:set>
                                    <p:animEffect transition="in" filter="blinds(horizontal)">
                                      <p:cBhvr>
                                        <p:cTn id="40" dur="500"/>
                                        <p:tgtEl>
                                          <p:spTgt spid="356"/>
                                        </p:tgtEl>
                                      </p:cBhvr>
                                    </p:animEffect>
                                  </p:childTnLst>
                                </p:cTn>
                              </p:par>
                            </p:childTnLst>
                          </p:cTn>
                        </p:par>
                        <p:par>
                          <p:cTn id="41" fill="hold">
                            <p:stCondLst>
                              <p:cond delay="3500"/>
                            </p:stCondLst>
                            <p:childTnLst>
                              <p:par>
                                <p:cTn id="42" presetID="16" presetClass="entr" presetSubtype="37" fill="hold" nodeType="afterEffect">
                                  <p:stCondLst>
                                    <p:cond delay="0"/>
                                  </p:stCondLst>
                                  <p:childTnLst>
                                    <p:set>
                                      <p:cBhvr>
                                        <p:cTn id="43" dur="1" fill="hold">
                                          <p:stCondLst>
                                            <p:cond delay="0"/>
                                          </p:stCondLst>
                                        </p:cTn>
                                        <p:tgtEl>
                                          <p:spTgt spid="364"/>
                                        </p:tgtEl>
                                        <p:attrNameLst>
                                          <p:attrName>style.visibility</p:attrName>
                                        </p:attrNameLst>
                                      </p:cBhvr>
                                      <p:to>
                                        <p:strVal val="visible"/>
                                      </p:to>
                                    </p:set>
                                    <p:animEffect transition="in" filter="barn(outVertical)">
                                      <p:cBhvr>
                                        <p:cTn id="44" dur="500"/>
                                        <p:tgtEl>
                                          <p:spTgt spid="36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363"/>
                                        </p:tgtEl>
                                        <p:attrNameLst>
                                          <p:attrName>style.visibility</p:attrName>
                                        </p:attrNameLst>
                                      </p:cBhvr>
                                      <p:to>
                                        <p:strVal val="visible"/>
                                      </p:to>
                                    </p:set>
                                    <p:animEffect transition="in" filter="blinds(horizontal)">
                                      <p:cBhvr>
                                        <p:cTn id="49" dur="500"/>
                                        <p:tgtEl>
                                          <p:spTgt spid="363"/>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339"/>
                                        </p:tgtEl>
                                        <p:attrNameLst>
                                          <p:attrName>style.visibility</p:attrName>
                                        </p:attrNameLst>
                                      </p:cBhvr>
                                      <p:to>
                                        <p:strVal val="visible"/>
                                      </p:to>
                                    </p:set>
                                    <p:animEffect transition="in" filter="strips(downRight)">
                                      <p:cBhvr>
                                        <p:cTn id="54" dur="500"/>
                                        <p:tgtEl>
                                          <p:spTgt spid="339"/>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62"/>
                                        </p:tgtEl>
                                        <p:attrNameLst>
                                          <p:attrName>style.visibility</p:attrName>
                                        </p:attrNameLst>
                                      </p:cBhvr>
                                      <p:to>
                                        <p:strVal val="visible"/>
                                      </p:to>
                                    </p:set>
                                    <p:animEffect transition="in" filter="blinds(horizontal)">
                                      <p:cBhvr>
                                        <p:cTn id="59" dur="500"/>
                                        <p:tgtEl>
                                          <p:spTgt spid="362"/>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340"/>
                                        </p:tgtEl>
                                        <p:attrNameLst>
                                          <p:attrName>style.visibility</p:attrName>
                                        </p:attrNameLst>
                                      </p:cBhvr>
                                      <p:to>
                                        <p:strVal val="visible"/>
                                      </p:to>
                                    </p:set>
                                    <p:animEffect transition="in" filter="strips(downRight)">
                                      <p:cBhvr>
                                        <p:cTn id="64"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animBg="1"/>
      <p:bldP spid="362" grpId="0" animBg="1" autoUpdateAnimBg="0"/>
      <p:bldP spid="363"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40423" y="167213"/>
            <a:ext cx="10515600" cy="751156"/>
          </a:xfrm>
        </p:spPr>
        <p:txBody>
          <a:bodyPr>
            <a:normAutofit/>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2</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举例  </a:t>
            </a:r>
            <a:r>
              <a:rPr lang="zh-CN" altLang="en-US" sz="3555" b="1" dirty="0">
                <a:latin typeface="Times New Roman" panose="02020603050405020304" pitchFamily="18" charset="0"/>
                <a:sym typeface="+mn-ea"/>
              </a:rPr>
              <a:t> </a:t>
            </a:r>
            <a:r>
              <a:rPr lang="zh-CN" altLang="en-US" sz="3200" b="1" dirty="0">
                <a:ea typeface="楷体_GB2312" pitchFamily="49" charset="-122"/>
              </a:rPr>
              <a:t>②</a:t>
            </a:r>
            <a:r>
              <a:rPr lang="zh-CN" altLang="en-US" sz="3200" b="1" dirty="0">
                <a:latin typeface="Times New Roman" panose="02020603050405020304" pitchFamily="18" charset="0"/>
                <a:sym typeface="+mn-ea"/>
              </a:rPr>
              <a:t>三管动态</a:t>
            </a:r>
            <a:r>
              <a:rPr lang="en-US" altLang="zh-CN" sz="3200" b="1" dirty="0">
                <a:latin typeface="Times New Roman" panose="02020603050405020304" pitchFamily="18" charset="0"/>
                <a:sym typeface="+mn-ea"/>
              </a:rPr>
              <a:t>RAM</a:t>
            </a:r>
            <a:r>
              <a:rPr lang="zh-CN" altLang="en-US" sz="3200" b="1" dirty="0">
                <a:latin typeface="Times New Roman" panose="02020603050405020304" pitchFamily="18" charset="0"/>
                <a:sym typeface="+mn-ea"/>
              </a:rPr>
              <a:t>芯片 </a:t>
            </a:r>
            <a:r>
              <a:rPr lang="zh-CN" altLang="en-US" sz="3200" b="1" dirty="0">
                <a:solidFill>
                  <a:schemeClr val="folHlink"/>
                </a:solidFill>
                <a:latin typeface="Times New Roman" panose="02020603050405020304" pitchFamily="18" charset="0"/>
                <a:sym typeface="+mn-ea"/>
              </a:rPr>
              <a:t>写</a:t>
            </a:r>
          </a:p>
        </p:txBody>
      </p:sp>
      <p:sp>
        <p:nvSpPr>
          <p:cNvPr id="14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54</a:t>
            </a:fld>
            <a:endParaRPr lang="zh-CN" altLang="en-US" dirty="0"/>
          </a:p>
        </p:txBody>
      </p:sp>
      <p:grpSp>
        <p:nvGrpSpPr>
          <p:cNvPr id="143" name="Group 2"/>
          <p:cNvGrpSpPr/>
          <p:nvPr/>
        </p:nvGrpSpPr>
        <p:grpSpPr bwMode="auto">
          <a:xfrm>
            <a:off x="1440000" y="1224000"/>
            <a:ext cx="9151938" cy="5438775"/>
            <a:chOff x="0" y="816"/>
            <a:chExt cx="5765" cy="3426"/>
          </a:xfrm>
        </p:grpSpPr>
        <p:grpSp>
          <p:nvGrpSpPr>
            <p:cNvPr id="144" name="Group 3"/>
            <p:cNvGrpSpPr/>
            <p:nvPr/>
          </p:nvGrpSpPr>
          <p:grpSpPr bwMode="auto">
            <a:xfrm>
              <a:off x="0" y="1094"/>
              <a:ext cx="462" cy="250"/>
              <a:chOff x="0" y="933"/>
              <a:chExt cx="462" cy="250"/>
            </a:xfrm>
          </p:grpSpPr>
          <p:sp>
            <p:nvSpPr>
              <p:cNvPr id="280" name="Line 4"/>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5"/>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45" name="Group 6"/>
            <p:cNvGrpSpPr/>
            <p:nvPr/>
          </p:nvGrpSpPr>
          <p:grpSpPr bwMode="auto">
            <a:xfrm>
              <a:off x="16" y="1540"/>
              <a:ext cx="446" cy="250"/>
              <a:chOff x="16" y="1371"/>
              <a:chExt cx="446" cy="250"/>
            </a:xfrm>
          </p:grpSpPr>
          <p:sp>
            <p:nvSpPr>
              <p:cNvPr id="278" name="Line 7"/>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8"/>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46" name="Group 9"/>
            <p:cNvGrpSpPr/>
            <p:nvPr/>
          </p:nvGrpSpPr>
          <p:grpSpPr bwMode="auto">
            <a:xfrm>
              <a:off x="16" y="1987"/>
              <a:ext cx="446" cy="250"/>
              <a:chOff x="16" y="1809"/>
              <a:chExt cx="446" cy="250"/>
            </a:xfrm>
          </p:grpSpPr>
          <p:sp>
            <p:nvSpPr>
              <p:cNvPr id="276" name="Line 10"/>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1"/>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47" name="Group 12"/>
            <p:cNvGrpSpPr/>
            <p:nvPr/>
          </p:nvGrpSpPr>
          <p:grpSpPr bwMode="auto">
            <a:xfrm>
              <a:off x="16" y="2433"/>
              <a:ext cx="446" cy="250"/>
              <a:chOff x="16" y="2276"/>
              <a:chExt cx="446" cy="250"/>
            </a:xfrm>
          </p:grpSpPr>
          <p:sp>
            <p:nvSpPr>
              <p:cNvPr id="274" name="Line 13"/>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4"/>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48" name="Group 15"/>
            <p:cNvGrpSpPr/>
            <p:nvPr/>
          </p:nvGrpSpPr>
          <p:grpSpPr bwMode="auto">
            <a:xfrm>
              <a:off x="16" y="2880"/>
              <a:ext cx="446" cy="250"/>
              <a:chOff x="16" y="2725"/>
              <a:chExt cx="446" cy="250"/>
            </a:xfrm>
          </p:grpSpPr>
          <p:sp>
            <p:nvSpPr>
              <p:cNvPr id="272" name="Line 16"/>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3" name="Text Box 17"/>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49" name="Group 18"/>
            <p:cNvGrpSpPr/>
            <p:nvPr/>
          </p:nvGrpSpPr>
          <p:grpSpPr bwMode="auto">
            <a:xfrm>
              <a:off x="462" y="816"/>
              <a:ext cx="5303" cy="3426"/>
              <a:chOff x="462" y="816"/>
              <a:chExt cx="5303" cy="3426"/>
            </a:xfrm>
          </p:grpSpPr>
          <p:sp>
            <p:nvSpPr>
              <p:cNvPr id="150" name="Rectangle 19"/>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1" name="Freeform 20"/>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Rectangle 21"/>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Freeform 22"/>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Freeform 23"/>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5" name="Freeform 24"/>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Freeform 25"/>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7" name="Freeform 26"/>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Freeform 27"/>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Line 28"/>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0" name="Freeform 29"/>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Line 30"/>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2" name="Freeform 31"/>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Line 32"/>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33"/>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34"/>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6" name="Line 35"/>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7" name="Line 36"/>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68" name="Freeform 37"/>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Line 38"/>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0" name="Freeform 39"/>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40"/>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Line 41"/>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3" name="Line 42"/>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Line 43"/>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5" name="Line 44"/>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AutoShape 45"/>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Freeform 46"/>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8" name="Freeform 47"/>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Freeform 48"/>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0" name="Line 49"/>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1" name="Freeform 50"/>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2" name="Freeform 51"/>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Freeform 52"/>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4" name="Line 53"/>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Freeform 54"/>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6" name="Freeform 55"/>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Freeform 56"/>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8" name="Line 57"/>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9" name="Freeform 58"/>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9"/>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60"/>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Freeform 61"/>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Freeform 62"/>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63"/>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4"/>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Freeform 65"/>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7" name="Freeform 66"/>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7"/>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8"/>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Freeform 69"/>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1" name="Rectangle 70"/>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读  写  控  制  电  路</a:t>
                </a:r>
              </a:p>
            </p:txBody>
          </p:sp>
          <p:sp>
            <p:nvSpPr>
              <p:cNvPr id="202" name="Rectangle 71"/>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03" name="Text Box 72"/>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4" name="Text Box 73"/>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5" name="Text Box 74"/>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06" name="Rectangle 75"/>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76"/>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77"/>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Rectangle 78"/>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Rectangle 79"/>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Rectangle 80"/>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Rectangle 81"/>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82"/>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4" name="AutoShape 83"/>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5" name="AutoShape 84"/>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6" name="Text Box 85"/>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17" name="Text Box 86"/>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写选择线</a:t>
                </a:r>
              </a:p>
            </p:txBody>
          </p:sp>
          <p:sp>
            <p:nvSpPr>
              <p:cNvPr id="218" name="Line 87"/>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9" name="Text Box 88"/>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20" name="Text Box 89"/>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21" name="Text Box 90"/>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22" name="Text Box 91"/>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23" name="Text Box 92"/>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24" name="Text Box 93"/>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25" name="Text Box 94"/>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26" name="Text Box 95"/>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27" name="Text Box 96"/>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28" name="Text Box 97"/>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29" name="Line 98"/>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0" name="Line 99"/>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100"/>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2" name="Line 101"/>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3" name="Text Box 102"/>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34" name="Group 103"/>
              <p:cNvGrpSpPr/>
              <p:nvPr/>
            </p:nvGrpSpPr>
            <p:grpSpPr bwMode="auto">
              <a:xfrm>
                <a:off x="1492" y="3918"/>
                <a:ext cx="284" cy="323"/>
                <a:chOff x="1584" y="3918"/>
                <a:chExt cx="284" cy="323"/>
              </a:xfrm>
            </p:grpSpPr>
            <p:sp>
              <p:nvSpPr>
                <p:cNvPr id="270" name="Line 104"/>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1" name="Text Box 105"/>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35" name="Group 106"/>
              <p:cNvGrpSpPr/>
              <p:nvPr/>
            </p:nvGrpSpPr>
            <p:grpSpPr bwMode="auto">
              <a:xfrm>
                <a:off x="2234" y="3918"/>
                <a:ext cx="285" cy="324"/>
                <a:chOff x="2355" y="3918"/>
                <a:chExt cx="285" cy="324"/>
              </a:xfrm>
            </p:grpSpPr>
            <p:sp>
              <p:nvSpPr>
                <p:cNvPr id="268" name="Line 107"/>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9" name="Text Box 108"/>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36" name="Group 109"/>
              <p:cNvGrpSpPr/>
              <p:nvPr/>
            </p:nvGrpSpPr>
            <p:grpSpPr bwMode="auto">
              <a:xfrm>
                <a:off x="2978" y="3918"/>
                <a:ext cx="284" cy="324"/>
                <a:chOff x="3102" y="3918"/>
                <a:chExt cx="284" cy="324"/>
              </a:xfrm>
            </p:grpSpPr>
            <p:sp>
              <p:nvSpPr>
                <p:cNvPr id="266" name="Line 110"/>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7" name="Text Box 111"/>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37" name="Group 112"/>
              <p:cNvGrpSpPr/>
              <p:nvPr/>
            </p:nvGrpSpPr>
            <p:grpSpPr bwMode="auto">
              <a:xfrm>
                <a:off x="3721" y="3918"/>
                <a:ext cx="284" cy="324"/>
                <a:chOff x="3844" y="3918"/>
                <a:chExt cx="284" cy="324"/>
              </a:xfrm>
            </p:grpSpPr>
            <p:sp>
              <p:nvSpPr>
                <p:cNvPr id="264" name="Line 113"/>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5" name="Text Box 114"/>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38" name="Group 115"/>
              <p:cNvGrpSpPr/>
              <p:nvPr/>
            </p:nvGrpSpPr>
            <p:grpSpPr bwMode="auto">
              <a:xfrm>
                <a:off x="4464" y="3918"/>
                <a:ext cx="284" cy="323"/>
                <a:chOff x="4603" y="3918"/>
                <a:chExt cx="284" cy="323"/>
              </a:xfrm>
            </p:grpSpPr>
            <p:sp>
              <p:nvSpPr>
                <p:cNvPr id="262" name="Line 116"/>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3" name="Text Box 117"/>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39" name="Line 118"/>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0" name="Line 119"/>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1" name="Line 120"/>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Text Box 121"/>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43" name="Line 122"/>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44" name="Group 123"/>
              <p:cNvGrpSpPr/>
              <p:nvPr/>
            </p:nvGrpSpPr>
            <p:grpSpPr bwMode="auto">
              <a:xfrm>
                <a:off x="4916" y="1726"/>
                <a:ext cx="277" cy="893"/>
                <a:chOff x="4920" y="1790"/>
                <a:chExt cx="277" cy="893"/>
              </a:xfrm>
            </p:grpSpPr>
            <p:sp>
              <p:nvSpPr>
                <p:cNvPr id="258" name="Text Box 124"/>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59" name="Text Box 125"/>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0" name="Text Box 126"/>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1" name="Text Box 127"/>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45" name="Group 128"/>
              <p:cNvGrpSpPr/>
              <p:nvPr/>
            </p:nvGrpSpPr>
            <p:grpSpPr bwMode="auto">
              <a:xfrm>
                <a:off x="5372" y="1505"/>
                <a:ext cx="277" cy="879"/>
                <a:chOff x="5394" y="1612"/>
                <a:chExt cx="277" cy="879"/>
              </a:xfrm>
            </p:grpSpPr>
            <p:sp>
              <p:nvSpPr>
                <p:cNvPr id="254" name="Text Box 129"/>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55" name="Text Box 130"/>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56" name="Text Box 131"/>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57" name="Text Box 132"/>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46" name="Group 133"/>
              <p:cNvGrpSpPr/>
              <p:nvPr/>
            </p:nvGrpSpPr>
            <p:grpSpPr bwMode="auto">
              <a:xfrm>
                <a:off x="3320" y="915"/>
                <a:ext cx="372" cy="2170"/>
                <a:chOff x="3324" y="979"/>
                <a:chExt cx="372" cy="2170"/>
              </a:xfrm>
            </p:grpSpPr>
            <p:sp>
              <p:nvSpPr>
                <p:cNvPr id="250" name="Text Box 134"/>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1" name="Text Box 135"/>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2" name="Text Box 136"/>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53" name="Text Box 137"/>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47" name="Text Box 138"/>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48" name="Text Box 139"/>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49" name="Text Box 140"/>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barn(outVertical)">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55</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endParaRPr lang="en-US" altLang="zh-CN" sz="2800" b="1">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4" name="标题 3"/>
          <p:cNvSpPr>
            <a:spLocks noGrp="1"/>
          </p:cNvSpPr>
          <p:nvPr>
            <p:ph type="title"/>
          </p:nvPr>
        </p:nvSpPr>
        <p:spPr/>
        <p:txBody>
          <a:bodyPr>
            <a:normAutofit/>
          </a:body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2700" b="1">
                <a:latin typeface="Times New Roman" panose="02020603050405020304" pitchFamily="18" charset="0"/>
                <a:sym typeface="+mn-ea"/>
              </a:rPr>
              <a:t> </a:t>
            </a:r>
            <a:r>
              <a:rPr lang="zh-CN" altLang="en-US" sz="3200" b="1">
                <a:ea typeface="楷体_GB2312" pitchFamily="49" charset="-122"/>
                <a:sym typeface="+mn-ea"/>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 </a:t>
            </a:r>
            <a:r>
              <a:rPr lang="zh-CN" altLang="en-US" sz="3200" b="1">
                <a:solidFill>
                  <a:schemeClr val="folHlink"/>
                </a:solidFill>
                <a:latin typeface="Times New Roman" panose="02020603050405020304" pitchFamily="18" charset="0"/>
                <a:sym typeface="+mn-ea"/>
              </a:rPr>
              <a:t>写</a:t>
            </a:r>
            <a:endParaRPr lang="zh-CN" altLang="en-US" sz="3200" b="1" dirty="0">
              <a:solidFill>
                <a:schemeClr val="folHlink"/>
              </a:solidFill>
              <a:latin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slide(fromLeft)">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56</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endParaRPr lang="en-US" altLang="zh-CN" sz="2800" b="1">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endParaRPr lang="en-US" altLang="zh-CN" sz="2000" b="1"/>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4" name="标题 3"/>
          <p:cNvSpPr>
            <a:spLocks noGrp="1"/>
          </p:cNvSpPr>
          <p:nvPr>
            <p:ph type="title"/>
          </p:nvPr>
        </p:nvSpPr>
        <p:spPr/>
        <p:txBody>
          <a:bodyPr>
            <a:normAutofit fontScale="90000"/>
          </a:body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4000" b="1">
                <a:latin typeface="Times New Roman" panose="02020603050405020304" pitchFamily="18" charset="0"/>
                <a:sym typeface="+mn-ea"/>
              </a:rPr>
              <a:t> </a:t>
            </a:r>
            <a:r>
              <a:rPr lang="zh-CN" altLang="en-US" sz="4000" b="1">
                <a:ea typeface="楷体_GB2312" pitchFamily="49" charset="-122"/>
                <a:sym typeface="+mn-ea"/>
              </a:rPr>
              <a:t>②</a:t>
            </a:r>
            <a:r>
              <a:rPr lang="zh-CN" altLang="en-US" sz="4000" b="1">
                <a:latin typeface="Times New Roman" panose="02020603050405020304" pitchFamily="18" charset="0"/>
                <a:sym typeface="+mn-ea"/>
              </a:rPr>
              <a:t>三管动态</a:t>
            </a:r>
            <a:r>
              <a:rPr lang="en-US" altLang="zh-CN" sz="4000" b="1">
                <a:latin typeface="Times New Roman" panose="02020603050405020304" pitchFamily="18" charset="0"/>
                <a:sym typeface="+mn-ea"/>
              </a:rPr>
              <a:t>RAM</a:t>
            </a:r>
            <a:r>
              <a:rPr lang="zh-CN" altLang="en-US" sz="4000" b="1">
                <a:latin typeface="Times New Roman" panose="02020603050405020304" pitchFamily="18" charset="0"/>
                <a:sym typeface="+mn-ea"/>
              </a:rPr>
              <a:t>芯片 </a:t>
            </a:r>
            <a:r>
              <a:rPr lang="zh-CN" altLang="en-US" sz="4000" b="1">
                <a:solidFill>
                  <a:schemeClr val="folHlink"/>
                </a:solidFill>
                <a:latin typeface="Times New Roman" panose="02020603050405020304" pitchFamily="18" charset="0"/>
                <a:sym typeface="+mn-ea"/>
              </a:rPr>
              <a:t>写</a:t>
            </a:r>
            <a:endParaRPr lang="zh-CN" altLang="en-US" sz="4000"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strips(downRight)">
                                      <p:cBhvr>
                                        <p:cTn id="7"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57</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200" b="1">
                <a:ea typeface="楷体_GB2312" pitchFamily="49" charset="-122"/>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a:t>
            </a:r>
            <a:r>
              <a:rPr lang="en-US" altLang="zh-CN" sz="3200" b="1">
                <a:latin typeface="Times New Roman" panose="02020603050405020304" pitchFamily="18" charset="0"/>
                <a:sym typeface="+mn-ea"/>
              </a:rPr>
              <a:t> </a:t>
            </a:r>
            <a:r>
              <a:rPr lang="zh-CN" altLang="en-US" sz="3200" b="1">
                <a:solidFill>
                  <a:schemeClr val="folHlink"/>
                </a:solidFill>
                <a:latin typeface="Times New Roman" panose="02020603050405020304" pitchFamily="18" charset="0"/>
                <a:sym typeface="+mn-ea"/>
              </a:rPr>
              <a:t>写</a:t>
            </a:r>
            <a:endParaRPr lang="zh-CN" altLang="en-US" sz="3200"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strips(downRight)">
                                      <p:cBhvr>
                                        <p:cTn id="7"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58</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200" b="1">
                <a:ea typeface="楷体_GB2312" pitchFamily="49" charset="-122"/>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 </a:t>
            </a:r>
            <a:r>
              <a:rPr lang="en-US" altLang="zh-CN" sz="3200" b="1">
                <a:latin typeface="Times New Roman" panose="02020603050405020304" pitchFamily="18" charset="0"/>
                <a:sym typeface="+mn-ea"/>
              </a:rPr>
              <a:t> </a:t>
            </a:r>
            <a:r>
              <a:rPr lang="zh-CN" altLang="en-US" sz="3200" b="1">
                <a:solidFill>
                  <a:schemeClr val="folHlink"/>
                </a:solidFill>
                <a:latin typeface="Times New Roman" panose="02020603050405020304" pitchFamily="18" charset="0"/>
                <a:sym typeface="+mn-ea"/>
              </a:rPr>
              <a:t>写</a:t>
            </a:r>
            <a:endParaRPr lang="zh-CN" altLang="en-US" sz="3200"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grpSp>
        <p:nvGrpSpPr>
          <p:cNvPr id="310" name="Group 150"/>
          <p:cNvGrpSpPr/>
          <p:nvPr/>
        </p:nvGrpSpPr>
        <p:grpSpPr>
          <a:xfrm>
            <a:off x="5576241" y="5357286"/>
            <a:ext cx="344487" cy="400050"/>
            <a:chOff x="2611" y="3425"/>
            <a:chExt cx="217" cy="252"/>
          </a:xfrm>
        </p:grpSpPr>
        <p:sp>
          <p:nvSpPr>
            <p:cNvPr id="311"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2"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3" name="Group 165"/>
          <p:cNvGrpSpPr/>
          <p:nvPr/>
        </p:nvGrpSpPr>
        <p:grpSpPr>
          <a:xfrm>
            <a:off x="5584178" y="5349348"/>
            <a:ext cx="344488" cy="400050"/>
            <a:chOff x="2855" y="3408"/>
            <a:chExt cx="217" cy="252"/>
          </a:xfrm>
        </p:grpSpPr>
        <p:sp>
          <p:nvSpPr>
            <p:cNvPr id="314"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315"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6" name="Group 168"/>
          <p:cNvGrpSpPr/>
          <p:nvPr/>
        </p:nvGrpSpPr>
        <p:grpSpPr>
          <a:xfrm>
            <a:off x="5582591" y="5349348"/>
            <a:ext cx="344487" cy="400050"/>
            <a:chOff x="2611" y="3425"/>
            <a:chExt cx="217" cy="252"/>
          </a:xfrm>
        </p:grpSpPr>
        <p:sp>
          <p:nvSpPr>
            <p:cNvPr id="317"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8"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27" name="Group 173"/>
          <p:cNvGrpSpPr/>
          <p:nvPr/>
        </p:nvGrpSpPr>
        <p:grpSpPr>
          <a:xfrm>
            <a:off x="5398441" y="1657117"/>
            <a:ext cx="738188" cy="2051050"/>
            <a:chOff x="2499" y="1083"/>
            <a:chExt cx="465" cy="1292"/>
          </a:xfrm>
        </p:grpSpPr>
        <p:sp>
          <p:nvSpPr>
            <p:cNvPr id="328" name="Rectangle 174"/>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9" name="Rectangle 175"/>
            <p:cNvSpPr/>
            <p:nvPr/>
          </p:nvSpPr>
          <p:spPr>
            <a:xfrm>
              <a:off x="2540" y="1636"/>
              <a:ext cx="358" cy="138"/>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30" name="Text Box 176"/>
            <p:cNvSpPr txBox="1"/>
            <p:nvPr/>
          </p:nvSpPr>
          <p:spPr>
            <a:xfrm>
              <a:off x="2499" y="1967"/>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blinds(horizontal)">
                                      <p:cBhvr>
                                        <p:cTn id="7" dur="500"/>
                                        <p:tgtEl>
                                          <p:spTgt spid="31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16"/>
                                        </p:tgtEl>
                                        <p:attrNameLst>
                                          <p:attrName>style.visibility</p:attrName>
                                        </p:attrNameLst>
                                      </p:cBhvr>
                                      <p:to>
                                        <p:strVal val="visible"/>
                                      </p:to>
                                    </p:set>
                                    <p:animEffect transition="in" filter="blinds(horizontal)">
                                      <p:cBhvr>
                                        <p:cTn id="11" dur="500"/>
                                        <p:tgtEl>
                                          <p:spTgt spid="316"/>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327"/>
                                        </p:tgtEl>
                                        <p:attrNameLst>
                                          <p:attrName>style.visibility</p:attrName>
                                        </p:attrNameLst>
                                      </p:cBhvr>
                                      <p:to>
                                        <p:strVal val="visible"/>
                                      </p:to>
                                    </p:set>
                                    <p:animEffect transition="in" filter="barn(outVertical)">
                                      <p:cBhvr>
                                        <p:cTn id="15"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59</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200" b="1">
                <a:ea typeface="楷体_GB2312" pitchFamily="49" charset="-122"/>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 </a:t>
            </a:r>
            <a:r>
              <a:rPr lang="en-US" altLang="zh-CN" sz="3200" b="1">
                <a:latin typeface="Times New Roman" panose="02020603050405020304" pitchFamily="18" charset="0"/>
                <a:sym typeface="+mn-ea"/>
              </a:rPr>
              <a:t> </a:t>
            </a:r>
            <a:r>
              <a:rPr lang="zh-CN" altLang="en-US" sz="3200" b="1">
                <a:solidFill>
                  <a:schemeClr val="folHlink"/>
                </a:solidFill>
                <a:latin typeface="Times New Roman" panose="02020603050405020304" pitchFamily="18" charset="0"/>
                <a:sym typeface="+mn-ea"/>
              </a:rPr>
              <a:t>写</a:t>
            </a:r>
            <a:endParaRPr lang="zh-CN" altLang="en-US" sz="3200"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grpSp>
        <p:nvGrpSpPr>
          <p:cNvPr id="310" name="Group 150"/>
          <p:cNvGrpSpPr/>
          <p:nvPr/>
        </p:nvGrpSpPr>
        <p:grpSpPr>
          <a:xfrm>
            <a:off x="5576241" y="5357286"/>
            <a:ext cx="344487" cy="400050"/>
            <a:chOff x="2611" y="3425"/>
            <a:chExt cx="217" cy="252"/>
          </a:xfrm>
        </p:grpSpPr>
        <p:sp>
          <p:nvSpPr>
            <p:cNvPr id="311"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2"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3" name="Group 165"/>
          <p:cNvGrpSpPr/>
          <p:nvPr/>
        </p:nvGrpSpPr>
        <p:grpSpPr>
          <a:xfrm>
            <a:off x="5584178" y="5349348"/>
            <a:ext cx="344488" cy="400050"/>
            <a:chOff x="2855" y="3408"/>
            <a:chExt cx="217" cy="252"/>
          </a:xfrm>
        </p:grpSpPr>
        <p:sp>
          <p:nvSpPr>
            <p:cNvPr id="314"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315"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6" name="Group 168"/>
          <p:cNvGrpSpPr/>
          <p:nvPr/>
        </p:nvGrpSpPr>
        <p:grpSpPr>
          <a:xfrm>
            <a:off x="5582591" y="5349348"/>
            <a:ext cx="344487" cy="400050"/>
            <a:chOff x="2611" y="3425"/>
            <a:chExt cx="217" cy="252"/>
          </a:xfrm>
        </p:grpSpPr>
        <p:sp>
          <p:nvSpPr>
            <p:cNvPr id="317"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8"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23" name="Group 173"/>
          <p:cNvGrpSpPr/>
          <p:nvPr/>
        </p:nvGrpSpPr>
        <p:grpSpPr>
          <a:xfrm>
            <a:off x="5398441" y="1657117"/>
            <a:ext cx="738188" cy="2051050"/>
            <a:chOff x="2499" y="1083"/>
            <a:chExt cx="465" cy="1292"/>
          </a:xfrm>
        </p:grpSpPr>
        <p:sp>
          <p:nvSpPr>
            <p:cNvPr id="324" name="Rectangle 174"/>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5" name="Rectangle 175"/>
            <p:cNvSpPr/>
            <p:nvPr/>
          </p:nvSpPr>
          <p:spPr>
            <a:xfrm>
              <a:off x="2540" y="1636"/>
              <a:ext cx="358" cy="138"/>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6" name="Text Box 176"/>
            <p:cNvSpPr txBox="1"/>
            <p:nvPr/>
          </p:nvSpPr>
          <p:spPr>
            <a:xfrm>
              <a:off x="2499" y="1967"/>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grpSp>
        <p:nvGrpSpPr>
          <p:cNvPr id="327" name="Group 150"/>
          <p:cNvGrpSpPr/>
          <p:nvPr/>
        </p:nvGrpSpPr>
        <p:grpSpPr>
          <a:xfrm>
            <a:off x="9086988" y="4728360"/>
            <a:ext cx="628650" cy="461541"/>
            <a:chOff x="4775" y="2954"/>
            <a:chExt cx="384" cy="319"/>
          </a:xfrm>
        </p:grpSpPr>
        <p:sp>
          <p:nvSpPr>
            <p:cNvPr id="328"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txBody>
            <a:bodyPr/>
            <a:lstStyle/>
            <a:p>
              <a:endParaRPr lang="zh-CN" altLang="en-US"/>
            </a:p>
          </p:txBody>
        </p:sp>
        <p:sp>
          <p:nvSpPr>
            <p:cNvPr id="329" name="Text Box 152"/>
            <p:cNvSpPr txBox="1"/>
            <p:nvPr/>
          </p:nvSpPr>
          <p:spPr>
            <a:xfrm>
              <a:off x="4861" y="2954"/>
              <a:ext cx="249" cy="319"/>
            </a:xfrm>
            <a:prstGeom prst="rect">
              <a:avLst/>
            </a:prstGeom>
            <a:noFill/>
            <a:ln w="9525">
              <a:noFill/>
            </a:ln>
          </p:spPr>
          <p:txBody>
            <a:bodyPr wrap="none">
              <a:spAutoFit/>
            </a:bodyPr>
            <a:lstStyle/>
            <a:p>
              <a:pPr>
                <a:spcBef>
                  <a:spcPct val="50000"/>
                </a:spcBef>
              </a:pPr>
              <a:r>
                <a:rPr lang="en-US" altLang="zh-CN" sz="24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blinds(horizontal)">
                                      <p:cBhvr>
                                        <p:cTn id="7"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存储器的层次结构</a:t>
            </a:r>
          </a:p>
        </p:txBody>
      </p:sp>
      <p:sp>
        <p:nvSpPr>
          <p:cNvPr id="6" name="内容占位符 5"/>
          <p:cNvSpPr>
            <a:spLocks noGrp="1"/>
          </p:cNvSpPr>
          <p:nvPr>
            <p:ph idx="1"/>
          </p:nvPr>
        </p:nvSpPr>
        <p:spPr/>
        <p:txBody>
          <a:bodyPr>
            <a:normAutofit/>
          </a:bodyPr>
          <a:lstStyle/>
          <a:p>
            <a:pPr marL="457200" lvl="1" indent="0">
              <a:buNone/>
            </a:pPr>
            <a:r>
              <a:rPr lang="zh-CN" altLang="en-US" sz="3200" b="1" dirty="0">
                <a:latin typeface="Times New Roman" panose="02020603050405020304" pitchFamily="18" charset="0"/>
                <a:sym typeface="+mn-ea"/>
              </a:rPr>
              <a:t>存储器三个主要特性的关系</a:t>
            </a:r>
            <a:endParaRPr lang="zh-CN" altLang="en-US" sz="3200" b="1" dirty="0">
              <a:latin typeface="Times New Roman" panose="02020603050405020304" pitchFamily="18" charset="0"/>
            </a:endParaRPr>
          </a:p>
          <a:p>
            <a:pPr lvl="3"/>
            <a:endParaRPr lang="zh-CN" altLang="en-US" b="1" dirty="0">
              <a:latin typeface="Times New Roman" panose="02020603050405020304" pitchFamily="18" charset="0"/>
              <a:sym typeface="+mn-ea"/>
            </a:endParaRPr>
          </a:p>
          <a:p>
            <a:pPr lvl="2"/>
            <a:endParaRPr lang="zh-CN" altLang="en-US" b="1" dirty="0">
              <a:latin typeface="Times New Roman" panose="02020603050405020304" pitchFamily="18" charset="0"/>
              <a:sym typeface="+mn-ea"/>
            </a:endParaRPr>
          </a:p>
          <a:p>
            <a:pPr lvl="2"/>
            <a:endParaRPr lang="en-US" altLang="zh-CN" b="1" dirty="0">
              <a:latin typeface="Times New Roman" panose="02020603050405020304" pitchFamily="18" charset="0"/>
              <a:sym typeface="+mn-ea"/>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6</a:t>
            </a:fld>
            <a:endParaRPr lang="zh-CN" altLang="en-US" dirty="0"/>
          </a:p>
        </p:txBody>
      </p:sp>
      <p:sp>
        <p:nvSpPr>
          <p:cNvPr id="318466" name="Text Box 2"/>
          <p:cNvSpPr txBox="1"/>
          <p:nvPr/>
        </p:nvSpPr>
        <p:spPr>
          <a:xfrm>
            <a:off x="9450070" y="3076258"/>
            <a:ext cx="490538" cy="457200"/>
          </a:xfrm>
          <a:prstGeom prst="rect">
            <a:avLst/>
          </a:prstGeom>
          <a:noFill/>
          <a:ln w="9525">
            <a:noFill/>
          </a:ln>
        </p:spPr>
        <p:txBody>
          <a:bodyPr wrap="none">
            <a:spAutoFit/>
          </a:bodyPr>
          <a:lstStyle/>
          <a:p>
            <a:r>
              <a:rPr lang="zh-CN" altLang="en-US" b="1" dirty="0">
                <a:latin typeface="Times New Roman" panose="02020603050405020304" pitchFamily="18" charset="0"/>
              </a:rPr>
              <a:t>高</a:t>
            </a:r>
          </a:p>
        </p:txBody>
      </p:sp>
      <p:grpSp>
        <p:nvGrpSpPr>
          <p:cNvPr id="2" name="Group 3"/>
          <p:cNvGrpSpPr/>
          <p:nvPr/>
        </p:nvGrpSpPr>
        <p:grpSpPr>
          <a:xfrm>
            <a:off x="9450070" y="3728720"/>
            <a:ext cx="490538" cy="2566988"/>
            <a:chOff x="5040" y="2108"/>
            <a:chExt cx="309" cy="1617"/>
          </a:xfrm>
        </p:grpSpPr>
        <p:sp>
          <p:nvSpPr>
            <p:cNvPr id="15421" name="Text Box 4"/>
            <p:cNvSpPr txBox="1"/>
            <p:nvPr/>
          </p:nvSpPr>
          <p:spPr>
            <a:xfrm>
              <a:off x="5040" y="3437"/>
              <a:ext cx="309" cy="288"/>
            </a:xfrm>
            <a:prstGeom prst="rect">
              <a:avLst/>
            </a:prstGeom>
            <a:noFill/>
            <a:ln w="9525">
              <a:noFill/>
            </a:ln>
          </p:spPr>
          <p:txBody>
            <a:bodyPr wrap="none">
              <a:spAutoFit/>
            </a:bodyPr>
            <a:lstStyle/>
            <a:p>
              <a:r>
                <a:rPr lang="zh-CN" altLang="en-US" b="1" dirty="0">
                  <a:latin typeface="Times New Roman" panose="02020603050405020304" pitchFamily="18" charset="0"/>
                </a:rPr>
                <a:t>低</a:t>
              </a:r>
            </a:p>
          </p:txBody>
        </p:sp>
        <p:sp>
          <p:nvSpPr>
            <p:cNvPr id="15422" name="Line 5"/>
            <p:cNvSpPr/>
            <p:nvPr/>
          </p:nvSpPr>
          <p:spPr>
            <a:xfrm>
              <a:off x="5220" y="2108"/>
              <a:ext cx="0" cy="1264"/>
            </a:xfrm>
            <a:prstGeom prst="line">
              <a:avLst/>
            </a:prstGeom>
            <a:ln w="38100" cap="flat" cmpd="sng">
              <a:solidFill>
                <a:schemeClr val="tx1"/>
              </a:solidFill>
              <a:prstDash val="solid"/>
              <a:headEnd type="none" w="med" len="med"/>
              <a:tailEnd type="stealth" w="med" len="med"/>
            </a:ln>
          </p:spPr>
        </p:sp>
      </p:grpSp>
      <p:sp>
        <p:nvSpPr>
          <p:cNvPr id="318471" name="Text Box 7"/>
          <p:cNvSpPr txBox="1"/>
          <p:nvPr/>
        </p:nvSpPr>
        <p:spPr>
          <a:xfrm>
            <a:off x="8394383" y="3076258"/>
            <a:ext cx="490537" cy="457200"/>
          </a:xfrm>
          <a:prstGeom prst="rect">
            <a:avLst/>
          </a:prstGeom>
          <a:noFill/>
          <a:ln w="9525">
            <a:noFill/>
          </a:ln>
        </p:spPr>
        <p:txBody>
          <a:bodyPr wrap="none">
            <a:spAutoFit/>
          </a:bodyPr>
          <a:lstStyle/>
          <a:p>
            <a:r>
              <a:rPr lang="zh-CN" altLang="en-US" b="1" dirty="0">
                <a:latin typeface="Times New Roman" panose="02020603050405020304" pitchFamily="18" charset="0"/>
              </a:rPr>
              <a:t>小</a:t>
            </a:r>
          </a:p>
        </p:txBody>
      </p:sp>
      <p:grpSp>
        <p:nvGrpSpPr>
          <p:cNvPr id="5" name="Group 8"/>
          <p:cNvGrpSpPr/>
          <p:nvPr/>
        </p:nvGrpSpPr>
        <p:grpSpPr>
          <a:xfrm>
            <a:off x="8394383" y="3728720"/>
            <a:ext cx="490537" cy="2566988"/>
            <a:chOff x="4375" y="2108"/>
            <a:chExt cx="309" cy="1617"/>
          </a:xfrm>
        </p:grpSpPr>
        <p:sp>
          <p:nvSpPr>
            <p:cNvPr id="15419" name="Text Box 9"/>
            <p:cNvSpPr txBox="1"/>
            <p:nvPr/>
          </p:nvSpPr>
          <p:spPr>
            <a:xfrm>
              <a:off x="4375" y="3437"/>
              <a:ext cx="309" cy="288"/>
            </a:xfrm>
            <a:prstGeom prst="rect">
              <a:avLst/>
            </a:prstGeom>
            <a:noFill/>
            <a:ln w="9525">
              <a:noFill/>
            </a:ln>
          </p:spPr>
          <p:txBody>
            <a:bodyPr>
              <a:spAutoFit/>
            </a:bodyPr>
            <a:lstStyle/>
            <a:p>
              <a:r>
                <a:rPr lang="zh-CN" altLang="en-US" b="1" dirty="0">
                  <a:latin typeface="Times New Roman" panose="02020603050405020304" pitchFamily="18" charset="0"/>
                </a:rPr>
                <a:t>大</a:t>
              </a:r>
            </a:p>
          </p:txBody>
        </p:sp>
        <p:sp>
          <p:nvSpPr>
            <p:cNvPr id="15420" name="Line 10"/>
            <p:cNvSpPr/>
            <p:nvPr/>
          </p:nvSpPr>
          <p:spPr>
            <a:xfrm>
              <a:off x="4548" y="2108"/>
              <a:ext cx="0" cy="1264"/>
            </a:xfrm>
            <a:prstGeom prst="line">
              <a:avLst/>
            </a:prstGeom>
            <a:ln w="38100" cap="flat" cmpd="sng">
              <a:solidFill>
                <a:schemeClr val="tx1"/>
              </a:solidFill>
              <a:prstDash val="solid"/>
              <a:headEnd type="none" w="med" len="med"/>
              <a:tailEnd type="stealth" w="med" len="med"/>
            </a:ln>
          </p:spPr>
        </p:sp>
      </p:grpSp>
      <p:sp>
        <p:nvSpPr>
          <p:cNvPr id="318475" name="Text Box 11"/>
          <p:cNvSpPr txBox="1"/>
          <p:nvPr/>
        </p:nvSpPr>
        <p:spPr>
          <a:xfrm>
            <a:off x="7338695" y="3076258"/>
            <a:ext cx="490538" cy="457200"/>
          </a:xfrm>
          <a:prstGeom prst="rect">
            <a:avLst/>
          </a:prstGeom>
          <a:noFill/>
          <a:ln w="9525">
            <a:noFill/>
          </a:ln>
        </p:spPr>
        <p:txBody>
          <a:bodyPr>
            <a:spAutoFit/>
          </a:bodyPr>
          <a:lstStyle/>
          <a:p>
            <a:r>
              <a:rPr lang="zh-CN" altLang="en-US" b="1" dirty="0">
                <a:latin typeface="Times New Roman" panose="02020603050405020304" pitchFamily="18" charset="0"/>
              </a:rPr>
              <a:t>快</a:t>
            </a:r>
          </a:p>
        </p:txBody>
      </p:sp>
      <p:grpSp>
        <p:nvGrpSpPr>
          <p:cNvPr id="7" name="Group 12"/>
          <p:cNvGrpSpPr/>
          <p:nvPr/>
        </p:nvGrpSpPr>
        <p:grpSpPr>
          <a:xfrm>
            <a:off x="7338695" y="3728720"/>
            <a:ext cx="490538" cy="2566988"/>
            <a:chOff x="3710" y="2108"/>
            <a:chExt cx="309" cy="1617"/>
          </a:xfrm>
        </p:grpSpPr>
        <p:sp>
          <p:nvSpPr>
            <p:cNvPr id="15417" name="Text Box 13"/>
            <p:cNvSpPr txBox="1"/>
            <p:nvPr/>
          </p:nvSpPr>
          <p:spPr>
            <a:xfrm>
              <a:off x="3710" y="3437"/>
              <a:ext cx="309" cy="288"/>
            </a:xfrm>
            <a:prstGeom prst="rect">
              <a:avLst/>
            </a:prstGeom>
            <a:noFill/>
            <a:ln w="9525">
              <a:noFill/>
            </a:ln>
          </p:spPr>
          <p:txBody>
            <a:bodyPr wrap="none">
              <a:spAutoFit/>
            </a:bodyPr>
            <a:lstStyle/>
            <a:p>
              <a:r>
                <a:rPr lang="zh-CN" altLang="en-US" b="1" dirty="0">
                  <a:latin typeface="Times New Roman" panose="02020603050405020304" pitchFamily="18" charset="0"/>
                </a:rPr>
                <a:t>慢</a:t>
              </a:r>
            </a:p>
          </p:txBody>
        </p:sp>
        <p:sp>
          <p:nvSpPr>
            <p:cNvPr id="15418" name="Line 14"/>
            <p:cNvSpPr/>
            <p:nvPr/>
          </p:nvSpPr>
          <p:spPr>
            <a:xfrm>
              <a:off x="3852" y="2108"/>
              <a:ext cx="0" cy="1264"/>
            </a:xfrm>
            <a:prstGeom prst="line">
              <a:avLst/>
            </a:prstGeom>
            <a:ln w="38100" cap="flat" cmpd="sng">
              <a:solidFill>
                <a:schemeClr val="tx1"/>
              </a:solidFill>
              <a:prstDash val="solid"/>
              <a:headEnd type="none" w="med" len="med"/>
              <a:tailEnd type="stealth" w="med" len="med"/>
            </a:ln>
          </p:spPr>
        </p:sp>
      </p:grpSp>
      <p:grpSp>
        <p:nvGrpSpPr>
          <p:cNvPr id="8" name="Group 15"/>
          <p:cNvGrpSpPr/>
          <p:nvPr/>
        </p:nvGrpSpPr>
        <p:grpSpPr>
          <a:xfrm>
            <a:off x="5684520" y="4925695"/>
            <a:ext cx="1284288" cy="1287463"/>
            <a:chOff x="2668" y="2862"/>
            <a:chExt cx="809" cy="811"/>
          </a:xfrm>
        </p:grpSpPr>
        <p:sp>
          <p:nvSpPr>
            <p:cNvPr id="15413" name="Text Box 16"/>
            <p:cNvSpPr txBox="1"/>
            <p:nvPr/>
          </p:nvSpPr>
          <p:spPr>
            <a:xfrm>
              <a:off x="3026" y="3063"/>
              <a:ext cx="346" cy="480"/>
            </a:xfrm>
            <a:prstGeom prst="rect">
              <a:avLst/>
            </a:prstGeom>
            <a:noFill/>
            <a:ln w="9525">
              <a:noFill/>
            </a:ln>
          </p:spPr>
          <p:txBody>
            <a:bodyPr vert="eaVert">
              <a:spAutoFit/>
            </a:bodyPr>
            <a:lstStyle/>
            <a:p>
              <a:r>
                <a:rPr lang="zh-CN" altLang="en-US" b="1" dirty="0">
                  <a:latin typeface="Times New Roman" panose="02020603050405020304" pitchFamily="18" charset="0"/>
                </a:rPr>
                <a:t>辅存</a:t>
              </a:r>
            </a:p>
          </p:txBody>
        </p:sp>
        <p:sp>
          <p:nvSpPr>
            <p:cNvPr id="15414" name="Line 17"/>
            <p:cNvSpPr/>
            <p:nvPr/>
          </p:nvSpPr>
          <p:spPr>
            <a:xfrm rot="10800000">
              <a:off x="3180" y="2862"/>
              <a:ext cx="0" cy="204"/>
            </a:xfrm>
            <a:prstGeom prst="line">
              <a:avLst/>
            </a:prstGeom>
            <a:ln w="38100" cap="flat" cmpd="sng">
              <a:solidFill>
                <a:schemeClr val="folHlink"/>
              </a:solidFill>
              <a:prstDash val="solid"/>
              <a:headEnd type="none" w="med" len="med"/>
              <a:tailEnd type="stealth" w="sm" len="sm"/>
            </a:ln>
          </p:spPr>
        </p:sp>
        <p:sp>
          <p:nvSpPr>
            <p:cNvPr id="15415" name="Line 18"/>
            <p:cNvSpPr/>
            <p:nvPr/>
          </p:nvSpPr>
          <p:spPr>
            <a:xfrm>
              <a:off x="3180" y="3483"/>
              <a:ext cx="0" cy="179"/>
            </a:xfrm>
            <a:prstGeom prst="line">
              <a:avLst/>
            </a:prstGeom>
            <a:ln w="38100" cap="flat" cmpd="sng">
              <a:solidFill>
                <a:schemeClr val="folHlink"/>
              </a:solidFill>
              <a:prstDash val="solid"/>
              <a:headEnd type="none" w="med" len="med"/>
              <a:tailEnd type="stealth" w="sm" len="sm"/>
            </a:ln>
          </p:spPr>
        </p:sp>
        <p:sp>
          <p:nvSpPr>
            <p:cNvPr id="15416" name="Freeform 19"/>
            <p:cNvSpPr/>
            <p:nvPr/>
          </p:nvSpPr>
          <p:spPr>
            <a:xfrm>
              <a:off x="2668" y="3672"/>
              <a:ext cx="809" cy="1"/>
            </a:xfrm>
            <a:custGeom>
              <a:avLst/>
              <a:gdLst>
                <a:gd name="txL" fmla="*/ 0 w 809"/>
                <a:gd name="txT" fmla="*/ 0 h 1"/>
                <a:gd name="txR" fmla="*/ 809 w 809"/>
                <a:gd name="txB" fmla="*/ 1 h 1"/>
              </a:gdLst>
              <a:ahLst/>
              <a:cxnLst>
                <a:cxn ang="0">
                  <a:pos x="0" y="0"/>
                </a:cxn>
                <a:cxn ang="0">
                  <a:pos x="809" y="0"/>
                </a:cxn>
              </a:cxnLst>
              <a:rect l="txL" t="txT" r="txR" b="txB"/>
              <a:pathLst>
                <a:path w="809" h="1">
                  <a:moveTo>
                    <a:pt x="0" y="0"/>
                  </a:moveTo>
                  <a:lnTo>
                    <a:pt x="809"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grpSp>
        <p:nvGrpSpPr>
          <p:cNvPr id="9" name="Group 20"/>
          <p:cNvGrpSpPr/>
          <p:nvPr/>
        </p:nvGrpSpPr>
        <p:grpSpPr>
          <a:xfrm>
            <a:off x="1939608" y="2901633"/>
            <a:ext cx="3810000" cy="3330575"/>
            <a:chOff x="309" y="1587"/>
            <a:chExt cx="2400" cy="2098"/>
          </a:xfrm>
        </p:grpSpPr>
        <p:sp>
          <p:nvSpPr>
            <p:cNvPr id="15397" name="Freeform 21"/>
            <p:cNvSpPr/>
            <p:nvPr/>
          </p:nvSpPr>
          <p:spPr>
            <a:xfrm>
              <a:off x="618" y="3141"/>
              <a:ext cx="1785" cy="1"/>
            </a:xfrm>
            <a:custGeom>
              <a:avLst/>
              <a:gdLst>
                <a:gd name="txL" fmla="*/ 0 w 1785"/>
                <a:gd name="txT" fmla="*/ 0 h 1"/>
                <a:gd name="txR" fmla="*/ 1785 w 1785"/>
                <a:gd name="txB" fmla="*/ 1 h 1"/>
              </a:gdLst>
              <a:ahLst/>
              <a:cxnLst>
                <a:cxn ang="0">
                  <a:pos x="0" y="0"/>
                </a:cxn>
                <a:cxn ang="0">
                  <a:pos x="1785" y="0"/>
                </a:cxn>
              </a:cxnLst>
              <a:rect l="txL" t="txT" r="txR" b="txB"/>
              <a:pathLst>
                <a:path w="1785" h="1">
                  <a:moveTo>
                    <a:pt x="0" y="0"/>
                  </a:moveTo>
                  <a:lnTo>
                    <a:pt x="1785"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98" name="Freeform 22"/>
            <p:cNvSpPr/>
            <p:nvPr/>
          </p:nvSpPr>
          <p:spPr>
            <a:xfrm>
              <a:off x="777" y="2871"/>
              <a:ext cx="1464" cy="1"/>
            </a:xfrm>
            <a:custGeom>
              <a:avLst/>
              <a:gdLst>
                <a:gd name="txL" fmla="*/ 0 w 1464"/>
                <a:gd name="txT" fmla="*/ 0 h 1"/>
                <a:gd name="txR" fmla="*/ 1464 w 1464"/>
                <a:gd name="txB" fmla="*/ 1 h 1"/>
              </a:gdLst>
              <a:ahLst/>
              <a:cxnLst>
                <a:cxn ang="0">
                  <a:pos x="0" y="0"/>
                </a:cxn>
                <a:cxn ang="0">
                  <a:pos x="1464" y="0"/>
                </a:cxn>
              </a:cxnLst>
              <a:rect l="txL" t="txT" r="txR" b="txB"/>
              <a:pathLst>
                <a:path w="1464" h="1">
                  <a:moveTo>
                    <a:pt x="0" y="0"/>
                  </a:moveTo>
                  <a:lnTo>
                    <a:pt x="1464"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99" name="Freeform 23"/>
            <p:cNvSpPr/>
            <p:nvPr/>
          </p:nvSpPr>
          <p:spPr>
            <a:xfrm>
              <a:off x="1065" y="2352"/>
              <a:ext cx="876" cy="3"/>
            </a:xfrm>
            <a:custGeom>
              <a:avLst/>
              <a:gdLst>
                <a:gd name="txL" fmla="*/ 0 w 876"/>
                <a:gd name="txT" fmla="*/ 0 h 3"/>
                <a:gd name="txR" fmla="*/ 876 w 876"/>
                <a:gd name="txB" fmla="*/ 3 h 3"/>
              </a:gdLst>
              <a:ahLst/>
              <a:cxnLst>
                <a:cxn ang="0">
                  <a:pos x="0" y="0"/>
                </a:cxn>
                <a:cxn ang="0">
                  <a:pos x="876" y="3"/>
                </a:cxn>
              </a:cxnLst>
              <a:rect l="txL" t="txT" r="txR" b="txB"/>
              <a:pathLst>
                <a:path w="876" h="3">
                  <a:moveTo>
                    <a:pt x="0" y="0"/>
                  </a:moveTo>
                  <a:lnTo>
                    <a:pt x="876"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0" name="Text Box 24"/>
            <p:cNvSpPr txBox="1"/>
            <p:nvPr/>
          </p:nvSpPr>
          <p:spPr>
            <a:xfrm>
              <a:off x="1148" y="2081"/>
              <a:ext cx="695" cy="288"/>
            </a:xfrm>
            <a:prstGeom prst="rect">
              <a:avLst/>
            </a:prstGeom>
            <a:noFill/>
            <a:ln w="9525">
              <a:noFill/>
            </a:ln>
          </p:spPr>
          <p:txBody>
            <a:bodyPr wrap="none">
              <a:spAutoFit/>
            </a:bodyPr>
            <a:lstStyle/>
            <a:p>
              <a:r>
                <a:rPr lang="zh-CN" altLang="en-US" b="1" dirty="0">
                  <a:latin typeface="Times New Roman" panose="02020603050405020304" pitchFamily="18" charset="0"/>
                </a:rPr>
                <a:t>寄存器</a:t>
              </a:r>
            </a:p>
          </p:txBody>
        </p:sp>
        <p:sp>
          <p:nvSpPr>
            <p:cNvPr id="15401" name="Text Box 25"/>
            <p:cNvSpPr txBox="1"/>
            <p:nvPr/>
          </p:nvSpPr>
          <p:spPr>
            <a:xfrm>
              <a:off x="1244" y="2333"/>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缓存</a:t>
              </a:r>
            </a:p>
          </p:txBody>
        </p:sp>
        <p:sp>
          <p:nvSpPr>
            <p:cNvPr id="15402" name="Text Box 26"/>
            <p:cNvSpPr txBox="1"/>
            <p:nvPr/>
          </p:nvSpPr>
          <p:spPr>
            <a:xfrm>
              <a:off x="1244" y="2593"/>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主存</a:t>
              </a:r>
            </a:p>
          </p:txBody>
        </p:sp>
        <p:sp>
          <p:nvSpPr>
            <p:cNvPr id="15403" name="Text Box 27"/>
            <p:cNvSpPr txBox="1"/>
            <p:nvPr/>
          </p:nvSpPr>
          <p:spPr>
            <a:xfrm>
              <a:off x="1244" y="286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磁盘</a:t>
              </a:r>
            </a:p>
          </p:txBody>
        </p:sp>
        <p:sp>
          <p:nvSpPr>
            <p:cNvPr id="15404" name="Text Box 28"/>
            <p:cNvSpPr txBox="1"/>
            <p:nvPr/>
          </p:nvSpPr>
          <p:spPr>
            <a:xfrm>
              <a:off x="1244" y="314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光盘</a:t>
              </a:r>
            </a:p>
          </p:txBody>
        </p:sp>
        <p:sp>
          <p:nvSpPr>
            <p:cNvPr id="15405" name="Text Box 29"/>
            <p:cNvSpPr txBox="1"/>
            <p:nvPr/>
          </p:nvSpPr>
          <p:spPr>
            <a:xfrm>
              <a:off x="1244" y="3397"/>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磁带</a:t>
              </a:r>
            </a:p>
          </p:txBody>
        </p:sp>
        <p:sp>
          <p:nvSpPr>
            <p:cNvPr id="15406" name="Freeform 30"/>
            <p:cNvSpPr/>
            <p:nvPr/>
          </p:nvSpPr>
          <p:spPr>
            <a:xfrm>
              <a:off x="309" y="3672"/>
              <a:ext cx="2397" cy="1"/>
            </a:xfrm>
            <a:custGeom>
              <a:avLst/>
              <a:gdLst>
                <a:gd name="txL" fmla="*/ 0 w 2397"/>
                <a:gd name="txT" fmla="*/ 0 h 1"/>
                <a:gd name="txR" fmla="*/ 2397 w 2397"/>
                <a:gd name="txB" fmla="*/ 1 h 1"/>
              </a:gdLst>
              <a:ahLst/>
              <a:cxnLst>
                <a:cxn ang="0">
                  <a:pos x="0" y="0"/>
                </a:cxn>
                <a:cxn ang="0">
                  <a:pos x="2397" y="0"/>
                </a:cxn>
              </a:cxnLst>
              <a:rect l="txL" t="txT" r="txR" b="txB"/>
              <a:pathLst>
                <a:path w="2397" h="1">
                  <a:moveTo>
                    <a:pt x="0" y="0"/>
                  </a:moveTo>
                  <a:lnTo>
                    <a:pt x="2397"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7" name="Freeform 31"/>
            <p:cNvSpPr/>
            <p:nvPr/>
          </p:nvSpPr>
          <p:spPr>
            <a:xfrm>
              <a:off x="1512" y="1599"/>
              <a:ext cx="1197" cy="2073"/>
            </a:xfrm>
            <a:custGeom>
              <a:avLst/>
              <a:gdLst>
                <a:gd name="txL" fmla="*/ 0 w 1197"/>
                <a:gd name="txT" fmla="*/ 0 h 2073"/>
                <a:gd name="txR" fmla="*/ 1197 w 1197"/>
                <a:gd name="txB" fmla="*/ 2073 h 2073"/>
              </a:gdLst>
              <a:ahLst/>
              <a:cxnLst>
                <a:cxn ang="0">
                  <a:pos x="0" y="0"/>
                </a:cxn>
                <a:cxn ang="0">
                  <a:pos x="1197" y="2073"/>
                </a:cxn>
              </a:cxnLst>
              <a:rect l="txL" t="txT" r="txR" b="txB"/>
              <a:pathLst>
                <a:path w="1197" h="2073">
                  <a:moveTo>
                    <a:pt x="0" y="0"/>
                  </a:moveTo>
                  <a:lnTo>
                    <a:pt x="1197" y="207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8" name="Freeform 32"/>
            <p:cNvSpPr/>
            <p:nvPr/>
          </p:nvSpPr>
          <p:spPr>
            <a:xfrm>
              <a:off x="456" y="3417"/>
              <a:ext cx="2103" cy="3"/>
            </a:xfrm>
            <a:custGeom>
              <a:avLst/>
              <a:gdLst>
                <a:gd name="txL" fmla="*/ 0 w 2103"/>
                <a:gd name="txT" fmla="*/ 0 h 3"/>
                <a:gd name="txR" fmla="*/ 2103 w 2103"/>
                <a:gd name="txB" fmla="*/ 3 h 3"/>
              </a:gdLst>
              <a:ahLst/>
              <a:cxnLst>
                <a:cxn ang="0">
                  <a:pos x="0" y="0"/>
                </a:cxn>
                <a:cxn ang="0">
                  <a:pos x="2103" y="3"/>
                </a:cxn>
              </a:cxnLst>
              <a:rect l="txL" t="txT" r="txR" b="txB"/>
              <a:pathLst>
                <a:path w="2103" h="3">
                  <a:moveTo>
                    <a:pt x="0" y="0"/>
                  </a:moveTo>
                  <a:lnTo>
                    <a:pt x="2103" y="3"/>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09" name="Freeform 33"/>
            <p:cNvSpPr/>
            <p:nvPr/>
          </p:nvSpPr>
          <p:spPr>
            <a:xfrm>
              <a:off x="912" y="2625"/>
              <a:ext cx="1191" cy="1"/>
            </a:xfrm>
            <a:custGeom>
              <a:avLst/>
              <a:gdLst>
                <a:gd name="txL" fmla="*/ 0 w 1191"/>
                <a:gd name="txT" fmla="*/ 0 h 1"/>
                <a:gd name="txR" fmla="*/ 1191 w 1191"/>
                <a:gd name="txB" fmla="*/ 1 h 1"/>
              </a:gdLst>
              <a:ahLst/>
              <a:cxnLst>
                <a:cxn ang="0">
                  <a:pos x="0" y="0"/>
                </a:cxn>
                <a:cxn ang="0">
                  <a:pos x="1191" y="0"/>
                </a:cxn>
              </a:cxnLst>
              <a:rect l="txL" t="txT" r="txR" b="txB"/>
              <a:pathLst>
                <a:path w="1191" h="1">
                  <a:moveTo>
                    <a:pt x="0" y="0"/>
                  </a:moveTo>
                  <a:lnTo>
                    <a:pt x="1191" y="0"/>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410" name="Text Box 34"/>
            <p:cNvSpPr txBox="1"/>
            <p:nvPr/>
          </p:nvSpPr>
          <p:spPr>
            <a:xfrm>
              <a:off x="1244" y="3141"/>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光盘</a:t>
              </a:r>
            </a:p>
          </p:txBody>
        </p:sp>
        <p:sp>
          <p:nvSpPr>
            <p:cNvPr id="15411" name="Text Box 35"/>
            <p:cNvSpPr txBox="1"/>
            <p:nvPr/>
          </p:nvSpPr>
          <p:spPr>
            <a:xfrm>
              <a:off x="1244" y="3397"/>
              <a:ext cx="502" cy="288"/>
            </a:xfrm>
            <a:prstGeom prst="rect">
              <a:avLst/>
            </a:prstGeom>
            <a:noFill/>
            <a:ln w="9525">
              <a:noFill/>
            </a:ln>
          </p:spPr>
          <p:txBody>
            <a:bodyPr wrap="none">
              <a:spAutoFit/>
            </a:bodyPr>
            <a:lstStyle/>
            <a:p>
              <a:r>
                <a:rPr lang="zh-CN" altLang="en-US" b="1" dirty="0">
                  <a:latin typeface="Times New Roman" panose="02020603050405020304" pitchFamily="18" charset="0"/>
                </a:rPr>
                <a:t>磁带</a:t>
              </a:r>
            </a:p>
          </p:txBody>
        </p:sp>
        <p:sp>
          <p:nvSpPr>
            <p:cNvPr id="15412" name="Freeform 36"/>
            <p:cNvSpPr/>
            <p:nvPr/>
          </p:nvSpPr>
          <p:spPr>
            <a:xfrm>
              <a:off x="309" y="1587"/>
              <a:ext cx="1203" cy="2085"/>
            </a:xfrm>
            <a:custGeom>
              <a:avLst/>
              <a:gdLst>
                <a:gd name="txL" fmla="*/ 0 w 1203"/>
                <a:gd name="txT" fmla="*/ 0 h 2085"/>
                <a:gd name="txR" fmla="*/ 1203 w 1203"/>
                <a:gd name="txB" fmla="*/ 2085 h 2085"/>
              </a:gdLst>
              <a:ahLst/>
              <a:cxnLst>
                <a:cxn ang="0">
                  <a:pos x="1203" y="0"/>
                </a:cxn>
                <a:cxn ang="0">
                  <a:pos x="0" y="2085"/>
                </a:cxn>
              </a:cxnLst>
              <a:rect l="txL" t="txT" r="txR" b="txB"/>
              <a:pathLst>
                <a:path w="1203" h="2085">
                  <a:moveTo>
                    <a:pt x="1203" y="0"/>
                  </a:moveTo>
                  <a:lnTo>
                    <a:pt x="0" y="2085"/>
                  </a:lnTo>
                </a:path>
              </a:pathLst>
            </a:custGeom>
            <a:noFill/>
            <a:ln w="38100" cap="flat" cmpd="sng">
              <a:solidFill>
                <a:schemeClr val="tx1"/>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grpSp>
      <p:grpSp>
        <p:nvGrpSpPr>
          <p:cNvPr id="10" name="Group 37"/>
          <p:cNvGrpSpPr/>
          <p:nvPr/>
        </p:nvGrpSpPr>
        <p:grpSpPr>
          <a:xfrm>
            <a:off x="7103745" y="2363470"/>
            <a:ext cx="3392488" cy="541338"/>
            <a:chOff x="3562" y="1248"/>
            <a:chExt cx="2137" cy="341"/>
          </a:xfrm>
        </p:grpSpPr>
        <p:sp>
          <p:nvSpPr>
            <p:cNvPr id="15393" name="Text Box 38"/>
            <p:cNvSpPr txBox="1"/>
            <p:nvPr/>
          </p:nvSpPr>
          <p:spPr>
            <a:xfrm>
              <a:off x="3562" y="1261"/>
              <a:ext cx="566" cy="327"/>
            </a:xfrm>
            <a:prstGeom prst="rect">
              <a:avLst/>
            </a:prstGeom>
            <a:noFill/>
            <a:ln w="9525">
              <a:noFill/>
            </a:ln>
          </p:spPr>
          <p:txBody>
            <a:bodyPr wrap="none">
              <a:spAutoFit/>
            </a:bodyPr>
            <a:lstStyle/>
            <a:p>
              <a:r>
                <a:rPr lang="zh-CN" altLang="en-US" sz="2800" b="1" dirty="0">
                  <a:solidFill>
                    <a:srgbClr val="7030A0"/>
                  </a:solidFill>
                  <a:latin typeface="Times New Roman" panose="02020603050405020304" pitchFamily="18" charset="0"/>
                </a:rPr>
                <a:t>速度</a:t>
              </a:r>
            </a:p>
          </p:txBody>
        </p:sp>
        <p:sp>
          <p:nvSpPr>
            <p:cNvPr id="15394" name="Text Box 39"/>
            <p:cNvSpPr txBox="1"/>
            <p:nvPr/>
          </p:nvSpPr>
          <p:spPr>
            <a:xfrm>
              <a:off x="4206" y="1261"/>
              <a:ext cx="566"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容量</a:t>
              </a:r>
            </a:p>
          </p:txBody>
        </p:sp>
        <p:sp>
          <p:nvSpPr>
            <p:cNvPr id="15395" name="Text Box 40"/>
            <p:cNvSpPr txBox="1"/>
            <p:nvPr/>
          </p:nvSpPr>
          <p:spPr>
            <a:xfrm>
              <a:off x="4796" y="1262"/>
              <a:ext cx="903"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价格  位</a:t>
              </a:r>
            </a:p>
          </p:txBody>
        </p:sp>
        <p:sp>
          <p:nvSpPr>
            <p:cNvPr id="15396" name="Text Box 41"/>
            <p:cNvSpPr txBox="1"/>
            <p:nvPr/>
          </p:nvSpPr>
          <p:spPr>
            <a:xfrm>
              <a:off x="5199" y="1248"/>
              <a:ext cx="341" cy="327"/>
            </a:xfrm>
            <a:prstGeom prst="rect">
              <a:avLst/>
            </a:prstGeom>
            <a:noFill/>
            <a:ln w="9525">
              <a:noFill/>
            </a:ln>
          </p:spPr>
          <p:txBody>
            <a:bodyPr wrap="none">
              <a:spAutoFit/>
            </a:bodyPr>
            <a:lstStyle/>
            <a:p>
              <a:r>
                <a:rPr lang="zh-CN" altLang="en-US" sz="2800" b="1" dirty="0">
                  <a:solidFill>
                    <a:schemeClr val="folHlink"/>
                  </a:solidFill>
                  <a:latin typeface="Times New Roman" panose="02020603050405020304" pitchFamily="18" charset="0"/>
                </a:rPr>
                <a:t>／</a:t>
              </a:r>
            </a:p>
          </p:txBody>
        </p:sp>
      </p:grpSp>
      <p:grpSp>
        <p:nvGrpSpPr>
          <p:cNvPr id="11" name="Group 44"/>
          <p:cNvGrpSpPr/>
          <p:nvPr/>
        </p:nvGrpSpPr>
        <p:grpSpPr>
          <a:xfrm>
            <a:off x="3862070" y="2909570"/>
            <a:ext cx="1468438" cy="1208088"/>
            <a:chOff x="1520" y="1592"/>
            <a:chExt cx="925" cy="761"/>
          </a:xfrm>
        </p:grpSpPr>
        <p:sp>
          <p:nvSpPr>
            <p:cNvPr id="15388" name="Freeform 45"/>
            <p:cNvSpPr/>
            <p:nvPr/>
          </p:nvSpPr>
          <p:spPr>
            <a:xfrm>
              <a:off x="1944" y="2352"/>
              <a:ext cx="468" cy="1"/>
            </a:xfrm>
            <a:custGeom>
              <a:avLst/>
              <a:gdLst>
                <a:gd name="txL" fmla="*/ 0 w 468"/>
                <a:gd name="txT" fmla="*/ 0 h 1"/>
                <a:gd name="txR" fmla="*/ 468 w 468"/>
                <a:gd name="txB" fmla="*/ 1 h 1"/>
              </a:gdLst>
              <a:ahLst/>
              <a:cxnLst>
                <a:cxn ang="0">
                  <a:pos x="0" y="0"/>
                </a:cxn>
                <a:cxn ang="0">
                  <a:pos x="468" y="1"/>
                </a:cxn>
              </a:cxnLst>
              <a:rect l="txL" t="txT" r="txR" b="txB"/>
              <a:pathLst>
                <a:path w="468" h="1">
                  <a:moveTo>
                    <a:pt x="0" y="0"/>
                  </a:moveTo>
                  <a:lnTo>
                    <a:pt x="468" y="1"/>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89" name="Freeform 46"/>
            <p:cNvSpPr/>
            <p:nvPr/>
          </p:nvSpPr>
          <p:spPr>
            <a:xfrm>
              <a:off x="2172" y="1592"/>
              <a:ext cx="1" cy="217"/>
            </a:xfrm>
            <a:custGeom>
              <a:avLst/>
              <a:gdLst>
                <a:gd name="txL" fmla="*/ 0 w 1"/>
                <a:gd name="txT" fmla="*/ 0 h 217"/>
                <a:gd name="txR" fmla="*/ 1 w 1"/>
                <a:gd name="txB" fmla="*/ 217 h 217"/>
              </a:gdLst>
              <a:ahLst/>
              <a:cxnLst>
                <a:cxn ang="0">
                  <a:pos x="0" y="217"/>
                </a:cxn>
                <a:cxn ang="0">
                  <a:pos x="0" y="0"/>
                </a:cxn>
              </a:cxnLst>
              <a:rect l="txL" t="txT" r="txR" b="txB"/>
              <a:pathLst>
                <a:path w="1" h="217">
                  <a:moveTo>
                    <a:pt x="0" y="217"/>
                  </a:moveTo>
                  <a:lnTo>
                    <a:pt x="0" y="0"/>
                  </a:lnTo>
                </a:path>
              </a:pathLst>
            </a:custGeom>
            <a:noFill/>
            <a:ln w="38100" cap="flat" cmpd="sng">
              <a:solidFill>
                <a:schemeClr val="folHlink"/>
              </a:solidFill>
              <a:prstDash val="solid"/>
              <a:round/>
              <a:headEnd type="none" w="med" len="med"/>
              <a:tailEnd type="stealth" w="sm" len="sm"/>
            </a:ln>
          </p:spPr>
          <p:txBody>
            <a:bodyPr wrap="none"/>
            <a:lstStyle/>
            <a:p>
              <a:endParaRPr lang="zh-CN" altLang="en-US" dirty="0">
                <a:latin typeface="Times New Roman" panose="02020603050405020304" pitchFamily="18" charset="0"/>
              </a:endParaRPr>
            </a:p>
          </p:txBody>
        </p:sp>
        <p:sp>
          <p:nvSpPr>
            <p:cNvPr id="15390" name="Freeform 47"/>
            <p:cNvSpPr/>
            <p:nvPr/>
          </p:nvSpPr>
          <p:spPr>
            <a:xfrm>
              <a:off x="2184" y="2142"/>
              <a:ext cx="1" cy="201"/>
            </a:xfrm>
            <a:custGeom>
              <a:avLst/>
              <a:gdLst>
                <a:gd name="txL" fmla="*/ 0 w 1"/>
                <a:gd name="txT" fmla="*/ 0 h 201"/>
                <a:gd name="txR" fmla="*/ 1 w 1"/>
                <a:gd name="txB" fmla="*/ 201 h 201"/>
              </a:gdLst>
              <a:ahLst/>
              <a:cxnLst>
                <a:cxn ang="0">
                  <a:pos x="0" y="0"/>
                </a:cxn>
                <a:cxn ang="0">
                  <a:pos x="1" y="201"/>
                </a:cxn>
              </a:cxnLst>
              <a:rect l="txL" t="txT" r="txR" b="txB"/>
              <a:pathLst>
                <a:path w="1" h="201">
                  <a:moveTo>
                    <a:pt x="0" y="0"/>
                  </a:moveTo>
                  <a:lnTo>
                    <a:pt x="1" y="201"/>
                  </a:lnTo>
                </a:path>
              </a:pathLst>
            </a:custGeom>
            <a:noFill/>
            <a:ln w="38100" cap="flat" cmpd="sng">
              <a:solidFill>
                <a:schemeClr val="folHlink"/>
              </a:solidFill>
              <a:prstDash val="solid"/>
              <a:round/>
              <a:headEnd type="none" w="med" len="med"/>
              <a:tailEnd type="stealth" w="sm" len="sm"/>
            </a:ln>
          </p:spPr>
          <p:txBody>
            <a:bodyPr wrap="none"/>
            <a:lstStyle/>
            <a:p>
              <a:endParaRPr lang="zh-CN" altLang="en-US" dirty="0">
                <a:latin typeface="Times New Roman" panose="02020603050405020304" pitchFamily="18" charset="0"/>
              </a:endParaRPr>
            </a:p>
          </p:txBody>
        </p:sp>
        <p:sp>
          <p:nvSpPr>
            <p:cNvPr id="15391" name="Text Box 48"/>
            <p:cNvSpPr txBox="1"/>
            <p:nvPr/>
          </p:nvSpPr>
          <p:spPr>
            <a:xfrm>
              <a:off x="1934" y="1826"/>
              <a:ext cx="511" cy="288"/>
            </a:xfrm>
            <a:prstGeom prst="rect">
              <a:avLst/>
            </a:prstGeom>
            <a:noFill/>
            <a:ln w="9525">
              <a:noFill/>
            </a:ln>
          </p:spPr>
          <p:txBody>
            <a:bodyPr wrap="none">
              <a:spAutoFit/>
            </a:bodyPr>
            <a:lstStyle/>
            <a:p>
              <a:r>
                <a:rPr lang="en-US" altLang="zh-CN" b="1" dirty="0">
                  <a:latin typeface="Times New Roman" panose="02020603050405020304" pitchFamily="18" charset="0"/>
                </a:rPr>
                <a:t>CPU</a:t>
              </a:r>
            </a:p>
          </p:txBody>
        </p:sp>
        <p:sp>
          <p:nvSpPr>
            <p:cNvPr id="15392" name="Line 49"/>
            <p:cNvSpPr/>
            <p:nvPr/>
          </p:nvSpPr>
          <p:spPr>
            <a:xfrm>
              <a:off x="1520" y="1593"/>
              <a:ext cx="870" cy="0"/>
            </a:xfrm>
            <a:prstGeom prst="line">
              <a:avLst/>
            </a:prstGeom>
            <a:ln w="38100" cap="flat" cmpd="sng">
              <a:solidFill>
                <a:schemeClr val="folHlink"/>
              </a:solidFill>
              <a:prstDash val="solid"/>
              <a:headEnd type="none" w="med" len="med"/>
              <a:tailEnd type="none" w="med" len="med"/>
            </a:ln>
          </p:spPr>
        </p:sp>
      </p:grpSp>
      <p:grpSp>
        <p:nvGrpSpPr>
          <p:cNvPr id="12" name="Group 50"/>
          <p:cNvGrpSpPr/>
          <p:nvPr/>
        </p:nvGrpSpPr>
        <p:grpSpPr>
          <a:xfrm>
            <a:off x="4733608" y="2892108"/>
            <a:ext cx="1416050" cy="1662112"/>
            <a:chOff x="2069" y="1581"/>
            <a:chExt cx="892" cy="1047"/>
          </a:xfrm>
        </p:grpSpPr>
        <p:sp>
          <p:nvSpPr>
            <p:cNvPr id="15383" name="Freeform 51"/>
            <p:cNvSpPr/>
            <p:nvPr/>
          </p:nvSpPr>
          <p:spPr>
            <a:xfrm>
              <a:off x="2069" y="2627"/>
              <a:ext cx="882" cy="1"/>
            </a:xfrm>
            <a:custGeom>
              <a:avLst/>
              <a:gdLst>
                <a:gd name="txL" fmla="*/ 0 w 882"/>
                <a:gd name="txT" fmla="*/ 0 h 1"/>
                <a:gd name="txR" fmla="*/ 882 w 882"/>
                <a:gd name="txB" fmla="*/ 1 h 1"/>
              </a:gdLst>
              <a:ahLst/>
              <a:cxnLst>
                <a:cxn ang="0">
                  <a:pos x="0" y="1"/>
                </a:cxn>
                <a:cxn ang="0">
                  <a:pos x="882" y="0"/>
                </a:cxn>
              </a:cxnLst>
              <a:rect l="txL" t="txT" r="txR" b="txB"/>
              <a:pathLst>
                <a:path w="882" h="1">
                  <a:moveTo>
                    <a:pt x="0" y="1"/>
                  </a:moveTo>
                  <a:lnTo>
                    <a:pt x="882" y="0"/>
                  </a:lnTo>
                </a:path>
              </a:pathLst>
            </a:custGeom>
            <a:noFill/>
            <a:ln w="38100" cap="flat" cmpd="sng">
              <a:solidFill>
                <a:schemeClr val="folHlink"/>
              </a:solidFill>
              <a:prstDash val="solid"/>
              <a:round/>
              <a:headEnd type="none" w="med" len="med"/>
              <a:tailEnd type="none" w="med" len="med"/>
            </a:ln>
          </p:spPr>
          <p:txBody>
            <a:bodyPr wrap="none"/>
            <a:lstStyle/>
            <a:p>
              <a:endParaRPr lang="zh-CN" altLang="en-US" dirty="0">
                <a:latin typeface="Times New Roman" panose="02020603050405020304" pitchFamily="18" charset="0"/>
              </a:endParaRPr>
            </a:p>
          </p:txBody>
        </p:sp>
        <p:sp>
          <p:nvSpPr>
            <p:cNvPr id="15384" name="Line 52"/>
            <p:cNvSpPr/>
            <p:nvPr/>
          </p:nvSpPr>
          <p:spPr>
            <a:xfrm rot="10800000">
              <a:off x="2664" y="1581"/>
              <a:ext cx="0" cy="300"/>
            </a:xfrm>
            <a:prstGeom prst="line">
              <a:avLst/>
            </a:prstGeom>
            <a:ln w="38100" cap="flat" cmpd="sng">
              <a:solidFill>
                <a:schemeClr val="folHlink"/>
              </a:solidFill>
              <a:prstDash val="solid"/>
              <a:headEnd type="none" w="med" len="med"/>
              <a:tailEnd type="stealth" w="sm" len="sm"/>
            </a:ln>
          </p:spPr>
        </p:sp>
        <p:sp>
          <p:nvSpPr>
            <p:cNvPr id="15385" name="Line 53"/>
            <p:cNvSpPr/>
            <p:nvPr/>
          </p:nvSpPr>
          <p:spPr>
            <a:xfrm>
              <a:off x="2676" y="2321"/>
              <a:ext cx="0" cy="300"/>
            </a:xfrm>
            <a:prstGeom prst="line">
              <a:avLst/>
            </a:prstGeom>
            <a:ln w="38100" cap="flat" cmpd="sng">
              <a:solidFill>
                <a:schemeClr val="folHlink"/>
              </a:solidFill>
              <a:prstDash val="solid"/>
              <a:headEnd type="none" w="med" len="med"/>
              <a:tailEnd type="stealth" w="sm" len="sm"/>
            </a:ln>
          </p:spPr>
        </p:sp>
        <p:sp>
          <p:nvSpPr>
            <p:cNvPr id="15386" name="Text Box 54"/>
            <p:cNvSpPr txBox="1"/>
            <p:nvPr/>
          </p:nvSpPr>
          <p:spPr>
            <a:xfrm>
              <a:off x="2450" y="1982"/>
              <a:ext cx="511" cy="288"/>
            </a:xfrm>
            <a:prstGeom prst="rect">
              <a:avLst/>
            </a:prstGeom>
            <a:noFill/>
            <a:ln w="9525">
              <a:noFill/>
            </a:ln>
          </p:spPr>
          <p:txBody>
            <a:bodyPr wrap="none">
              <a:spAutoFit/>
            </a:bodyPr>
            <a:lstStyle/>
            <a:p>
              <a:r>
                <a:rPr lang="en-US" altLang="zh-CN" b="1" dirty="0">
                  <a:latin typeface="Times New Roman" panose="02020603050405020304" pitchFamily="18" charset="0"/>
                </a:rPr>
                <a:t>CPU</a:t>
              </a:r>
            </a:p>
          </p:txBody>
        </p:sp>
        <p:sp>
          <p:nvSpPr>
            <p:cNvPr id="15387" name="Line 55"/>
            <p:cNvSpPr/>
            <p:nvPr/>
          </p:nvSpPr>
          <p:spPr>
            <a:xfrm>
              <a:off x="2390" y="1593"/>
              <a:ext cx="539" cy="0"/>
            </a:xfrm>
            <a:prstGeom prst="line">
              <a:avLst/>
            </a:prstGeom>
            <a:ln w="38100" cap="flat" cmpd="sng">
              <a:solidFill>
                <a:schemeClr val="folHlink"/>
              </a:solidFill>
              <a:prstDash val="solid"/>
              <a:headEnd type="none" w="med" len="med"/>
              <a:tailEnd type="none" w="med" len="med"/>
            </a:ln>
          </p:spPr>
        </p:sp>
      </p:grpSp>
      <p:grpSp>
        <p:nvGrpSpPr>
          <p:cNvPr id="13" name="Group 56"/>
          <p:cNvGrpSpPr/>
          <p:nvPr/>
        </p:nvGrpSpPr>
        <p:grpSpPr>
          <a:xfrm>
            <a:off x="5022533" y="2896870"/>
            <a:ext cx="1960562" cy="2044700"/>
            <a:chOff x="2251" y="1584"/>
            <a:chExt cx="1235" cy="1288"/>
          </a:xfrm>
        </p:grpSpPr>
        <p:sp>
          <p:nvSpPr>
            <p:cNvPr id="15378" name="Text Box 57"/>
            <p:cNvSpPr txBox="1"/>
            <p:nvPr/>
          </p:nvSpPr>
          <p:spPr>
            <a:xfrm>
              <a:off x="3026" y="2011"/>
              <a:ext cx="346" cy="442"/>
            </a:xfrm>
            <a:prstGeom prst="rect">
              <a:avLst/>
            </a:prstGeom>
            <a:noFill/>
            <a:ln w="9525">
              <a:noFill/>
            </a:ln>
          </p:spPr>
          <p:txBody>
            <a:bodyPr vert="eaVert" wrap="none">
              <a:spAutoFit/>
            </a:bodyPr>
            <a:lstStyle/>
            <a:p>
              <a:r>
                <a:rPr lang="zh-CN" altLang="en-US" b="1" dirty="0">
                  <a:latin typeface="Times New Roman" panose="02020603050405020304" pitchFamily="18" charset="0"/>
                </a:rPr>
                <a:t>主机</a:t>
              </a:r>
            </a:p>
          </p:txBody>
        </p:sp>
        <p:sp>
          <p:nvSpPr>
            <p:cNvPr id="15379" name="Line 58"/>
            <p:cNvSpPr/>
            <p:nvPr/>
          </p:nvSpPr>
          <p:spPr>
            <a:xfrm>
              <a:off x="2251" y="2872"/>
              <a:ext cx="1235" cy="0"/>
            </a:xfrm>
            <a:prstGeom prst="line">
              <a:avLst/>
            </a:prstGeom>
            <a:ln w="38100" cap="flat" cmpd="sng">
              <a:solidFill>
                <a:schemeClr val="folHlink"/>
              </a:solidFill>
              <a:prstDash val="solid"/>
              <a:headEnd type="none" w="med" len="med"/>
              <a:tailEnd type="none" w="med" len="med"/>
            </a:ln>
          </p:spPr>
        </p:sp>
        <p:sp>
          <p:nvSpPr>
            <p:cNvPr id="15380" name="Line 59"/>
            <p:cNvSpPr/>
            <p:nvPr/>
          </p:nvSpPr>
          <p:spPr>
            <a:xfrm rot="10800000">
              <a:off x="3180" y="1584"/>
              <a:ext cx="0" cy="300"/>
            </a:xfrm>
            <a:prstGeom prst="line">
              <a:avLst/>
            </a:prstGeom>
            <a:ln w="38100" cap="flat" cmpd="sng">
              <a:solidFill>
                <a:schemeClr val="folHlink"/>
              </a:solidFill>
              <a:prstDash val="solid"/>
              <a:headEnd type="none" w="med" len="med"/>
              <a:tailEnd type="stealth" w="sm" len="sm"/>
            </a:ln>
          </p:spPr>
        </p:sp>
        <p:sp>
          <p:nvSpPr>
            <p:cNvPr id="15381" name="Line 60"/>
            <p:cNvSpPr/>
            <p:nvPr/>
          </p:nvSpPr>
          <p:spPr>
            <a:xfrm>
              <a:off x="3180" y="2566"/>
              <a:ext cx="0" cy="300"/>
            </a:xfrm>
            <a:prstGeom prst="line">
              <a:avLst/>
            </a:prstGeom>
            <a:ln w="38100" cap="flat" cmpd="sng">
              <a:solidFill>
                <a:schemeClr val="folHlink"/>
              </a:solidFill>
              <a:prstDash val="solid"/>
              <a:headEnd type="none" w="med" len="med"/>
              <a:tailEnd type="stealth" w="sm" len="sm"/>
            </a:ln>
          </p:spPr>
        </p:sp>
        <p:sp>
          <p:nvSpPr>
            <p:cNvPr id="15382" name="Line 61"/>
            <p:cNvSpPr/>
            <p:nvPr/>
          </p:nvSpPr>
          <p:spPr>
            <a:xfrm>
              <a:off x="2917" y="1593"/>
              <a:ext cx="539" cy="0"/>
            </a:xfrm>
            <a:prstGeom prst="line">
              <a:avLst/>
            </a:prstGeom>
            <a:ln w="38100" cap="flat" cmpd="sng">
              <a:solidFill>
                <a:schemeClr val="folHlink"/>
              </a:solidFill>
              <a:prstDash val="solid"/>
              <a:headEnd type="none" w="med" len="med"/>
              <a:tailEnd type="none" w="med" len="med"/>
            </a:ln>
          </p:spPr>
        </p:sp>
      </p:grpSp>
      <p:sp>
        <p:nvSpPr>
          <p:cNvPr id="14" name="文本框 13"/>
          <p:cNvSpPr txBox="1"/>
          <p:nvPr/>
        </p:nvSpPr>
        <p:spPr>
          <a:xfrm>
            <a:off x="6268085" y="1107440"/>
            <a:ext cx="6062345" cy="1198880"/>
          </a:xfrm>
          <a:prstGeom prst="rect">
            <a:avLst/>
          </a:prstGeom>
          <a:noFill/>
        </p:spPr>
        <p:txBody>
          <a:bodyPr wrap="square" rtlCol="0" anchor="t">
            <a:spAutoFit/>
          </a:bodyPr>
          <a:lstStyle/>
          <a:p>
            <a:r>
              <a:rPr lang="zh-CN" altLang="en-US" sz="2400" dirty="0">
                <a:sym typeface="+mn-ea"/>
              </a:rPr>
              <a:t>速度：存储和读取数据的速度</a:t>
            </a:r>
            <a:endParaRPr lang="en-US" altLang="zh-CN" sz="2400" dirty="0"/>
          </a:p>
          <a:p>
            <a:r>
              <a:rPr lang="zh-CN" altLang="en-US" sz="2400" dirty="0">
                <a:sym typeface="+mn-ea"/>
              </a:rPr>
              <a:t>容量：存储器能够存储的最大数据量</a:t>
            </a:r>
            <a:endParaRPr lang="en-US" altLang="zh-CN" sz="2400" dirty="0"/>
          </a:p>
          <a:p>
            <a:r>
              <a:rPr lang="zh-CN" altLang="en-US" sz="2400" dirty="0">
                <a:sym typeface="+mn-ea"/>
              </a:rPr>
              <a:t>价格：存储一个</a:t>
            </a:r>
            <a:r>
              <a:rPr lang="en-US" altLang="zh-CN" sz="2400" dirty="0">
                <a:sym typeface="+mn-ea"/>
              </a:rPr>
              <a:t>bit</a:t>
            </a:r>
            <a:r>
              <a:rPr lang="zh-CN" altLang="en-US" sz="2400" dirty="0">
                <a:sym typeface="+mn-ea"/>
              </a:rPr>
              <a:t>（位）的数据需要的成本</a:t>
            </a:r>
          </a:p>
        </p:txBody>
      </p:sp>
      <p:sp>
        <p:nvSpPr>
          <p:cNvPr id="15" name="文本框 14"/>
          <p:cNvSpPr txBox="1"/>
          <p:nvPr/>
        </p:nvSpPr>
        <p:spPr>
          <a:xfrm>
            <a:off x="838200" y="4102100"/>
            <a:ext cx="1808480" cy="583565"/>
          </a:xfrm>
          <a:prstGeom prst="rect">
            <a:avLst/>
          </a:prstGeom>
          <a:noFill/>
        </p:spPr>
        <p:txBody>
          <a:bodyPr wrap="none" rtlCol="0" anchor="t">
            <a:spAutoFit/>
          </a:bodyPr>
          <a:lstStyle/>
          <a:p>
            <a:r>
              <a:rPr lang="zh-CN" altLang="en-US" sz="3200" b="1" dirty="0">
                <a:sym typeface="+mn-ea"/>
              </a:rPr>
              <a:t>存储体系</a:t>
            </a:r>
          </a:p>
        </p:txBody>
      </p:sp>
      <p:sp>
        <p:nvSpPr>
          <p:cNvPr id="16" name="云形标注 15"/>
          <p:cNvSpPr/>
          <p:nvPr/>
        </p:nvSpPr>
        <p:spPr>
          <a:xfrm>
            <a:off x="965835" y="2273935"/>
            <a:ext cx="2637155" cy="125476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为何要分层？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18475"/>
                                        </p:tgtEl>
                                        <p:attrNameLst>
                                          <p:attrName>style.visibility</p:attrName>
                                        </p:attrNameLst>
                                      </p:cBhvr>
                                      <p:to>
                                        <p:strVal val="visible"/>
                                      </p:to>
                                    </p:set>
                                    <p:animEffect transition="in" filter="blinds(horizontal)">
                                      <p:cBhvr>
                                        <p:cTn id="32" dur="500"/>
                                        <p:tgtEl>
                                          <p:spTgt spid="31847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lide(fromTo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18471"/>
                                        </p:tgtEl>
                                        <p:attrNameLst>
                                          <p:attrName>style.visibility</p:attrName>
                                        </p:attrNameLst>
                                      </p:cBhvr>
                                      <p:to>
                                        <p:strVal val="visible"/>
                                      </p:to>
                                    </p:set>
                                    <p:animEffect transition="in" filter="blinds(horizontal)">
                                      <p:cBhvr>
                                        <p:cTn id="42" dur="500"/>
                                        <p:tgtEl>
                                          <p:spTgt spid="31847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slide(fromTop)">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18466"/>
                                        </p:tgtEl>
                                        <p:attrNameLst>
                                          <p:attrName>style.visibility</p:attrName>
                                        </p:attrNameLst>
                                      </p:cBhvr>
                                      <p:to>
                                        <p:strVal val="visible"/>
                                      </p:to>
                                    </p:set>
                                    <p:animEffect transition="in" filter="blinds(horizontal)">
                                      <p:cBhvr>
                                        <p:cTn id="52" dur="500"/>
                                        <p:tgtEl>
                                          <p:spTgt spid="318466"/>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slide(fromTop)">
                                      <p:cBhvr>
                                        <p:cTn id="57" dur="500"/>
                                        <p:tgtEl>
                                          <p:spTgt spid="2"/>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ppt_x"/>
                                          </p:val>
                                        </p:tav>
                                        <p:tav tm="100000">
                                          <p:val>
                                            <p:strVal val="#ppt_x"/>
                                          </p:val>
                                        </p:tav>
                                      </p:tavLst>
                                    </p:anim>
                                    <p:anim calcmode="lin" valueType="num">
                                      <p:cBhvr additive="base">
                                        <p:cTn id="6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ppt_x"/>
                                          </p:val>
                                        </p:tav>
                                        <p:tav tm="100000">
                                          <p:val>
                                            <p:strVal val="#ppt_x"/>
                                          </p:val>
                                        </p:tav>
                                      </p:tavLst>
                                    </p:anim>
                                    <p:anim calcmode="lin" valueType="num">
                                      <p:cBhvr additive="base">
                                        <p:cTn id="6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6" grpId="0"/>
      <p:bldP spid="318471" grpId="0"/>
      <p:bldP spid="318475" grpId="0"/>
      <p:bldP spid="15" grpId="0"/>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60</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200" b="1">
                <a:ea typeface="楷体_GB2312" pitchFamily="49" charset="-122"/>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 </a:t>
            </a:r>
            <a:r>
              <a:rPr lang="en-US" altLang="zh-CN" sz="3200" b="1">
                <a:latin typeface="Times New Roman" panose="02020603050405020304" pitchFamily="18" charset="0"/>
                <a:sym typeface="+mn-ea"/>
              </a:rPr>
              <a:t> </a:t>
            </a:r>
            <a:r>
              <a:rPr lang="zh-CN" altLang="en-US" sz="3200" b="1">
                <a:solidFill>
                  <a:schemeClr val="folHlink"/>
                </a:solidFill>
                <a:latin typeface="Times New Roman" panose="02020603050405020304" pitchFamily="18" charset="0"/>
                <a:sym typeface="+mn-ea"/>
              </a:rPr>
              <a:t>写</a:t>
            </a:r>
            <a:endParaRPr lang="zh-CN" altLang="en-US" sz="3200"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grpSp>
        <p:nvGrpSpPr>
          <p:cNvPr id="310" name="Group 150"/>
          <p:cNvGrpSpPr/>
          <p:nvPr/>
        </p:nvGrpSpPr>
        <p:grpSpPr>
          <a:xfrm>
            <a:off x="5576241" y="5357286"/>
            <a:ext cx="344487" cy="400050"/>
            <a:chOff x="2611" y="3425"/>
            <a:chExt cx="217" cy="252"/>
          </a:xfrm>
        </p:grpSpPr>
        <p:sp>
          <p:nvSpPr>
            <p:cNvPr id="311"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2"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3" name="Group 165"/>
          <p:cNvGrpSpPr/>
          <p:nvPr/>
        </p:nvGrpSpPr>
        <p:grpSpPr>
          <a:xfrm>
            <a:off x="5584178" y="5349348"/>
            <a:ext cx="344488" cy="400050"/>
            <a:chOff x="2855" y="3408"/>
            <a:chExt cx="217" cy="252"/>
          </a:xfrm>
        </p:grpSpPr>
        <p:sp>
          <p:nvSpPr>
            <p:cNvPr id="314"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315"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6" name="Group 168"/>
          <p:cNvGrpSpPr/>
          <p:nvPr/>
        </p:nvGrpSpPr>
        <p:grpSpPr>
          <a:xfrm>
            <a:off x="5582591" y="5349348"/>
            <a:ext cx="344487" cy="400050"/>
            <a:chOff x="2611" y="3425"/>
            <a:chExt cx="217" cy="252"/>
          </a:xfrm>
        </p:grpSpPr>
        <p:sp>
          <p:nvSpPr>
            <p:cNvPr id="317"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8"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9" name="Group 170"/>
          <p:cNvGrpSpPr/>
          <p:nvPr/>
        </p:nvGrpSpPr>
        <p:grpSpPr>
          <a:xfrm>
            <a:off x="5398382" y="1648239"/>
            <a:ext cx="738188" cy="2049462"/>
            <a:chOff x="2499" y="1083"/>
            <a:chExt cx="465" cy="1291"/>
          </a:xfrm>
        </p:grpSpPr>
        <p:sp>
          <p:nvSpPr>
            <p:cNvPr id="320" name="Rectangle 171"/>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1" name="Rectangle 172"/>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2" name="Text Box 173"/>
            <p:cNvSpPr txBox="1"/>
            <p:nvPr/>
          </p:nvSpPr>
          <p:spPr>
            <a:xfrm>
              <a:off x="2499" y="1966"/>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323" name="Rectangle 170"/>
          <p:cNvSpPr/>
          <p:nvPr/>
        </p:nvSpPr>
        <p:spPr>
          <a:xfrm>
            <a:off x="3351470" y="498481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400" b="1" dirty="0">
                <a:solidFill>
                  <a:schemeClr val="bg2"/>
                </a:solidFill>
                <a:latin typeface="宋体" panose="02010600030101010101" pitchFamily="2" charset="-122"/>
                <a:ea typeface="宋体" panose="02010600030101010101" pitchFamily="2" charset="-122"/>
              </a:rPr>
              <a:t>读  写  控  制  电  路</a:t>
            </a:r>
          </a:p>
        </p:txBody>
      </p:sp>
      <p:grpSp>
        <p:nvGrpSpPr>
          <p:cNvPr id="324" name="Group 150"/>
          <p:cNvGrpSpPr/>
          <p:nvPr/>
        </p:nvGrpSpPr>
        <p:grpSpPr>
          <a:xfrm>
            <a:off x="9086988" y="4728360"/>
            <a:ext cx="628650" cy="461541"/>
            <a:chOff x="4775" y="2954"/>
            <a:chExt cx="384" cy="319"/>
          </a:xfrm>
        </p:grpSpPr>
        <p:sp>
          <p:nvSpPr>
            <p:cNvPr id="325"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txBody>
            <a:bodyPr/>
            <a:lstStyle/>
            <a:p>
              <a:endParaRPr lang="zh-CN" altLang="en-US"/>
            </a:p>
          </p:txBody>
        </p:sp>
        <p:sp>
          <p:nvSpPr>
            <p:cNvPr id="326" name="Text Box 152"/>
            <p:cNvSpPr txBox="1"/>
            <p:nvPr/>
          </p:nvSpPr>
          <p:spPr>
            <a:xfrm>
              <a:off x="4861" y="2954"/>
              <a:ext cx="249" cy="319"/>
            </a:xfrm>
            <a:prstGeom prst="rect">
              <a:avLst/>
            </a:prstGeom>
            <a:noFill/>
            <a:ln w="9525">
              <a:noFill/>
            </a:ln>
          </p:spPr>
          <p:txBody>
            <a:bodyPr wrap="none">
              <a:spAutoFit/>
            </a:bodyPr>
            <a:lstStyle/>
            <a:p>
              <a:pPr>
                <a:spcBef>
                  <a:spcPct val="50000"/>
                </a:spcBef>
              </a:pPr>
              <a:r>
                <a:rPr lang="en-US" altLang="zh-CN" sz="24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blinds(horizontal)">
                                      <p:cBhvr>
                                        <p:cTn id="7" dur="500"/>
                                        <p:tgtEl>
                                          <p:spTgt spid="31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323"/>
                                        </p:tgtEl>
                                        <p:attrNameLst>
                                          <p:attrName>style.visibility</p:attrName>
                                        </p:attrNameLst>
                                      </p:cBhvr>
                                      <p:to>
                                        <p:strVal val="visible"/>
                                      </p:to>
                                    </p:set>
                                    <p:animEffect transition="in" filter="blinds(horizontal)">
                                      <p:cBhvr>
                                        <p:cTn id="11"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61</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555" b="1">
                <a:latin typeface="Times New Roman" panose="02020603050405020304" pitchFamily="18" charset="0"/>
                <a:sym typeface="+mn-ea"/>
              </a:rPr>
              <a:t> </a:t>
            </a:r>
            <a:r>
              <a:rPr lang="zh-CN" altLang="en-US" sz="3555" b="1">
                <a:ea typeface="楷体_GB2312" pitchFamily="49" charset="-122"/>
              </a:rPr>
              <a:t>②</a:t>
            </a:r>
            <a:r>
              <a:rPr lang="zh-CN" altLang="en-US" sz="3555" b="1">
                <a:latin typeface="Times New Roman" panose="02020603050405020304" pitchFamily="18" charset="0"/>
                <a:sym typeface="+mn-ea"/>
              </a:rPr>
              <a:t>三管动态</a:t>
            </a:r>
            <a:r>
              <a:rPr lang="en-US" altLang="zh-CN" sz="3555" b="1">
                <a:latin typeface="Times New Roman" panose="02020603050405020304" pitchFamily="18" charset="0"/>
                <a:sym typeface="+mn-ea"/>
              </a:rPr>
              <a:t>RAM</a:t>
            </a:r>
            <a:r>
              <a:rPr lang="zh-CN" altLang="en-US" sz="3555" b="1">
                <a:latin typeface="Times New Roman" panose="02020603050405020304" pitchFamily="18" charset="0"/>
                <a:sym typeface="+mn-ea"/>
              </a:rPr>
              <a:t>芯片 </a:t>
            </a:r>
            <a:r>
              <a:rPr lang="zh-CN" altLang="en-US" sz="3555" b="1">
                <a:solidFill>
                  <a:schemeClr val="folHlink"/>
                </a:solidFill>
                <a:latin typeface="Times New Roman" panose="02020603050405020304" pitchFamily="18" charset="0"/>
                <a:sym typeface="+mn-ea"/>
              </a:rPr>
              <a:t>写</a:t>
            </a:r>
            <a:endParaRPr lang="zh-CN" altLang="en-US" sz="3555" b="1" dirty="0">
              <a:solidFill>
                <a:schemeClr val="folHlink"/>
              </a:solidFill>
              <a:latin typeface="Times New Roman" panose="02020603050405020304" pitchFamily="18" charset="0"/>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grpSp>
        <p:nvGrpSpPr>
          <p:cNvPr id="310" name="Group 150"/>
          <p:cNvGrpSpPr/>
          <p:nvPr/>
        </p:nvGrpSpPr>
        <p:grpSpPr>
          <a:xfrm>
            <a:off x="5576241" y="5357286"/>
            <a:ext cx="344487" cy="400050"/>
            <a:chOff x="2611" y="3425"/>
            <a:chExt cx="217" cy="252"/>
          </a:xfrm>
        </p:grpSpPr>
        <p:sp>
          <p:nvSpPr>
            <p:cNvPr id="311"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2"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3" name="Group 165"/>
          <p:cNvGrpSpPr/>
          <p:nvPr/>
        </p:nvGrpSpPr>
        <p:grpSpPr>
          <a:xfrm>
            <a:off x="5584178" y="5349348"/>
            <a:ext cx="344488" cy="400050"/>
            <a:chOff x="2855" y="3408"/>
            <a:chExt cx="217" cy="252"/>
          </a:xfrm>
        </p:grpSpPr>
        <p:sp>
          <p:nvSpPr>
            <p:cNvPr id="314"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315"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6" name="Group 168"/>
          <p:cNvGrpSpPr/>
          <p:nvPr/>
        </p:nvGrpSpPr>
        <p:grpSpPr>
          <a:xfrm>
            <a:off x="5582591" y="5349348"/>
            <a:ext cx="344487" cy="400050"/>
            <a:chOff x="2611" y="3425"/>
            <a:chExt cx="217" cy="252"/>
          </a:xfrm>
        </p:grpSpPr>
        <p:sp>
          <p:nvSpPr>
            <p:cNvPr id="317"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8"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9" name="Group 170"/>
          <p:cNvGrpSpPr/>
          <p:nvPr/>
        </p:nvGrpSpPr>
        <p:grpSpPr>
          <a:xfrm>
            <a:off x="5398382" y="1648239"/>
            <a:ext cx="738188" cy="2049462"/>
            <a:chOff x="2499" y="1083"/>
            <a:chExt cx="465" cy="1291"/>
          </a:xfrm>
        </p:grpSpPr>
        <p:sp>
          <p:nvSpPr>
            <p:cNvPr id="320" name="Rectangle 171"/>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1" name="Rectangle 172"/>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2" name="Text Box 173"/>
            <p:cNvSpPr txBox="1"/>
            <p:nvPr/>
          </p:nvSpPr>
          <p:spPr>
            <a:xfrm>
              <a:off x="2499" y="1966"/>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323" name="Rectangle 170"/>
          <p:cNvSpPr/>
          <p:nvPr/>
        </p:nvSpPr>
        <p:spPr>
          <a:xfrm>
            <a:off x="3351470" y="498481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400" b="1" dirty="0">
                <a:solidFill>
                  <a:schemeClr val="bg2"/>
                </a:solidFill>
                <a:latin typeface="宋体" panose="02010600030101010101" pitchFamily="2" charset="-122"/>
                <a:ea typeface="宋体" panose="02010600030101010101" pitchFamily="2" charset="-122"/>
              </a:rPr>
              <a:t>读  写  控  制  电  路</a:t>
            </a:r>
          </a:p>
        </p:txBody>
      </p:sp>
      <p:grpSp>
        <p:nvGrpSpPr>
          <p:cNvPr id="330" name="Group 150"/>
          <p:cNvGrpSpPr/>
          <p:nvPr/>
        </p:nvGrpSpPr>
        <p:grpSpPr>
          <a:xfrm>
            <a:off x="9086988" y="4728360"/>
            <a:ext cx="628650" cy="461541"/>
            <a:chOff x="4775" y="2954"/>
            <a:chExt cx="384" cy="319"/>
          </a:xfrm>
        </p:grpSpPr>
        <p:sp>
          <p:nvSpPr>
            <p:cNvPr id="331"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txBody>
            <a:bodyPr/>
            <a:lstStyle/>
            <a:p>
              <a:endParaRPr lang="zh-CN" altLang="en-US"/>
            </a:p>
          </p:txBody>
        </p:sp>
        <p:sp>
          <p:nvSpPr>
            <p:cNvPr id="332" name="Text Box 152"/>
            <p:cNvSpPr txBox="1"/>
            <p:nvPr/>
          </p:nvSpPr>
          <p:spPr>
            <a:xfrm>
              <a:off x="4861" y="2954"/>
              <a:ext cx="249" cy="319"/>
            </a:xfrm>
            <a:prstGeom prst="rect">
              <a:avLst/>
            </a:prstGeom>
            <a:noFill/>
            <a:ln w="9525">
              <a:noFill/>
            </a:ln>
          </p:spPr>
          <p:txBody>
            <a:bodyPr wrap="none">
              <a:spAutoFit/>
            </a:bodyPr>
            <a:lstStyle/>
            <a:p>
              <a:pPr>
                <a:spcBef>
                  <a:spcPct val="50000"/>
                </a:spcBef>
              </a:pPr>
              <a:r>
                <a:rPr lang="en-US" altLang="zh-CN" sz="24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D</a:t>
              </a:r>
            </a:p>
          </p:txBody>
        </p:sp>
      </p:grpSp>
      <p:sp>
        <p:nvSpPr>
          <p:cNvPr id="334" name="Freeform 153"/>
          <p:cNvSpPr/>
          <p:nvPr/>
        </p:nvSpPr>
        <p:spPr>
          <a:xfrm>
            <a:off x="5154797" y="1749842"/>
            <a:ext cx="14288" cy="3228975"/>
          </a:xfrm>
          <a:custGeom>
            <a:avLst/>
            <a:gdLst>
              <a:gd name="txL" fmla="*/ 0 w 9"/>
              <a:gd name="txT" fmla="*/ 0 h 2034"/>
              <a:gd name="txR" fmla="*/ 9 w 9"/>
              <a:gd name="txB" fmla="*/ 2034 h 2034"/>
            </a:gdLst>
            <a:ahLst/>
            <a:cxnLst>
              <a:cxn ang="0">
                <a:pos x="0" y="0"/>
              </a:cxn>
              <a:cxn ang="0">
                <a:pos x="2147483647" y="2147483647"/>
              </a:cxn>
              <a:cxn ang="0">
                <a:pos x="2147483647" y="2147483647"/>
              </a:cxn>
            </a:cxnLst>
            <a:rect l="txL" t="txT" r="txR" b="txB"/>
            <a:pathLst>
              <a:path w="9" h="2034">
                <a:moveTo>
                  <a:pt x="0" y="0"/>
                </a:moveTo>
                <a:lnTo>
                  <a:pt x="9" y="6"/>
                </a:lnTo>
                <a:lnTo>
                  <a:pt x="6" y="2034"/>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35" name="Freeform 154"/>
          <p:cNvSpPr/>
          <p:nvPr/>
        </p:nvSpPr>
        <p:spPr>
          <a:xfrm>
            <a:off x="5169085" y="4013617"/>
            <a:ext cx="301625" cy="1587"/>
          </a:xfrm>
          <a:custGeom>
            <a:avLst/>
            <a:gdLst>
              <a:gd name="txL" fmla="*/ 0 w 190"/>
              <a:gd name="txT" fmla="*/ 0 h 1"/>
              <a:gd name="txR" fmla="*/ 190 w 190"/>
              <a:gd name="txB" fmla="*/ 1 h 1"/>
            </a:gdLst>
            <a:ahLst/>
            <a:cxnLst>
              <a:cxn ang="0">
                <a:pos x="0" y="0"/>
              </a:cxn>
              <a:cxn ang="0">
                <a:pos x="2147483647" y="2147483647"/>
              </a:cxn>
            </a:cxnLst>
            <a:rect l="txL" t="txT" r="txR" b="txB"/>
            <a:pathLst>
              <a:path w="190" h="1">
                <a:moveTo>
                  <a:pt x="0" y="0"/>
                </a:moveTo>
                <a:lnTo>
                  <a:pt x="190" y="1"/>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62</a:t>
            </a:fld>
            <a:endParaRPr lang="zh-CN" altLang="en-US" dirty="0"/>
          </a:p>
        </p:txBody>
      </p:sp>
      <p:grpSp>
        <p:nvGrpSpPr>
          <p:cNvPr id="149" name="Group 2"/>
          <p:cNvGrpSpPr/>
          <p:nvPr/>
        </p:nvGrpSpPr>
        <p:grpSpPr bwMode="auto">
          <a:xfrm>
            <a:off x="1851899" y="1714111"/>
            <a:ext cx="361950" cy="3362325"/>
            <a:chOff x="300" y="720"/>
            <a:chExt cx="221" cy="2327"/>
          </a:xfrm>
        </p:grpSpPr>
        <p:sp>
          <p:nvSpPr>
            <p:cNvPr id="150" name="Text Box 3"/>
            <p:cNvSpPr txBox="1">
              <a:spLocks noChangeArrowheads="1"/>
            </p:cNvSpPr>
            <p:nvPr/>
          </p:nvSpPr>
          <p:spPr bwMode="auto">
            <a:xfrm>
              <a:off x="300" y="720"/>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1" name="Text Box 4"/>
            <p:cNvSpPr txBox="1">
              <a:spLocks noChangeArrowheads="1"/>
            </p:cNvSpPr>
            <p:nvPr/>
          </p:nvSpPr>
          <p:spPr bwMode="auto">
            <a:xfrm>
              <a:off x="300" y="1212"/>
              <a:ext cx="22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2" name="Text Box 5"/>
            <p:cNvSpPr txBox="1">
              <a:spLocks noChangeArrowheads="1"/>
            </p:cNvSpPr>
            <p:nvPr/>
          </p:nvSpPr>
          <p:spPr bwMode="auto">
            <a:xfrm>
              <a:off x="300" y="1705"/>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sp>
          <p:nvSpPr>
            <p:cNvPr id="153" name="Text Box 6"/>
            <p:cNvSpPr txBox="1">
              <a:spLocks noChangeArrowheads="1"/>
            </p:cNvSpPr>
            <p:nvPr/>
          </p:nvSpPr>
          <p:spPr bwMode="auto">
            <a:xfrm>
              <a:off x="300" y="2196"/>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endParaRPr lang="en-US" altLang="zh-CN" sz="2800" b="1" dirty="0">
                <a:solidFill>
                  <a:schemeClr val="folHlink"/>
                </a:solidFill>
              </a:endParaRPr>
            </a:p>
          </p:txBody>
        </p:sp>
        <p:sp>
          <p:nvSpPr>
            <p:cNvPr id="154" name="Text Box 7"/>
            <p:cNvSpPr txBox="1">
              <a:spLocks noChangeArrowheads="1"/>
            </p:cNvSpPr>
            <p:nvPr/>
          </p:nvSpPr>
          <p:spPr bwMode="auto">
            <a:xfrm>
              <a:off x="300" y="2688"/>
              <a:ext cx="22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1</a:t>
              </a:r>
            </a:p>
          </p:txBody>
        </p:sp>
      </p:grpSp>
      <p:grpSp>
        <p:nvGrpSpPr>
          <p:cNvPr id="155" name="Group 10"/>
          <p:cNvGrpSpPr/>
          <p:nvPr/>
        </p:nvGrpSpPr>
        <p:grpSpPr bwMode="auto">
          <a:xfrm>
            <a:off x="1440000" y="1224000"/>
            <a:ext cx="9151938" cy="5438775"/>
            <a:chOff x="0" y="816"/>
            <a:chExt cx="5765" cy="3426"/>
          </a:xfrm>
        </p:grpSpPr>
        <p:grpSp>
          <p:nvGrpSpPr>
            <p:cNvPr id="156" name="Group 11"/>
            <p:cNvGrpSpPr/>
            <p:nvPr/>
          </p:nvGrpSpPr>
          <p:grpSpPr bwMode="auto">
            <a:xfrm>
              <a:off x="0" y="1094"/>
              <a:ext cx="462" cy="250"/>
              <a:chOff x="0" y="933"/>
              <a:chExt cx="462" cy="250"/>
            </a:xfrm>
          </p:grpSpPr>
          <p:sp>
            <p:nvSpPr>
              <p:cNvPr id="292" name="Line 12"/>
              <p:cNvSpPr>
                <a:spLocks noChangeShapeType="1"/>
              </p:cNvSpPr>
              <p:nvPr/>
            </p:nvSpPr>
            <p:spPr bwMode="auto">
              <a:xfrm>
                <a:off x="214" y="991"/>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3" name="Text Box 13"/>
              <p:cNvSpPr txBox="1">
                <a:spLocks noChangeArrowheads="1"/>
              </p:cNvSpPr>
              <p:nvPr/>
            </p:nvSpPr>
            <p:spPr bwMode="auto">
              <a:xfrm>
                <a:off x="0" y="933"/>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9</a:t>
                </a:r>
              </a:p>
            </p:txBody>
          </p:sp>
        </p:grpSp>
        <p:grpSp>
          <p:nvGrpSpPr>
            <p:cNvPr id="157" name="Group 14"/>
            <p:cNvGrpSpPr/>
            <p:nvPr/>
          </p:nvGrpSpPr>
          <p:grpSpPr bwMode="auto">
            <a:xfrm>
              <a:off x="16" y="1540"/>
              <a:ext cx="446" cy="250"/>
              <a:chOff x="16" y="1371"/>
              <a:chExt cx="446" cy="250"/>
            </a:xfrm>
          </p:grpSpPr>
          <p:sp>
            <p:nvSpPr>
              <p:cNvPr id="290" name="Line 15"/>
              <p:cNvSpPr>
                <a:spLocks noChangeShapeType="1"/>
              </p:cNvSpPr>
              <p:nvPr/>
            </p:nvSpPr>
            <p:spPr bwMode="auto">
              <a:xfrm>
                <a:off x="214" y="1439"/>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1" name="Text Box 16"/>
              <p:cNvSpPr txBox="1">
                <a:spLocks noChangeArrowheads="1"/>
              </p:cNvSpPr>
              <p:nvPr/>
            </p:nvSpPr>
            <p:spPr bwMode="auto">
              <a:xfrm>
                <a:off x="16" y="137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8</a:t>
                </a:r>
              </a:p>
            </p:txBody>
          </p:sp>
        </p:grpSp>
        <p:grpSp>
          <p:nvGrpSpPr>
            <p:cNvPr id="158" name="Group 17"/>
            <p:cNvGrpSpPr/>
            <p:nvPr/>
          </p:nvGrpSpPr>
          <p:grpSpPr bwMode="auto">
            <a:xfrm>
              <a:off x="16" y="1987"/>
              <a:ext cx="446" cy="250"/>
              <a:chOff x="16" y="1809"/>
              <a:chExt cx="446" cy="250"/>
            </a:xfrm>
          </p:grpSpPr>
          <p:sp>
            <p:nvSpPr>
              <p:cNvPr id="288" name="Line 18"/>
              <p:cNvSpPr>
                <a:spLocks noChangeShapeType="1"/>
              </p:cNvSpPr>
              <p:nvPr/>
            </p:nvSpPr>
            <p:spPr bwMode="auto">
              <a:xfrm>
                <a:off x="214" y="1886"/>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9" name="Text Box 19"/>
              <p:cNvSpPr txBox="1">
                <a:spLocks noChangeArrowheads="1"/>
              </p:cNvSpPr>
              <p:nvPr/>
            </p:nvSpPr>
            <p:spPr bwMode="auto">
              <a:xfrm>
                <a:off x="16" y="1809"/>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7</a:t>
                </a:r>
              </a:p>
            </p:txBody>
          </p:sp>
        </p:grpSp>
        <p:grpSp>
          <p:nvGrpSpPr>
            <p:cNvPr id="159" name="Group 20"/>
            <p:cNvGrpSpPr/>
            <p:nvPr/>
          </p:nvGrpSpPr>
          <p:grpSpPr bwMode="auto">
            <a:xfrm>
              <a:off x="16" y="2433"/>
              <a:ext cx="446" cy="250"/>
              <a:chOff x="16" y="2276"/>
              <a:chExt cx="446" cy="250"/>
            </a:xfrm>
          </p:grpSpPr>
          <p:sp>
            <p:nvSpPr>
              <p:cNvPr id="286" name="Line 21"/>
              <p:cNvSpPr>
                <a:spLocks noChangeShapeType="1"/>
              </p:cNvSpPr>
              <p:nvPr/>
            </p:nvSpPr>
            <p:spPr bwMode="auto">
              <a:xfrm>
                <a:off x="214" y="2334"/>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7" name="Text Box 22"/>
              <p:cNvSpPr txBox="1">
                <a:spLocks noChangeArrowheads="1"/>
              </p:cNvSpPr>
              <p:nvPr/>
            </p:nvSpPr>
            <p:spPr bwMode="auto">
              <a:xfrm>
                <a:off x="16" y="2276"/>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6</a:t>
                </a:r>
              </a:p>
            </p:txBody>
          </p:sp>
        </p:grpSp>
        <p:grpSp>
          <p:nvGrpSpPr>
            <p:cNvPr id="160" name="Group 23"/>
            <p:cNvGrpSpPr/>
            <p:nvPr/>
          </p:nvGrpSpPr>
          <p:grpSpPr bwMode="auto">
            <a:xfrm>
              <a:off x="16" y="2880"/>
              <a:ext cx="446" cy="250"/>
              <a:chOff x="16" y="2725"/>
              <a:chExt cx="446" cy="250"/>
            </a:xfrm>
          </p:grpSpPr>
          <p:sp>
            <p:nvSpPr>
              <p:cNvPr id="284" name="Line 24"/>
              <p:cNvSpPr>
                <a:spLocks noChangeShapeType="1"/>
              </p:cNvSpPr>
              <p:nvPr/>
            </p:nvSpPr>
            <p:spPr bwMode="auto">
              <a:xfrm>
                <a:off x="214" y="2782"/>
                <a:ext cx="24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5" name="Text Box 25"/>
              <p:cNvSpPr txBox="1">
                <a:spLocks noChangeArrowheads="1"/>
              </p:cNvSpPr>
              <p:nvPr/>
            </p:nvSpPr>
            <p:spPr bwMode="auto">
              <a:xfrm>
                <a:off x="16" y="2725"/>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5</a:t>
                </a:r>
              </a:p>
            </p:txBody>
          </p:sp>
        </p:grpSp>
        <p:grpSp>
          <p:nvGrpSpPr>
            <p:cNvPr id="161" name="Group 26"/>
            <p:cNvGrpSpPr/>
            <p:nvPr/>
          </p:nvGrpSpPr>
          <p:grpSpPr bwMode="auto">
            <a:xfrm>
              <a:off x="462" y="816"/>
              <a:ext cx="5303" cy="3426"/>
              <a:chOff x="462" y="816"/>
              <a:chExt cx="5303" cy="3426"/>
            </a:xfrm>
          </p:grpSpPr>
          <p:sp>
            <p:nvSpPr>
              <p:cNvPr id="162" name="Rectangle 27"/>
              <p:cNvSpPr>
                <a:spLocks noChangeArrowheads="1"/>
              </p:cNvSpPr>
              <p:nvPr/>
            </p:nvSpPr>
            <p:spPr bwMode="auto">
              <a:xfrm>
                <a:off x="462" y="816"/>
                <a:ext cx="693" cy="2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 name="Freeform 28"/>
              <p:cNvSpPr/>
              <p:nvPr/>
            </p:nvSpPr>
            <p:spPr bwMode="auto">
              <a:xfrm>
                <a:off x="1155" y="991"/>
                <a:ext cx="3638" cy="1"/>
              </a:xfrm>
              <a:custGeom>
                <a:avLst/>
                <a:gdLst>
                  <a:gd name="T0" fmla="*/ 0 w 3528"/>
                  <a:gd name="T1" fmla="*/ 0 h 1"/>
                  <a:gd name="T2" fmla="*/ 4241 w 3528"/>
                  <a:gd name="T3" fmla="*/ 0 h 1"/>
                  <a:gd name="T4" fmla="*/ 0 60000 65536"/>
                  <a:gd name="T5" fmla="*/ 0 60000 65536"/>
                  <a:gd name="T6" fmla="*/ 0 w 3528"/>
                  <a:gd name="T7" fmla="*/ 0 h 1"/>
                  <a:gd name="T8" fmla="*/ 3528 w 3528"/>
                  <a:gd name="T9" fmla="*/ 1 h 1"/>
                </a:gdLst>
                <a:ahLst/>
                <a:cxnLst>
                  <a:cxn ang="T4">
                    <a:pos x="T0" y="T1"/>
                  </a:cxn>
                  <a:cxn ang="T5">
                    <a:pos x="T2" y="T3"/>
                  </a:cxn>
                </a:cxnLst>
                <a:rect l="T6" t="T7" r="T8" b="T9"/>
                <a:pathLst>
                  <a:path w="3528" h="1">
                    <a:moveTo>
                      <a:pt x="0" y="0"/>
                    </a:moveTo>
                    <a:lnTo>
                      <a:pt x="3528"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29"/>
              <p:cNvSpPr>
                <a:spLocks noChangeArrowheads="1"/>
              </p:cNvSpPr>
              <p:nvPr/>
            </p:nvSpPr>
            <p:spPr bwMode="auto">
              <a:xfrm>
                <a:off x="1615"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5" name="Freeform 30"/>
              <p:cNvSpPr/>
              <p:nvPr/>
            </p:nvSpPr>
            <p:spPr bwMode="auto">
              <a:xfrm>
                <a:off x="4351" y="991"/>
                <a:ext cx="1" cy="79"/>
              </a:xfrm>
              <a:custGeom>
                <a:avLst/>
                <a:gdLst>
                  <a:gd name="T0" fmla="*/ 0 w 1"/>
                  <a:gd name="T1" fmla="*/ 0 h 87"/>
                  <a:gd name="T2" fmla="*/ 0 w 1"/>
                  <a:gd name="T3" fmla="*/ 49 h 87"/>
                  <a:gd name="T4" fmla="*/ 0 60000 65536"/>
                  <a:gd name="T5" fmla="*/ 0 60000 65536"/>
                  <a:gd name="T6" fmla="*/ 0 w 1"/>
                  <a:gd name="T7" fmla="*/ 0 h 87"/>
                  <a:gd name="T8" fmla="*/ 1 w 1"/>
                  <a:gd name="T9" fmla="*/ 87 h 87"/>
                </a:gdLst>
                <a:ahLst/>
                <a:cxnLst>
                  <a:cxn ang="T4">
                    <a:pos x="T0" y="T1"/>
                  </a:cxn>
                  <a:cxn ang="T5">
                    <a:pos x="T2" y="T3"/>
                  </a:cxn>
                </a:cxnLst>
                <a:rect l="T6" t="T7" r="T8" b="T9"/>
                <a:pathLst>
                  <a:path w="1" h="87">
                    <a:moveTo>
                      <a:pt x="0" y="0"/>
                    </a:moveTo>
                    <a:lnTo>
                      <a:pt x="0" y="87"/>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Freeform 31"/>
              <p:cNvSpPr/>
              <p:nvPr/>
            </p:nvSpPr>
            <p:spPr bwMode="auto">
              <a:xfrm>
                <a:off x="1155" y="1295"/>
                <a:ext cx="3659" cy="3"/>
              </a:xfrm>
              <a:custGeom>
                <a:avLst/>
                <a:gdLst>
                  <a:gd name="T0" fmla="*/ 0 w 3659"/>
                  <a:gd name="T1" fmla="*/ 0 h 3"/>
                  <a:gd name="T2" fmla="*/ 3659 w 3659"/>
                  <a:gd name="T3" fmla="*/ 3 h 3"/>
                  <a:gd name="T4" fmla="*/ 0 60000 65536"/>
                  <a:gd name="T5" fmla="*/ 0 60000 65536"/>
                  <a:gd name="T6" fmla="*/ 0 w 3659"/>
                  <a:gd name="T7" fmla="*/ 0 h 3"/>
                  <a:gd name="T8" fmla="*/ 3659 w 3659"/>
                  <a:gd name="T9" fmla="*/ 3 h 3"/>
                </a:gdLst>
                <a:ahLst/>
                <a:cxnLst>
                  <a:cxn ang="T4">
                    <a:pos x="T0" y="T1"/>
                  </a:cxn>
                  <a:cxn ang="T5">
                    <a:pos x="T2" y="T3"/>
                  </a:cxn>
                </a:cxnLst>
                <a:rect l="T6" t="T7" r="T8" b="T9"/>
                <a:pathLst>
                  <a:path w="3659" h="3">
                    <a:moveTo>
                      <a:pt x="0" y="0"/>
                    </a:moveTo>
                    <a:lnTo>
                      <a:pt x="3659"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7" name="Freeform 32"/>
              <p:cNvSpPr/>
              <p:nvPr/>
            </p:nvSpPr>
            <p:spPr bwMode="auto">
              <a:xfrm>
                <a:off x="2727" y="987"/>
                <a:ext cx="1" cy="86"/>
              </a:xfrm>
              <a:custGeom>
                <a:avLst/>
                <a:gdLst>
                  <a:gd name="T0" fmla="*/ 0 w 1"/>
                  <a:gd name="T1" fmla="*/ 0 h 86"/>
                  <a:gd name="T2" fmla="*/ 1 w 1"/>
                  <a:gd name="T3" fmla="*/ 86 h 86"/>
                  <a:gd name="T4" fmla="*/ 0 60000 65536"/>
                  <a:gd name="T5" fmla="*/ 0 60000 65536"/>
                  <a:gd name="T6" fmla="*/ 0 w 1"/>
                  <a:gd name="T7" fmla="*/ 0 h 86"/>
                  <a:gd name="T8" fmla="*/ 1 w 1"/>
                  <a:gd name="T9" fmla="*/ 86 h 86"/>
                </a:gdLst>
                <a:ahLst/>
                <a:cxnLst>
                  <a:cxn ang="T4">
                    <a:pos x="T0" y="T1"/>
                  </a:cxn>
                  <a:cxn ang="T5">
                    <a:pos x="T2" y="T3"/>
                  </a:cxn>
                </a:cxnLst>
                <a:rect l="T6" t="T7" r="T8" b="T9"/>
                <a:pathLst>
                  <a:path w="1" h="86">
                    <a:moveTo>
                      <a:pt x="0" y="0"/>
                    </a:moveTo>
                    <a:lnTo>
                      <a:pt x="1" y="86"/>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8" name="Freeform 33"/>
              <p:cNvSpPr/>
              <p:nvPr/>
            </p:nvSpPr>
            <p:spPr bwMode="auto">
              <a:xfrm>
                <a:off x="1791" y="985"/>
                <a:ext cx="1" cy="92"/>
              </a:xfrm>
              <a:custGeom>
                <a:avLst/>
                <a:gdLst>
                  <a:gd name="T0" fmla="*/ 0 w 1"/>
                  <a:gd name="T1" fmla="*/ 0 h 92"/>
                  <a:gd name="T2" fmla="*/ 0 w 1"/>
                  <a:gd name="T3" fmla="*/ 92 h 92"/>
                  <a:gd name="T4" fmla="*/ 0 60000 65536"/>
                  <a:gd name="T5" fmla="*/ 0 60000 65536"/>
                  <a:gd name="T6" fmla="*/ 0 w 1"/>
                  <a:gd name="T7" fmla="*/ 0 h 92"/>
                  <a:gd name="T8" fmla="*/ 1 w 1"/>
                  <a:gd name="T9" fmla="*/ 92 h 92"/>
                </a:gdLst>
                <a:ahLst/>
                <a:cxnLst>
                  <a:cxn ang="T4">
                    <a:pos x="T0" y="T1"/>
                  </a:cxn>
                  <a:cxn ang="T5">
                    <a:pos x="T2" y="T3"/>
                  </a:cxn>
                </a:cxnLst>
                <a:rect l="T6" t="T7" r="T8" b="T9"/>
                <a:pathLst>
                  <a:path w="1" h="92">
                    <a:moveTo>
                      <a:pt x="0" y="0"/>
                    </a:moveTo>
                    <a:lnTo>
                      <a:pt x="0" y="92"/>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Freeform 34"/>
              <p:cNvSpPr/>
              <p:nvPr/>
            </p:nvSpPr>
            <p:spPr bwMode="auto">
              <a:xfrm>
                <a:off x="1788" y="1212"/>
                <a:ext cx="1" cy="85"/>
              </a:xfrm>
              <a:custGeom>
                <a:avLst/>
                <a:gdLst>
                  <a:gd name="T0" fmla="*/ 0 w 1"/>
                  <a:gd name="T1" fmla="*/ 54 h 93"/>
                  <a:gd name="T2" fmla="*/ 0 w 1"/>
                  <a:gd name="T3" fmla="*/ 0 h 93"/>
                  <a:gd name="T4" fmla="*/ 0 60000 65536"/>
                  <a:gd name="T5" fmla="*/ 0 60000 65536"/>
                  <a:gd name="T6" fmla="*/ 0 w 1"/>
                  <a:gd name="T7" fmla="*/ 0 h 93"/>
                  <a:gd name="T8" fmla="*/ 1 w 1"/>
                  <a:gd name="T9" fmla="*/ 93 h 93"/>
                </a:gdLst>
                <a:ahLst/>
                <a:cxnLst>
                  <a:cxn ang="T4">
                    <a:pos x="T0" y="T1"/>
                  </a:cxn>
                  <a:cxn ang="T5">
                    <a:pos x="T2" y="T3"/>
                  </a:cxn>
                </a:cxnLst>
                <a:rect l="T6" t="T7" r="T8" b="T9"/>
                <a:pathLst>
                  <a:path w="1" h="93">
                    <a:moveTo>
                      <a:pt x="0" y="93"/>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Freeform 35"/>
              <p:cNvSpPr/>
              <p:nvPr/>
            </p:nvSpPr>
            <p:spPr bwMode="auto">
              <a:xfrm>
                <a:off x="2736" y="1200"/>
                <a:ext cx="3" cy="95"/>
              </a:xfrm>
              <a:custGeom>
                <a:avLst/>
                <a:gdLst>
                  <a:gd name="T0" fmla="*/ 0 w 3"/>
                  <a:gd name="T1" fmla="*/ 58 h 105"/>
                  <a:gd name="T2" fmla="*/ 3 w 3"/>
                  <a:gd name="T3" fmla="*/ 0 h 105"/>
                  <a:gd name="T4" fmla="*/ 0 60000 65536"/>
                  <a:gd name="T5" fmla="*/ 0 60000 65536"/>
                  <a:gd name="T6" fmla="*/ 0 w 3"/>
                  <a:gd name="T7" fmla="*/ 0 h 105"/>
                  <a:gd name="T8" fmla="*/ 3 w 3"/>
                  <a:gd name="T9" fmla="*/ 105 h 105"/>
                </a:gdLst>
                <a:ahLst/>
                <a:cxnLst>
                  <a:cxn ang="T4">
                    <a:pos x="T0" y="T1"/>
                  </a:cxn>
                  <a:cxn ang="T5">
                    <a:pos x="T2" y="T3"/>
                  </a:cxn>
                </a:cxnLst>
                <a:rect l="T6" t="T7" r="T8" b="T9"/>
                <a:pathLst>
                  <a:path w="3" h="105">
                    <a:moveTo>
                      <a:pt x="0" y="105"/>
                    </a:moveTo>
                    <a:lnTo>
                      <a:pt x="3"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1" name="Line 36"/>
              <p:cNvSpPr>
                <a:spLocks noChangeShapeType="1"/>
              </p:cNvSpPr>
              <p:nvPr/>
            </p:nvSpPr>
            <p:spPr bwMode="auto">
              <a:xfrm rot="10800000">
                <a:off x="4351" y="121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2" name="Freeform 37"/>
              <p:cNvSpPr/>
              <p:nvPr/>
            </p:nvSpPr>
            <p:spPr bwMode="auto">
              <a:xfrm>
                <a:off x="1155" y="1559"/>
                <a:ext cx="3653" cy="1"/>
              </a:xfrm>
              <a:custGeom>
                <a:avLst/>
                <a:gdLst>
                  <a:gd name="T0" fmla="*/ 0 w 3543"/>
                  <a:gd name="T1" fmla="*/ 0 h 1"/>
                  <a:gd name="T2" fmla="*/ 4256 w 3543"/>
                  <a:gd name="T3" fmla="*/ 0 h 1"/>
                  <a:gd name="T4" fmla="*/ 0 60000 65536"/>
                  <a:gd name="T5" fmla="*/ 0 60000 65536"/>
                  <a:gd name="T6" fmla="*/ 0 w 3543"/>
                  <a:gd name="T7" fmla="*/ 0 h 1"/>
                  <a:gd name="T8" fmla="*/ 3543 w 3543"/>
                  <a:gd name="T9" fmla="*/ 1 h 1"/>
                </a:gdLst>
                <a:ahLst/>
                <a:cxnLst>
                  <a:cxn ang="T4">
                    <a:pos x="T0" y="T1"/>
                  </a:cxn>
                  <a:cxn ang="T5">
                    <a:pos x="T2" y="T3"/>
                  </a:cxn>
                </a:cxnLst>
                <a:rect l="T6" t="T7" r="T8" b="T9"/>
                <a:pathLst>
                  <a:path w="3543" h="1">
                    <a:moveTo>
                      <a:pt x="0" y="0"/>
                    </a:moveTo>
                    <a:lnTo>
                      <a:pt x="3543"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Line 38"/>
              <p:cNvSpPr>
                <a:spLocks noChangeShapeType="1"/>
              </p:cNvSpPr>
              <p:nvPr/>
            </p:nvSpPr>
            <p:spPr bwMode="auto">
              <a:xfrm>
                <a:off x="4351"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4" name="Freeform 39"/>
              <p:cNvSpPr/>
              <p:nvPr/>
            </p:nvSpPr>
            <p:spPr bwMode="auto">
              <a:xfrm>
                <a:off x="1155" y="1863"/>
                <a:ext cx="3656" cy="1"/>
              </a:xfrm>
              <a:custGeom>
                <a:avLst/>
                <a:gdLst>
                  <a:gd name="T0" fmla="*/ 0 w 3546"/>
                  <a:gd name="T1" fmla="*/ 0 h 2"/>
                  <a:gd name="T2" fmla="*/ 4259 w 3546"/>
                  <a:gd name="T3" fmla="*/ 1 h 2"/>
                  <a:gd name="T4" fmla="*/ 0 60000 65536"/>
                  <a:gd name="T5" fmla="*/ 0 60000 65536"/>
                  <a:gd name="T6" fmla="*/ 0 w 3546"/>
                  <a:gd name="T7" fmla="*/ 0 h 2"/>
                  <a:gd name="T8" fmla="*/ 3546 w 3546"/>
                  <a:gd name="T9" fmla="*/ 2 h 2"/>
                </a:gdLst>
                <a:ahLst/>
                <a:cxnLst>
                  <a:cxn ang="T4">
                    <a:pos x="T0" y="T1"/>
                  </a:cxn>
                  <a:cxn ang="T5">
                    <a:pos x="T2" y="T3"/>
                  </a:cxn>
                </a:cxnLst>
                <a:rect l="T6" t="T7" r="T8" b="T9"/>
                <a:pathLst>
                  <a:path w="3546" h="2">
                    <a:moveTo>
                      <a:pt x="0" y="0"/>
                    </a:moveTo>
                    <a:lnTo>
                      <a:pt x="3546" y="2"/>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Line 40"/>
              <p:cNvSpPr>
                <a:spLocks noChangeShapeType="1"/>
              </p:cNvSpPr>
              <p:nvPr/>
            </p:nvSpPr>
            <p:spPr bwMode="auto">
              <a:xfrm>
                <a:off x="2725"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41"/>
              <p:cNvSpPr>
                <a:spLocks noChangeShapeType="1"/>
              </p:cNvSpPr>
              <p:nvPr/>
            </p:nvSpPr>
            <p:spPr bwMode="auto">
              <a:xfrm>
                <a:off x="1788" y="1559"/>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42"/>
              <p:cNvSpPr>
                <a:spLocks noChangeShapeType="1"/>
              </p:cNvSpPr>
              <p:nvPr/>
            </p:nvSpPr>
            <p:spPr bwMode="auto">
              <a:xfrm rot="10800000">
                <a:off x="1788" y="1778"/>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43"/>
              <p:cNvSpPr>
                <a:spLocks noChangeShapeType="1"/>
              </p:cNvSpPr>
              <p:nvPr/>
            </p:nvSpPr>
            <p:spPr bwMode="auto">
              <a:xfrm rot="10800000">
                <a:off x="2725"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44"/>
              <p:cNvSpPr>
                <a:spLocks noChangeShapeType="1"/>
              </p:cNvSpPr>
              <p:nvPr/>
            </p:nvSpPr>
            <p:spPr bwMode="auto">
              <a:xfrm rot="10800000">
                <a:off x="4351" y="1780"/>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0" name="Freeform 45"/>
              <p:cNvSpPr/>
              <p:nvPr/>
            </p:nvSpPr>
            <p:spPr bwMode="auto">
              <a:xfrm>
                <a:off x="1155" y="2432"/>
                <a:ext cx="3675" cy="1"/>
              </a:xfrm>
              <a:custGeom>
                <a:avLst/>
                <a:gdLst>
                  <a:gd name="T0" fmla="*/ 0 w 3564"/>
                  <a:gd name="T1" fmla="*/ 0 h 1"/>
                  <a:gd name="T2" fmla="*/ 4283 w 3564"/>
                  <a:gd name="T3" fmla="*/ 0 h 1"/>
                  <a:gd name="T4" fmla="*/ 0 60000 65536"/>
                  <a:gd name="T5" fmla="*/ 0 60000 65536"/>
                  <a:gd name="T6" fmla="*/ 0 w 3564"/>
                  <a:gd name="T7" fmla="*/ 0 h 1"/>
                  <a:gd name="T8" fmla="*/ 3564 w 3564"/>
                  <a:gd name="T9" fmla="*/ 1 h 1"/>
                </a:gdLst>
                <a:ahLst/>
                <a:cxnLst>
                  <a:cxn ang="T4">
                    <a:pos x="T0" y="T1"/>
                  </a:cxn>
                  <a:cxn ang="T5">
                    <a:pos x="T2" y="T3"/>
                  </a:cxn>
                </a:cxnLst>
                <a:rect l="T6" t="T7" r="T8" b="T9"/>
                <a:pathLst>
                  <a:path w="3564" h="1">
                    <a:moveTo>
                      <a:pt x="0" y="0"/>
                    </a:moveTo>
                    <a:lnTo>
                      <a:pt x="3564"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Line 46"/>
              <p:cNvSpPr>
                <a:spLocks noChangeShapeType="1"/>
              </p:cNvSpPr>
              <p:nvPr/>
            </p:nvSpPr>
            <p:spPr bwMode="auto">
              <a:xfrm>
                <a:off x="4351"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2" name="Freeform 47"/>
              <p:cNvSpPr/>
              <p:nvPr/>
            </p:nvSpPr>
            <p:spPr bwMode="auto">
              <a:xfrm>
                <a:off x="1155" y="2736"/>
                <a:ext cx="3647" cy="1"/>
              </a:xfrm>
              <a:custGeom>
                <a:avLst/>
                <a:gdLst>
                  <a:gd name="T0" fmla="*/ 0 w 3647"/>
                  <a:gd name="T1" fmla="*/ 0 h 1"/>
                  <a:gd name="T2" fmla="*/ 3647 w 3647"/>
                  <a:gd name="T3" fmla="*/ 1 h 1"/>
                  <a:gd name="T4" fmla="*/ 0 60000 65536"/>
                  <a:gd name="T5" fmla="*/ 0 60000 65536"/>
                  <a:gd name="T6" fmla="*/ 0 w 3647"/>
                  <a:gd name="T7" fmla="*/ 0 h 1"/>
                  <a:gd name="T8" fmla="*/ 3647 w 3647"/>
                  <a:gd name="T9" fmla="*/ 1 h 1"/>
                </a:gdLst>
                <a:ahLst/>
                <a:cxnLst>
                  <a:cxn ang="T4">
                    <a:pos x="T0" y="T1"/>
                  </a:cxn>
                  <a:cxn ang="T5">
                    <a:pos x="T2" y="T3"/>
                  </a:cxn>
                </a:cxnLst>
                <a:rect l="T6" t="T7" r="T8" b="T9"/>
                <a:pathLst>
                  <a:path w="3647" h="1">
                    <a:moveTo>
                      <a:pt x="0" y="0"/>
                    </a:moveTo>
                    <a:lnTo>
                      <a:pt x="364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Line 48"/>
              <p:cNvSpPr>
                <a:spLocks noChangeShapeType="1"/>
              </p:cNvSpPr>
              <p:nvPr/>
            </p:nvSpPr>
            <p:spPr bwMode="auto">
              <a:xfrm>
                <a:off x="2725"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4" name="Line 49"/>
              <p:cNvSpPr>
                <a:spLocks noChangeShapeType="1"/>
              </p:cNvSpPr>
              <p:nvPr/>
            </p:nvSpPr>
            <p:spPr bwMode="auto">
              <a:xfrm>
                <a:off x="1788" y="2432"/>
                <a:ext cx="0" cy="85"/>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5" name="Line 50"/>
              <p:cNvSpPr>
                <a:spLocks noChangeShapeType="1"/>
              </p:cNvSpPr>
              <p:nvPr/>
            </p:nvSpPr>
            <p:spPr bwMode="auto">
              <a:xfrm rot="10800000">
                <a:off x="1788" y="2652"/>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6" name="Line 51"/>
              <p:cNvSpPr>
                <a:spLocks noChangeShapeType="1"/>
              </p:cNvSpPr>
              <p:nvPr/>
            </p:nvSpPr>
            <p:spPr bwMode="auto">
              <a:xfrm rot="10800000">
                <a:off x="2725"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7" name="Line 52"/>
              <p:cNvSpPr>
                <a:spLocks noChangeShapeType="1"/>
              </p:cNvSpPr>
              <p:nvPr/>
            </p:nvSpPr>
            <p:spPr bwMode="auto">
              <a:xfrm rot="10800000">
                <a:off x="4351" y="2654"/>
                <a:ext cx="0" cy="84"/>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88" name="AutoShape 53"/>
              <p:cNvSpPr>
                <a:spLocks noChangeArrowheads="1"/>
              </p:cNvSpPr>
              <p:nvPr/>
            </p:nvSpPr>
            <p:spPr bwMode="auto">
              <a:xfrm rot="-5400000">
                <a:off x="1700"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Freeform 54"/>
              <p:cNvSpPr/>
              <p:nvPr/>
            </p:nvSpPr>
            <p:spPr bwMode="auto">
              <a:xfrm>
                <a:off x="1416" y="1148"/>
                <a:ext cx="198" cy="2026"/>
              </a:xfrm>
              <a:custGeom>
                <a:avLst/>
                <a:gdLst>
                  <a:gd name="T0" fmla="*/ 198 w 198"/>
                  <a:gd name="T1" fmla="*/ 0 h 2026"/>
                  <a:gd name="T2" fmla="*/ 0 w 198"/>
                  <a:gd name="T3" fmla="*/ 0 h 2026"/>
                  <a:gd name="T4" fmla="*/ 6 w 198"/>
                  <a:gd name="T5" fmla="*/ 2026 h 2026"/>
                  <a:gd name="T6" fmla="*/ 0 60000 65536"/>
                  <a:gd name="T7" fmla="*/ 0 60000 65536"/>
                  <a:gd name="T8" fmla="*/ 0 60000 65536"/>
                  <a:gd name="T9" fmla="*/ 0 w 198"/>
                  <a:gd name="T10" fmla="*/ 0 h 2026"/>
                  <a:gd name="T11" fmla="*/ 198 w 198"/>
                  <a:gd name="T12" fmla="*/ 2026 h 2026"/>
                </a:gdLst>
                <a:ahLst/>
                <a:cxnLst>
                  <a:cxn ang="T6">
                    <a:pos x="T0" y="T1"/>
                  </a:cxn>
                  <a:cxn ang="T7">
                    <a:pos x="T2" y="T3"/>
                  </a:cxn>
                  <a:cxn ang="T8">
                    <a:pos x="T4" y="T5"/>
                  </a:cxn>
                </a:cxnLst>
                <a:rect l="T9" t="T10" r="T11" b="T12"/>
                <a:pathLst>
                  <a:path w="198" h="2026">
                    <a:moveTo>
                      <a:pt x="198" y="0"/>
                    </a:moveTo>
                    <a:lnTo>
                      <a:pt x="0" y="0"/>
                    </a:lnTo>
                    <a:lnTo>
                      <a:pt x="6" y="202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0" name="Freeform 55"/>
              <p:cNvSpPr/>
              <p:nvPr/>
            </p:nvSpPr>
            <p:spPr bwMode="auto">
              <a:xfrm>
                <a:off x="141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Freeform 56"/>
              <p:cNvSpPr/>
              <p:nvPr/>
            </p:nvSpPr>
            <p:spPr bwMode="auto">
              <a:xfrm>
                <a:off x="1422"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2" name="Line 57"/>
              <p:cNvSpPr>
                <a:spLocks noChangeShapeType="1"/>
              </p:cNvSpPr>
              <p:nvPr/>
            </p:nvSpPr>
            <p:spPr bwMode="auto">
              <a:xfrm>
                <a:off x="1419"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3" name="Freeform 58"/>
              <p:cNvSpPr/>
              <p:nvPr/>
            </p:nvSpPr>
            <p:spPr bwMode="auto">
              <a:xfrm>
                <a:off x="3979" y="1148"/>
                <a:ext cx="198" cy="2023"/>
              </a:xfrm>
              <a:custGeom>
                <a:avLst/>
                <a:gdLst>
                  <a:gd name="T0" fmla="*/ 198 w 198"/>
                  <a:gd name="T1" fmla="*/ 0 h 2023"/>
                  <a:gd name="T2" fmla="*/ 0 w 198"/>
                  <a:gd name="T3" fmla="*/ 0 h 2023"/>
                  <a:gd name="T4" fmla="*/ 2 w 198"/>
                  <a:gd name="T5" fmla="*/ 2023 h 2023"/>
                  <a:gd name="T6" fmla="*/ 0 60000 65536"/>
                  <a:gd name="T7" fmla="*/ 0 60000 65536"/>
                  <a:gd name="T8" fmla="*/ 0 60000 65536"/>
                  <a:gd name="T9" fmla="*/ 0 w 198"/>
                  <a:gd name="T10" fmla="*/ 0 h 2023"/>
                  <a:gd name="T11" fmla="*/ 198 w 198"/>
                  <a:gd name="T12" fmla="*/ 2023 h 2023"/>
                </a:gdLst>
                <a:ahLst/>
                <a:cxnLst>
                  <a:cxn ang="T6">
                    <a:pos x="T0" y="T1"/>
                  </a:cxn>
                  <a:cxn ang="T7">
                    <a:pos x="T2" y="T3"/>
                  </a:cxn>
                  <a:cxn ang="T8">
                    <a:pos x="T4" y="T5"/>
                  </a:cxn>
                </a:cxnLst>
                <a:rect l="T9" t="T10" r="T11" b="T12"/>
                <a:pathLst>
                  <a:path w="198" h="2023">
                    <a:moveTo>
                      <a:pt x="198" y="0"/>
                    </a:moveTo>
                    <a:lnTo>
                      <a:pt x="0" y="0"/>
                    </a:lnTo>
                    <a:lnTo>
                      <a:pt x="2" y="202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4" name="Freeform 59"/>
              <p:cNvSpPr/>
              <p:nvPr/>
            </p:nvSpPr>
            <p:spPr bwMode="auto">
              <a:xfrm>
                <a:off x="3982"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60"/>
              <p:cNvSpPr/>
              <p:nvPr/>
            </p:nvSpPr>
            <p:spPr bwMode="auto">
              <a:xfrm>
                <a:off x="3985"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Line 61"/>
              <p:cNvSpPr>
                <a:spLocks noChangeShapeType="1"/>
              </p:cNvSpPr>
              <p:nvPr/>
            </p:nvSpPr>
            <p:spPr bwMode="auto">
              <a:xfrm>
                <a:off x="3982"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97" name="Freeform 62"/>
              <p:cNvSpPr/>
              <p:nvPr/>
            </p:nvSpPr>
            <p:spPr bwMode="auto">
              <a:xfrm>
                <a:off x="2347" y="1148"/>
                <a:ext cx="198" cy="2024"/>
              </a:xfrm>
              <a:custGeom>
                <a:avLst/>
                <a:gdLst>
                  <a:gd name="T0" fmla="*/ 231 w 192"/>
                  <a:gd name="T1" fmla="*/ 0 h 2224"/>
                  <a:gd name="T2" fmla="*/ 0 w 192"/>
                  <a:gd name="T3" fmla="*/ 0 h 2224"/>
                  <a:gd name="T4" fmla="*/ 2 w 192"/>
                  <a:gd name="T5" fmla="*/ 1263 h 2224"/>
                  <a:gd name="T6" fmla="*/ 0 60000 65536"/>
                  <a:gd name="T7" fmla="*/ 0 60000 65536"/>
                  <a:gd name="T8" fmla="*/ 0 60000 65536"/>
                  <a:gd name="T9" fmla="*/ 0 w 192"/>
                  <a:gd name="T10" fmla="*/ 0 h 2224"/>
                  <a:gd name="T11" fmla="*/ 192 w 192"/>
                  <a:gd name="T12" fmla="*/ 2224 h 2224"/>
                </a:gdLst>
                <a:ahLst/>
                <a:cxnLst>
                  <a:cxn ang="T6">
                    <a:pos x="T0" y="T1"/>
                  </a:cxn>
                  <a:cxn ang="T7">
                    <a:pos x="T2" y="T3"/>
                  </a:cxn>
                  <a:cxn ang="T8">
                    <a:pos x="T4" y="T5"/>
                  </a:cxn>
                </a:cxnLst>
                <a:rect l="T9" t="T10" r="T11" b="T12"/>
                <a:pathLst>
                  <a:path w="192" h="2224">
                    <a:moveTo>
                      <a:pt x="192" y="0"/>
                    </a:moveTo>
                    <a:lnTo>
                      <a:pt x="0" y="0"/>
                    </a:lnTo>
                    <a:lnTo>
                      <a:pt x="2" y="2224"/>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8" name="Freeform 63"/>
              <p:cNvSpPr/>
              <p:nvPr/>
            </p:nvSpPr>
            <p:spPr bwMode="auto">
              <a:xfrm>
                <a:off x="235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64"/>
              <p:cNvSpPr/>
              <p:nvPr/>
            </p:nvSpPr>
            <p:spPr bwMode="auto">
              <a:xfrm>
                <a:off x="2353" y="2585"/>
                <a:ext cx="198" cy="1"/>
              </a:xfrm>
              <a:custGeom>
                <a:avLst/>
                <a:gdLst>
                  <a:gd name="T0" fmla="*/ 0 w 192"/>
                  <a:gd name="T1" fmla="*/ 0 h 1"/>
                  <a:gd name="T2" fmla="*/ 231 w 192"/>
                  <a:gd name="T3" fmla="*/ 0 h 1"/>
                  <a:gd name="T4" fmla="*/ 0 60000 65536"/>
                  <a:gd name="T5" fmla="*/ 0 60000 65536"/>
                  <a:gd name="T6" fmla="*/ 0 w 192"/>
                  <a:gd name="T7" fmla="*/ 0 h 1"/>
                  <a:gd name="T8" fmla="*/ 192 w 192"/>
                  <a:gd name="T9" fmla="*/ 1 h 1"/>
                </a:gdLst>
                <a:ahLst/>
                <a:cxnLst>
                  <a:cxn ang="T4">
                    <a:pos x="T0" y="T1"/>
                  </a:cxn>
                  <a:cxn ang="T5">
                    <a:pos x="T2" y="T3"/>
                  </a:cxn>
                </a:cxnLst>
                <a:rect l="T6" t="T7" r="T8" b="T9"/>
                <a:pathLst>
                  <a:path w="192" h="1">
                    <a:moveTo>
                      <a:pt x="0" y="0"/>
                    </a:moveTo>
                    <a:lnTo>
                      <a:pt x="192"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Line 65"/>
              <p:cNvSpPr>
                <a:spLocks noChangeShapeType="1"/>
              </p:cNvSpPr>
              <p:nvPr/>
            </p:nvSpPr>
            <p:spPr bwMode="auto">
              <a:xfrm>
                <a:off x="2350" y="2957"/>
                <a:ext cx="245" cy="0"/>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1" name="Freeform 66"/>
              <p:cNvSpPr/>
              <p:nvPr/>
            </p:nvSpPr>
            <p:spPr bwMode="auto">
              <a:xfrm>
                <a:off x="1964" y="1135"/>
                <a:ext cx="198" cy="2030"/>
              </a:xfrm>
              <a:custGeom>
                <a:avLst/>
                <a:gdLst>
                  <a:gd name="T0" fmla="*/ 0 w 198"/>
                  <a:gd name="T1" fmla="*/ 0 h 2030"/>
                  <a:gd name="T2" fmla="*/ 198 w 198"/>
                  <a:gd name="T3" fmla="*/ 0 h 2030"/>
                  <a:gd name="T4" fmla="*/ 193 w 198"/>
                  <a:gd name="T5" fmla="*/ 2030 h 2030"/>
                  <a:gd name="T6" fmla="*/ 0 60000 65536"/>
                  <a:gd name="T7" fmla="*/ 0 60000 65536"/>
                  <a:gd name="T8" fmla="*/ 0 60000 65536"/>
                  <a:gd name="T9" fmla="*/ 0 w 198"/>
                  <a:gd name="T10" fmla="*/ 0 h 2030"/>
                  <a:gd name="T11" fmla="*/ 198 w 198"/>
                  <a:gd name="T12" fmla="*/ 2030 h 2030"/>
                </a:gdLst>
                <a:ahLst/>
                <a:cxnLst>
                  <a:cxn ang="T6">
                    <a:pos x="T0" y="T1"/>
                  </a:cxn>
                  <a:cxn ang="T7">
                    <a:pos x="T2" y="T3"/>
                  </a:cxn>
                  <a:cxn ang="T8">
                    <a:pos x="T4" y="T5"/>
                  </a:cxn>
                </a:cxnLst>
                <a:rect l="T9" t="T10" r="T11" b="T12"/>
                <a:pathLst>
                  <a:path w="198" h="2030">
                    <a:moveTo>
                      <a:pt x="0" y="0"/>
                    </a:moveTo>
                    <a:lnTo>
                      <a:pt x="198" y="0"/>
                    </a:lnTo>
                    <a:lnTo>
                      <a:pt x="193" y="203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Freeform 67"/>
              <p:cNvSpPr/>
              <p:nvPr/>
            </p:nvSpPr>
            <p:spPr bwMode="auto">
              <a:xfrm rot="10800000">
                <a:off x="1959"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Freeform 68"/>
              <p:cNvSpPr/>
              <p:nvPr/>
            </p:nvSpPr>
            <p:spPr bwMode="auto">
              <a:xfrm rot="10800000">
                <a:off x="1959"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Freeform 69"/>
              <p:cNvSpPr/>
              <p:nvPr/>
            </p:nvSpPr>
            <p:spPr bwMode="auto">
              <a:xfrm>
                <a:off x="1958" y="2957"/>
                <a:ext cx="200" cy="1"/>
              </a:xfrm>
              <a:custGeom>
                <a:avLst/>
                <a:gdLst>
                  <a:gd name="T0" fmla="*/ 233 w 194"/>
                  <a:gd name="T1" fmla="*/ 0 h 1"/>
                  <a:gd name="T2" fmla="*/ 0 w 194"/>
                  <a:gd name="T3" fmla="*/ 0 h 1"/>
                  <a:gd name="T4" fmla="*/ 0 60000 65536"/>
                  <a:gd name="T5" fmla="*/ 0 60000 65536"/>
                  <a:gd name="T6" fmla="*/ 0 w 194"/>
                  <a:gd name="T7" fmla="*/ 0 h 1"/>
                  <a:gd name="T8" fmla="*/ 194 w 194"/>
                  <a:gd name="T9" fmla="*/ 1 h 1"/>
                </a:gdLst>
                <a:ahLst/>
                <a:cxnLst>
                  <a:cxn ang="T4">
                    <a:pos x="T0" y="T1"/>
                  </a:cxn>
                  <a:cxn ang="T5">
                    <a:pos x="T2" y="T3"/>
                  </a:cxn>
                </a:cxnLst>
                <a:rect l="T6" t="T7" r="T8" b="T9"/>
                <a:pathLst>
                  <a:path w="194" h="1">
                    <a:moveTo>
                      <a:pt x="194"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Freeform 70"/>
              <p:cNvSpPr/>
              <p:nvPr/>
            </p:nvSpPr>
            <p:spPr bwMode="auto">
              <a:xfrm>
                <a:off x="2893" y="1135"/>
                <a:ext cx="199" cy="2047"/>
              </a:xfrm>
              <a:custGeom>
                <a:avLst/>
                <a:gdLst>
                  <a:gd name="T0" fmla="*/ 0 w 193"/>
                  <a:gd name="T1" fmla="*/ 0 h 2250"/>
                  <a:gd name="T2" fmla="*/ 231 w 193"/>
                  <a:gd name="T3" fmla="*/ 0 h 2250"/>
                  <a:gd name="T4" fmla="*/ 232 w 193"/>
                  <a:gd name="T5" fmla="*/ 1276 h 2250"/>
                  <a:gd name="T6" fmla="*/ 0 60000 65536"/>
                  <a:gd name="T7" fmla="*/ 0 60000 65536"/>
                  <a:gd name="T8" fmla="*/ 0 60000 65536"/>
                  <a:gd name="T9" fmla="*/ 0 w 193"/>
                  <a:gd name="T10" fmla="*/ 0 h 2250"/>
                  <a:gd name="T11" fmla="*/ 193 w 193"/>
                  <a:gd name="T12" fmla="*/ 2250 h 2250"/>
                </a:gdLst>
                <a:ahLst/>
                <a:cxnLst>
                  <a:cxn ang="T6">
                    <a:pos x="T0" y="T1"/>
                  </a:cxn>
                  <a:cxn ang="T7">
                    <a:pos x="T2" y="T3"/>
                  </a:cxn>
                  <a:cxn ang="T8">
                    <a:pos x="T4" y="T5"/>
                  </a:cxn>
                </a:cxnLst>
                <a:rect l="T9" t="T10" r="T11" b="T12"/>
                <a:pathLst>
                  <a:path w="193" h="2250">
                    <a:moveTo>
                      <a:pt x="0" y="0"/>
                    </a:moveTo>
                    <a:lnTo>
                      <a:pt x="192" y="0"/>
                    </a:lnTo>
                    <a:lnTo>
                      <a:pt x="193" y="225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Freeform 71"/>
              <p:cNvSpPr/>
              <p:nvPr/>
            </p:nvSpPr>
            <p:spPr bwMode="auto">
              <a:xfrm rot="10800000">
                <a:off x="2890"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Freeform 72"/>
              <p:cNvSpPr/>
              <p:nvPr/>
            </p:nvSpPr>
            <p:spPr bwMode="auto">
              <a:xfrm rot="10800000">
                <a:off x="2890"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73"/>
              <p:cNvSpPr/>
              <p:nvPr/>
            </p:nvSpPr>
            <p:spPr bwMode="auto">
              <a:xfrm>
                <a:off x="2895" y="2957"/>
                <a:ext cx="194" cy="1"/>
              </a:xfrm>
              <a:custGeom>
                <a:avLst/>
                <a:gdLst>
                  <a:gd name="T0" fmla="*/ 227 w 188"/>
                  <a:gd name="T1" fmla="*/ 0 h 1"/>
                  <a:gd name="T2" fmla="*/ 0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188" y="0"/>
                    </a:moveTo>
                    <a:lnTo>
                      <a:pt x="0"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Freeform 74"/>
              <p:cNvSpPr/>
              <p:nvPr/>
            </p:nvSpPr>
            <p:spPr bwMode="auto">
              <a:xfrm>
                <a:off x="4531" y="1135"/>
                <a:ext cx="203" cy="2027"/>
              </a:xfrm>
              <a:custGeom>
                <a:avLst/>
                <a:gdLst>
                  <a:gd name="T0" fmla="*/ 0 w 203"/>
                  <a:gd name="T1" fmla="*/ 0 h 2027"/>
                  <a:gd name="T2" fmla="*/ 198 w 203"/>
                  <a:gd name="T3" fmla="*/ 0 h 2027"/>
                  <a:gd name="T4" fmla="*/ 203 w 203"/>
                  <a:gd name="T5" fmla="*/ 2027 h 2027"/>
                  <a:gd name="T6" fmla="*/ 0 60000 65536"/>
                  <a:gd name="T7" fmla="*/ 0 60000 65536"/>
                  <a:gd name="T8" fmla="*/ 0 60000 65536"/>
                  <a:gd name="T9" fmla="*/ 0 w 203"/>
                  <a:gd name="T10" fmla="*/ 0 h 2027"/>
                  <a:gd name="T11" fmla="*/ 203 w 203"/>
                  <a:gd name="T12" fmla="*/ 2027 h 2027"/>
                </a:gdLst>
                <a:ahLst/>
                <a:cxnLst>
                  <a:cxn ang="T6">
                    <a:pos x="T0" y="T1"/>
                  </a:cxn>
                  <a:cxn ang="T7">
                    <a:pos x="T2" y="T3"/>
                  </a:cxn>
                  <a:cxn ang="T8">
                    <a:pos x="T4" y="T5"/>
                  </a:cxn>
                </a:cxnLst>
                <a:rect l="T9" t="T10" r="T11" b="T12"/>
                <a:pathLst>
                  <a:path w="203" h="2027">
                    <a:moveTo>
                      <a:pt x="0" y="0"/>
                    </a:moveTo>
                    <a:lnTo>
                      <a:pt x="198" y="0"/>
                    </a:lnTo>
                    <a:lnTo>
                      <a:pt x="203" y="2027"/>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Freeform 75"/>
              <p:cNvSpPr/>
              <p:nvPr/>
            </p:nvSpPr>
            <p:spPr bwMode="auto">
              <a:xfrm rot="10800000">
                <a:off x="4528" y="1704"/>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1" name="Freeform 76"/>
              <p:cNvSpPr/>
              <p:nvPr/>
            </p:nvSpPr>
            <p:spPr bwMode="auto">
              <a:xfrm rot="10800000">
                <a:off x="4528" y="258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2" name="Freeform 77"/>
              <p:cNvSpPr/>
              <p:nvPr/>
            </p:nvSpPr>
            <p:spPr bwMode="auto">
              <a:xfrm rot="10800000">
                <a:off x="4524" y="2955"/>
                <a:ext cx="201" cy="1"/>
              </a:xfrm>
              <a:custGeom>
                <a:avLst/>
                <a:gdLst>
                  <a:gd name="T0" fmla="*/ 0 w 195"/>
                  <a:gd name="T1" fmla="*/ 0 h 1"/>
                  <a:gd name="T2" fmla="*/ 234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3" name="Rectangle 78"/>
              <p:cNvSpPr>
                <a:spLocks noChangeArrowheads="1"/>
              </p:cNvSpPr>
              <p:nvPr/>
            </p:nvSpPr>
            <p:spPr bwMode="auto">
              <a:xfrm>
                <a:off x="1204" y="3175"/>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dirty="0"/>
                  <a:t>读  写  控  制  电  路</a:t>
                </a:r>
              </a:p>
            </p:txBody>
          </p:sp>
          <p:sp>
            <p:nvSpPr>
              <p:cNvPr id="214" name="Rectangle 79"/>
              <p:cNvSpPr>
                <a:spLocks noChangeArrowheads="1"/>
              </p:cNvSpPr>
              <p:nvPr/>
            </p:nvSpPr>
            <p:spPr bwMode="auto">
              <a:xfrm>
                <a:off x="1204" y="3656"/>
                <a:ext cx="3613" cy="26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bIns="0"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列  地  址  译  码  器</a:t>
                </a:r>
              </a:p>
            </p:txBody>
          </p:sp>
          <p:sp>
            <p:nvSpPr>
              <p:cNvPr id="215" name="Text Box 80"/>
              <p:cNvSpPr txBox="1">
                <a:spLocks noChangeArrowheads="1"/>
              </p:cNvSpPr>
              <p:nvPr/>
            </p:nvSpPr>
            <p:spPr bwMode="auto">
              <a:xfrm rot="5400000">
                <a:off x="1689"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6" name="Text Box 81"/>
              <p:cNvSpPr txBox="1">
                <a:spLocks noChangeArrowheads="1"/>
              </p:cNvSpPr>
              <p:nvPr/>
            </p:nvSpPr>
            <p:spPr bwMode="auto">
              <a:xfrm rot="5400000">
                <a:off x="2620"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7" name="Text Box 82"/>
              <p:cNvSpPr txBox="1">
                <a:spLocks noChangeArrowheads="1"/>
              </p:cNvSpPr>
              <p:nvPr/>
            </p:nvSpPr>
            <p:spPr bwMode="auto">
              <a:xfrm rot="5400000">
                <a:off x="4252" y="1965"/>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a:t>
                </a:r>
              </a:p>
            </p:txBody>
          </p:sp>
          <p:sp>
            <p:nvSpPr>
              <p:cNvPr id="218" name="Rectangle 83"/>
              <p:cNvSpPr>
                <a:spLocks noChangeArrowheads="1"/>
              </p:cNvSpPr>
              <p:nvPr/>
            </p:nvSpPr>
            <p:spPr bwMode="auto">
              <a:xfrm>
                <a:off x="1615"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9" name="Rectangle 84"/>
              <p:cNvSpPr>
                <a:spLocks noChangeArrowheads="1"/>
              </p:cNvSpPr>
              <p:nvPr/>
            </p:nvSpPr>
            <p:spPr bwMode="auto">
              <a:xfrm>
                <a:off x="1615"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Rectangle 85"/>
              <p:cNvSpPr>
                <a:spLocks noChangeArrowheads="1"/>
              </p:cNvSpPr>
              <p:nvPr/>
            </p:nvSpPr>
            <p:spPr bwMode="auto">
              <a:xfrm>
                <a:off x="2546"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1" name="Rectangle 86"/>
              <p:cNvSpPr>
                <a:spLocks noChangeArrowheads="1"/>
              </p:cNvSpPr>
              <p:nvPr/>
            </p:nvSpPr>
            <p:spPr bwMode="auto">
              <a:xfrm>
                <a:off x="2546"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2" name="Rectangle 87"/>
              <p:cNvSpPr>
                <a:spLocks noChangeArrowheads="1"/>
              </p:cNvSpPr>
              <p:nvPr/>
            </p:nvSpPr>
            <p:spPr bwMode="auto">
              <a:xfrm>
                <a:off x="2546"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3" name="Rectangle 88"/>
              <p:cNvSpPr>
                <a:spLocks noChangeArrowheads="1"/>
              </p:cNvSpPr>
              <p:nvPr/>
            </p:nvSpPr>
            <p:spPr bwMode="auto">
              <a:xfrm>
                <a:off x="4178" y="1078"/>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4" name="Rectangle 89"/>
              <p:cNvSpPr>
                <a:spLocks noChangeArrowheads="1"/>
              </p:cNvSpPr>
              <p:nvPr/>
            </p:nvSpPr>
            <p:spPr bwMode="auto">
              <a:xfrm>
                <a:off x="4178" y="1643"/>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5" name="Rectangle 90"/>
              <p:cNvSpPr>
                <a:spLocks noChangeArrowheads="1"/>
              </p:cNvSpPr>
              <p:nvPr/>
            </p:nvSpPr>
            <p:spPr bwMode="auto">
              <a:xfrm>
                <a:off x="4178" y="2517"/>
                <a:ext cx="346" cy="13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6" name="AutoShape 91"/>
              <p:cNvSpPr>
                <a:spLocks noChangeArrowheads="1"/>
              </p:cNvSpPr>
              <p:nvPr/>
            </p:nvSpPr>
            <p:spPr bwMode="auto">
              <a:xfrm rot="-5400000">
                <a:off x="2631"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AutoShape 92"/>
              <p:cNvSpPr>
                <a:spLocks noChangeArrowheads="1"/>
              </p:cNvSpPr>
              <p:nvPr/>
            </p:nvSpPr>
            <p:spPr bwMode="auto">
              <a:xfrm rot="-5400000">
                <a:off x="4263" y="2784"/>
                <a:ext cx="175" cy="346"/>
              </a:xfrm>
              <a:prstGeom prst="triangle">
                <a:avLst>
                  <a:gd name="adj" fmla="val 56245"/>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8" name="Text Box 93"/>
              <p:cNvSpPr txBox="1">
                <a:spLocks noChangeArrowheads="1"/>
              </p:cNvSpPr>
              <p:nvPr/>
            </p:nvSpPr>
            <p:spPr bwMode="auto">
              <a:xfrm>
                <a:off x="4796" y="8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读选择线</a:t>
                </a:r>
              </a:p>
            </p:txBody>
          </p:sp>
          <p:sp>
            <p:nvSpPr>
              <p:cNvPr id="229" name="Text Box 94"/>
              <p:cNvSpPr txBox="1">
                <a:spLocks noChangeArrowheads="1"/>
              </p:cNvSpPr>
              <p:nvPr/>
            </p:nvSpPr>
            <p:spPr bwMode="auto">
              <a:xfrm>
                <a:off x="4806" y="115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写选择线</a:t>
                </a:r>
              </a:p>
            </p:txBody>
          </p:sp>
          <p:sp>
            <p:nvSpPr>
              <p:cNvPr id="230" name="Line 95"/>
              <p:cNvSpPr>
                <a:spLocks noChangeShapeType="1"/>
              </p:cNvSpPr>
              <p:nvPr/>
            </p:nvSpPr>
            <p:spPr bwMode="auto">
              <a:xfrm>
                <a:off x="4817" y="3306"/>
                <a:ext cx="39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1" name="Text Box 96"/>
              <p:cNvSpPr txBox="1">
                <a:spLocks noChangeArrowheads="1"/>
              </p:cNvSpPr>
              <p:nvPr/>
            </p:nvSpPr>
            <p:spPr bwMode="auto">
              <a:xfrm>
                <a:off x="4906" y="3024"/>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a:t>
                </a:r>
              </a:p>
            </p:txBody>
          </p:sp>
          <p:sp>
            <p:nvSpPr>
              <p:cNvPr id="232" name="Text Box 97"/>
              <p:cNvSpPr txBox="1">
                <a:spLocks noChangeArrowheads="1"/>
              </p:cNvSpPr>
              <p:nvPr/>
            </p:nvSpPr>
            <p:spPr bwMode="auto">
              <a:xfrm>
                <a:off x="3296" y="192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单元</a:t>
                </a:r>
              </a:p>
            </p:txBody>
          </p:sp>
          <p:sp>
            <p:nvSpPr>
              <p:cNvPr id="233" name="Text Box 98"/>
              <p:cNvSpPr txBox="1">
                <a:spLocks noChangeArrowheads="1"/>
              </p:cNvSpPr>
              <p:nvPr/>
            </p:nvSpPr>
            <p:spPr bwMode="auto">
              <a:xfrm>
                <a:off x="3296" y="210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chemeClr val="folHlink"/>
                    </a:solidFill>
                  </a:rPr>
                  <a:t>电路</a:t>
                </a:r>
              </a:p>
            </p:txBody>
          </p:sp>
          <p:sp>
            <p:nvSpPr>
              <p:cNvPr id="234" name="Text Box 99"/>
              <p:cNvSpPr txBox="1">
                <a:spLocks noChangeArrowheads="1"/>
              </p:cNvSpPr>
              <p:nvPr/>
            </p:nvSpPr>
            <p:spPr bwMode="auto">
              <a:xfrm>
                <a:off x="503" y="936"/>
                <a:ext cx="309"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行</a:t>
                </a:r>
              </a:p>
              <a:p>
                <a:pPr eaLnBrk="1" hangingPunct="1">
                  <a:spcBef>
                    <a:spcPct val="50000"/>
                  </a:spcBef>
                </a:pPr>
                <a:r>
                  <a:rPr lang="zh-CN" altLang="en-US" b="1"/>
                  <a:t>地</a:t>
                </a:r>
              </a:p>
              <a:p>
                <a:pPr eaLnBrk="1" hangingPunct="1">
                  <a:spcBef>
                    <a:spcPct val="50000"/>
                  </a:spcBef>
                </a:pPr>
                <a:r>
                  <a:rPr lang="zh-CN" altLang="en-US" b="1"/>
                  <a:t>址</a:t>
                </a:r>
              </a:p>
              <a:p>
                <a:pPr eaLnBrk="1" hangingPunct="1">
                  <a:spcBef>
                    <a:spcPct val="50000"/>
                  </a:spcBef>
                </a:pPr>
                <a:r>
                  <a:rPr lang="zh-CN" altLang="en-US" b="1"/>
                  <a:t>译</a:t>
                </a:r>
              </a:p>
              <a:p>
                <a:pPr eaLnBrk="1" hangingPunct="1">
                  <a:spcBef>
                    <a:spcPct val="50000"/>
                  </a:spcBef>
                </a:pPr>
                <a:r>
                  <a:rPr lang="zh-CN" altLang="en-US" b="1"/>
                  <a:t>码</a:t>
                </a:r>
              </a:p>
              <a:p>
                <a:pPr eaLnBrk="1" hangingPunct="1">
                  <a:spcBef>
                    <a:spcPct val="50000"/>
                  </a:spcBef>
                </a:pPr>
                <a:r>
                  <a:rPr lang="zh-CN" altLang="en-US" b="1"/>
                  <a:t>器</a:t>
                </a:r>
              </a:p>
            </p:txBody>
          </p:sp>
          <p:sp>
            <p:nvSpPr>
              <p:cNvPr id="235" name="Text Box 100"/>
              <p:cNvSpPr txBox="1">
                <a:spLocks noChangeArrowheads="1"/>
              </p:cNvSpPr>
              <p:nvPr/>
            </p:nvSpPr>
            <p:spPr bwMode="auto">
              <a:xfrm>
                <a:off x="907" y="86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6" name="Text Box 101"/>
              <p:cNvSpPr txBox="1">
                <a:spLocks noChangeArrowheads="1"/>
              </p:cNvSpPr>
              <p:nvPr/>
            </p:nvSpPr>
            <p:spPr bwMode="auto">
              <a:xfrm>
                <a:off x="907" y="115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37" name="Text Box 102"/>
              <p:cNvSpPr txBox="1">
                <a:spLocks noChangeArrowheads="1"/>
              </p:cNvSpPr>
              <p:nvPr/>
            </p:nvSpPr>
            <p:spPr bwMode="auto">
              <a:xfrm>
                <a:off x="907" y="145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8" name="Text Box 103"/>
              <p:cNvSpPr txBox="1">
                <a:spLocks noChangeArrowheads="1"/>
              </p:cNvSpPr>
              <p:nvPr/>
            </p:nvSpPr>
            <p:spPr bwMode="auto">
              <a:xfrm>
                <a:off x="907" y="1761"/>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39" name="Text Box 104"/>
              <p:cNvSpPr txBox="1">
                <a:spLocks noChangeArrowheads="1"/>
              </p:cNvSpPr>
              <p:nvPr/>
            </p:nvSpPr>
            <p:spPr bwMode="auto">
              <a:xfrm>
                <a:off x="854" y="2294"/>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0" name="Text Box 105"/>
              <p:cNvSpPr txBox="1">
                <a:spLocks noChangeArrowheads="1"/>
              </p:cNvSpPr>
              <p:nvPr/>
            </p:nvSpPr>
            <p:spPr bwMode="auto">
              <a:xfrm>
                <a:off x="858" y="2592"/>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31</a:t>
                </a:r>
              </a:p>
            </p:txBody>
          </p:sp>
          <p:sp>
            <p:nvSpPr>
              <p:cNvPr id="241" name="Line 106"/>
              <p:cNvSpPr>
                <a:spLocks noChangeShapeType="1"/>
              </p:cNvSpPr>
              <p:nvPr/>
            </p:nvSpPr>
            <p:spPr bwMode="auto">
              <a:xfrm>
                <a:off x="1887"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2" name="Line 107"/>
              <p:cNvSpPr>
                <a:spLocks noChangeShapeType="1"/>
              </p:cNvSpPr>
              <p:nvPr/>
            </p:nvSpPr>
            <p:spPr bwMode="auto">
              <a:xfrm>
                <a:off x="2832"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3" name="Text Box 108"/>
              <p:cNvSpPr txBox="1">
                <a:spLocks noChangeArrowheads="1"/>
              </p:cNvSpPr>
              <p:nvPr/>
            </p:nvSpPr>
            <p:spPr bwMode="auto">
              <a:xfrm>
                <a:off x="2613"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sp>
            <p:nvSpPr>
              <p:cNvPr id="244" name="Line 109"/>
              <p:cNvSpPr>
                <a:spLocks noChangeShapeType="1"/>
              </p:cNvSpPr>
              <p:nvPr/>
            </p:nvSpPr>
            <p:spPr bwMode="auto">
              <a:xfrm>
                <a:off x="4473" y="3449"/>
                <a:ext cx="0" cy="21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5" name="Text Box 110"/>
              <p:cNvSpPr txBox="1">
                <a:spLocks noChangeArrowheads="1"/>
              </p:cNvSpPr>
              <p:nvPr/>
            </p:nvSpPr>
            <p:spPr bwMode="auto">
              <a:xfrm>
                <a:off x="4176" y="3420"/>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t>31</a:t>
                </a:r>
                <a:endParaRPr lang="en-US" altLang="zh-CN" sz="2000" b="1" dirty="0"/>
              </a:p>
            </p:txBody>
          </p:sp>
          <p:grpSp>
            <p:nvGrpSpPr>
              <p:cNvPr id="246" name="Group 111"/>
              <p:cNvGrpSpPr/>
              <p:nvPr/>
            </p:nvGrpSpPr>
            <p:grpSpPr bwMode="auto">
              <a:xfrm>
                <a:off x="1492" y="3918"/>
                <a:ext cx="284" cy="323"/>
                <a:chOff x="1584" y="3918"/>
                <a:chExt cx="284" cy="323"/>
              </a:xfrm>
            </p:grpSpPr>
            <p:sp>
              <p:nvSpPr>
                <p:cNvPr id="282" name="Line 112"/>
                <p:cNvSpPr>
                  <a:spLocks noChangeShapeType="1"/>
                </p:cNvSpPr>
                <p:nvPr/>
              </p:nvSpPr>
              <p:spPr bwMode="auto">
                <a:xfrm rot="-5400000">
                  <a:off x="149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3" name="Text Box 113"/>
                <p:cNvSpPr txBox="1">
                  <a:spLocks noChangeArrowheads="1"/>
                </p:cNvSpPr>
                <p:nvPr/>
              </p:nvSpPr>
              <p:spPr bwMode="auto">
                <a:xfrm>
                  <a:off x="1584"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4</a:t>
                  </a:r>
                </a:p>
              </p:txBody>
            </p:sp>
          </p:grpSp>
          <p:grpSp>
            <p:nvGrpSpPr>
              <p:cNvPr id="247" name="Group 114"/>
              <p:cNvGrpSpPr/>
              <p:nvPr/>
            </p:nvGrpSpPr>
            <p:grpSpPr bwMode="auto">
              <a:xfrm>
                <a:off x="2234" y="3918"/>
                <a:ext cx="285" cy="324"/>
                <a:chOff x="2355" y="3918"/>
                <a:chExt cx="285" cy="324"/>
              </a:xfrm>
            </p:grpSpPr>
            <p:sp>
              <p:nvSpPr>
                <p:cNvPr id="280" name="Line 115"/>
                <p:cNvSpPr>
                  <a:spLocks noChangeShapeType="1"/>
                </p:cNvSpPr>
                <p:nvPr/>
              </p:nvSpPr>
              <p:spPr bwMode="auto">
                <a:xfrm rot="-5400000">
                  <a:off x="224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1" name="Text Box 116"/>
                <p:cNvSpPr txBox="1">
                  <a:spLocks noChangeArrowheads="1"/>
                </p:cNvSpPr>
                <p:nvPr/>
              </p:nvSpPr>
              <p:spPr bwMode="auto">
                <a:xfrm>
                  <a:off x="2356"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3</a:t>
                  </a:r>
                </a:p>
              </p:txBody>
            </p:sp>
          </p:grpSp>
          <p:grpSp>
            <p:nvGrpSpPr>
              <p:cNvPr id="248" name="Group 117"/>
              <p:cNvGrpSpPr/>
              <p:nvPr/>
            </p:nvGrpSpPr>
            <p:grpSpPr bwMode="auto">
              <a:xfrm>
                <a:off x="2978" y="3918"/>
                <a:ext cx="284" cy="324"/>
                <a:chOff x="3102" y="3918"/>
                <a:chExt cx="284" cy="324"/>
              </a:xfrm>
            </p:grpSpPr>
            <p:sp>
              <p:nvSpPr>
                <p:cNvPr id="278" name="Line 118"/>
                <p:cNvSpPr>
                  <a:spLocks noChangeShapeType="1"/>
                </p:cNvSpPr>
                <p:nvPr/>
              </p:nvSpPr>
              <p:spPr bwMode="auto">
                <a:xfrm rot="-5400000">
                  <a:off x="3001"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9" name="Text Box 119"/>
                <p:cNvSpPr txBox="1">
                  <a:spLocks noChangeArrowheads="1"/>
                </p:cNvSpPr>
                <p:nvPr/>
              </p:nvSpPr>
              <p:spPr bwMode="auto">
                <a:xfrm>
                  <a:off x="3102"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2</a:t>
                  </a:r>
                </a:p>
              </p:txBody>
            </p:sp>
          </p:grpSp>
          <p:grpSp>
            <p:nvGrpSpPr>
              <p:cNvPr id="249" name="Group 120"/>
              <p:cNvGrpSpPr/>
              <p:nvPr/>
            </p:nvGrpSpPr>
            <p:grpSpPr bwMode="auto">
              <a:xfrm>
                <a:off x="3721" y="3918"/>
                <a:ext cx="284" cy="324"/>
                <a:chOff x="3844" y="3918"/>
                <a:chExt cx="284" cy="324"/>
              </a:xfrm>
            </p:grpSpPr>
            <p:sp>
              <p:nvSpPr>
                <p:cNvPr id="276" name="Line 121"/>
                <p:cNvSpPr>
                  <a:spLocks noChangeShapeType="1"/>
                </p:cNvSpPr>
                <p:nvPr/>
              </p:nvSpPr>
              <p:spPr bwMode="auto">
                <a:xfrm rot="-5400000">
                  <a:off x="3756"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7" name="Text Box 122"/>
                <p:cNvSpPr txBox="1">
                  <a:spLocks noChangeArrowheads="1"/>
                </p:cNvSpPr>
                <p:nvPr/>
              </p:nvSpPr>
              <p:spPr bwMode="auto">
                <a:xfrm>
                  <a:off x="3844" y="3992"/>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1</a:t>
                  </a:r>
                </a:p>
              </p:txBody>
            </p:sp>
          </p:grpSp>
          <p:grpSp>
            <p:nvGrpSpPr>
              <p:cNvPr id="250" name="Group 123"/>
              <p:cNvGrpSpPr/>
              <p:nvPr/>
            </p:nvGrpSpPr>
            <p:grpSpPr bwMode="auto">
              <a:xfrm>
                <a:off x="4464" y="3918"/>
                <a:ext cx="284" cy="323"/>
                <a:chOff x="4603" y="3918"/>
                <a:chExt cx="284" cy="323"/>
              </a:xfrm>
            </p:grpSpPr>
            <p:sp>
              <p:nvSpPr>
                <p:cNvPr id="274" name="Line 124"/>
                <p:cNvSpPr>
                  <a:spLocks noChangeShapeType="1"/>
                </p:cNvSpPr>
                <p:nvPr/>
              </p:nvSpPr>
              <p:spPr bwMode="auto">
                <a:xfrm rot="-5400000">
                  <a:off x="4510" y="4027"/>
                  <a:ext cx="21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5" name="Text Box 125"/>
                <p:cNvSpPr txBox="1">
                  <a:spLocks noChangeArrowheads="1"/>
                </p:cNvSpPr>
                <p:nvPr/>
              </p:nvSpPr>
              <p:spPr bwMode="auto">
                <a:xfrm>
                  <a:off x="4603" y="3991"/>
                  <a:ext cx="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a:t>
                  </a:r>
                  <a:r>
                    <a:rPr lang="en-US" altLang="zh-CN" sz="2000" b="1" baseline="-25000"/>
                    <a:t>0</a:t>
                  </a:r>
                </a:p>
              </p:txBody>
            </p:sp>
          </p:grpSp>
          <p:sp>
            <p:nvSpPr>
              <p:cNvPr id="251" name="Line 126"/>
              <p:cNvSpPr>
                <a:spLocks noChangeShapeType="1"/>
              </p:cNvSpPr>
              <p:nvPr/>
            </p:nvSpPr>
            <p:spPr bwMode="auto">
              <a:xfrm>
                <a:off x="2689" y="1690"/>
                <a:ext cx="643" cy="39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2" name="Line 127"/>
              <p:cNvSpPr>
                <a:spLocks noChangeShapeType="1"/>
              </p:cNvSpPr>
              <p:nvPr/>
            </p:nvSpPr>
            <p:spPr bwMode="auto">
              <a:xfrm>
                <a:off x="3976" y="2039"/>
                <a:ext cx="990" cy="21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3" name="Line 128"/>
              <p:cNvSpPr>
                <a:spLocks noChangeShapeType="1"/>
              </p:cNvSpPr>
              <p:nvPr/>
            </p:nvSpPr>
            <p:spPr bwMode="auto">
              <a:xfrm>
                <a:off x="4718" y="1384"/>
                <a:ext cx="693" cy="13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54" name="Text Box 129"/>
              <p:cNvSpPr txBox="1">
                <a:spLocks noChangeArrowheads="1"/>
              </p:cNvSpPr>
              <p:nvPr/>
            </p:nvSpPr>
            <p:spPr bwMode="auto">
              <a:xfrm>
                <a:off x="4844" y="2728"/>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刷新放大器</a:t>
                </a:r>
              </a:p>
            </p:txBody>
          </p:sp>
          <p:sp>
            <p:nvSpPr>
              <p:cNvPr id="255" name="Line 130"/>
              <p:cNvSpPr>
                <a:spLocks noChangeShapeType="1"/>
              </p:cNvSpPr>
              <p:nvPr/>
            </p:nvSpPr>
            <p:spPr bwMode="auto">
              <a:xfrm flipV="1">
                <a:off x="4520" y="2957"/>
                <a:ext cx="495" cy="4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6" name="Group 131"/>
              <p:cNvGrpSpPr/>
              <p:nvPr/>
            </p:nvGrpSpPr>
            <p:grpSpPr bwMode="auto">
              <a:xfrm>
                <a:off x="4916" y="1726"/>
                <a:ext cx="277" cy="893"/>
                <a:chOff x="4920" y="1790"/>
                <a:chExt cx="277" cy="893"/>
              </a:xfrm>
            </p:grpSpPr>
            <p:sp>
              <p:nvSpPr>
                <p:cNvPr id="270" name="Text Box 132"/>
                <p:cNvSpPr txBox="1">
                  <a:spLocks noChangeArrowheads="1"/>
                </p:cNvSpPr>
                <p:nvPr/>
              </p:nvSpPr>
              <p:spPr bwMode="auto">
                <a:xfrm>
                  <a:off x="4920" y="179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写</a:t>
                  </a:r>
                </a:p>
              </p:txBody>
            </p:sp>
            <p:sp>
              <p:nvSpPr>
                <p:cNvPr id="271" name="Text Box 133"/>
                <p:cNvSpPr txBox="1">
                  <a:spLocks noChangeArrowheads="1"/>
                </p:cNvSpPr>
                <p:nvPr/>
              </p:nvSpPr>
              <p:spPr bwMode="auto">
                <a:xfrm>
                  <a:off x="4920" y="2005"/>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72" name="Text Box 134"/>
                <p:cNvSpPr txBox="1">
                  <a:spLocks noChangeArrowheads="1"/>
                </p:cNvSpPr>
                <p:nvPr/>
              </p:nvSpPr>
              <p:spPr bwMode="auto">
                <a:xfrm>
                  <a:off x="4920" y="2219"/>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73" name="Text Box 135"/>
                <p:cNvSpPr txBox="1">
                  <a:spLocks noChangeArrowheads="1"/>
                </p:cNvSpPr>
                <p:nvPr/>
              </p:nvSpPr>
              <p:spPr bwMode="auto">
                <a:xfrm>
                  <a:off x="4920" y="243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7" name="Group 136"/>
              <p:cNvGrpSpPr/>
              <p:nvPr/>
            </p:nvGrpSpPr>
            <p:grpSpPr bwMode="auto">
              <a:xfrm>
                <a:off x="5372" y="1505"/>
                <a:ext cx="277" cy="879"/>
                <a:chOff x="5394" y="1612"/>
                <a:chExt cx="277" cy="879"/>
              </a:xfrm>
            </p:grpSpPr>
            <p:sp>
              <p:nvSpPr>
                <p:cNvPr id="266" name="Text Box 137"/>
                <p:cNvSpPr txBox="1">
                  <a:spLocks noChangeArrowheads="1"/>
                </p:cNvSpPr>
                <p:nvPr/>
              </p:nvSpPr>
              <p:spPr bwMode="auto">
                <a:xfrm>
                  <a:off x="5394" y="161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读</a:t>
                  </a:r>
                </a:p>
              </p:txBody>
            </p:sp>
            <p:sp>
              <p:nvSpPr>
                <p:cNvPr id="267" name="Text Box 138"/>
                <p:cNvSpPr txBox="1">
                  <a:spLocks noChangeArrowheads="1"/>
                </p:cNvSpPr>
                <p:nvPr/>
              </p:nvSpPr>
              <p:spPr bwMode="auto">
                <a:xfrm>
                  <a:off x="5394" y="182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数</a:t>
                  </a:r>
                </a:p>
              </p:txBody>
            </p:sp>
            <p:sp>
              <p:nvSpPr>
                <p:cNvPr id="268" name="Text Box 139"/>
                <p:cNvSpPr txBox="1">
                  <a:spLocks noChangeArrowheads="1"/>
                </p:cNvSpPr>
                <p:nvPr/>
              </p:nvSpPr>
              <p:spPr bwMode="auto">
                <a:xfrm>
                  <a:off x="5394" y="203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据</a:t>
                  </a:r>
                  <a:endParaRPr lang="zh-CN" altLang="en-US" sz="2000"/>
                </a:p>
              </p:txBody>
            </p:sp>
            <p:sp>
              <p:nvSpPr>
                <p:cNvPr id="269" name="Text Box 140"/>
                <p:cNvSpPr txBox="1">
                  <a:spLocks noChangeArrowheads="1"/>
                </p:cNvSpPr>
                <p:nvPr/>
              </p:nvSpPr>
              <p:spPr bwMode="auto">
                <a:xfrm>
                  <a:off x="5394" y="2241"/>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线</a:t>
                  </a:r>
                </a:p>
              </p:txBody>
            </p:sp>
          </p:grpSp>
          <p:grpSp>
            <p:nvGrpSpPr>
              <p:cNvPr id="258" name="Group 141"/>
              <p:cNvGrpSpPr/>
              <p:nvPr/>
            </p:nvGrpSpPr>
            <p:grpSpPr bwMode="auto">
              <a:xfrm>
                <a:off x="3320" y="915"/>
                <a:ext cx="372" cy="2170"/>
                <a:chOff x="3324" y="979"/>
                <a:chExt cx="372" cy="2170"/>
              </a:xfrm>
            </p:grpSpPr>
            <p:sp>
              <p:nvSpPr>
                <p:cNvPr id="262" name="Text Box 142"/>
                <p:cNvSpPr txBox="1">
                  <a:spLocks noChangeArrowheads="1"/>
                </p:cNvSpPr>
                <p:nvPr/>
              </p:nvSpPr>
              <p:spPr bwMode="auto">
                <a:xfrm>
                  <a:off x="3324" y="979"/>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3" name="Text Box 143"/>
                <p:cNvSpPr txBox="1">
                  <a:spLocks noChangeArrowheads="1"/>
                </p:cNvSpPr>
                <p:nvPr/>
              </p:nvSpPr>
              <p:spPr bwMode="auto">
                <a:xfrm>
                  <a:off x="3324" y="1507"/>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4" name="Text Box 144"/>
                <p:cNvSpPr txBox="1">
                  <a:spLocks noChangeArrowheads="1"/>
                </p:cNvSpPr>
                <p:nvPr/>
              </p:nvSpPr>
              <p:spPr bwMode="auto">
                <a:xfrm>
                  <a:off x="3324" y="2400"/>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65" name="Text Box 145"/>
                <p:cNvSpPr txBox="1">
                  <a:spLocks noChangeArrowheads="1"/>
                </p:cNvSpPr>
                <p:nvPr/>
              </p:nvSpPr>
              <p:spPr bwMode="auto">
                <a:xfrm>
                  <a:off x="3324" y="2784"/>
                  <a:ext cx="37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9" name="Text Box 146"/>
              <p:cNvSpPr txBox="1">
                <a:spLocks noChangeArrowheads="1"/>
              </p:cNvSpPr>
              <p:nvPr/>
            </p:nvSpPr>
            <p:spPr bwMode="auto">
              <a:xfrm rot="5400000">
                <a:off x="916" y="197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a:t>
                </a:r>
              </a:p>
            </p:txBody>
          </p:sp>
          <p:sp>
            <p:nvSpPr>
              <p:cNvPr id="260" name="Text Box 147"/>
              <p:cNvSpPr txBox="1">
                <a:spLocks noChangeArrowheads="1"/>
              </p:cNvSpPr>
              <p:nvPr/>
            </p:nvSpPr>
            <p:spPr bwMode="auto">
              <a:xfrm>
                <a:off x="1656" y="342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0</a:t>
                </a:r>
              </a:p>
            </p:txBody>
          </p:sp>
          <p:sp>
            <p:nvSpPr>
              <p:cNvPr id="261" name="Text Box 148"/>
              <p:cNvSpPr txBox="1">
                <a:spLocks noChangeArrowheads="1"/>
              </p:cNvSpPr>
              <p:nvPr/>
            </p:nvSpPr>
            <p:spPr bwMode="auto">
              <a:xfrm>
                <a:off x="3350" y="331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grpSp>
      </p:grpSp>
      <p:sp>
        <p:nvSpPr>
          <p:cNvPr id="296" name="标题 4"/>
          <p:cNvSpPr txBox="1"/>
          <p:nvPr/>
        </p:nvSpPr>
        <p:spPr>
          <a:xfrm>
            <a:off x="840423" y="167213"/>
            <a:ext cx="10515600" cy="75115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r>
              <a:rPr lang="zh-CN" altLang="en-US" b="1">
                <a:latin typeface="Times New Roman" panose="02020603050405020304" pitchFamily="18" charset="0"/>
                <a:sym typeface="+mn-ea"/>
              </a:rPr>
              <a:t>（</a:t>
            </a:r>
            <a:r>
              <a:rPr lang="en-US" altLang="zh-CN" b="1">
                <a:latin typeface="Times New Roman" panose="02020603050405020304" pitchFamily="18" charset="0"/>
                <a:sym typeface="+mn-ea"/>
              </a:rPr>
              <a:t>2</a:t>
            </a:r>
            <a:r>
              <a:rPr lang="zh-CN" altLang="en-US" b="1">
                <a:latin typeface="Times New Roman" panose="02020603050405020304" pitchFamily="18" charset="0"/>
                <a:sym typeface="+mn-ea"/>
              </a:rPr>
              <a:t>）动态</a:t>
            </a:r>
            <a:r>
              <a:rPr lang="en-US" altLang="zh-CN" b="1">
                <a:latin typeface="Times New Roman" panose="02020603050405020304" pitchFamily="18" charset="0"/>
                <a:sym typeface="+mn-ea"/>
              </a:rPr>
              <a:t>RAM</a:t>
            </a:r>
            <a:r>
              <a:rPr lang="zh-CN" altLang="en-US" b="1">
                <a:latin typeface="Times New Roman" panose="02020603050405020304" pitchFamily="18" charset="0"/>
                <a:sym typeface="+mn-ea"/>
              </a:rPr>
              <a:t>举例  </a:t>
            </a:r>
            <a:r>
              <a:rPr lang="zh-CN" altLang="en-US" sz="3200" b="1">
                <a:latin typeface="Times New Roman" panose="02020603050405020304" pitchFamily="18" charset="0"/>
                <a:sym typeface="+mn-ea"/>
              </a:rPr>
              <a:t> </a:t>
            </a:r>
            <a:r>
              <a:rPr lang="zh-CN" altLang="en-US" sz="3200" b="1">
                <a:ea typeface="楷体_GB2312" pitchFamily="49" charset="-122"/>
              </a:rPr>
              <a:t>②</a:t>
            </a:r>
            <a:r>
              <a:rPr lang="zh-CN" altLang="en-US" sz="3200" b="1">
                <a:latin typeface="Times New Roman" panose="02020603050405020304" pitchFamily="18" charset="0"/>
                <a:sym typeface="+mn-ea"/>
              </a:rPr>
              <a:t>三管动态</a:t>
            </a:r>
            <a:r>
              <a:rPr lang="en-US" altLang="zh-CN" sz="3200" b="1">
                <a:latin typeface="Times New Roman" panose="02020603050405020304" pitchFamily="18" charset="0"/>
                <a:sym typeface="+mn-ea"/>
              </a:rPr>
              <a:t>RAM</a:t>
            </a:r>
            <a:r>
              <a:rPr lang="zh-CN" altLang="en-US" sz="3200" b="1">
                <a:latin typeface="Times New Roman" panose="02020603050405020304" pitchFamily="18" charset="0"/>
                <a:sym typeface="+mn-ea"/>
              </a:rPr>
              <a:t>芯片</a:t>
            </a:r>
            <a:r>
              <a:rPr lang="en-US" altLang="zh-CN" sz="3200" b="1">
                <a:latin typeface="Times New Roman" panose="02020603050405020304" pitchFamily="18" charset="0"/>
                <a:sym typeface="+mn-ea"/>
              </a:rPr>
              <a:t> </a:t>
            </a:r>
            <a:r>
              <a:rPr lang="zh-CN" altLang="en-US" sz="3200" b="1">
                <a:solidFill>
                  <a:schemeClr val="folHlink"/>
                </a:solidFill>
                <a:latin typeface="Times New Roman" panose="02020603050405020304" pitchFamily="18" charset="0"/>
                <a:sym typeface="+mn-ea"/>
              </a:rPr>
              <a:t>写</a:t>
            </a:r>
            <a:endParaRPr lang="en-US" altLang="zh-CN" sz="3200" b="1" dirty="0">
              <a:solidFill>
                <a:schemeClr val="folHlink"/>
              </a:solidFill>
              <a:sym typeface="+mn-ea"/>
            </a:endParaRPr>
          </a:p>
        </p:txBody>
      </p:sp>
      <p:grpSp>
        <p:nvGrpSpPr>
          <p:cNvPr id="294" name="Group 147"/>
          <p:cNvGrpSpPr/>
          <p:nvPr/>
        </p:nvGrpSpPr>
        <p:grpSpPr>
          <a:xfrm>
            <a:off x="3268390" y="3736778"/>
            <a:ext cx="5791200" cy="584200"/>
            <a:chOff x="1155" y="2402"/>
            <a:chExt cx="3648" cy="368"/>
          </a:xfrm>
        </p:grpSpPr>
        <p:sp>
          <p:nvSpPr>
            <p:cNvPr id="295" name="Freeform 148"/>
            <p:cNvSpPr/>
            <p:nvPr/>
          </p:nvSpPr>
          <p:spPr>
            <a:xfrm>
              <a:off x="1155" y="2740"/>
              <a:ext cx="3648" cy="5"/>
            </a:xfrm>
            <a:custGeom>
              <a:avLst/>
              <a:gdLst>
                <a:gd name="txL" fmla="*/ 0 w 3648"/>
                <a:gd name="txT" fmla="*/ 0 h 5"/>
                <a:gd name="txR" fmla="*/ 3648 w 3648"/>
                <a:gd name="txB" fmla="*/ 5 h 5"/>
              </a:gdLst>
              <a:ahLst/>
              <a:cxnLst>
                <a:cxn ang="0">
                  <a:pos x="0" y="0"/>
                </a:cxn>
                <a:cxn ang="0">
                  <a:pos x="3648" y="5"/>
                </a:cxn>
              </a:cxnLst>
              <a:rect l="txL" t="txT" r="txR" b="txB"/>
              <a:pathLst>
                <a:path w="3648" h="5">
                  <a:moveTo>
                    <a:pt x="0" y="0"/>
                  </a:moveTo>
                  <a:lnTo>
                    <a:pt x="3648" y="5"/>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297" name="Line 149"/>
            <p:cNvSpPr/>
            <p:nvPr/>
          </p:nvSpPr>
          <p:spPr>
            <a:xfrm rot="10800000">
              <a:off x="1788" y="2656"/>
              <a:ext cx="0" cy="84"/>
            </a:xfrm>
            <a:prstGeom prst="line">
              <a:avLst/>
            </a:prstGeom>
            <a:ln w="76200" cap="flat" cmpd="sng">
              <a:solidFill>
                <a:schemeClr val="folHlink"/>
              </a:solidFill>
              <a:prstDash val="solid"/>
              <a:headEnd type="oval" w="sm" len="sm"/>
              <a:tailEnd type="none" w="med" len="med"/>
            </a:ln>
          </p:spPr>
        </p:sp>
        <p:sp>
          <p:nvSpPr>
            <p:cNvPr id="298" name="Line 150"/>
            <p:cNvSpPr/>
            <p:nvPr/>
          </p:nvSpPr>
          <p:spPr>
            <a:xfrm rot="10800000">
              <a:off x="2725" y="2658"/>
              <a:ext cx="0" cy="84"/>
            </a:xfrm>
            <a:prstGeom prst="line">
              <a:avLst/>
            </a:prstGeom>
            <a:ln w="76200" cap="flat" cmpd="sng">
              <a:solidFill>
                <a:schemeClr val="folHlink"/>
              </a:solidFill>
              <a:prstDash val="solid"/>
              <a:headEnd type="oval" w="sm" len="sm"/>
              <a:tailEnd type="none" w="med" len="med"/>
            </a:ln>
          </p:spPr>
        </p:sp>
        <p:sp>
          <p:nvSpPr>
            <p:cNvPr id="299" name="Freeform 151"/>
            <p:cNvSpPr/>
            <p:nvPr/>
          </p:nvSpPr>
          <p:spPr>
            <a:xfrm>
              <a:off x="4350" y="2657"/>
              <a:ext cx="1" cy="79"/>
            </a:xfrm>
            <a:custGeom>
              <a:avLst/>
              <a:gdLst>
                <a:gd name="txL" fmla="*/ 0 w 1"/>
                <a:gd name="txT" fmla="*/ 0 h 79"/>
                <a:gd name="txR" fmla="*/ 1 w 1"/>
                <a:gd name="txB" fmla="*/ 79 h 79"/>
              </a:gdLst>
              <a:ahLst/>
              <a:cxnLst>
                <a:cxn ang="0">
                  <a:pos x="0" y="79"/>
                </a:cxn>
                <a:cxn ang="0">
                  <a:pos x="1" y="0"/>
                </a:cxn>
              </a:cxnLst>
              <a:rect l="txL" t="txT" r="txR" b="txB"/>
              <a:pathLst>
                <a:path w="1" h="79">
                  <a:moveTo>
                    <a:pt x="0" y="79"/>
                  </a:moveTo>
                  <a:lnTo>
                    <a:pt x="1" y="0"/>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00" name="Rectangle 152"/>
            <p:cNvSpPr/>
            <p:nvPr/>
          </p:nvSpPr>
          <p:spPr>
            <a:xfrm>
              <a:off x="1615"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1" name="Rectangle 153"/>
            <p:cNvSpPr/>
            <p:nvPr/>
          </p:nvSpPr>
          <p:spPr>
            <a:xfrm>
              <a:off x="2546"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2" name="Rectangle 154"/>
            <p:cNvSpPr/>
            <p:nvPr/>
          </p:nvSpPr>
          <p:spPr>
            <a:xfrm>
              <a:off x="4178" y="2519"/>
              <a:ext cx="346"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03" name="Text Box 155"/>
            <p:cNvSpPr txBox="1"/>
            <p:nvPr/>
          </p:nvSpPr>
          <p:spPr>
            <a:xfrm>
              <a:off x="3314" y="2402"/>
              <a:ext cx="376" cy="368"/>
            </a:xfrm>
            <a:prstGeom prst="rect">
              <a:avLst/>
            </a:prstGeom>
            <a:noFill/>
            <a:ln w="9525">
              <a:noFill/>
            </a:ln>
          </p:spPr>
          <p:txBody>
            <a:bodyPr wrap="none">
              <a:spAutoFit/>
            </a:bodyPr>
            <a:lstStyle/>
            <a:p>
              <a:r>
                <a:rPr lang="zh-CN" altLang="en-US" sz="3200" b="1" dirty="0">
                  <a:solidFill>
                    <a:schemeClr val="folHlink"/>
                  </a:solidFill>
                  <a:latin typeface="宋体" panose="02010600030101010101" pitchFamily="2" charset="-122"/>
                  <a:ea typeface="宋体" panose="02010600030101010101" pitchFamily="2" charset="-122"/>
                </a:rPr>
                <a:t>…</a:t>
              </a:r>
            </a:p>
          </p:txBody>
        </p:sp>
      </p:grpSp>
      <p:grpSp>
        <p:nvGrpSpPr>
          <p:cNvPr id="304" name="Group 150"/>
          <p:cNvGrpSpPr/>
          <p:nvPr/>
        </p:nvGrpSpPr>
        <p:grpSpPr>
          <a:xfrm>
            <a:off x="3368713" y="6080163"/>
            <a:ext cx="5157887" cy="523450"/>
            <a:chOff x="1452" y="3984"/>
            <a:chExt cx="3151" cy="362"/>
          </a:xfrm>
        </p:grpSpPr>
        <p:sp>
          <p:nvSpPr>
            <p:cNvPr id="305" name="Text Box 151"/>
            <p:cNvSpPr txBox="1"/>
            <p:nvPr/>
          </p:nvSpPr>
          <p:spPr>
            <a:xfrm>
              <a:off x="1452"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6" name="Text Box 152"/>
            <p:cNvSpPr txBox="1"/>
            <p:nvPr/>
          </p:nvSpPr>
          <p:spPr>
            <a:xfrm>
              <a:off x="4380" y="3984"/>
              <a:ext cx="223" cy="362"/>
            </a:xfrm>
            <a:prstGeom prst="rect">
              <a:avLst/>
            </a:prstGeom>
            <a:noFill/>
            <a:ln w="9525">
              <a:noFill/>
            </a:ln>
          </p:spPr>
          <p:txBody>
            <a:bodyPr wrap="none">
              <a:spAutoFit/>
            </a:bodyPr>
            <a:lstStyle/>
            <a:p>
              <a:pPr>
                <a:spcBef>
                  <a:spcPct val="50000"/>
                </a:spcBef>
              </a:pPr>
              <a:r>
                <a:rPr kumimoji="1"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307" name="Text Box 153"/>
            <p:cNvSpPr txBox="1"/>
            <p:nvPr/>
          </p:nvSpPr>
          <p:spPr>
            <a:xfrm>
              <a:off x="3648"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8" name="Text Box 154"/>
            <p:cNvSpPr txBox="1"/>
            <p:nvPr/>
          </p:nvSpPr>
          <p:spPr>
            <a:xfrm>
              <a:off x="2917"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sp>
          <p:nvSpPr>
            <p:cNvPr id="309" name="Text Box 155"/>
            <p:cNvSpPr txBox="1"/>
            <p:nvPr/>
          </p:nvSpPr>
          <p:spPr>
            <a:xfrm>
              <a:off x="2186" y="3984"/>
              <a:ext cx="223" cy="362"/>
            </a:xfrm>
            <a:prstGeom prst="rect">
              <a:avLst/>
            </a:prstGeom>
            <a:noFill/>
            <a:ln w="9525">
              <a:noFill/>
            </a:ln>
          </p:spPr>
          <p:txBody>
            <a:bodyPr wrap="none">
              <a:spAutoFit/>
            </a:bodyPr>
            <a:lstStyle/>
            <a:p>
              <a:pPr>
                <a:spcBef>
                  <a:spcPct val="50000"/>
                </a:spcBef>
              </a:pPr>
              <a:r>
                <a:rPr lang="zh-CN" altLang="en-US" sz="28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0</a:t>
              </a:r>
            </a:p>
          </p:txBody>
        </p:sp>
      </p:grpSp>
      <p:grpSp>
        <p:nvGrpSpPr>
          <p:cNvPr id="310" name="Group 150"/>
          <p:cNvGrpSpPr/>
          <p:nvPr/>
        </p:nvGrpSpPr>
        <p:grpSpPr>
          <a:xfrm>
            <a:off x="5576241" y="5357286"/>
            <a:ext cx="344487" cy="400050"/>
            <a:chOff x="2611" y="3425"/>
            <a:chExt cx="217" cy="252"/>
          </a:xfrm>
        </p:grpSpPr>
        <p:sp>
          <p:nvSpPr>
            <p:cNvPr id="311" name="Text Box 151"/>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2" name="Freeform 152"/>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3" name="Group 165"/>
          <p:cNvGrpSpPr/>
          <p:nvPr/>
        </p:nvGrpSpPr>
        <p:grpSpPr>
          <a:xfrm>
            <a:off x="5584178" y="5349348"/>
            <a:ext cx="344488" cy="400050"/>
            <a:chOff x="2855" y="3408"/>
            <a:chExt cx="217" cy="252"/>
          </a:xfrm>
        </p:grpSpPr>
        <p:sp>
          <p:nvSpPr>
            <p:cNvPr id="314" name="Text Box 166"/>
            <p:cNvSpPr txBox="1"/>
            <p:nvPr/>
          </p:nvSpPr>
          <p:spPr>
            <a:xfrm>
              <a:off x="2855" y="3408"/>
              <a:ext cx="198" cy="252"/>
            </a:xfrm>
            <a:prstGeom prst="rect">
              <a:avLst/>
            </a:prstGeom>
            <a:noFill/>
            <a:ln w="9525">
              <a:noFill/>
            </a:ln>
          </p:spPr>
          <p:txBody>
            <a:bodyPr wrap="none">
              <a:spAutoFit/>
            </a:bodyPr>
            <a:lstStyle/>
            <a:p>
              <a:pPr>
                <a:spcBef>
                  <a:spcPct val="50000"/>
                </a:spcBef>
              </a:pPr>
              <a:r>
                <a:rPr lang="zh-CN" altLang="en-US" sz="2000" b="1" dirty="0">
                  <a:solidFill>
                    <a:srgbClr val="C28F00"/>
                  </a:solidFill>
                  <a:latin typeface="宋体" panose="02010600030101010101" pitchFamily="2" charset="-122"/>
                  <a:ea typeface="宋体" panose="02010600030101010101" pitchFamily="2" charset="-122"/>
                </a:rPr>
                <a:t>1</a:t>
              </a:r>
            </a:p>
          </p:txBody>
        </p:sp>
        <p:sp>
          <p:nvSpPr>
            <p:cNvPr id="315" name="Freeform 167"/>
            <p:cNvSpPr/>
            <p:nvPr/>
          </p:nvSpPr>
          <p:spPr>
            <a:xfrm>
              <a:off x="3071" y="3413"/>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rgbClr val="C28F00"/>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6" name="Group 168"/>
          <p:cNvGrpSpPr/>
          <p:nvPr/>
        </p:nvGrpSpPr>
        <p:grpSpPr>
          <a:xfrm>
            <a:off x="5582591" y="5349348"/>
            <a:ext cx="344487" cy="400050"/>
            <a:chOff x="2611" y="3425"/>
            <a:chExt cx="217" cy="252"/>
          </a:xfrm>
        </p:grpSpPr>
        <p:sp>
          <p:nvSpPr>
            <p:cNvPr id="317" name="Text Box 169"/>
            <p:cNvSpPr txBox="1"/>
            <p:nvPr/>
          </p:nvSpPr>
          <p:spPr>
            <a:xfrm>
              <a:off x="2611" y="3425"/>
              <a:ext cx="198" cy="252"/>
            </a:xfrm>
            <a:prstGeom prst="rect">
              <a:avLst/>
            </a:prstGeom>
            <a:noFill/>
            <a:ln w="9525">
              <a:noFill/>
            </a:ln>
          </p:spPr>
          <p:txBody>
            <a:bodyPr wrap="none">
              <a:spAutoFit/>
            </a:bodyPr>
            <a:lstStyle/>
            <a:p>
              <a:pPr>
                <a:spcBef>
                  <a:spcPct val="50000"/>
                </a:spcBef>
              </a:pPr>
              <a:r>
                <a:rPr lang="zh-CN" altLang="en-US" sz="2000" b="1" dirty="0">
                  <a:solidFill>
                    <a:schemeClr val="folHlink"/>
                  </a:solidFill>
                  <a:latin typeface="宋体" panose="02010600030101010101" pitchFamily="2" charset="-122"/>
                  <a:ea typeface="宋体" panose="02010600030101010101" pitchFamily="2" charset="-122"/>
                </a:rPr>
                <a:t>1</a:t>
              </a:r>
            </a:p>
          </p:txBody>
        </p:sp>
        <p:sp>
          <p:nvSpPr>
            <p:cNvPr id="318" name="Freeform 170"/>
            <p:cNvSpPr/>
            <p:nvPr/>
          </p:nvSpPr>
          <p:spPr>
            <a:xfrm>
              <a:off x="2827" y="3430"/>
              <a:ext cx="1" cy="233"/>
            </a:xfrm>
            <a:custGeom>
              <a:avLst/>
              <a:gdLst>
                <a:gd name="txL" fmla="*/ 0 w 1"/>
                <a:gd name="txT" fmla="*/ 0 h 227"/>
                <a:gd name="txR" fmla="*/ 1 w 1"/>
                <a:gd name="txB" fmla="*/ 227 h 227"/>
              </a:gdLst>
              <a:ahLst/>
              <a:cxnLst>
                <a:cxn ang="0">
                  <a:pos x="0" y="0"/>
                </a:cxn>
                <a:cxn ang="0">
                  <a:pos x="0" y="227"/>
                </a:cxn>
              </a:cxnLst>
              <a:rect l="txL" t="txT" r="txR" b="txB"/>
              <a:pathLst>
                <a:path w="1" h="227">
                  <a:moveTo>
                    <a:pt x="0" y="0"/>
                  </a:moveTo>
                  <a:lnTo>
                    <a:pt x="0" y="227"/>
                  </a:lnTo>
                </a:path>
              </a:pathLst>
            </a:custGeom>
            <a:noFill/>
            <a:ln w="76200" cap="flat" cmpd="sng">
              <a:solidFill>
                <a:schemeClr val="folHlink"/>
              </a:solidFill>
              <a:prstDash val="solid"/>
              <a:round/>
              <a:headEnd type="none" w="med" len="med"/>
              <a:tailEnd type="none" w="med" len="med"/>
            </a:ln>
          </p:spPr>
          <p:txBody>
            <a:bodyPr>
              <a:spAutoFit/>
            </a:bodyPr>
            <a:lstStyle/>
            <a:p>
              <a:endParaRPr lang="zh-CN" altLang="en-US" dirty="0">
                <a:latin typeface="宋体" panose="02010600030101010101" pitchFamily="2" charset="-122"/>
                <a:ea typeface="宋体" panose="02010600030101010101" pitchFamily="2" charset="-122"/>
              </a:endParaRPr>
            </a:p>
          </p:txBody>
        </p:sp>
      </p:grpSp>
      <p:grpSp>
        <p:nvGrpSpPr>
          <p:cNvPr id="319" name="Group 170"/>
          <p:cNvGrpSpPr/>
          <p:nvPr/>
        </p:nvGrpSpPr>
        <p:grpSpPr>
          <a:xfrm>
            <a:off x="5398382" y="1648239"/>
            <a:ext cx="738188" cy="2049462"/>
            <a:chOff x="2499" y="1083"/>
            <a:chExt cx="465" cy="1291"/>
          </a:xfrm>
        </p:grpSpPr>
        <p:sp>
          <p:nvSpPr>
            <p:cNvPr id="320" name="Rectangle 171"/>
            <p:cNvSpPr/>
            <p:nvPr/>
          </p:nvSpPr>
          <p:spPr>
            <a:xfrm>
              <a:off x="2549" y="1083"/>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1" name="Rectangle 172"/>
            <p:cNvSpPr/>
            <p:nvPr/>
          </p:nvSpPr>
          <p:spPr>
            <a:xfrm>
              <a:off x="2549" y="1636"/>
              <a:ext cx="347" cy="134"/>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sp>
          <p:nvSpPr>
            <p:cNvPr id="322" name="Text Box 173"/>
            <p:cNvSpPr txBox="1"/>
            <p:nvPr/>
          </p:nvSpPr>
          <p:spPr>
            <a:xfrm>
              <a:off x="2499" y="1966"/>
              <a:ext cx="465" cy="408"/>
            </a:xfrm>
            <a:prstGeom prst="rect">
              <a:avLst/>
            </a:prstGeom>
            <a:noFill/>
            <a:ln w="9525">
              <a:noFill/>
            </a:ln>
          </p:spPr>
          <p:txBody>
            <a:bodyPr vert="eaVert">
              <a:spAutoFit/>
            </a:bodyPr>
            <a:lstStyle/>
            <a:p>
              <a:pPr>
                <a:spcBef>
                  <a:spcPct val="50000"/>
                </a:spcBef>
              </a:pPr>
              <a:r>
                <a:rPr lang="zh-CN" altLang="en-US" sz="3600" b="1" dirty="0">
                  <a:solidFill>
                    <a:schemeClr val="folHlink"/>
                  </a:solidFill>
                  <a:latin typeface="宋体" panose="02010600030101010101" pitchFamily="2" charset="-122"/>
                  <a:ea typeface="宋体" panose="02010600030101010101" pitchFamily="2" charset="-122"/>
                </a:rPr>
                <a:t>…</a:t>
              </a:r>
            </a:p>
          </p:txBody>
        </p:sp>
      </p:grpSp>
      <p:sp>
        <p:nvSpPr>
          <p:cNvPr id="323" name="Rectangle 170"/>
          <p:cNvSpPr/>
          <p:nvPr/>
        </p:nvSpPr>
        <p:spPr>
          <a:xfrm>
            <a:off x="3351470" y="4984810"/>
            <a:ext cx="5735638" cy="415925"/>
          </a:xfrm>
          <a:prstGeom prst="rect">
            <a:avLst/>
          </a:prstGeom>
          <a:solidFill>
            <a:schemeClr val="folHlink"/>
          </a:solidFill>
          <a:ln w="38100" cap="flat" cmpd="sng">
            <a:solidFill>
              <a:schemeClr val="folHlink"/>
            </a:solidFill>
            <a:prstDash val="solid"/>
            <a:miter/>
            <a:headEnd type="none" w="med" len="med"/>
            <a:tailEnd type="none" w="med" len="med"/>
          </a:ln>
        </p:spPr>
        <p:txBody>
          <a:bodyPr wrap="none" anchor="ctr" anchorCtr="0"/>
          <a:lstStyle/>
          <a:p>
            <a:pPr algn="ctr">
              <a:spcBef>
                <a:spcPct val="50000"/>
              </a:spcBef>
            </a:pPr>
            <a:r>
              <a:rPr lang="zh-CN" altLang="en-US" sz="2400" b="1" dirty="0">
                <a:solidFill>
                  <a:schemeClr val="bg2"/>
                </a:solidFill>
                <a:latin typeface="宋体" panose="02010600030101010101" pitchFamily="2" charset="-122"/>
                <a:ea typeface="宋体" panose="02010600030101010101" pitchFamily="2" charset="-122"/>
              </a:rPr>
              <a:t>读  写  控  制  电  路</a:t>
            </a:r>
          </a:p>
        </p:txBody>
      </p:sp>
      <p:sp>
        <p:nvSpPr>
          <p:cNvPr id="327" name="Rectangle 156"/>
          <p:cNvSpPr/>
          <p:nvPr/>
        </p:nvSpPr>
        <p:spPr>
          <a:xfrm>
            <a:off x="5481759" y="3925655"/>
            <a:ext cx="549275" cy="227013"/>
          </a:xfrm>
          <a:prstGeom prst="rect">
            <a:avLst/>
          </a:prstGeom>
          <a:solidFill>
            <a:srgbClr val="CC9900"/>
          </a:solidFill>
          <a:ln w="38100" cap="flat" cmpd="sng">
            <a:solidFill>
              <a:srgbClr val="CC9900"/>
            </a:solidFill>
            <a:prstDash val="solid"/>
            <a:miter/>
            <a:headEnd type="none" w="med" len="med"/>
            <a:tailEnd type="none" w="med" len="med"/>
          </a:ln>
        </p:spPr>
        <p:txBody>
          <a:bodyPr wrap="none" anchor="ctr" anchorCtr="0"/>
          <a:lstStyle/>
          <a:p>
            <a:endParaRPr lang="zh-CN" altLang="en-US" dirty="0">
              <a:latin typeface="宋体" panose="02010600030101010101" pitchFamily="2" charset="-122"/>
              <a:ea typeface="宋体" panose="02010600030101010101" pitchFamily="2" charset="-122"/>
            </a:endParaRPr>
          </a:p>
        </p:txBody>
      </p:sp>
      <p:grpSp>
        <p:nvGrpSpPr>
          <p:cNvPr id="328" name="Group 150"/>
          <p:cNvGrpSpPr/>
          <p:nvPr/>
        </p:nvGrpSpPr>
        <p:grpSpPr>
          <a:xfrm>
            <a:off x="9086988" y="4728360"/>
            <a:ext cx="628650" cy="461541"/>
            <a:chOff x="4775" y="2954"/>
            <a:chExt cx="384" cy="319"/>
          </a:xfrm>
        </p:grpSpPr>
        <p:sp>
          <p:nvSpPr>
            <p:cNvPr id="329" name="Line 151"/>
            <p:cNvSpPr/>
            <p:nvPr/>
          </p:nvSpPr>
          <p:spPr>
            <a:xfrm>
              <a:off x="4775" y="3264"/>
              <a:ext cx="384" cy="0"/>
            </a:xfrm>
            <a:prstGeom prst="line">
              <a:avLst/>
            </a:prstGeom>
            <a:ln w="57150" cap="flat" cmpd="sng">
              <a:solidFill>
                <a:schemeClr val="folHlink"/>
              </a:solidFill>
              <a:prstDash val="solid"/>
              <a:headEnd type="stealth" w="med" len="med"/>
              <a:tailEnd type="stealth" w="med" len="med"/>
            </a:ln>
          </p:spPr>
          <p:txBody>
            <a:bodyPr/>
            <a:lstStyle/>
            <a:p>
              <a:endParaRPr lang="zh-CN" altLang="en-US"/>
            </a:p>
          </p:txBody>
        </p:sp>
        <p:sp>
          <p:nvSpPr>
            <p:cNvPr id="330" name="Text Box 152"/>
            <p:cNvSpPr txBox="1"/>
            <p:nvPr/>
          </p:nvSpPr>
          <p:spPr>
            <a:xfrm>
              <a:off x="4861" y="2954"/>
              <a:ext cx="249" cy="319"/>
            </a:xfrm>
            <a:prstGeom prst="rect">
              <a:avLst/>
            </a:prstGeom>
            <a:noFill/>
            <a:ln w="9525">
              <a:noFill/>
            </a:ln>
          </p:spPr>
          <p:txBody>
            <a:bodyPr wrap="none">
              <a:spAutoFit/>
            </a:bodyPr>
            <a:lstStyle/>
            <a:p>
              <a:pPr>
                <a:spcBef>
                  <a:spcPct val="50000"/>
                </a:spcBef>
              </a:pPr>
              <a:r>
                <a:rPr lang="en-US" altLang="zh-CN" sz="2400" b="1" dirty="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D</a:t>
              </a:r>
            </a:p>
          </p:txBody>
        </p:sp>
      </p:grpSp>
      <p:sp>
        <p:nvSpPr>
          <p:cNvPr id="332" name="Freeform 153"/>
          <p:cNvSpPr/>
          <p:nvPr/>
        </p:nvSpPr>
        <p:spPr>
          <a:xfrm>
            <a:off x="5154797" y="1749842"/>
            <a:ext cx="14288" cy="3228975"/>
          </a:xfrm>
          <a:custGeom>
            <a:avLst/>
            <a:gdLst>
              <a:gd name="txL" fmla="*/ 0 w 9"/>
              <a:gd name="txT" fmla="*/ 0 h 2034"/>
              <a:gd name="txR" fmla="*/ 9 w 9"/>
              <a:gd name="txB" fmla="*/ 2034 h 2034"/>
            </a:gdLst>
            <a:ahLst/>
            <a:cxnLst>
              <a:cxn ang="0">
                <a:pos x="0" y="0"/>
              </a:cxn>
              <a:cxn ang="0">
                <a:pos x="2147483647" y="2147483647"/>
              </a:cxn>
              <a:cxn ang="0">
                <a:pos x="2147483647" y="2147483647"/>
              </a:cxn>
            </a:cxnLst>
            <a:rect l="txL" t="txT" r="txR" b="txB"/>
            <a:pathLst>
              <a:path w="9" h="2034">
                <a:moveTo>
                  <a:pt x="0" y="0"/>
                </a:moveTo>
                <a:lnTo>
                  <a:pt x="9" y="6"/>
                </a:lnTo>
                <a:lnTo>
                  <a:pt x="6" y="2034"/>
                </a:lnTo>
              </a:path>
            </a:pathLst>
          </a:custGeom>
          <a:noFill/>
          <a:ln w="76200" cap="flat" cmpd="sng">
            <a:solidFill>
              <a:schemeClr val="folHlink"/>
            </a:solidFill>
            <a:prstDash val="solid"/>
            <a:round/>
            <a:headEnd type="none" w="med" len="med"/>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
        <p:nvSpPr>
          <p:cNvPr id="333" name="Freeform 154"/>
          <p:cNvSpPr/>
          <p:nvPr/>
        </p:nvSpPr>
        <p:spPr>
          <a:xfrm>
            <a:off x="5169085" y="4013617"/>
            <a:ext cx="301625" cy="1587"/>
          </a:xfrm>
          <a:custGeom>
            <a:avLst/>
            <a:gdLst>
              <a:gd name="txL" fmla="*/ 0 w 190"/>
              <a:gd name="txT" fmla="*/ 0 h 1"/>
              <a:gd name="txR" fmla="*/ 190 w 190"/>
              <a:gd name="txB" fmla="*/ 1 h 1"/>
            </a:gdLst>
            <a:ahLst/>
            <a:cxnLst>
              <a:cxn ang="0">
                <a:pos x="0" y="0"/>
              </a:cxn>
              <a:cxn ang="0">
                <a:pos x="2147483647" y="2147483647"/>
              </a:cxn>
            </a:cxnLst>
            <a:rect l="txL" t="txT" r="txR" b="txB"/>
            <a:pathLst>
              <a:path w="190" h="1">
                <a:moveTo>
                  <a:pt x="0" y="0"/>
                </a:moveTo>
                <a:lnTo>
                  <a:pt x="190" y="1"/>
                </a:lnTo>
              </a:path>
            </a:pathLst>
          </a:custGeom>
          <a:noFill/>
          <a:ln w="76200" cap="flat" cmpd="sng">
            <a:solidFill>
              <a:schemeClr val="folHlink"/>
            </a:solidFill>
            <a:prstDash val="solid"/>
            <a:round/>
            <a:headEnd type="oval" w="sm" len="sm"/>
            <a:tailEnd type="none" w="med" len="med"/>
          </a:ln>
        </p:spPr>
        <p:txBody>
          <a:bodyPr wrap="none"/>
          <a:lstStyle/>
          <a:p>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blinds(horizontal)">
                                      <p:cBhvr>
                                        <p:cTn id="7"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52942"/>
            <a:ext cx="10515600" cy="751156"/>
          </a:xfrm>
        </p:spPr>
        <p:txBody>
          <a:bodyPr>
            <a:normAutofit/>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3</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时序</a:t>
            </a:r>
            <a:endParaRPr lang="zh-CN" altLang="en-US" b="1" dirty="0">
              <a:solidFill>
                <a:schemeClr val="folHlink"/>
              </a:solidFill>
              <a:latin typeface="Times New Roman" panose="02020603050405020304" pitchFamily="18" charset="0"/>
              <a:sym typeface="+mn-ea"/>
            </a:endParaRPr>
          </a:p>
        </p:txBody>
      </p:sp>
      <p:sp>
        <p:nvSpPr>
          <p:cNvPr id="26"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63</a:t>
            </a:fld>
            <a:endParaRPr lang="zh-CN" altLang="en-US" dirty="0"/>
          </a:p>
        </p:txBody>
      </p:sp>
      <p:sp>
        <p:nvSpPr>
          <p:cNvPr id="28" name="Text Box 3"/>
          <p:cNvSpPr txBox="1">
            <a:spLocks noChangeArrowheads="1"/>
          </p:cNvSpPr>
          <p:nvPr/>
        </p:nvSpPr>
        <p:spPr bwMode="auto">
          <a:xfrm>
            <a:off x="2809875" y="1121974"/>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 </a:t>
            </a:r>
            <a:r>
              <a:rPr lang="zh-CN" altLang="en-US" sz="3200" b="1">
                <a:solidFill>
                  <a:schemeClr val="folHlink"/>
                </a:solidFill>
              </a:rPr>
              <a:t>行、列地址分开传送</a:t>
            </a:r>
          </a:p>
        </p:txBody>
      </p:sp>
      <p:sp>
        <p:nvSpPr>
          <p:cNvPr id="29" name="Text Box 4"/>
          <p:cNvSpPr txBox="1">
            <a:spLocks noChangeArrowheads="1"/>
          </p:cNvSpPr>
          <p:nvPr/>
        </p:nvSpPr>
        <p:spPr bwMode="auto">
          <a:xfrm>
            <a:off x="6772275" y="2264974"/>
            <a:ext cx="24384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a:t>写时序</a:t>
            </a:r>
          </a:p>
        </p:txBody>
      </p:sp>
      <p:grpSp>
        <p:nvGrpSpPr>
          <p:cNvPr id="30" name="Group 5"/>
          <p:cNvGrpSpPr/>
          <p:nvPr/>
        </p:nvGrpSpPr>
        <p:grpSpPr bwMode="auto">
          <a:xfrm>
            <a:off x="1971675" y="3017449"/>
            <a:ext cx="3200400" cy="519113"/>
            <a:chOff x="528" y="2106"/>
            <a:chExt cx="2016" cy="327"/>
          </a:xfrm>
        </p:grpSpPr>
        <p:sp>
          <p:nvSpPr>
            <p:cNvPr id="31" name="Text Box 6"/>
            <p:cNvSpPr txBox="1">
              <a:spLocks noChangeArrowheads="1"/>
            </p:cNvSpPr>
            <p:nvPr/>
          </p:nvSpPr>
          <p:spPr bwMode="auto">
            <a:xfrm>
              <a:off x="528" y="2106"/>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行地址  </a:t>
              </a:r>
              <a:r>
                <a:rPr lang="en-US" altLang="zh-CN" sz="2800" b="1"/>
                <a:t>RAS  </a:t>
              </a:r>
              <a:r>
                <a:rPr lang="zh-CN" altLang="en-US" sz="2800" b="1"/>
                <a:t>有效</a:t>
              </a:r>
            </a:p>
          </p:txBody>
        </p:sp>
        <p:sp>
          <p:nvSpPr>
            <p:cNvPr id="32" name="Freeform 7"/>
            <p:cNvSpPr/>
            <p:nvPr/>
          </p:nvSpPr>
          <p:spPr bwMode="auto">
            <a:xfrm>
              <a:off x="1351" y="2142"/>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 name="Group 8"/>
          <p:cNvGrpSpPr/>
          <p:nvPr/>
        </p:nvGrpSpPr>
        <p:grpSpPr bwMode="auto">
          <a:xfrm>
            <a:off x="1971675" y="3741349"/>
            <a:ext cx="3657600" cy="519113"/>
            <a:chOff x="528" y="2562"/>
            <a:chExt cx="2304" cy="327"/>
          </a:xfrm>
        </p:grpSpPr>
        <p:sp>
          <p:nvSpPr>
            <p:cNvPr id="34" name="Text Box 9"/>
            <p:cNvSpPr txBox="1">
              <a:spLocks noChangeArrowheads="1"/>
            </p:cNvSpPr>
            <p:nvPr/>
          </p:nvSpPr>
          <p:spPr bwMode="auto">
            <a:xfrm>
              <a:off x="528" y="2562"/>
              <a:ext cx="2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写允许  </a:t>
              </a:r>
              <a:r>
                <a:rPr lang="en-US" altLang="zh-CN" sz="2800" b="1"/>
                <a:t>WE   </a:t>
              </a:r>
              <a:r>
                <a:rPr lang="zh-CN" altLang="en-US" sz="2800" b="1"/>
                <a:t>有效(高)</a:t>
              </a:r>
            </a:p>
          </p:txBody>
        </p:sp>
        <p:sp>
          <p:nvSpPr>
            <p:cNvPr id="35" name="Line 10"/>
            <p:cNvSpPr>
              <a:spLocks noChangeShapeType="1"/>
            </p:cNvSpPr>
            <p:nvPr/>
          </p:nvSpPr>
          <p:spPr bwMode="auto">
            <a:xfrm>
              <a:off x="1344" y="2592"/>
              <a:ext cx="43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36" name="Text Box 11"/>
          <p:cNvSpPr txBox="1">
            <a:spLocks noChangeArrowheads="1"/>
          </p:cNvSpPr>
          <p:nvPr/>
        </p:nvSpPr>
        <p:spPr bwMode="auto">
          <a:xfrm>
            <a:off x="1971675" y="5190737"/>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数据</a:t>
            </a:r>
            <a:r>
              <a:rPr lang="zh-CN" altLang="en-US" sz="3200" b="1"/>
              <a:t> </a:t>
            </a:r>
            <a:r>
              <a:rPr lang="en-US" altLang="zh-CN" sz="2000" b="1"/>
              <a:t>       </a:t>
            </a:r>
            <a:r>
              <a:rPr lang="en-US" altLang="zh-CN" sz="2800" b="1"/>
              <a:t>D</a:t>
            </a:r>
            <a:r>
              <a:rPr lang="en-US" altLang="zh-CN" sz="2200" b="1" baseline="-25000"/>
              <a:t>OUT</a:t>
            </a:r>
            <a:r>
              <a:rPr lang="en-US" altLang="zh-CN" sz="2200" b="1" baseline="-25000">
                <a:latin typeface="宋体" panose="02010600030101010101" pitchFamily="2" charset="-122"/>
              </a:rPr>
              <a:t>   </a:t>
            </a:r>
            <a:r>
              <a:rPr lang="zh-CN" altLang="en-US" sz="2800" b="1"/>
              <a:t>有效</a:t>
            </a:r>
          </a:p>
        </p:txBody>
      </p:sp>
      <p:sp>
        <p:nvSpPr>
          <p:cNvPr id="37" name="Text Box 12"/>
          <p:cNvSpPr txBox="1">
            <a:spLocks noChangeArrowheads="1"/>
          </p:cNvSpPr>
          <p:nvPr/>
        </p:nvSpPr>
        <p:spPr bwMode="auto">
          <a:xfrm>
            <a:off x="6162675" y="4465249"/>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数据 </a:t>
            </a:r>
            <a:r>
              <a:rPr lang="en-US" altLang="zh-CN" sz="2000" b="1"/>
              <a:t>       </a:t>
            </a:r>
            <a:r>
              <a:rPr lang="en-US" altLang="zh-CN" sz="2800" b="1"/>
              <a:t>D</a:t>
            </a:r>
            <a:r>
              <a:rPr lang="en-US" altLang="zh-CN" sz="2200" b="1" baseline="-25000"/>
              <a:t>IN </a:t>
            </a:r>
            <a:r>
              <a:rPr lang="en-US" altLang="zh-CN" sz="2200" b="1" baseline="-25000">
                <a:latin typeface="宋体" panose="02010600030101010101" pitchFamily="2" charset="-122"/>
              </a:rPr>
              <a:t>  </a:t>
            </a:r>
            <a:r>
              <a:rPr lang="zh-CN" altLang="en-US" sz="2800" b="1"/>
              <a:t>有效</a:t>
            </a:r>
          </a:p>
        </p:txBody>
      </p:sp>
      <p:sp>
        <p:nvSpPr>
          <p:cNvPr id="38" name="Text Box 13"/>
          <p:cNvSpPr txBox="1">
            <a:spLocks noChangeArrowheads="1"/>
          </p:cNvSpPr>
          <p:nvPr/>
        </p:nvSpPr>
        <p:spPr bwMode="auto">
          <a:xfrm>
            <a:off x="2886075" y="2264974"/>
            <a:ext cx="17526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000" b="1"/>
              <a:t>读时序</a:t>
            </a:r>
          </a:p>
        </p:txBody>
      </p:sp>
      <p:grpSp>
        <p:nvGrpSpPr>
          <p:cNvPr id="39" name="Group 15"/>
          <p:cNvGrpSpPr/>
          <p:nvPr/>
        </p:nvGrpSpPr>
        <p:grpSpPr bwMode="auto">
          <a:xfrm>
            <a:off x="6162675" y="3017449"/>
            <a:ext cx="3200400" cy="519113"/>
            <a:chOff x="3168" y="2106"/>
            <a:chExt cx="2016" cy="327"/>
          </a:xfrm>
        </p:grpSpPr>
        <p:sp>
          <p:nvSpPr>
            <p:cNvPr id="40" name="Text Box 16"/>
            <p:cNvSpPr txBox="1">
              <a:spLocks noChangeArrowheads="1"/>
            </p:cNvSpPr>
            <p:nvPr/>
          </p:nvSpPr>
          <p:spPr bwMode="auto">
            <a:xfrm>
              <a:off x="3168" y="2106"/>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行地址  </a:t>
              </a:r>
              <a:r>
                <a:rPr lang="en-US" altLang="zh-CN" sz="2800" b="1"/>
                <a:t>RAS </a:t>
              </a:r>
              <a:r>
                <a:rPr lang="zh-CN" altLang="en-US" sz="2800" b="1"/>
                <a:t>有效</a:t>
              </a:r>
            </a:p>
          </p:txBody>
        </p:sp>
        <p:sp>
          <p:nvSpPr>
            <p:cNvPr id="41" name="Freeform 17"/>
            <p:cNvSpPr/>
            <p:nvPr/>
          </p:nvSpPr>
          <p:spPr bwMode="auto">
            <a:xfrm>
              <a:off x="3984" y="2142"/>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2" name="Group 18"/>
          <p:cNvGrpSpPr/>
          <p:nvPr/>
        </p:nvGrpSpPr>
        <p:grpSpPr bwMode="auto">
          <a:xfrm>
            <a:off x="6162675" y="3741349"/>
            <a:ext cx="3657600" cy="519113"/>
            <a:chOff x="3168" y="2562"/>
            <a:chExt cx="2304" cy="327"/>
          </a:xfrm>
        </p:grpSpPr>
        <p:sp>
          <p:nvSpPr>
            <p:cNvPr id="43" name="Text Box 19"/>
            <p:cNvSpPr txBox="1">
              <a:spLocks noChangeArrowheads="1"/>
            </p:cNvSpPr>
            <p:nvPr/>
          </p:nvSpPr>
          <p:spPr bwMode="auto">
            <a:xfrm>
              <a:off x="3168" y="2562"/>
              <a:ext cx="23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写允许  </a:t>
              </a:r>
              <a:r>
                <a:rPr lang="en-US" altLang="zh-CN" sz="2800" b="1"/>
                <a:t>WE  </a:t>
              </a:r>
              <a:r>
                <a:rPr lang="zh-CN" altLang="en-US" sz="2800" b="1"/>
                <a:t>有效(低)</a:t>
              </a:r>
            </a:p>
          </p:txBody>
        </p:sp>
        <p:sp>
          <p:nvSpPr>
            <p:cNvPr id="44" name="Line 20"/>
            <p:cNvSpPr>
              <a:spLocks noChangeShapeType="1"/>
            </p:cNvSpPr>
            <p:nvPr/>
          </p:nvSpPr>
          <p:spPr bwMode="auto">
            <a:xfrm>
              <a:off x="3984" y="2592"/>
              <a:ext cx="43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45" name="Group 21"/>
          <p:cNvGrpSpPr/>
          <p:nvPr/>
        </p:nvGrpSpPr>
        <p:grpSpPr bwMode="auto">
          <a:xfrm>
            <a:off x="1971675" y="4465249"/>
            <a:ext cx="3200400" cy="519113"/>
            <a:chOff x="528" y="3018"/>
            <a:chExt cx="2016" cy="327"/>
          </a:xfrm>
        </p:grpSpPr>
        <p:sp>
          <p:nvSpPr>
            <p:cNvPr id="46" name="Text Box 22"/>
            <p:cNvSpPr txBox="1">
              <a:spLocks noChangeArrowheads="1"/>
            </p:cNvSpPr>
            <p:nvPr/>
          </p:nvSpPr>
          <p:spPr bwMode="auto">
            <a:xfrm>
              <a:off x="528" y="3018"/>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列地址  </a:t>
              </a:r>
              <a:r>
                <a:rPr lang="en-US" altLang="zh-CN" sz="2800" b="1"/>
                <a:t>CAS  </a:t>
              </a:r>
              <a:r>
                <a:rPr lang="zh-CN" altLang="en-US" sz="2800" b="1"/>
                <a:t>有效</a:t>
              </a:r>
            </a:p>
          </p:txBody>
        </p:sp>
        <p:sp>
          <p:nvSpPr>
            <p:cNvPr id="47" name="Freeform 23"/>
            <p:cNvSpPr/>
            <p:nvPr/>
          </p:nvSpPr>
          <p:spPr bwMode="auto">
            <a:xfrm>
              <a:off x="1351" y="3049"/>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8" name="Group 24"/>
          <p:cNvGrpSpPr/>
          <p:nvPr/>
        </p:nvGrpSpPr>
        <p:grpSpPr bwMode="auto">
          <a:xfrm>
            <a:off x="6162675" y="5251062"/>
            <a:ext cx="3200400" cy="519112"/>
            <a:chOff x="3168" y="3513"/>
            <a:chExt cx="2016" cy="327"/>
          </a:xfrm>
        </p:grpSpPr>
        <p:sp>
          <p:nvSpPr>
            <p:cNvPr id="49" name="Text Box 25"/>
            <p:cNvSpPr txBox="1">
              <a:spLocks noChangeArrowheads="1"/>
            </p:cNvSpPr>
            <p:nvPr/>
          </p:nvSpPr>
          <p:spPr bwMode="auto">
            <a:xfrm>
              <a:off x="3168" y="3513"/>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列地址  </a:t>
              </a:r>
              <a:r>
                <a:rPr lang="en-US" altLang="zh-CN" sz="2800" b="1"/>
                <a:t>CAS </a:t>
              </a:r>
              <a:r>
                <a:rPr lang="zh-CN" altLang="en-US" sz="2800" b="1"/>
                <a:t>有效</a:t>
              </a:r>
            </a:p>
          </p:txBody>
        </p:sp>
        <p:sp>
          <p:nvSpPr>
            <p:cNvPr id="50" name="Freeform 26"/>
            <p:cNvSpPr/>
            <p:nvPr/>
          </p:nvSpPr>
          <p:spPr bwMode="auto">
            <a:xfrm>
              <a:off x="3984" y="3551"/>
              <a:ext cx="501" cy="1"/>
            </a:xfrm>
            <a:custGeom>
              <a:avLst/>
              <a:gdLst>
                <a:gd name="T0" fmla="*/ 0 w 501"/>
                <a:gd name="T1" fmla="*/ 0 h 1"/>
                <a:gd name="T2" fmla="*/ 501 w 501"/>
                <a:gd name="T3" fmla="*/ 0 h 1"/>
                <a:gd name="T4" fmla="*/ 0 60000 65536"/>
                <a:gd name="T5" fmla="*/ 0 60000 65536"/>
                <a:gd name="T6" fmla="*/ 0 w 501"/>
                <a:gd name="T7" fmla="*/ 0 h 1"/>
                <a:gd name="T8" fmla="*/ 501 w 501"/>
                <a:gd name="T9" fmla="*/ 1 h 1"/>
              </a:gdLst>
              <a:ahLst/>
              <a:cxnLst>
                <a:cxn ang="T4">
                  <a:pos x="T0" y="T1"/>
                </a:cxn>
                <a:cxn ang="T5">
                  <a:pos x="T2" y="T3"/>
                </a:cxn>
              </a:cxnLst>
              <a:rect l="T6" t="T7" r="T8" b="T9"/>
              <a:pathLst>
                <a:path w="501" h="1">
                  <a:moveTo>
                    <a:pt x="0" y="0"/>
                  </a:moveTo>
                  <a:lnTo>
                    <a:pt x="501"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linds(horizontal)">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blinds(horizontal)">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blinds(horizontal)">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blinds(horizontal)">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blinds(horizontal)">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linds(horizontal)">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29" grpId="0" autoUpdateAnimBg="0"/>
      <p:bldP spid="36" grpId="0" autoUpdateAnimBg="0"/>
      <p:bldP spid="37" grpId="0" autoUpdateAnimBg="0"/>
      <p:bldP spid="38"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4</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r>
              <a:rPr lang="en-US" altLang="zh-CN" b="1" dirty="0">
                <a:latin typeface="Times New Roman" panose="02020603050405020304" pitchFamily="18" charset="0"/>
                <a:sym typeface="+mn-ea"/>
              </a:rPr>
              <a:t>——</a:t>
            </a:r>
            <a:r>
              <a:rPr lang="zh-CN" altLang="en-US" b="1" dirty="0">
                <a:sym typeface="+mn-ea"/>
              </a:rPr>
              <a:t>以128</a:t>
            </a:r>
            <a:r>
              <a:rPr lang="en-US" altLang="zh-CN" b="1" dirty="0">
                <a:cs typeface="Times New Roman" panose="02020603050405020304" pitchFamily="18" charset="0"/>
                <a:sym typeface="+mn-ea"/>
              </a:rPr>
              <a:t>×128</a:t>
            </a:r>
            <a:r>
              <a:rPr lang="zh-CN" altLang="en-US" b="1" dirty="0">
                <a:sym typeface="+mn-ea"/>
              </a:rPr>
              <a:t>矩阵为例</a:t>
            </a:r>
            <a:endParaRPr lang="en-US" altLang="zh-CN" b="1" dirty="0">
              <a:solidFill>
                <a:schemeClr val="folHlink"/>
              </a:solidFill>
              <a:latin typeface="Times New Roman" panose="02020603050405020304" pitchFamily="18" charset="0"/>
              <a:sym typeface="+mn-ea"/>
            </a:endParaRPr>
          </a:p>
        </p:txBody>
      </p:sp>
      <p:sp>
        <p:nvSpPr>
          <p:cNvPr id="12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64</a:t>
            </a:fld>
            <a:endParaRPr lang="zh-CN" altLang="en-US" dirty="0"/>
          </a:p>
        </p:txBody>
      </p:sp>
      <p:sp>
        <p:nvSpPr>
          <p:cNvPr id="124" name="Text Box 3"/>
          <p:cNvSpPr txBox="1">
            <a:spLocks noChangeArrowheads="1"/>
          </p:cNvSpPr>
          <p:nvPr/>
        </p:nvSpPr>
        <p:spPr bwMode="auto">
          <a:xfrm>
            <a:off x="876301" y="920941"/>
            <a:ext cx="5410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 </a:t>
            </a:r>
            <a:r>
              <a:rPr lang="zh-CN" altLang="en-US" sz="3200" b="1" dirty="0">
                <a:solidFill>
                  <a:schemeClr val="folHlink"/>
                </a:solidFill>
              </a:rPr>
              <a:t>刷新与行地址有关</a:t>
            </a:r>
          </a:p>
        </p:txBody>
      </p:sp>
      <p:grpSp>
        <p:nvGrpSpPr>
          <p:cNvPr id="125" name="Group 4"/>
          <p:cNvGrpSpPr/>
          <p:nvPr/>
        </p:nvGrpSpPr>
        <p:grpSpPr bwMode="auto">
          <a:xfrm>
            <a:off x="1048544" y="1476375"/>
            <a:ext cx="9491663" cy="460375"/>
            <a:chOff x="624" y="825"/>
            <a:chExt cx="5979" cy="290"/>
          </a:xfrm>
        </p:grpSpPr>
        <p:sp>
          <p:nvSpPr>
            <p:cNvPr id="126" name="Text Box 5"/>
            <p:cNvSpPr txBox="1">
              <a:spLocks noChangeArrowheads="1"/>
            </p:cNvSpPr>
            <p:nvPr/>
          </p:nvSpPr>
          <p:spPr bwMode="auto">
            <a:xfrm>
              <a:off x="624" y="825"/>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ea typeface="楷体_GB2312" pitchFamily="49" charset="-122"/>
                </a:rPr>
                <a:t>① </a:t>
              </a:r>
              <a:r>
                <a:rPr lang="zh-CN" altLang="en-US" b="1"/>
                <a:t>集中刷新</a:t>
              </a:r>
            </a:p>
          </p:txBody>
        </p:sp>
        <p:sp>
          <p:nvSpPr>
            <p:cNvPr id="127" name="Text Box 6"/>
            <p:cNvSpPr txBox="1">
              <a:spLocks noChangeArrowheads="1"/>
            </p:cNvSpPr>
            <p:nvPr/>
          </p:nvSpPr>
          <p:spPr bwMode="auto">
            <a:xfrm>
              <a:off x="1728" y="825"/>
              <a:ext cx="4875"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ea typeface="楷体_GB2312" pitchFamily="49" charset="-122"/>
                </a:rPr>
                <a:t>（</a:t>
              </a:r>
              <a:r>
                <a:rPr lang="zh-CN" altLang="en-US" b="1" dirty="0">
                  <a:ea typeface="楷体_GB2312" pitchFamily="49" charset="-122"/>
                </a:rPr>
                <a:t>刷新周期一般为</a:t>
              </a:r>
              <a:r>
                <a:rPr lang="en-US" altLang="zh-CN" b="1" dirty="0">
                  <a:ea typeface="楷体_GB2312" pitchFamily="49" charset="-122"/>
                </a:rPr>
                <a:t>2ms</a:t>
              </a:r>
              <a:r>
                <a:rPr lang="zh-CN" altLang="en-US" b="1" dirty="0">
                  <a:ea typeface="楷体_GB2312" pitchFamily="49" charset="-122"/>
                </a:rPr>
                <a:t>，</a:t>
              </a:r>
              <a:r>
                <a:rPr lang="zh-CN" altLang="en-US" b="1" dirty="0"/>
                <a:t>存取周期为</a:t>
              </a:r>
              <a:r>
                <a:rPr lang="zh-CN" altLang="en-US" b="1" dirty="0">
                  <a:ea typeface="楷体_GB2312" pitchFamily="49" charset="-122"/>
                </a:rPr>
                <a:t>0.5 </a:t>
              </a:r>
              <a:r>
                <a:rPr lang="en-US" altLang="zh-CN" b="1" dirty="0">
                  <a:latin typeface="宋体" panose="02010600030101010101" pitchFamily="2" charset="-122"/>
                  <a:sym typeface="Symbol" panose="05050102010706020507" pitchFamily="18" charset="2"/>
                </a:rPr>
                <a:t></a:t>
              </a:r>
              <a:r>
                <a:rPr lang="en-US" altLang="zh-CN" b="1" dirty="0">
                  <a:latin typeface="宋体" panose="02010600030101010101" pitchFamily="2" charset="-122"/>
                </a:rPr>
                <a:t>s</a:t>
              </a:r>
              <a:r>
                <a:rPr lang="en-US" altLang="zh-CN" sz="800" b="1" dirty="0">
                  <a:latin typeface="宋体" panose="02010600030101010101" pitchFamily="2" charset="-122"/>
                </a:rPr>
                <a:t> </a:t>
              </a:r>
              <a:r>
                <a:rPr lang="en-US" altLang="zh-CN" b="1" dirty="0"/>
                <a:t>）</a:t>
              </a:r>
            </a:p>
          </p:txBody>
        </p:sp>
      </p:grpSp>
      <p:sp>
        <p:nvSpPr>
          <p:cNvPr id="128" name="Text Box 7"/>
          <p:cNvSpPr txBox="1">
            <a:spLocks noChangeArrowheads="1"/>
          </p:cNvSpPr>
          <p:nvPr/>
        </p:nvSpPr>
        <p:spPr bwMode="auto">
          <a:xfrm>
            <a:off x="3168015" y="6278245"/>
            <a:ext cx="72415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“死时间率”</a:t>
            </a:r>
            <a:r>
              <a:rPr lang="zh-CN" altLang="en-US" sz="2800" b="1" dirty="0"/>
              <a:t>为  </a:t>
            </a:r>
            <a:r>
              <a:rPr lang="en-US" altLang="zh-CN" sz="2800" b="1" dirty="0"/>
              <a:t>128/4 000</a:t>
            </a:r>
            <a:r>
              <a:rPr lang="en-US" altLang="zh-CN" sz="2800" b="1" dirty="0">
                <a:cs typeface="Times New Roman" panose="02020603050405020304" pitchFamily="18" charset="0"/>
              </a:rPr>
              <a:t> ×100% = 3.2%</a:t>
            </a:r>
            <a:endParaRPr lang="zh-CN" altLang="en-US" sz="2800" b="1" dirty="0">
              <a:cs typeface="Times New Roman" panose="02020603050405020304" pitchFamily="18" charset="0"/>
            </a:endParaRPr>
          </a:p>
        </p:txBody>
      </p:sp>
      <p:sp>
        <p:nvSpPr>
          <p:cNvPr id="129" name="Text Box 8"/>
          <p:cNvSpPr txBox="1">
            <a:spLocks noChangeArrowheads="1"/>
          </p:cNvSpPr>
          <p:nvPr/>
        </p:nvSpPr>
        <p:spPr bwMode="auto">
          <a:xfrm>
            <a:off x="3300730" y="5819775"/>
            <a:ext cx="56286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“死区”</a:t>
            </a:r>
            <a:r>
              <a:rPr lang="zh-CN" altLang="en-US" sz="2800" b="1"/>
              <a:t> 为     0.5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r>
              <a:rPr lang="en-US" altLang="zh-CN" sz="2800" b="1">
                <a:cs typeface="Times New Roman" panose="02020603050405020304" pitchFamily="18" charset="0"/>
              </a:rPr>
              <a:t>×128 = 64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endParaRPr lang="zh-CN" altLang="en-US" sz="800" b="1">
              <a:latin typeface="宋体" panose="02010600030101010101" pitchFamily="2" charset="-122"/>
            </a:endParaRPr>
          </a:p>
        </p:txBody>
      </p:sp>
      <p:grpSp>
        <p:nvGrpSpPr>
          <p:cNvPr id="130" name="Group 9"/>
          <p:cNvGrpSpPr/>
          <p:nvPr/>
        </p:nvGrpSpPr>
        <p:grpSpPr bwMode="auto">
          <a:xfrm>
            <a:off x="750094" y="2147887"/>
            <a:ext cx="7934325" cy="3619500"/>
            <a:chOff x="388" y="1248"/>
            <a:chExt cx="4998" cy="2280"/>
          </a:xfrm>
        </p:grpSpPr>
        <p:sp>
          <p:nvSpPr>
            <p:cNvPr id="131" name="Line 10"/>
            <p:cNvSpPr>
              <a:spLocks noChangeShapeType="1"/>
            </p:cNvSpPr>
            <p:nvPr/>
          </p:nvSpPr>
          <p:spPr bwMode="auto">
            <a:xfrm flipV="1">
              <a:off x="3216" y="1271"/>
              <a:ext cx="1" cy="181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2" name="Rectangle 11"/>
            <p:cNvSpPr>
              <a:spLocks noChangeArrowheads="1"/>
            </p:cNvSpPr>
            <p:nvPr/>
          </p:nvSpPr>
          <p:spPr bwMode="auto">
            <a:xfrm>
              <a:off x="581" y="1662"/>
              <a:ext cx="53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Rectangle 12"/>
            <p:cNvSpPr>
              <a:spLocks noChangeArrowheads="1"/>
            </p:cNvSpPr>
            <p:nvPr/>
          </p:nvSpPr>
          <p:spPr bwMode="auto">
            <a:xfrm>
              <a:off x="388" y="1661"/>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周期序号</a:t>
              </a:r>
              <a:endParaRPr lang="zh-CN" altLang="en-US" b="1"/>
            </a:p>
          </p:txBody>
        </p:sp>
        <p:sp>
          <p:nvSpPr>
            <p:cNvPr id="134" name="Rectangle 13"/>
            <p:cNvSpPr>
              <a:spLocks noChangeArrowheads="1"/>
            </p:cNvSpPr>
            <p:nvPr/>
          </p:nvSpPr>
          <p:spPr bwMode="auto">
            <a:xfrm>
              <a:off x="527" y="2647"/>
              <a:ext cx="5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5" name="Rectangle 14"/>
            <p:cNvSpPr>
              <a:spLocks noChangeArrowheads="1"/>
            </p:cNvSpPr>
            <p:nvPr/>
          </p:nvSpPr>
          <p:spPr bwMode="auto">
            <a:xfrm>
              <a:off x="388" y="2478"/>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地址序号</a:t>
              </a:r>
              <a:endParaRPr lang="zh-CN" altLang="en-US" b="1"/>
            </a:p>
          </p:txBody>
        </p:sp>
        <p:sp>
          <p:nvSpPr>
            <p:cNvPr id="136" name="Line 15"/>
            <p:cNvSpPr>
              <a:spLocks noChangeShapeType="1"/>
            </p:cNvSpPr>
            <p:nvPr/>
          </p:nvSpPr>
          <p:spPr bwMode="auto">
            <a:xfrm>
              <a:off x="1164" y="1248"/>
              <a:ext cx="1" cy="227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7" name="Freeform 16"/>
            <p:cNvSpPr/>
            <p:nvPr/>
          </p:nvSpPr>
          <p:spPr bwMode="auto">
            <a:xfrm>
              <a:off x="1170" y="1821"/>
              <a:ext cx="1188" cy="1"/>
            </a:xfrm>
            <a:custGeom>
              <a:avLst/>
              <a:gdLst>
                <a:gd name="T0" fmla="*/ 0 w 1188"/>
                <a:gd name="T1" fmla="*/ 1 h 1"/>
                <a:gd name="T2" fmla="*/ 1188 w 1188"/>
                <a:gd name="T3" fmla="*/ 0 h 1"/>
                <a:gd name="T4" fmla="*/ 0 60000 65536"/>
                <a:gd name="T5" fmla="*/ 0 60000 65536"/>
                <a:gd name="T6" fmla="*/ 0 w 1188"/>
                <a:gd name="T7" fmla="*/ 0 h 1"/>
                <a:gd name="T8" fmla="*/ 1188 w 1188"/>
                <a:gd name="T9" fmla="*/ 1 h 1"/>
              </a:gdLst>
              <a:ahLst/>
              <a:cxnLst>
                <a:cxn ang="T4">
                  <a:pos x="T0" y="T1"/>
                </a:cxn>
                <a:cxn ang="T5">
                  <a:pos x="T2" y="T3"/>
                </a:cxn>
              </a:cxnLst>
              <a:rect l="T6" t="T7" r="T8" b="T9"/>
              <a:pathLst>
                <a:path w="1188" h="1">
                  <a:moveTo>
                    <a:pt x="0" y="1"/>
                  </a:moveTo>
                  <a:lnTo>
                    <a:pt x="1188"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8" name="Rectangle 17"/>
            <p:cNvSpPr>
              <a:spLocks noChangeArrowheads="1"/>
            </p:cNvSpPr>
            <p:nvPr/>
          </p:nvSpPr>
          <p:spPr bwMode="auto">
            <a:xfrm>
              <a:off x="4087" y="2096"/>
              <a:ext cx="22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Rectangle 18"/>
            <p:cNvSpPr>
              <a:spLocks noChangeArrowheads="1"/>
            </p:cNvSpPr>
            <p:nvPr/>
          </p:nvSpPr>
          <p:spPr bwMode="auto">
            <a:xfrm>
              <a:off x="4167"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40" name="Rectangle 19"/>
            <p:cNvSpPr>
              <a:spLocks noChangeArrowheads="1"/>
            </p:cNvSpPr>
            <p:nvPr/>
          </p:nvSpPr>
          <p:spPr bwMode="auto">
            <a:xfrm>
              <a:off x="4213"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41" name="Rectangle 20"/>
            <p:cNvSpPr>
              <a:spLocks noChangeArrowheads="1"/>
            </p:cNvSpPr>
            <p:nvPr/>
          </p:nvSpPr>
          <p:spPr bwMode="auto">
            <a:xfrm>
              <a:off x="1301" y="1629"/>
              <a:ext cx="1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Rectangle 21"/>
            <p:cNvSpPr>
              <a:spLocks noChangeArrowheads="1"/>
            </p:cNvSpPr>
            <p:nvPr/>
          </p:nvSpPr>
          <p:spPr bwMode="auto">
            <a:xfrm>
              <a:off x="1219"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43" name="Rectangle 22"/>
            <p:cNvSpPr>
              <a:spLocks noChangeArrowheads="1"/>
            </p:cNvSpPr>
            <p:nvPr/>
          </p:nvSpPr>
          <p:spPr bwMode="auto">
            <a:xfrm>
              <a:off x="1473" y="1619"/>
              <a:ext cx="148"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4" name="Rectangle 23"/>
            <p:cNvSpPr>
              <a:spLocks noChangeArrowheads="1"/>
            </p:cNvSpPr>
            <p:nvPr/>
          </p:nvSpPr>
          <p:spPr bwMode="auto">
            <a:xfrm>
              <a:off x="1390"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45" name="Rectangle 24"/>
            <p:cNvSpPr>
              <a:spLocks noChangeArrowheads="1"/>
            </p:cNvSpPr>
            <p:nvPr/>
          </p:nvSpPr>
          <p:spPr bwMode="auto">
            <a:xfrm>
              <a:off x="1659" y="1629"/>
              <a:ext cx="146"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Rectangle 25"/>
            <p:cNvSpPr>
              <a:spLocks noChangeArrowheads="1"/>
            </p:cNvSpPr>
            <p:nvPr/>
          </p:nvSpPr>
          <p:spPr bwMode="auto">
            <a:xfrm>
              <a:off x="1577" y="1649"/>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2</a:t>
              </a:r>
              <a:endParaRPr lang="zh-CN" altLang="en-US" b="1"/>
            </a:p>
          </p:txBody>
        </p:sp>
        <p:sp>
          <p:nvSpPr>
            <p:cNvPr id="147" name="Rectangle 26"/>
            <p:cNvSpPr>
              <a:spLocks noChangeArrowheads="1"/>
            </p:cNvSpPr>
            <p:nvPr/>
          </p:nvSpPr>
          <p:spPr bwMode="auto">
            <a:xfrm>
              <a:off x="2429" y="1593"/>
              <a:ext cx="21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8" name="Rectangle 27"/>
            <p:cNvSpPr>
              <a:spLocks noChangeArrowheads="1"/>
            </p:cNvSpPr>
            <p:nvPr/>
          </p:nvSpPr>
          <p:spPr bwMode="auto">
            <a:xfrm>
              <a:off x="2951" y="1644"/>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871</a:t>
              </a:r>
              <a:endParaRPr lang="en-US" altLang="zh-CN" b="1"/>
            </a:p>
          </p:txBody>
        </p:sp>
        <p:sp>
          <p:nvSpPr>
            <p:cNvPr id="149" name="Rectangle 28"/>
            <p:cNvSpPr>
              <a:spLocks noChangeArrowheads="1"/>
            </p:cNvSpPr>
            <p:nvPr/>
          </p:nvSpPr>
          <p:spPr bwMode="auto">
            <a:xfrm>
              <a:off x="3216" y="1593"/>
              <a:ext cx="227"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0" name="Rectangle 29"/>
            <p:cNvSpPr>
              <a:spLocks noChangeArrowheads="1"/>
            </p:cNvSpPr>
            <p:nvPr/>
          </p:nvSpPr>
          <p:spPr bwMode="auto">
            <a:xfrm>
              <a:off x="3259" y="1644"/>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872</a:t>
              </a:r>
              <a:endParaRPr lang="en-US" altLang="zh-CN" b="1"/>
            </a:p>
          </p:txBody>
        </p:sp>
        <p:sp>
          <p:nvSpPr>
            <p:cNvPr id="151" name="Rectangle 30"/>
            <p:cNvSpPr>
              <a:spLocks noChangeArrowheads="1"/>
            </p:cNvSpPr>
            <p:nvPr/>
          </p:nvSpPr>
          <p:spPr bwMode="auto">
            <a:xfrm>
              <a:off x="4308" y="1556"/>
              <a:ext cx="148"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2" name="Rectangle 31"/>
            <p:cNvSpPr>
              <a:spLocks noChangeArrowheads="1"/>
            </p:cNvSpPr>
            <p:nvPr/>
          </p:nvSpPr>
          <p:spPr bwMode="auto">
            <a:xfrm>
              <a:off x="4356" y="165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53" name="Rectangle 32"/>
            <p:cNvSpPr>
              <a:spLocks noChangeArrowheads="1"/>
            </p:cNvSpPr>
            <p:nvPr/>
          </p:nvSpPr>
          <p:spPr bwMode="auto">
            <a:xfrm>
              <a:off x="4525" y="1556"/>
              <a:ext cx="14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4" name="Rectangle 33"/>
            <p:cNvSpPr>
              <a:spLocks noChangeArrowheads="1"/>
            </p:cNvSpPr>
            <p:nvPr/>
          </p:nvSpPr>
          <p:spPr bwMode="auto">
            <a:xfrm>
              <a:off x="4572" y="165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55" name="Freeform 34"/>
            <p:cNvSpPr/>
            <p:nvPr/>
          </p:nvSpPr>
          <p:spPr bwMode="auto">
            <a:xfrm>
              <a:off x="2796" y="1991"/>
              <a:ext cx="1" cy="703"/>
            </a:xfrm>
            <a:custGeom>
              <a:avLst/>
              <a:gdLst>
                <a:gd name="T0" fmla="*/ 0 w 1"/>
                <a:gd name="T1" fmla="*/ 0 h 703"/>
                <a:gd name="T2" fmla="*/ 0 w 1"/>
                <a:gd name="T3" fmla="*/ 703 h 703"/>
                <a:gd name="T4" fmla="*/ 0 60000 65536"/>
                <a:gd name="T5" fmla="*/ 0 60000 65536"/>
                <a:gd name="T6" fmla="*/ 0 w 1"/>
                <a:gd name="T7" fmla="*/ 0 h 703"/>
                <a:gd name="T8" fmla="*/ 1 w 1"/>
                <a:gd name="T9" fmla="*/ 703 h 703"/>
              </a:gdLst>
              <a:ahLst/>
              <a:cxnLst>
                <a:cxn ang="T4">
                  <a:pos x="T0" y="T1"/>
                </a:cxn>
                <a:cxn ang="T5">
                  <a:pos x="T2" y="T3"/>
                </a:cxn>
              </a:cxnLst>
              <a:rect l="T6" t="T7" r="T8" b="T9"/>
              <a:pathLst>
                <a:path w="1" h="703">
                  <a:moveTo>
                    <a:pt x="0" y="0"/>
                  </a:moveTo>
                  <a:lnTo>
                    <a:pt x="0" y="703"/>
                  </a:lnTo>
                </a:path>
              </a:pathLst>
            </a:custGeom>
            <a:solidFill>
              <a:srgbClr val="FFFFFF"/>
            </a:solidFill>
            <a:ln w="1905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6" name="Rectangle 35"/>
            <p:cNvSpPr>
              <a:spLocks noChangeArrowheads="1"/>
            </p:cNvSpPr>
            <p:nvPr/>
          </p:nvSpPr>
          <p:spPr bwMode="auto">
            <a:xfrm>
              <a:off x="2855"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57" name="Rectangle 36"/>
            <p:cNvSpPr>
              <a:spLocks noChangeArrowheads="1"/>
            </p:cNvSpPr>
            <p:nvPr/>
          </p:nvSpPr>
          <p:spPr bwMode="auto">
            <a:xfrm>
              <a:off x="2914"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58" name="Rectangle 37"/>
            <p:cNvSpPr>
              <a:spLocks noChangeArrowheads="1"/>
            </p:cNvSpPr>
            <p:nvPr/>
          </p:nvSpPr>
          <p:spPr bwMode="auto">
            <a:xfrm>
              <a:off x="3070"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59" name="Rectangle 38"/>
            <p:cNvSpPr>
              <a:spLocks noChangeArrowheads="1"/>
            </p:cNvSpPr>
            <p:nvPr/>
          </p:nvSpPr>
          <p:spPr bwMode="auto">
            <a:xfrm>
              <a:off x="3129"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0" name="Rectangle 39"/>
            <p:cNvSpPr>
              <a:spLocks noChangeArrowheads="1"/>
            </p:cNvSpPr>
            <p:nvPr/>
          </p:nvSpPr>
          <p:spPr bwMode="auto">
            <a:xfrm>
              <a:off x="3213" y="2096"/>
              <a:ext cx="227"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1" name="Rectangle 40"/>
            <p:cNvSpPr>
              <a:spLocks noChangeArrowheads="1"/>
            </p:cNvSpPr>
            <p:nvPr/>
          </p:nvSpPr>
          <p:spPr bwMode="auto">
            <a:xfrm>
              <a:off x="3282"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62" name="Rectangle 41"/>
            <p:cNvSpPr>
              <a:spLocks noChangeArrowheads="1"/>
            </p:cNvSpPr>
            <p:nvPr/>
          </p:nvSpPr>
          <p:spPr bwMode="auto">
            <a:xfrm>
              <a:off x="3335"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3" name="Rectangle 42"/>
            <p:cNvSpPr>
              <a:spLocks noChangeArrowheads="1"/>
            </p:cNvSpPr>
            <p:nvPr/>
          </p:nvSpPr>
          <p:spPr bwMode="auto">
            <a:xfrm>
              <a:off x="3418" y="2096"/>
              <a:ext cx="22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4" name="Rectangle 43"/>
            <p:cNvSpPr>
              <a:spLocks noChangeArrowheads="1"/>
            </p:cNvSpPr>
            <p:nvPr/>
          </p:nvSpPr>
          <p:spPr bwMode="auto">
            <a:xfrm>
              <a:off x="3484" y="2148"/>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165" name="Rectangle 44"/>
            <p:cNvSpPr>
              <a:spLocks noChangeArrowheads="1"/>
            </p:cNvSpPr>
            <p:nvPr/>
          </p:nvSpPr>
          <p:spPr bwMode="auto">
            <a:xfrm>
              <a:off x="3544" y="2238"/>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166" name="Line 45"/>
            <p:cNvSpPr>
              <a:spLocks noChangeShapeType="1"/>
            </p:cNvSpPr>
            <p:nvPr/>
          </p:nvSpPr>
          <p:spPr bwMode="auto">
            <a:xfrm flipH="1">
              <a:off x="4098"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7" name="Line 46"/>
            <p:cNvSpPr>
              <a:spLocks noChangeShapeType="1"/>
            </p:cNvSpPr>
            <p:nvPr/>
          </p:nvSpPr>
          <p:spPr bwMode="auto">
            <a:xfrm>
              <a:off x="2716" y="1822"/>
              <a:ext cx="999"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8" name="Freeform 47"/>
            <p:cNvSpPr/>
            <p:nvPr/>
          </p:nvSpPr>
          <p:spPr bwMode="auto">
            <a:xfrm>
              <a:off x="3966" y="1821"/>
              <a:ext cx="816" cy="1"/>
            </a:xfrm>
            <a:custGeom>
              <a:avLst/>
              <a:gdLst>
                <a:gd name="T0" fmla="*/ 0 w 816"/>
                <a:gd name="T1" fmla="*/ 1 h 1"/>
                <a:gd name="T2" fmla="*/ 816 w 816"/>
                <a:gd name="T3" fmla="*/ 0 h 1"/>
                <a:gd name="T4" fmla="*/ 0 60000 65536"/>
                <a:gd name="T5" fmla="*/ 0 60000 65536"/>
                <a:gd name="T6" fmla="*/ 0 w 816"/>
                <a:gd name="T7" fmla="*/ 0 h 1"/>
                <a:gd name="T8" fmla="*/ 816 w 816"/>
                <a:gd name="T9" fmla="*/ 1 h 1"/>
              </a:gdLst>
              <a:ahLst/>
              <a:cxnLst>
                <a:cxn ang="T4">
                  <a:pos x="T0" y="T1"/>
                </a:cxn>
                <a:cxn ang="T5">
                  <a:pos x="T2" y="T3"/>
                </a:cxn>
              </a:cxnLst>
              <a:rect l="T6" t="T7" r="T8" b="T9"/>
              <a:pathLst>
                <a:path w="816" h="1">
                  <a:moveTo>
                    <a:pt x="0" y="1"/>
                  </a:moveTo>
                  <a:lnTo>
                    <a:pt x="816"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9" name="Rectangle 48"/>
            <p:cNvSpPr>
              <a:spLocks noChangeArrowheads="1"/>
            </p:cNvSpPr>
            <p:nvPr/>
          </p:nvSpPr>
          <p:spPr bwMode="auto">
            <a:xfrm>
              <a:off x="4097" y="1556"/>
              <a:ext cx="227"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0" name="Rectangle 49"/>
            <p:cNvSpPr>
              <a:spLocks noChangeArrowheads="1"/>
            </p:cNvSpPr>
            <p:nvPr/>
          </p:nvSpPr>
          <p:spPr bwMode="auto">
            <a:xfrm>
              <a:off x="4009" y="1649"/>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3999</a:t>
              </a:r>
            </a:p>
          </p:txBody>
        </p:sp>
        <p:sp>
          <p:nvSpPr>
            <p:cNvPr id="171" name="Rectangle 50"/>
            <p:cNvSpPr>
              <a:spLocks noChangeArrowheads="1"/>
            </p:cNvSpPr>
            <p:nvPr/>
          </p:nvSpPr>
          <p:spPr bwMode="auto">
            <a:xfrm>
              <a:off x="1212" y="2467"/>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2" name="Rectangle 51"/>
            <p:cNvSpPr>
              <a:spLocks noChangeArrowheads="1"/>
            </p:cNvSpPr>
            <p:nvPr/>
          </p:nvSpPr>
          <p:spPr bwMode="auto">
            <a:xfrm>
              <a:off x="2429" y="2454"/>
              <a:ext cx="18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Rectangle 52"/>
            <p:cNvSpPr>
              <a:spLocks noChangeArrowheads="1"/>
            </p:cNvSpPr>
            <p:nvPr/>
          </p:nvSpPr>
          <p:spPr bwMode="auto">
            <a:xfrm>
              <a:off x="2867" y="2516"/>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V</a:t>
              </a:r>
              <a:endParaRPr lang="en-US" altLang="zh-CN" b="1"/>
            </a:p>
          </p:txBody>
        </p:sp>
        <p:sp>
          <p:nvSpPr>
            <p:cNvPr id="174" name="Rectangle 53"/>
            <p:cNvSpPr>
              <a:spLocks noChangeArrowheads="1"/>
            </p:cNvSpPr>
            <p:nvPr/>
          </p:nvSpPr>
          <p:spPr bwMode="auto">
            <a:xfrm>
              <a:off x="2945"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5" name="Rectangle 54"/>
            <p:cNvSpPr>
              <a:spLocks noChangeArrowheads="1"/>
            </p:cNvSpPr>
            <p:nvPr/>
          </p:nvSpPr>
          <p:spPr bwMode="auto">
            <a:xfrm>
              <a:off x="3051" y="25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W</a:t>
              </a:r>
              <a:endParaRPr lang="en-US" altLang="zh-CN" b="1"/>
            </a:p>
          </p:txBody>
        </p:sp>
        <p:sp>
          <p:nvSpPr>
            <p:cNvPr id="176" name="Rectangle 55"/>
            <p:cNvSpPr>
              <a:spLocks noChangeArrowheads="1"/>
            </p:cNvSpPr>
            <p:nvPr/>
          </p:nvSpPr>
          <p:spPr bwMode="auto">
            <a:xfrm>
              <a:off x="3245" y="2454"/>
              <a:ext cx="18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Rectangle 56"/>
            <p:cNvSpPr>
              <a:spLocks noChangeArrowheads="1"/>
            </p:cNvSpPr>
            <p:nvPr/>
          </p:nvSpPr>
          <p:spPr bwMode="auto">
            <a:xfrm>
              <a:off x="3292" y="25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0</a:t>
              </a:r>
              <a:endParaRPr lang="zh-CN" altLang="en-US" b="1"/>
            </a:p>
          </p:txBody>
        </p:sp>
        <p:sp>
          <p:nvSpPr>
            <p:cNvPr id="178" name="Rectangle 57"/>
            <p:cNvSpPr>
              <a:spLocks noChangeArrowheads="1"/>
            </p:cNvSpPr>
            <p:nvPr/>
          </p:nvSpPr>
          <p:spPr bwMode="auto">
            <a:xfrm>
              <a:off x="3427"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9" name="Rectangle 58"/>
            <p:cNvSpPr>
              <a:spLocks noChangeArrowheads="1"/>
            </p:cNvSpPr>
            <p:nvPr/>
          </p:nvSpPr>
          <p:spPr bwMode="auto">
            <a:xfrm>
              <a:off x="3494" y="2516"/>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a:t>
              </a:r>
              <a:endParaRPr lang="zh-CN" altLang="en-US" b="1"/>
            </a:p>
          </p:txBody>
        </p:sp>
        <p:sp>
          <p:nvSpPr>
            <p:cNvPr id="180" name="Rectangle 59"/>
            <p:cNvSpPr>
              <a:spLocks noChangeArrowheads="1"/>
            </p:cNvSpPr>
            <p:nvPr/>
          </p:nvSpPr>
          <p:spPr bwMode="auto">
            <a:xfrm>
              <a:off x="4116" y="2454"/>
              <a:ext cx="188"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1" name="Rectangle 60"/>
            <p:cNvSpPr>
              <a:spLocks noChangeArrowheads="1"/>
            </p:cNvSpPr>
            <p:nvPr/>
          </p:nvSpPr>
          <p:spPr bwMode="auto">
            <a:xfrm>
              <a:off x="4105" y="2516"/>
              <a:ext cx="1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127</a:t>
              </a:r>
              <a:endParaRPr lang="en-US" altLang="zh-CN" b="1"/>
            </a:p>
          </p:txBody>
        </p:sp>
        <p:sp>
          <p:nvSpPr>
            <p:cNvPr id="182" name="Rectangle 61"/>
            <p:cNvSpPr>
              <a:spLocks noChangeArrowheads="1"/>
            </p:cNvSpPr>
            <p:nvPr/>
          </p:nvSpPr>
          <p:spPr bwMode="auto">
            <a:xfrm>
              <a:off x="1791" y="1265"/>
              <a:ext cx="71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3" name="Rectangle 62"/>
            <p:cNvSpPr>
              <a:spLocks noChangeArrowheads="1"/>
            </p:cNvSpPr>
            <p:nvPr/>
          </p:nvSpPr>
          <p:spPr bwMode="auto">
            <a:xfrm>
              <a:off x="1781" y="1299"/>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读</a:t>
              </a:r>
              <a:endParaRPr lang="zh-CN" altLang="en-US" b="1"/>
            </a:p>
          </p:txBody>
        </p:sp>
        <p:sp>
          <p:nvSpPr>
            <p:cNvPr id="184" name="Rectangle 63"/>
            <p:cNvSpPr>
              <a:spLocks noChangeArrowheads="1"/>
            </p:cNvSpPr>
            <p:nvPr/>
          </p:nvSpPr>
          <p:spPr bwMode="auto">
            <a:xfrm>
              <a:off x="1940" y="1299"/>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t>/</a:t>
              </a:r>
              <a:endParaRPr lang="zh-CN" altLang="en-US" b="1"/>
            </a:p>
          </p:txBody>
        </p:sp>
        <p:sp>
          <p:nvSpPr>
            <p:cNvPr id="185" name="Rectangle 64"/>
            <p:cNvSpPr>
              <a:spLocks noChangeArrowheads="1"/>
            </p:cNvSpPr>
            <p:nvPr/>
          </p:nvSpPr>
          <p:spPr bwMode="auto">
            <a:xfrm>
              <a:off x="1984" y="1299"/>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写或维持</a:t>
              </a:r>
              <a:endParaRPr lang="zh-CN" altLang="en-US" b="1"/>
            </a:p>
          </p:txBody>
        </p:sp>
        <p:sp>
          <p:nvSpPr>
            <p:cNvPr id="186" name="Rectangle 65"/>
            <p:cNvSpPr>
              <a:spLocks noChangeArrowheads="1"/>
            </p:cNvSpPr>
            <p:nvPr/>
          </p:nvSpPr>
          <p:spPr bwMode="auto">
            <a:xfrm>
              <a:off x="3357" y="128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7" name="Rectangle 66"/>
            <p:cNvSpPr>
              <a:spLocks noChangeArrowheads="1"/>
            </p:cNvSpPr>
            <p:nvPr/>
          </p:nvSpPr>
          <p:spPr bwMode="auto">
            <a:xfrm>
              <a:off x="3606" y="1299"/>
              <a:ext cx="30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刷新</a:t>
              </a:r>
              <a:endParaRPr lang="zh-CN" altLang="en-US" b="1"/>
            </a:p>
          </p:txBody>
        </p:sp>
        <p:sp>
          <p:nvSpPr>
            <p:cNvPr id="188" name="Rectangle 67"/>
            <p:cNvSpPr>
              <a:spLocks noChangeArrowheads="1"/>
            </p:cNvSpPr>
            <p:nvPr/>
          </p:nvSpPr>
          <p:spPr bwMode="auto">
            <a:xfrm>
              <a:off x="4528" y="1266"/>
              <a:ext cx="70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Rectangle 68"/>
            <p:cNvSpPr>
              <a:spLocks noChangeArrowheads="1"/>
            </p:cNvSpPr>
            <p:nvPr/>
          </p:nvSpPr>
          <p:spPr bwMode="auto">
            <a:xfrm>
              <a:off x="4581" y="1299"/>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读</a:t>
              </a:r>
              <a:endParaRPr lang="zh-CN" altLang="en-US" b="1"/>
            </a:p>
          </p:txBody>
        </p:sp>
        <p:sp>
          <p:nvSpPr>
            <p:cNvPr id="190" name="Rectangle 69"/>
            <p:cNvSpPr>
              <a:spLocks noChangeArrowheads="1"/>
            </p:cNvSpPr>
            <p:nvPr/>
          </p:nvSpPr>
          <p:spPr bwMode="auto">
            <a:xfrm>
              <a:off x="4732" y="1299"/>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t>/</a:t>
              </a:r>
              <a:endParaRPr lang="zh-CN" altLang="en-US" b="1"/>
            </a:p>
          </p:txBody>
        </p:sp>
        <p:sp>
          <p:nvSpPr>
            <p:cNvPr id="191" name="Rectangle 70"/>
            <p:cNvSpPr>
              <a:spLocks noChangeArrowheads="1"/>
            </p:cNvSpPr>
            <p:nvPr/>
          </p:nvSpPr>
          <p:spPr bwMode="auto">
            <a:xfrm>
              <a:off x="4774" y="1299"/>
              <a:ext cx="61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latin typeface="宋体" panose="02010600030101010101" pitchFamily="2" charset="-122"/>
                </a:rPr>
                <a:t>写或维持</a:t>
              </a:r>
              <a:endParaRPr lang="zh-CN" altLang="en-US" b="1"/>
            </a:p>
          </p:txBody>
        </p:sp>
        <p:sp>
          <p:nvSpPr>
            <p:cNvPr id="192" name="Rectangle 71"/>
            <p:cNvSpPr>
              <a:spLocks noChangeArrowheads="1"/>
            </p:cNvSpPr>
            <p:nvPr/>
          </p:nvSpPr>
          <p:spPr bwMode="auto">
            <a:xfrm>
              <a:off x="1341" y="3003"/>
              <a:ext cx="119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3" name="Rectangle 72"/>
            <p:cNvSpPr>
              <a:spLocks noChangeArrowheads="1"/>
            </p:cNvSpPr>
            <p:nvPr/>
          </p:nvSpPr>
          <p:spPr bwMode="auto">
            <a:xfrm>
              <a:off x="1505" y="2987"/>
              <a:ext cx="25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3</a:t>
              </a:r>
              <a:r>
                <a:rPr lang="en-US" altLang="zh-CN" sz="1600" b="1"/>
                <a:t>872</a:t>
              </a:r>
            </a:p>
          </p:txBody>
        </p:sp>
        <p:sp>
          <p:nvSpPr>
            <p:cNvPr id="194" name="Rectangle 73"/>
            <p:cNvSpPr>
              <a:spLocks noChangeArrowheads="1"/>
            </p:cNvSpPr>
            <p:nvPr/>
          </p:nvSpPr>
          <p:spPr bwMode="auto">
            <a:xfrm>
              <a:off x="1795" y="2987"/>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latin typeface="宋体" panose="02010600030101010101" pitchFamily="2" charset="-122"/>
                </a:rPr>
                <a:t>个周期</a:t>
              </a:r>
              <a:endParaRPr lang="zh-CN" altLang="en-US" sz="1600" b="1"/>
            </a:p>
          </p:txBody>
        </p:sp>
        <p:sp>
          <p:nvSpPr>
            <p:cNvPr id="195" name="Rectangle 74"/>
            <p:cNvSpPr>
              <a:spLocks noChangeArrowheads="1"/>
            </p:cNvSpPr>
            <p:nvPr/>
          </p:nvSpPr>
          <p:spPr bwMode="auto">
            <a:xfrm>
              <a:off x="2154" y="2987"/>
              <a:ext cx="71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（19</a:t>
              </a:r>
              <a:r>
                <a:rPr lang="en-US" altLang="zh-CN" sz="1600" b="1"/>
                <a:t>36 </a:t>
              </a:r>
              <a:r>
                <a:rPr lang="en-US" altLang="zh-CN" sz="1600" b="1">
                  <a:latin typeface="宋体" panose="02010600030101010101" pitchFamily="2" charset="-122"/>
                  <a:sym typeface="Symbol" panose="05050102010706020507" pitchFamily="18" charset="2"/>
                </a:rPr>
                <a:t></a:t>
              </a:r>
              <a:r>
                <a:rPr lang="en-US" altLang="zh-CN" sz="1600" b="1">
                  <a:latin typeface="宋体" panose="02010600030101010101" pitchFamily="2" charset="-122"/>
                </a:rPr>
                <a:t>s</a:t>
              </a:r>
              <a:r>
                <a:rPr lang="zh-CN" altLang="en-US" sz="1600" b="1">
                  <a:latin typeface="宋体" panose="02010600030101010101" pitchFamily="2" charset="-122"/>
                </a:rPr>
                <a:t>）</a:t>
              </a:r>
              <a:r>
                <a:rPr lang="zh-CN" altLang="en-US" sz="800" b="1">
                  <a:latin typeface="宋体" panose="02010600030101010101" pitchFamily="2" charset="-122"/>
                </a:rPr>
                <a:t> </a:t>
              </a:r>
            </a:p>
          </p:txBody>
        </p:sp>
        <p:sp>
          <p:nvSpPr>
            <p:cNvPr id="196" name="Rectangle 75"/>
            <p:cNvSpPr>
              <a:spLocks noChangeArrowheads="1"/>
            </p:cNvSpPr>
            <p:nvPr/>
          </p:nvSpPr>
          <p:spPr bwMode="auto">
            <a:xfrm>
              <a:off x="3250" y="2987"/>
              <a:ext cx="1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chemeClr val="folHlink"/>
                  </a:solidFill>
                </a:rPr>
                <a:t>128</a:t>
              </a:r>
            </a:p>
          </p:txBody>
        </p:sp>
        <p:sp>
          <p:nvSpPr>
            <p:cNvPr id="197" name="Rectangle 76"/>
            <p:cNvSpPr>
              <a:spLocks noChangeArrowheads="1"/>
            </p:cNvSpPr>
            <p:nvPr/>
          </p:nvSpPr>
          <p:spPr bwMode="auto">
            <a:xfrm>
              <a:off x="3467" y="2987"/>
              <a:ext cx="4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solidFill>
                    <a:schemeClr val="folHlink"/>
                  </a:solidFill>
                  <a:latin typeface="宋体" panose="02010600030101010101" pitchFamily="2" charset="-122"/>
                </a:rPr>
                <a:t>个周期</a:t>
              </a:r>
              <a:endParaRPr lang="zh-CN" altLang="en-US" sz="1600" b="1">
                <a:solidFill>
                  <a:schemeClr val="folHlink"/>
                </a:solidFill>
              </a:endParaRPr>
            </a:p>
          </p:txBody>
        </p:sp>
        <p:sp>
          <p:nvSpPr>
            <p:cNvPr id="198" name="Rectangle 77"/>
            <p:cNvSpPr>
              <a:spLocks noChangeArrowheads="1"/>
            </p:cNvSpPr>
            <p:nvPr/>
          </p:nvSpPr>
          <p:spPr bwMode="auto">
            <a:xfrm>
              <a:off x="3815" y="2987"/>
              <a:ext cx="58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a:t>
              </a:r>
              <a:r>
                <a:rPr lang="en-US" altLang="zh-CN" sz="1600" b="1"/>
                <a:t>64 </a:t>
              </a:r>
              <a:r>
                <a:rPr lang="en-US" altLang="zh-CN" sz="1600" b="1">
                  <a:latin typeface="宋体" panose="02010600030101010101" pitchFamily="2" charset="-122"/>
                  <a:sym typeface="Symbol" panose="05050102010706020507" pitchFamily="18" charset="2"/>
                </a:rPr>
                <a:t></a:t>
              </a:r>
              <a:r>
                <a:rPr lang="en-US" altLang="zh-CN" sz="1600" b="1">
                  <a:latin typeface="宋体" panose="02010600030101010101" pitchFamily="2" charset="-122"/>
                </a:rPr>
                <a:t>s</a:t>
              </a:r>
              <a:r>
                <a:rPr lang="zh-CN" altLang="en-US" sz="1600" b="1">
                  <a:latin typeface="宋体" panose="02010600030101010101" pitchFamily="2" charset="-122"/>
                </a:rPr>
                <a:t>）</a:t>
              </a:r>
              <a:r>
                <a:rPr lang="zh-CN" altLang="en-US" sz="800" b="1">
                  <a:latin typeface="宋体" panose="02010600030101010101" pitchFamily="2" charset="-122"/>
                </a:rPr>
                <a:t> </a:t>
              </a:r>
            </a:p>
          </p:txBody>
        </p:sp>
        <p:sp>
          <p:nvSpPr>
            <p:cNvPr id="199" name="Rectangle 78"/>
            <p:cNvSpPr>
              <a:spLocks noChangeArrowheads="1"/>
            </p:cNvSpPr>
            <p:nvPr/>
          </p:nvSpPr>
          <p:spPr bwMode="auto">
            <a:xfrm>
              <a:off x="2403" y="3237"/>
              <a:ext cx="124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Rectangle 79"/>
            <p:cNvSpPr>
              <a:spLocks noChangeArrowheads="1"/>
            </p:cNvSpPr>
            <p:nvPr/>
          </p:nvSpPr>
          <p:spPr bwMode="auto">
            <a:xfrm>
              <a:off x="2016" y="3290"/>
              <a:ext cx="91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刷新时间间隔</a:t>
              </a:r>
              <a:endParaRPr lang="zh-CN" altLang="en-US" b="1">
                <a:solidFill>
                  <a:schemeClr val="folHlink"/>
                </a:solidFill>
              </a:endParaRPr>
            </a:p>
          </p:txBody>
        </p:sp>
        <p:sp>
          <p:nvSpPr>
            <p:cNvPr id="201" name="Rectangle 80"/>
            <p:cNvSpPr>
              <a:spLocks noChangeArrowheads="1"/>
            </p:cNvSpPr>
            <p:nvPr/>
          </p:nvSpPr>
          <p:spPr bwMode="auto">
            <a:xfrm>
              <a:off x="2880" y="3290"/>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a:t>
              </a:r>
              <a:endParaRPr lang="zh-CN" altLang="en-US" b="1">
                <a:solidFill>
                  <a:schemeClr val="folHlink"/>
                </a:solidFill>
              </a:endParaRPr>
            </a:p>
          </p:txBody>
        </p:sp>
        <p:sp>
          <p:nvSpPr>
            <p:cNvPr id="202" name="Rectangle 81"/>
            <p:cNvSpPr>
              <a:spLocks noChangeArrowheads="1"/>
            </p:cNvSpPr>
            <p:nvPr/>
          </p:nvSpPr>
          <p:spPr bwMode="auto">
            <a:xfrm>
              <a:off x="3042" y="3293"/>
              <a:ext cx="455"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rPr>
                <a:t>2 </a:t>
              </a:r>
              <a:r>
                <a:rPr lang="en-US" altLang="zh-CN" sz="1900" b="1">
                  <a:solidFill>
                    <a:schemeClr val="folHlink"/>
                  </a:solidFill>
                </a:rPr>
                <a:t>m</a:t>
              </a:r>
              <a:endParaRPr lang="en-US" altLang="zh-CN" b="1">
                <a:solidFill>
                  <a:schemeClr val="folHlink"/>
                </a:solidFill>
              </a:endParaRPr>
            </a:p>
          </p:txBody>
        </p:sp>
        <p:sp>
          <p:nvSpPr>
            <p:cNvPr id="203" name="Rectangle 82"/>
            <p:cNvSpPr>
              <a:spLocks noChangeArrowheads="1"/>
            </p:cNvSpPr>
            <p:nvPr/>
          </p:nvSpPr>
          <p:spPr bwMode="auto">
            <a:xfrm>
              <a:off x="3303" y="3293"/>
              <a:ext cx="20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a:solidFill>
                    <a:schemeClr val="folHlink"/>
                  </a:solidFill>
                </a:rPr>
                <a:t>s</a:t>
              </a:r>
              <a:endParaRPr lang="en-US" altLang="zh-CN" b="1">
                <a:solidFill>
                  <a:schemeClr val="folHlink"/>
                </a:solidFill>
              </a:endParaRPr>
            </a:p>
          </p:txBody>
        </p:sp>
        <p:sp>
          <p:nvSpPr>
            <p:cNvPr id="204" name="Rectangle 83"/>
            <p:cNvSpPr>
              <a:spLocks noChangeArrowheads="1"/>
            </p:cNvSpPr>
            <p:nvPr/>
          </p:nvSpPr>
          <p:spPr bwMode="auto">
            <a:xfrm>
              <a:off x="3351" y="3290"/>
              <a:ext cx="15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900" b="1">
                  <a:solidFill>
                    <a:schemeClr val="folHlink"/>
                  </a:solidFill>
                  <a:latin typeface="宋体" panose="02010600030101010101" pitchFamily="2" charset="-122"/>
                </a:rPr>
                <a:t>）</a:t>
              </a:r>
              <a:endParaRPr lang="zh-CN" altLang="en-US" b="1">
                <a:solidFill>
                  <a:schemeClr val="folHlink"/>
                </a:solidFill>
              </a:endParaRPr>
            </a:p>
          </p:txBody>
        </p:sp>
        <p:sp>
          <p:nvSpPr>
            <p:cNvPr id="205" name="Rectangle 84"/>
            <p:cNvSpPr>
              <a:spLocks noChangeArrowheads="1"/>
            </p:cNvSpPr>
            <p:nvPr/>
          </p:nvSpPr>
          <p:spPr bwMode="auto">
            <a:xfrm>
              <a:off x="4697" y="2915"/>
              <a:ext cx="39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Rectangle 85"/>
            <p:cNvSpPr>
              <a:spLocks noChangeArrowheads="1"/>
            </p:cNvSpPr>
            <p:nvPr/>
          </p:nvSpPr>
          <p:spPr bwMode="auto">
            <a:xfrm>
              <a:off x="4572" y="3076"/>
              <a:ext cx="58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latin typeface="宋体" panose="02010600030101010101" pitchFamily="2" charset="-122"/>
                </a:rPr>
                <a:t>刷新序号</a:t>
              </a:r>
              <a:endParaRPr lang="zh-CN" altLang="en-US" sz="1800" b="1"/>
            </a:p>
          </p:txBody>
        </p:sp>
        <p:sp>
          <p:nvSpPr>
            <p:cNvPr id="207" name="Freeform 86"/>
            <p:cNvSpPr/>
            <p:nvPr/>
          </p:nvSpPr>
          <p:spPr bwMode="auto">
            <a:xfrm>
              <a:off x="4332" y="2621"/>
              <a:ext cx="421" cy="421"/>
            </a:xfrm>
            <a:custGeom>
              <a:avLst/>
              <a:gdLst>
                <a:gd name="T0" fmla="*/ 421 w 421"/>
                <a:gd name="T1" fmla="*/ 421 h 421"/>
                <a:gd name="T2" fmla="*/ 0 w 421"/>
                <a:gd name="T3" fmla="*/ 0 h 421"/>
                <a:gd name="T4" fmla="*/ 0 60000 65536"/>
                <a:gd name="T5" fmla="*/ 0 60000 65536"/>
                <a:gd name="T6" fmla="*/ 0 w 421"/>
                <a:gd name="T7" fmla="*/ 0 h 421"/>
                <a:gd name="T8" fmla="*/ 421 w 421"/>
                <a:gd name="T9" fmla="*/ 421 h 421"/>
              </a:gdLst>
              <a:ahLst/>
              <a:cxnLst>
                <a:cxn ang="T4">
                  <a:pos x="T0" y="T1"/>
                </a:cxn>
                <a:cxn ang="T5">
                  <a:pos x="T2" y="T3"/>
                </a:cxn>
              </a:cxnLst>
              <a:rect l="T6" t="T7" r="T8" b="T9"/>
              <a:pathLst>
                <a:path w="421" h="421">
                  <a:moveTo>
                    <a:pt x="421" y="421"/>
                  </a:moveTo>
                  <a:lnTo>
                    <a:pt x="0" y="0"/>
                  </a:lnTo>
                </a:path>
              </a:pathLst>
            </a:custGeom>
            <a:solidFill>
              <a:srgbClr val="FFFFFF"/>
            </a:solidFill>
            <a:ln w="38100">
              <a:solidFill>
                <a:schemeClr val="tx1"/>
              </a:solidFill>
              <a:round/>
              <a:tailEnd type="stealth" w="med" len="me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Freeform 87"/>
            <p:cNvSpPr/>
            <p:nvPr/>
          </p:nvSpPr>
          <p:spPr bwMode="auto">
            <a:xfrm>
              <a:off x="1161" y="3402"/>
              <a:ext cx="750" cy="1"/>
            </a:xfrm>
            <a:custGeom>
              <a:avLst/>
              <a:gdLst>
                <a:gd name="T0" fmla="*/ 750 w 750"/>
                <a:gd name="T1" fmla="*/ 0 h 1"/>
                <a:gd name="T2" fmla="*/ 0 w 750"/>
                <a:gd name="T3" fmla="*/ 0 h 1"/>
                <a:gd name="T4" fmla="*/ 0 60000 65536"/>
                <a:gd name="T5" fmla="*/ 0 60000 65536"/>
                <a:gd name="T6" fmla="*/ 0 w 750"/>
                <a:gd name="T7" fmla="*/ 0 h 1"/>
                <a:gd name="T8" fmla="*/ 750 w 750"/>
                <a:gd name="T9" fmla="*/ 1 h 1"/>
              </a:gdLst>
              <a:ahLst/>
              <a:cxnLst>
                <a:cxn ang="T4">
                  <a:pos x="T0" y="T1"/>
                </a:cxn>
                <a:cxn ang="T5">
                  <a:pos x="T2" y="T3"/>
                </a:cxn>
              </a:cxnLst>
              <a:rect l="T6" t="T7" r="T8" b="T9"/>
              <a:pathLst>
                <a:path w="750" h="1">
                  <a:moveTo>
                    <a:pt x="750" y="0"/>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Line 88"/>
            <p:cNvSpPr>
              <a:spLocks noChangeShapeType="1"/>
            </p:cNvSpPr>
            <p:nvPr/>
          </p:nvSpPr>
          <p:spPr bwMode="auto">
            <a:xfrm>
              <a:off x="3575" y="3391"/>
              <a:ext cx="757"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0" name="Line 89"/>
            <p:cNvSpPr>
              <a:spLocks noChangeShapeType="1"/>
            </p:cNvSpPr>
            <p:nvPr/>
          </p:nvSpPr>
          <p:spPr bwMode="auto">
            <a:xfrm>
              <a:off x="1012" y="1759"/>
              <a:ext cx="14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 name="Line 90"/>
            <p:cNvSpPr>
              <a:spLocks noChangeShapeType="1"/>
            </p:cNvSpPr>
            <p:nvPr/>
          </p:nvSpPr>
          <p:spPr bwMode="auto">
            <a:xfrm>
              <a:off x="1012" y="2568"/>
              <a:ext cx="144"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2" name="Line 91"/>
            <p:cNvSpPr>
              <a:spLocks noChangeShapeType="1"/>
            </p:cNvSpPr>
            <p:nvPr/>
          </p:nvSpPr>
          <p:spPr bwMode="auto">
            <a:xfrm flipH="1">
              <a:off x="1156" y="1397"/>
              <a:ext cx="499"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92"/>
            <p:cNvSpPr>
              <a:spLocks noChangeShapeType="1"/>
            </p:cNvSpPr>
            <p:nvPr/>
          </p:nvSpPr>
          <p:spPr bwMode="auto">
            <a:xfrm>
              <a:off x="2712" y="1397"/>
              <a:ext cx="499"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93"/>
            <p:cNvSpPr>
              <a:spLocks noChangeShapeType="1"/>
            </p:cNvSpPr>
            <p:nvPr/>
          </p:nvSpPr>
          <p:spPr bwMode="auto">
            <a:xfrm flipH="1">
              <a:off x="3219" y="1395"/>
              <a:ext cx="317"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 name="Line 94"/>
            <p:cNvSpPr>
              <a:spLocks noChangeShapeType="1"/>
            </p:cNvSpPr>
            <p:nvPr/>
          </p:nvSpPr>
          <p:spPr bwMode="auto">
            <a:xfrm>
              <a:off x="3996" y="1407"/>
              <a:ext cx="336"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6" name="Line 95"/>
            <p:cNvSpPr>
              <a:spLocks noChangeShapeType="1"/>
            </p:cNvSpPr>
            <p:nvPr/>
          </p:nvSpPr>
          <p:spPr bwMode="auto">
            <a:xfrm flipH="1">
              <a:off x="4339" y="1408"/>
              <a:ext cx="210"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7" name="Text Box 96"/>
            <p:cNvSpPr txBox="1">
              <a:spLocks noChangeArrowheads="1"/>
            </p:cNvSpPr>
            <p:nvPr/>
          </p:nvSpPr>
          <p:spPr bwMode="auto">
            <a:xfrm>
              <a:off x="2422" y="1669"/>
              <a:ext cx="3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cs typeface="Times New Roman" panose="02020603050405020304" pitchFamily="18" charset="0"/>
                </a:rPr>
                <a:t>•••</a:t>
              </a:r>
            </a:p>
          </p:txBody>
        </p:sp>
        <p:sp>
          <p:nvSpPr>
            <p:cNvPr id="218" name="Text Box 97"/>
            <p:cNvSpPr txBox="1">
              <a:spLocks noChangeArrowheads="1"/>
            </p:cNvSpPr>
            <p:nvPr/>
          </p:nvSpPr>
          <p:spPr bwMode="auto">
            <a:xfrm>
              <a:off x="3729" y="1665"/>
              <a:ext cx="2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cs typeface="Times New Roman" panose="02020603050405020304" pitchFamily="18" charset="0"/>
                </a:rPr>
                <a:t>•••</a:t>
              </a:r>
            </a:p>
          </p:txBody>
        </p:sp>
        <p:sp>
          <p:nvSpPr>
            <p:cNvPr id="219" name="Freeform 98"/>
            <p:cNvSpPr/>
            <p:nvPr/>
          </p:nvSpPr>
          <p:spPr bwMode="auto">
            <a:xfrm>
              <a:off x="1158" y="2958"/>
              <a:ext cx="2055" cy="2"/>
            </a:xfrm>
            <a:custGeom>
              <a:avLst/>
              <a:gdLst>
                <a:gd name="T0" fmla="*/ 0 w 2055"/>
                <a:gd name="T1" fmla="*/ 0 h 2"/>
                <a:gd name="T2" fmla="*/ 2055 w 2055"/>
                <a:gd name="T3" fmla="*/ 2 h 2"/>
                <a:gd name="T4" fmla="*/ 0 60000 65536"/>
                <a:gd name="T5" fmla="*/ 0 60000 65536"/>
                <a:gd name="T6" fmla="*/ 0 w 2055"/>
                <a:gd name="T7" fmla="*/ 0 h 2"/>
                <a:gd name="T8" fmla="*/ 2055 w 2055"/>
                <a:gd name="T9" fmla="*/ 2 h 2"/>
              </a:gdLst>
              <a:ahLst/>
              <a:cxnLst>
                <a:cxn ang="T4">
                  <a:pos x="T0" y="T1"/>
                </a:cxn>
                <a:cxn ang="T5">
                  <a:pos x="T2" y="T3"/>
                </a:cxn>
              </a:cxnLst>
              <a:rect l="T6" t="T7" r="T8" b="T9"/>
              <a:pathLst>
                <a:path w="2055" h="2">
                  <a:moveTo>
                    <a:pt x="0" y="0"/>
                  </a:moveTo>
                  <a:lnTo>
                    <a:pt x="2055" y="2"/>
                  </a:lnTo>
                </a:path>
              </a:pathLst>
            </a:custGeom>
            <a:noFill/>
            <a:ln w="3810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0" name="Line 99"/>
            <p:cNvSpPr>
              <a:spLocks noChangeShapeType="1"/>
            </p:cNvSpPr>
            <p:nvPr/>
          </p:nvSpPr>
          <p:spPr bwMode="auto">
            <a:xfrm>
              <a:off x="3211" y="2959"/>
              <a:ext cx="1111" cy="0"/>
            </a:xfrm>
            <a:prstGeom prst="line">
              <a:avLst/>
            </a:prstGeom>
            <a:noFill/>
            <a:ln w="38100">
              <a:solidFill>
                <a:schemeClr val="folHlink"/>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 name="Line 100"/>
            <p:cNvSpPr>
              <a:spLocks noChangeShapeType="1"/>
            </p:cNvSpPr>
            <p:nvPr/>
          </p:nvSpPr>
          <p:spPr bwMode="auto">
            <a:xfrm>
              <a:off x="3011"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2" name="Line 101"/>
            <p:cNvSpPr>
              <a:spLocks noChangeShapeType="1"/>
            </p:cNvSpPr>
            <p:nvPr/>
          </p:nvSpPr>
          <p:spPr bwMode="auto">
            <a:xfrm>
              <a:off x="3012" y="2434"/>
              <a:ext cx="204" cy="2"/>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3" name="Line 102"/>
            <p:cNvSpPr>
              <a:spLocks noChangeShapeType="1"/>
            </p:cNvSpPr>
            <p:nvPr/>
          </p:nvSpPr>
          <p:spPr bwMode="auto">
            <a:xfrm>
              <a:off x="3214"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4" name="Line 103"/>
            <p:cNvSpPr>
              <a:spLocks noChangeShapeType="1"/>
            </p:cNvSpPr>
            <p:nvPr/>
          </p:nvSpPr>
          <p:spPr bwMode="auto">
            <a:xfrm>
              <a:off x="3411"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 name="Line 104"/>
            <p:cNvSpPr>
              <a:spLocks noChangeShapeType="1"/>
            </p:cNvSpPr>
            <p:nvPr/>
          </p:nvSpPr>
          <p:spPr bwMode="auto">
            <a:xfrm>
              <a:off x="4105"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6" name="Line 105"/>
            <p:cNvSpPr>
              <a:spLocks noChangeShapeType="1"/>
            </p:cNvSpPr>
            <p:nvPr/>
          </p:nvSpPr>
          <p:spPr bwMode="auto">
            <a:xfrm>
              <a:off x="3617"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7" name="Rectangle 106"/>
            <p:cNvSpPr>
              <a:spLocks noChangeArrowheads="1"/>
            </p:cNvSpPr>
            <p:nvPr/>
          </p:nvSpPr>
          <p:spPr bwMode="auto">
            <a:xfrm>
              <a:off x="1222" y="2127"/>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228" name="Rectangle 107"/>
            <p:cNvSpPr>
              <a:spLocks noChangeArrowheads="1"/>
            </p:cNvSpPr>
            <p:nvPr/>
          </p:nvSpPr>
          <p:spPr bwMode="auto">
            <a:xfrm>
              <a:off x="1281" y="2216"/>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229" name="Rectangle 108"/>
            <p:cNvSpPr>
              <a:spLocks noChangeArrowheads="1"/>
            </p:cNvSpPr>
            <p:nvPr/>
          </p:nvSpPr>
          <p:spPr bwMode="auto">
            <a:xfrm>
              <a:off x="1234" y="24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X</a:t>
              </a:r>
              <a:endParaRPr lang="en-US" altLang="zh-CN" b="1"/>
            </a:p>
          </p:txBody>
        </p:sp>
        <p:sp>
          <p:nvSpPr>
            <p:cNvPr id="230" name="Freeform 109"/>
            <p:cNvSpPr/>
            <p:nvPr/>
          </p:nvSpPr>
          <p:spPr bwMode="auto">
            <a:xfrm>
              <a:off x="1377" y="1991"/>
              <a:ext cx="1" cy="703"/>
            </a:xfrm>
            <a:custGeom>
              <a:avLst/>
              <a:gdLst>
                <a:gd name="T0" fmla="*/ 1 w 1"/>
                <a:gd name="T1" fmla="*/ 0 h 703"/>
                <a:gd name="T2" fmla="*/ 0 w 1"/>
                <a:gd name="T3" fmla="*/ 703 h 703"/>
                <a:gd name="T4" fmla="*/ 0 60000 65536"/>
                <a:gd name="T5" fmla="*/ 0 60000 65536"/>
                <a:gd name="T6" fmla="*/ 0 w 1"/>
                <a:gd name="T7" fmla="*/ 0 h 703"/>
                <a:gd name="T8" fmla="*/ 1 w 1"/>
                <a:gd name="T9" fmla="*/ 703 h 703"/>
              </a:gdLst>
              <a:ahLst/>
              <a:cxnLst>
                <a:cxn ang="T4">
                  <a:pos x="T0" y="T1"/>
                </a:cxn>
                <a:cxn ang="T5">
                  <a:pos x="T2" y="T3"/>
                </a:cxn>
              </a:cxnLst>
              <a:rect l="T6" t="T7" r="T8" b="T9"/>
              <a:pathLst>
                <a:path w="1" h="703">
                  <a:moveTo>
                    <a:pt x="1" y="0"/>
                  </a:moveTo>
                  <a:lnTo>
                    <a:pt x="0" y="703"/>
                  </a:lnTo>
                </a:path>
              </a:pathLst>
            </a:custGeom>
            <a:solidFill>
              <a:srgbClr val="FFFFFF"/>
            </a:solidFill>
            <a:ln w="1905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1" name="Rectangle 110"/>
            <p:cNvSpPr>
              <a:spLocks noChangeArrowheads="1"/>
            </p:cNvSpPr>
            <p:nvPr/>
          </p:nvSpPr>
          <p:spPr bwMode="auto">
            <a:xfrm>
              <a:off x="1425" y="2473"/>
              <a:ext cx="1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2" name="Rectangle 111"/>
            <p:cNvSpPr>
              <a:spLocks noChangeArrowheads="1"/>
            </p:cNvSpPr>
            <p:nvPr/>
          </p:nvSpPr>
          <p:spPr bwMode="auto">
            <a:xfrm>
              <a:off x="1435" y="2131"/>
              <a:ext cx="4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900" b="1" i="1"/>
                <a:t>t</a:t>
              </a:r>
              <a:endParaRPr lang="en-US" altLang="zh-CN" b="1" i="1"/>
            </a:p>
          </p:txBody>
        </p:sp>
        <p:sp>
          <p:nvSpPr>
            <p:cNvPr id="233" name="Rectangle 112"/>
            <p:cNvSpPr>
              <a:spLocks noChangeArrowheads="1"/>
            </p:cNvSpPr>
            <p:nvPr/>
          </p:nvSpPr>
          <p:spPr bwMode="auto">
            <a:xfrm>
              <a:off x="1494" y="2222"/>
              <a:ext cx="43"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b="1"/>
                <a:t>c</a:t>
              </a:r>
              <a:endParaRPr lang="en-US" altLang="zh-CN" b="1"/>
            </a:p>
          </p:txBody>
        </p:sp>
        <p:sp>
          <p:nvSpPr>
            <p:cNvPr id="234" name="Rectangle 113"/>
            <p:cNvSpPr>
              <a:spLocks noChangeArrowheads="1"/>
            </p:cNvSpPr>
            <p:nvPr/>
          </p:nvSpPr>
          <p:spPr bwMode="auto">
            <a:xfrm>
              <a:off x="1447" y="2495"/>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t>Y</a:t>
              </a:r>
              <a:endParaRPr lang="en-US" altLang="zh-CN" b="1"/>
            </a:p>
          </p:txBody>
        </p:sp>
        <p:sp>
          <p:nvSpPr>
            <p:cNvPr id="235" name="Line 114"/>
            <p:cNvSpPr>
              <a:spLocks noChangeShapeType="1"/>
            </p:cNvSpPr>
            <p:nvPr/>
          </p:nvSpPr>
          <p:spPr bwMode="auto">
            <a:xfrm>
              <a:off x="1591"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6" name="Line 115"/>
            <p:cNvSpPr>
              <a:spLocks noChangeShapeType="1"/>
            </p:cNvSpPr>
            <p:nvPr/>
          </p:nvSpPr>
          <p:spPr bwMode="auto">
            <a:xfrm>
              <a:off x="1385" y="2435"/>
              <a:ext cx="204" cy="1"/>
            </a:xfrm>
            <a:prstGeom prst="line">
              <a:avLst/>
            </a:prstGeom>
            <a:noFill/>
            <a:ln w="1905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7" name="Line 116"/>
            <p:cNvSpPr>
              <a:spLocks noChangeShapeType="1"/>
            </p:cNvSpPr>
            <p:nvPr/>
          </p:nvSpPr>
          <p:spPr bwMode="auto">
            <a:xfrm>
              <a:off x="3427" y="1991"/>
              <a:ext cx="1"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38" name="Text Box 117"/>
            <p:cNvSpPr txBox="1">
              <a:spLocks noChangeArrowheads="1"/>
            </p:cNvSpPr>
            <p:nvPr/>
          </p:nvSpPr>
          <p:spPr bwMode="auto">
            <a:xfrm>
              <a:off x="1980" y="2311"/>
              <a:ext cx="3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cs typeface="Times New Roman" panose="02020603050405020304" pitchFamily="18" charset="0"/>
                </a:rPr>
                <a:t>• • •</a:t>
              </a:r>
            </a:p>
          </p:txBody>
        </p:sp>
        <p:sp>
          <p:nvSpPr>
            <p:cNvPr id="239" name="Text Box 118"/>
            <p:cNvSpPr txBox="1">
              <a:spLocks noChangeArrowheads="1"/>
            </p:cNvSpPr>
            <p:nvPr/>
          </p:nvSpPr>
          <p:spPr bwMode="auto">
            <a:xfrm>
              <a:off x="3747" y="2321"/>
              <a:ext cx="3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1800" b="1">
                  <a:cs typeface="Times New Roman" panose="02020603050405020304" pitchFamily="18" charset="0"/>
                </a:rPr>
                <a:t>• • •</a:t>
              </a:r>
            </a:p>
          </p:txBody>
        </p:sp>
        <p:sp>
          <p:nvSpPr>
            <p:cNvPr id="240" name="Freeform 119"/>
            <p:cNvSpPr/>
            <p:nvPr/>
          </p:nvSpPr>
          <p:spPr bwMode="auto">
            <a:xfrm>
              <a:off x="4332" y="1253"/>
              <a:ext cx="3" cy="2275"/>
            </a:xfrm>
            <a:custGeom>
              <a:avLst/>
              <a:gdLst>
                <a:gd name="T0" fmla="*/ 3 w 3"/>
                <a:gd name="T1" fmla="*/ 0 h 2275"/>
                <a:gd name="T2" fmla="*/ 0 w 3"/>
                <a:gd name="T3" fmla="*/ 2275 h 2275"/>
                <a:gd name="T4" fmla="*/ 0 60000 65536"/>
                <a:gd name="T5" fmla="*/ 0 60000 65536"/>
                <a:gd name="T6" fmla="*/ 0 w 3"/>
                <a:gd name="T7" fmla="*/ 0 h 2275"/>
                <a:gd name="T8" fmla="*/ 3 w 3"/>
                <a:gd name="T9" fmla="*/ 2275 h 2275"/>
              </a:gdLst>
              <a:ahLst/>
              <a:cxnLst>
                <a:cxn ang="T4">
                  <a:pos x="T0" y="T1"/>
                </a:cxn>
                <a:cxn ang="T5">
                  <a:pos x="T2" y="T3"/>
                </a:cxn>
              </a:cxnLst>
              <a:rect l="T6" t="T7" r="T8" b="T9"/>
              <a:pathLst>
                <a:path w="3" h="2275">
                  <a:moveTo>
                    <a:pt x="3" y="0"/>
                  </a:moveTo>
                  <a:lnTo>
                    <a:pt x="0" y="227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1" name="Line 120"/>
            <p:cNvSpPr>
              <a:spLocks noChangeShapeType="1"/>
            </p:cNvSpPr>
            <p:nvPr/>
          </p:nvSpPr>
          <p:spPr bwMode="auto">
            <a:xfrm flipH="1">
              <a:off x="4549"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2" name="Line 121"/>
            <p:cNvSpPr>
              <a:spLocks noChangeShapeType="1"/>
            </p:cNvSpPr>
            <p:nvPr/>
          </p:nvSpPr>
          <p:spPr bwMode="auto">
            <a:xfrm flipH="1">
              <a:off x="4756" y="1988"/>
              <a:ext cx="0" cy="70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3" name="Freeform 122"/>
            <p:cNvSpPr/>
            <p:nvPr/>
          </p:nvSpPr>
          <p:spPr bwMode="auto">
            <a:xfrm>
              <a:off x="1156" y="2435"/>
              <a:ext cx="203" cy="1"/>
            </a:xfrm>
            <a:custGeom>
              <a:avLst/>
              <a:gdLst>
                <a:gd name="T0" fmla="*/ 0 w 203"/>
                <a:gd name="T1" fmla="*/ 1 h 1"/>
                <a:gd name="T2" fmla="*/ 203 w 203"/>
                <a:gd name="T3" fmla="*/ 0 h 1"/>
                <a:gd name="T4" fmla="*/ 0 60000 65536"/>
                <a:gd name="T5" fmla="*/ 0 60000 65536"/>
                <a:gd name="T6" fmla="*/ 0 w 203"/>
                <a:gd name="T7" fmla="*/ 0 h 1"/>
                <a:gd name="T8" fmla="*/ 203 w 203"/>
                <a:gd name="T9" fmla="*/ 1 h 1"/>
              </a:gdLst>
              <a:ahLst/>
              <a:cxnLst>
                <a:cxn ang="T4">
                  <a:pos x="T0" y="T1"/>
                </a:cxn>
                <a:cxn ang="T5">
                  <a:pos x="T2" y="T3"/>
                </a:cxn>
              </a:cxnLst>
              <a:rect l="T6" t="T7" r="T8" b="T9"/>
              <a:pathLst>
                <a:path w="203" h="1">
                  <a:moveTo>
                    <a:pt x="0" y="1"/>
                  </a:moveTo>
                  <a:lnTo>
                    <a:pt x="203" y="0"/>
                  </a:lnTo>
                </a:path>
              </a:pathLst>
            </a:custGeom>
            <a:noFill/>
            <a:ln w="1905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4" name="Freeform 123"/>
            <p:cNvSpPr/>
            <p:nvPr/>
          </p:nvSpPr>
          <p:spPr bwMode="auto">
            <a:xfrm>
              <a:off x="2787" y="2432"/>
              <a:ext cx="211" cy="4"/>
            </a:xfrm>
            <a:custGeom>
              <a:avLst/>
              <a:gdLst>
                <a:gd name="T0" fmla="*/ 0 w 211"/>
                <a:gd name="T1" fmla="*/ 4 h 4"/>
                <a:gd name="T2" fmla="*/ 211 w 211"/>
                <a:gd name="T3" fmla="*/ 0 h 4"/>
                <a:gd name="T4" fmla="*/ 0 60000 65536"/>
                <a:gd name="T5" fmla="*/ 0 60000 65536"/>
                <a:gd name="T6" fmla="*/ 0 w 211"/>
                <a:gd name="T7" fmla="*/ 0 h 4"/>
                <a:gd name="T8" fmla="*/ 211 w 211"/>
                <a:gd name="T9" fmla="*/ 4 h 4"/>
              </a:gdLst>
              <a:ahLst/>
              <a:cxnLst>
                <a:cxn ang="T4">
                  <a:pos x="T0" y="T1"/>
                </a:cxn>
                <a:cxn ang="T5">
                  <a:pos x="T2" y="T3"/>
                </a:cxn>
              </a:cxnLst>
              <a:rect l="T6" t="T7" r="T8" b="T9"/>
              <a:pathLst>
                <a:path w="211" h="4">
                  <a:moveTo>
                    <a:pt x="0" y="4"/>
                  </a:moveTo>
                  <a:lnTo>
                    <a:pt x="211" y="0"/>
                  </a:lnTo>
                </a:path>
              </a:pathLst>
            </a:custGeom>
            <a:noFill/>
            <a:ln w="19050">
              <a:solidFill>
                <a:schemeClr val="tx1"/>
              </a:solidFill>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blinds(horizontal)">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blinds(horizontal)">
                                      <p:cBhvr>
                                        <p:cTn id="12" dur="500"/>
                                        <p:tgtEl>
                                          <p:spTgt spid="1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barn(outVertical)">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blinds(horizontal)">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28"/>
                                        </p:tgtEl>
                                        <p:attrNameLst>
                                          <p:attrName>style.visibility</p:attrName>
                                        </p:attrNameLst>
                                      </p:cBhvr>
                                      <p:to>
                                        <p:strVal val="visible"/>
                                      </p:to>
                                    </p:set>
                                    <p:animEffect transition="in" filter="blinds(horizontal)">
                                      <p:cBhvr>
                                        <p:cTn id="2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utoUpdateAnimBg="0"/>
      <p:bldP spid="128" grpId="0" autoUpdateAnimBg="0"/>
      <p:bldP spid="129"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4</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r>
              <a:rPr lang="en-US" altLang="zh-CN" b="1" dirty="0">
                <a:latin typeface="Times New Roman" panose="02020603050405020304" pitchFamily="18" charset="0"/>
                <a:sym typeface="+mn-ea"/>
              </a:rPr>
              <a:t>——</a:t>
            </a:r>
            <a:r>
              <a:rPr lang="zh-CN" altLang="en-US" b="1" dirty="0">
                <a:sym typeface="+mn-ea"/>
              </a:rPr>
              <a:t>以128</a:t>
            </a:r>
            <a:r>
              <a:rPr lang="en-US" altLang="zh-CN" b="1" dirty="0">
                <a:cs typeface="Times New Roman" panose="02020603050405020304" pitchFamily="18" charset="0"/>
                <a:sym typeface="+mn-ea"/>
              </a:rPr>
              <a:t>×128</a:t>
            </a:r>
            <a:r>
              <a:rPr lang="zh-CN" altLang="en-US" b="1" dirty="0">
                <a:sym typeface="+mn-ea"/>
              </a:rPr>
              <a:t>矩阵为例</a:t>
            </a:r>
            <a:endParaRPr lang="zh-CN" altLang="en-US" b="1" dirty="0">
              <a:solidFill>
                <a:schemeClr val="folHlink"/>
              </a:solidFill>
              <a:latin typeface="Times New Roman" panose="02020603050405020304" pitchFamily="18" charset="0"/>
              <a:sym typeface="+mn-ea"/>
            </a:endParaRPr>
          </a:p>
        </p:txBody>
      </p:sp>
      <p:sp>
        <p:nvSpPr>
          <p:cNvPr id="5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65</a:t>
            </a:fld>
            <a:endParaRPr lang="zh-CN" altLang="en-US" dirty="0"/>
          </a:p>
        </p:txBody>
      </p:sp>
      <p:sp>
        <p:nvSpPr>
          <p:cNvPr id="62" name="Text Box 2"/>
          <p:cNvSpPr txBox="1">
            <a:spLocks noChangeArrowheads="1"/>
          </p:cNvSpPr>
          <p:nvPr/>
        </p:nvSpPr>
        <p:spPr bwMode="auto">
          <a:xfrm>
            <a:off x="1914525" y="5068888"/>
            <a:ext cx="2895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i="1"/>
              <a:t>t</a:t>
            </a:r>
            <a:r>
              <a:rPr lang="en-US" altLang="zh-CN" sz="2800" b="1" baseline="-25000"/>
              <a:t>C</a:t>
            </a:r>
            <a:r>
              <a:rPr lang="en-US" altLang="zh-CN" sz="2800" b="1">
                <a:latin typeface="宋体" panose="02010600030101010101" pitchFamily="2" charset="-122"/>
              </a:rPr>
              <a:t> = </a:t>
            </a:r>
            <a:r>
              <a:rPr lang="en-US" altLang="zh-CN" sz="3200" b="1" i="1"/>
              <a:t>t</a:t>
            </a:r>
            <a:r>
              <a:rPr lang="en-US" altLang="zh-CN" sz="2800" b="1" baseline="-25000"/>
              <a:t>M</a:t>
            </a:r>
            <a:r>
              <a:rPr lang="en-US" altLang="zh-CN" sz="2800" b="1" baseline="-25000">
                <a:latin typeface="宋体" panose="02010600030101010101" pitchFamily="2" charset="-122"/>
              </a:rPr>
              <a:t> </a:t>
            </a:r>
            <a:r>
              <a:rPr lang="en-US" altLang="zh-CN" sz="2800" b="1">
                <a:latin typeface="宋体" panose="02010600030101010101" pitchFamily="2" charset="-122"/>
              </a:rPr>
              <a:t>+ </a:t>
            </a:r>
            <a:r>
              <a:rPr lang="en-US" altLang="zh-CN" sz="3200" b="1" i="1"/>
              <a:t>t</a:t>
            </a:r>
            <a:r>
              <a:rPr lang="en-US" altLang="zh-CN" sz="2800" b="1" baseline="-25000"/>
              <a:t>R</a:t>
            </a:r>
            <a:endParaRPr lang="zh-CN" altLang="en-US" sz="2800" b="1" baseline="-25000"/>
          </a:p>
        </p:txBody>
      </p:sp>
      <p:grpSp>
        <p:nvGrpSpPr>
          <p:cNvPr id="63" name="Group 3"/>
          <p:cNvGrpSpPr/>
          <p:nvPr/>
        </p:nvGrpSpPr>
        <p:grpSpPr bwMode="auto">
          <a:xfrm>
            <a:off x="2376488" y="5708650"/>
            <a:ext cx="2057400" cy="1082675"/>
            <a:chOff x="1200" y="3350"/>
            <a:chExt cx="1296" cy="682"/>
          </a:xfrm>
        </p:grpSpPr>
        <p:sp>
          <p:nvSpPr>
            <p:cNvPr id="64" name="Line 4"/>
            <p:cNvSpPr>
              <a:spLocks noChangeShapeType="1"/>
            </p:cNvSpPr>
            <p:nvPr/>
          </p:nvSpPr>
          <p:spPr bwMode="auto">
            <a:xfrm>
              <a:off x="1536" y="3350"/>
              <a:ext cx="0" cy="336"/>
            </a:xfrm>
            <a:prstGeom prst="line">
              <a:avLst/>
            </a:prstGeom>
            <a:noFill/>
            <a:ln w="635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Line 5"/>
            <p:cNvSpPr>
              <a:spLocks noChangeShapeType="1"/>
            </p:cNvSpPr>
            <p:nvPr/>
          </p:nvSpPr>
          <p:spPr bwMode="auto">
            <a:xfrm>
              <a:off x="2064" y="3350"/>
              <a:ext cx="0" cy="336"/>
            </a:xfrm>
            <a:prstGeom prst="line">
              <a:avLst/>
            </a:prstGeom>
            <a:noFill/>
            <a:ln w="63500">
              <a:solidFill>
                <a:schemeClr val="tx1"/>
              </a:solidFill>
              <a:round/>
              <a:tailEnd type="stealth"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Text Box 6"/>
            <p:cNvSpPr txBox="1">
              <a:spLocks noChangeArrowheads="1"/>
            </p:cNvSpPr>
            <p:nvPr/>
          </p:nvSpPr>
          <p:spPr bwMode="auto">
            <a:xfrm>
              <a:off x="1200" y="370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读写</a:t>
              </a:r>
            </a:p>
          </p:txBody>
        </p:sp>
        <p:sp>
          <p:nvSpPr>
            <p:cNvPr id="67" name="Text Box 7"/>
            <p:cNvSpPr txBox="1">
              <a:spLocks noChangeArrowheads="1"/>
            </p:cNvSpPr>
            <p:nvPr/>
          </p:nvSpPr>
          <p:spPr bwMode="auto">
            <a:xfrm>
              <a:off x="1776" y="3705"/>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刷新</a:t>
              </a:r>
            </a:p>
          </p:txBody>
        </p:sp>
      </p:grpSp>
      <p:sp>
        <p:nvSpPr>
          <p:cNvPr id="68" name="Text Box 8"/>
          <p:cNvSpPr txBox="1">
            <a:spLocks noChangeArrowheads="1"/>
          </p:cNvSpPr>
          <p:nvPr/>
        </p:nvSpPr>
        <p:spPr bwMode="auto">
          <a:xfrm>
            <a:off x="4733925" y="518953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无 “死区”</a:t>
            </a:r>
          </a:p>
        </p:txBody>
      </p:sp>
      <p:sp>
        <p:nvSpPr>
          <p:cNvPr id="69" name="Text Box 9"/>
          <p:cNvSpPr txBox="1">
            <a:spLocks noChangeArrowheads="1"/>
          </p:cNvSpPr>
          <p:nvPr/>
        </p:nvSpPr>
        <p:spPr bwMode="auto">
          <a:xfrm>
            <a:off x="771525" y="1004888"/>
            <a:ext cx="67056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ea typeface="仿宋_GB2312" pitchFamily="49" charset="-122"/>
              </a:rPr>
              <a:t>②</a:t>
            </a:r>
            <a:r>
              <a:rPr lang="zh-CN" altLang="en-US" sz="3200" b="1">
                <a:ea typeface="楷体_GB2312" pitchFamily="49" charset="-122"/>
              </a:rPr>
              <a:t> </a:t>
            </a:r>
            <a:r>
              <a:rPr lang="zh-CN" altLang="en-US" sz="3200" b="1"/>
              <a:t>分散刷新</a:t>
            </a:r>
          </a:p>
        </p:txBody>
      </p:sp>
      <p:sp>
        <p:nvSpPr>
          <p:cNvPr id="70" name="Text Box 10"/>
          <p:cNvSpPr txBox="1">
            <a:spLocks noChangeArrowheads="1"/>
          </p:cNvSpPr>
          <p:nvPr/>
        </p:nvSpPr>
        <p:spPr bwMode="auto">
          <a:xfrm>
            <a:off x="4733925" y="6272213"/>
            <a:ext cx="4953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(存取周期为 0.5 </a:t>
            </a:r>
            <a:r>
              <a:rPr lang="en-US" altLang="zh-CN" sz="2800" b="1">
                <a:sym typeface="Symbol" panose="05050102010706020507" pitchFamily="18" charset="2"/>
              </a:rPr>
              <a:t></a:t>
            </a:r>
            <a:r>
              <a:rPr lang="en-US" altLang="zh-CN" sz="2800" b="1"/>
              <a:t>s</a:t>
            </a:r>
            <a:r>
              <a:rPr lang="zh-CN" altLang="en-US" sz="2800" b="1"/>
              <a:t> </a:t>
            </a:r>
            <a:r>
              <a:rPr lang="en-US" altLang="zh-CN" sz="2800" b="1"/>
              <a:t>+ </a:t>
            </a:r>
            <a:r>
              <a:rPr lang="zh-CN" altLang="en-US" sz="2800" b="1"/>
              <a:t>0.5 </a:t>
            </a:r>
            <a:r>
              <a:rPr lang="en-US" altLang="zh-CN" sz="2800" b="1">
                <a:sym typeface="Symbol" panose="05050102010706020507" pitchFamily="18" charset="2"/>
              </a:rPr>
              <a:t></a:t>
            </a:r>
            <a:r>
              <a:rPr lang="en-US" altLang="zh-CN" sz="2800" b="1"/>
              <a:t>s</a:t>
            </a:r>
            <a:r>
              <a:rPr lang="en-US" altLang="zh-CN" sz="800" b="1">
                <a:latin typeface="宋体" panose="02010600030101010101" pitchFamily="2" charset="-122"/>
              </a:rPr>
              <a:t> </a:t>
            </a:r>
            <a:r>
              <a:rPr lang="en-US" altLang="zh-CN" sz="2800" b="1"/>
              <a:t>)</a:t>
            </a:r>
          </a:p>
        </p:txBody>
      </p:sp>
      <p:grpSp>
        <p:nvGrpSpPr>
          <p:cNvPr id="72" name="Group 13"/>
          <p:cNvGrpSpPr/>
          <p:nvPr/>
        </p:nvGrpSpPr>
        <p:grpSpPr bwMode="auto">
          <a:xfrm>
            <a:off x="695325" y="2163763"/>
            <a:ext cx="8458200" cy="2922587"/>
            <a:chOff x="96" y="1135"/>
            <a:chExt cx="5328" cy="1841"/>
          </a:xfrm>
        </p:grpSpPr>
        <p:grpSp>
          <p:nvGrpSpPr>
            <p:cNvPr id="73" name="Group 14"/>
            <p:cNvGrpSpPr/>
            <p:nvPr/>
          </p:nvGrpSpPr>
          <p:grpSpPr bwMode="auto">
            <a:xfrm>
              <a:off x="96" y="1135"/>
              <a:ext cx="5328" cy="1841"/>
              <a:chOff x="96" y="1135"/>
              <a:chExt cx="5328" cy="1841"/>
            </a:xfrm>
          </p:grpSpPr>
          <p:sp>
            <p:nvSpPr>
              <p:cNvPr id="75" name="Line 15"/>
              <p:cNvSpPr>
                <a:spLocks noChangeShapeType="1"/>
              </p:cNvSpPr>
              <p:nvPr/>
            </p:nvSpPr>
            <p:spPr bwMode="auto">
              <a:xfrm>
                <a:off x="96" y="1716"/>
                <a:ext cx="159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6" name="Line 16"/>
              <p:cNvSpPr>
                <a:spLocks noChangeShapeType="1"/>
              </p:cNvSpPr>
              <p:nvPr/>
            </p:nvSpPr>
            <p:spPr bwMode="auto">
              <a:xfrm>
                <a:off x="416" y="1163"/>
                <a:ext cx="1" cy="1813"/>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7" name="Line 17"/>
              <p:cNvSpPr>
                <a:spLocks noChangeShapeType="1"/>
              </p:cNvSpPr>
              <p:nvPr/>
            </p:nvSpPr>
            <p:spPr bwMode="auto">
              <a:xfrm>
                <a:off x="794" y="1163"/>
                <a:ext cx="1" cy="104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Line 18"/>
              <p:cNvSpPr>
                <a:spLocks noChangeShapeType="1"/>
              </p:cNvSpPr>
              <p:nvPr/>
            </p:nvSpPr>
            <p:spPr bwMode="auto">
              <a:xfrm>
                <a:off x="1172" y="1163"/>
                <a:ext cx="1" cy="146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9" name="Rectangle 19"/>
              <p:cNvSpPr>
                <a:spLocks noChangeArrowheads="1"/>
              </p:cNvSpPr>
              <p:nvPr/>
            </p:nvSpPr>
            <p:spPr bwMode="auto">
              <a:xfrm>
                <a:off x="467"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p>
            </p:txBody>
          </p:sp>
          <p:sp>
            <p:nvSpPr>
              <p:cNvPr id="80" name="Line 20"/>
              <p:cNvSpPr>
                <a:spLocks noChangeShapeType="1"/>
              </p:cNvSpPr>
              <p:nvPr/>
            </p:nvSpPr>
            <p:spPr bwMode="auto">
              <a:xfrm>
                <a:off x="1550"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1" name="Rectangle 21"/>
              <p:cNvSpPr>
                <a:spLocks noChangeArrowheads="1"/>
              </p:cNvSpPr>
              <p:nvPr/>
            </p:nvSpPr>
            <p:spPr bwMode="auto">
              <a:xfrm>
                <a:off x="825"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p>
            </p:txBody>
          </p:sp>
          <p:sp>
            <p:nvSpPr>
              <p:cNvPr id="82" name="Rectangle 22"/>
              <p:cNvSpPr>
                <a:spLocks noChangeArrowheads="1"/>
              </p:cNvSpPr>
              <p:nvPr/>
            </p:nvSpPr>
            <p:spPr bwMode="auto">
              <a:xfrm>
                <a:off x="920" y="1502"/>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0</a:t>
                </a:r>
                <a:endParaRPr lang="zh-CN" altLang="en-US" b="1"/>
              </a:p>
            </p:txBody>
          </p:sp>
          <p:sp>
            <p:nvSpPr>
              <p:cNvPr id="83" name="Rectangle 23"/>
              <p:cNvSpPr>
                <a:spLocks noChangeArrowheads="1"/>
              </p:cNvSpPr>
              <p:nvPr/>
            </p:nvSpPr>
            <p:spPr bwMode="auto">
              <a:xfrm>
                <a:off x="1221"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84" name="Rectangle 24"/>
              <p:cNvSpPr>
                <a:spLocks noChangeArrowheads="1"/>
              </p:cNvSpPr>
              <p:nvPr/>
            </p:nvSpPr>
            <p:spPr bwMode="auto">
              <a:xfrm>
                <a:off x="874" y="1750"/>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5" name="Rectangle 25"/>
              <p:cNvSpPr>
                <a:spLocks noChangeArrowheads="1"/>
              </p:cNvSpPr>
              <p:nvPr/>
            </p:nvSpPr>
            <p:spPr bwMode="auto">
              <a:xfrm>
                <a:off x="944" y="1853"/>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R</a:t>
                </a:r>
                <a:endParaRPr lang="en-US" altLang="zh-CN" b="1"/>
              </a:p>
            </p:txBody>
          </p:sp>
          <p:sp>
            <p:nvSpPr>
              <p:cNvPr id="86" name="Rectangle 26"/>
              <p:cNvSpPr>
                <a:spLocks noChangeArrowheads="1"/>
              </p:cNvSpPr>
              <p:nvPr/>
            </p:nvSpPr>
            <p:spPr bwMode="auto">
              <a:xfrm>
                <a:off x="520" y="1750"/>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7" name="Rectangle 27"/>
              <p:cNvSpPr>
                <a:spLocks noChangeArrowheads="1"/>
              </p:cNvSpPr>
              <p:nvPr/>
            </p:nvSpPr>
            <p:spPr bwMode="auto">
              <a:xfrm>
                <a:off x="604" y="1853"/>
                <a:ext cx="11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M</a:t>
                </a:r>
                <a:endParaRPr lang="en-US" altLang="zh-CN" b="1"/>
              </a:p>
            </p:txBody>
          </p:sp>
          <p:sp>
            <p:nvSpPr>
              <p:cNvPr id="88" name="Rectangle 28"/>
              <p:cNvSpPr>
                <a:spLocks noChangeArrowheads="1"/>
              </p:cNvSpPr>
              <p:nvPr/>
            </p:nvSpPr>
            <p:spPr bwMode="auto">
              <a:xfrm>
                <a:off x="761" y="2239"/>
                <a:ext cx="5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p>
            </p:txBody>
          </p:sp>
          <p:sp>
            <p:nvSpPr>
              <p:cNvPr id="89" name="Rectangle 29"/>
              <p:cNvSpPr>
                <a:spLocks noChangeArrowheads="1"/>
              </p:cNvSpPr>
              <p:nvPr/>
            </p:nvSpPr>
            <p:spPr bwMode="auto">
              <a:xfrm>
                <a:off x="830" y="2342"/>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500" b="1"/>
                  <a:t>C</a:t>
                </a:r>
                <a:endParaRPr lang="en-US" altLang="zh-CN" b="1"/>
              </a:p>
            </p:txBody>
          </p:sp>
          <p:sp>
            <p:nvSpPr>
              <p:cNvPr id="90" name="Line 30"/>
              <p:cNvSpPr>
                <a:spLocks noChangeShapeType="1"/>
              </p:cNvSpPr>
              <p:nvPr/>
            </p:nvSpPr>
            <p:spPr bwMode="auto">
              <a:xfrm>
                <a:off x="2180" y="1716"/>
                <a:ext cx="3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1" name="Line 31"/>
              <p:cNvSpPr>
                <a:spLocks noChangeShapeType="1"/>
              </p:cNvSpPr>
              <p:nvPr/>
            </p:nvSpPr>
            <p:spPr bwMode="auto">
              <a:xfrm>
                <a:off x="227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32"/>
              <p:cNvSpPr>
                <a:spLocks noChangeShapeType="1"/>
              </p:cNvSpPr>
              <p:nvPr/>
            </p:nvSpPr>
            <p:spPr bwMode="auto">
              <a:xfrm>
                <a:off x="2651"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33"/>
              <p:cNvSpPr>
                <a:spLocks noChangeShapeType="1"/>
              </p:cNvSpPr>
              <p:nvPr/>
            </p:nvSpPr>
            <p:spPr bwMode="auto">
              <a:xfrm>
                <a:off x="3025"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4" name="Line 34"/>
              <p:cNvSpPr>
                <a:spLocks noChangeShapeType="1"/>
              </p:cNvSpPr>
              <p:nvPr/>
            </p:nvSpPr>
            <p:spPr bwMode="auto">
              <a:xfrm>
                <a:off x="340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5" name="Freeform 35"/>
              <p:cNvSpPr/>
              <p:nvPr/>
            </p:nvSpPr>
            <p:spPr bwMode="auto">
              <a:xfrm>
                <a:off x="3778" y="1161"/>
                <a:ext cx="5" cy="1812"/>
              </a:xfrm>
              <a:custGeom>
                <a:avLst/>
                <a:gdLst>
                  <a:gd name="T0" fmla="*/ 0 w 5"/>
                  <a:gd name="T1" fmla="*/ 0 h 1812"/>
                  <a:gd name="T2" fmla="*/ 5 w 5"/>
                  <a:gd name="T3" fmla="*/ 1812 h 1812"/>
                  <a:gd name="T4" fmla="*/ 0 60000 65536"/>
                  <a:gd name="T5" fmla="*/ 0 60000 65536"/>
                  <a:gd name="T6" fmla="*/ 0 w 5"/>
                  <a:gd name="T7" fmla="*/ 0 h 1812"/>
                  <a:gd name="T8" fmla="*/ 5 w 5"/>
                  <a:gd name="T9" fmla="*/ 1812 h 1812"/>
                </a:gdLst>
                <a:ahLst/>
                <a:cxnLst>
                  <a:cxn ang="T4">
                    <a:pos x="T0" y="T1"/>
                  </a:cxn>
                  <a:cxn ang="T5">
                    <a:pos x="T2" y="T3"/>
                  </a:cxn>
                </a:cxnLst>
                <a:rect l="T6" t="T7" r="T8" b="T9"/>
                <a:pathLst>
                  <a:path w="5" h="1812">
                    <a:moveTo>
                      <a:pt x="0" y="0"/>
                    </a:moveTo>
                    <a:lnTo>
                      <a:pt x="5" y="1812"/>
                    </a:lnTo>
                  </a:path>
                </a:pathLst>
              </a:custGeom>
              <a:solidFill>
                <a:srgbClr val="FFFFFF"/>
              </a:solidFill>
              <a:ln w="28575">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6" name="Freeform 36"/>
              <p:cNvSpPr/>
              <p:nvPr/>
            </p:nvSpPr>
            <p:spPr bwMode="auto">
              <a:xfrm>
                <a:off x="4153" y="1163"/>
                <a:ext cx="6" cy="1111"/>
              </a:xfrm>
              <a:custGeom>
                <a:avLst/>
                <a:gdLst>
                  <a:gd name="T0" fmla="*/ 0 w 5"/>
                  <a:gd name="T1" fmla="*/ 0 h 1111"/>
                  <a:gd name="T2" fmla="*/ 14 w 5"/>
                  <a:gd name="T3" fmla="*/ 1111 h 1111"/>
                  <a:gd name="T4" fmla="*/ 0 60000 65536"/>
                  <a:gd name="T5" fmla="*/ 0 60000 65536"/>
                  <a:gd name="T6" fmla="*/ 0 w 5"/>
                  <a:gd name="T7" fmla="*/ 0 h 1111"/>
                  <a:gd name="T8" fmla="*/ 5 w 5"/>
                  <a:gd name="T9" fmla="*/ 1111 h 1111"/>
                </a:gdLst>
                <a:ahLst/>
                <a:cxnLst>
                  <a:cxn ang="T4">
                    <a:pos x="T0" y="T1"/>
                  </a:cxn>
                  <a:cxn ang="T5">
                    <a:pos x="T2" y="T3"/>
                  </a:cxn>
                </a:cxnLst>
                <a:rect l="T6" t="T7" r="T8" b="T9"/>
                <a:pathLst>
                  <a:path w="5" h="1111">
                    <a:moveTo>
                      <a:pt x="0" y="0"/>
                    </a:moveTo>
                    <a:lnTo>
                      <a:pt x="5" y="1111"/>
                    </a:lnTo>
                  </a:path>
                </a:pathLst>
              </a:custGeom>
              <a:solidFill>
                <a:srgbClr val="FFFFFF"/>
              </a:solidFill>
              <a:ln w="28575">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7" name="Rectangle 37"/>
              <p:cNvSpPr>
                <a:spLocks noChangeArrowheads="1"/>
              </p:cNvSpPr>
              <p:nvPr/>
            </p:nvSpPr>
            <p:spPr bwMode="auto">
              <a:xfrm>
                <a:off x="2705" y="1227"/>
                <a:ext cx="27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98" name="Rectangle 38"/>
              <p:cNvSpPr>
                <a:spLocks noChangeArrowheads="1"/>
              </p:cNvSpPr>
              <p:nvPr/>
            </p:nvSpPr>
            <p:spPr bwMode="auto">
              <a:xfrm>
                <a:off x="2729" y="1502"/>
                <a:ext cx="20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126</a:t>
                </a:r>
                <a:endParaRPr lang="zh-CN" altLang="en-US" b="1"/>
              </a:p>
            </p:txBody>
          </p:sp>
          <p:sp>
            <p:nvSpPr>
              <p:cNvPr id="99" name="Rectangle 39"/>
              <p:cNvSpPr>
                <a:spLocks noChangeArrowheads="1"/>
              </p:cNvSpPr>
              <p:nvPr/>
            </p:nvSpPr>
            <p:spPr bwMode="auto">
              <a:xfrm>
                <a:off x="3443"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100" name="Rectangle 40"/>
              <p:cNvSpPr>
                <a:spLocks noChangeArrowheads="1"/>
              </p:cNvSpPr>
              <p:nvPr/>
            </p:nvSpPr>
            <p:spPr bwMode="auto">
              <a:xfrm>
                <a:off x="3466" y="1502"/>
                <a:ext cx="204"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700" b="1"/>
                  <a:t>127</a:t>
                </a:r>
                <a:endParaRPr lang="zh-CN" altLang="en-US" b="1"/>
              </a:p>
            </p:txBody>
          </p:sp>
          <p:sp>
            <p:nvSpPr>
              <p:cNvPr id="101" name="Line 41"/>
              <p:cNvSpPr>
                <a:spLocks noChangeShapeType="1"/>
              </p:cNvSpPr>
              <p:nvPr/>
            </p:nvSpPr>
            <p:spPr bwMode="auto">
              <a:xfrm>
                <a:off x="4531"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42"/>
              <p:cNvSpPr>
                <a:spLocks noChangeShapeType="1"/>
              </p:cNvSpPr>
              <p:nvPr/>
            </p:nvSpPr>
            <p:spPr bwMode="auto">
              <a:xfrm>
                <a:off x="4909"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 name="Line 43"/>
              <p:cNvSpPr>
                <a:spLocks noChangeShapeType="1"/>
              </p:cNvSpPr>
              <p:nvPr/>
            </p:nvSpPr>
            <p:spPr bwMode="auto">
              <a:xfrm>
                <a:off x="5283" y="1163"/>
                <a:ext cx="1" cy="1115"/>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4" name="Rectangle 44"/>
              <p:cNvSpPr>
                <a:spLocks noChangeArrowheads="1"/>
              </p:cNvSpPr>
              <p:nvPr/>
            </p:nvSpPr>
            <p:spPr bwMode="auto">
              <a:xfrm>
                <a:off x="4953" y="1227"/>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REF</a:t>
                </a:r>
                <a:endParaRPr lang="en-US" altLang="zh-CN" b="1"/>
              </a:p>
            </p:txBody>
          </p:sp>
          <p:sp>
            <p:nvSpPr>
              <p:cNvPr id="105" name="Rectangle 45"/>
              <p:cNvSpPr>
                <a:spLocks noChangeArrowheads="1"/>
              </p:cNvSpPr>
              <p:nvPr/>
            </p:nvSpPr>
            <p:spPr bwMode="auto">
              <a:xfrm>
                <a:off x="2327"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6" name="Rectangle 46"/>
              <p:cNvSpPr>
                <a:spLocks noChangeArrowheads="1"/>
              </p:cNvSpPr>
              <p:nvPr/>
            </p:nvSpPr>
            <p:spPr bwMode="auto">
              <a:xfrm>
                <a:off x="3082" y="1135"/>
                <a:ext cx="27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7" name="Rectangle 47"/>
              <p:cNvSpPr>
                <a:spLocks noChangeArrowheads="1"/>
              </p:cNvSpPr>
              <p:nvPr/>
            </p:nvSpPr>
            <p:spPr bwMode="auto">
              <a:xfrm>
                <a:off x="3825"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8" name="Rectangle 48"/>
              <p:cNvSpPr>
                <a:spLocks noChangeArrowheads="1"/>
              </p:cNvSpPr>
              <p:nvPr/>
            </p:nvSpPr>
            <p:spPr bwMode="auto">
              <a:xfrm>
                <a:off x="4582" y="1135"/>
                <a:ext cx="27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700" b="1"/>
                  <a:t>W/R</a:t>
                </a:r>
                <a:endParaRPr lang="en-US" altLang="zh-CN" b="1"/>
              </a:p>
            </p:txBody>
          </p:sp>
          <p:sp>
            <p:nvSpPr>
              <p:cNvPr id="109" name="Rectangle 49"/>
              <p:cNvSpPr>
                <a:spLocks noChangeArrowheads="1"/>
              </p:cNvSpPr>
              <p:nvPr/>
            </p:nvSpPr>
            <p:spPr bwMode="auto">
              <a:xfrm>
                <a:off x="1154" y="2753"/>
                <a:ext cx="6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刷新间隔</a:t>
                </a:r>
                <a:endParaRPr lang="zh-CN" altLang="en-US" b="1"/>
              </a:p>
            </p:txBody>
          </p:sp>
          <p:sp>
            <p:nvSpPr>
              <p:cNvPr id="110" name="Rectangle 50"/>
              <p:cNvSpPr>
                <a:spLocks noChangeArrowheads="1"/>
              </p:cNvSpPr>
              <p:nvPr/>
            </p:nvSpPr>
            <p:spPr bwMode="auto">
              <a:xfrm>
                <a:off x="1882" y="2749"/>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128</a:t>
                </a:r>
                <a:endParaRPr lang="zh-CN" altLang="en-US" b="1"/>
              </a:p>
            </p:txBody>
          </p:sp>
          <p:sp>
            <p:nvSpPr>
              <p:cNvPr id="111" name="Rectangle 51"/>
              <p:cNvSpPr>
                <a:spLocks noChangeArrowheads="1"/>
              </p:cNvSpPr>
              <p:nvPr/>
            </p:nvSpPr>
            <p:spPr bwMode="auto">
              <a:xfrm>
                <a:off x="2178" y="2753"/>
                <a:ext cx="80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个存取周期</a:t>
                </a:r>
                <a:endParaRPr lang="zh-CN" altLang="en-US" b="1"/>
              </a:p>
            </p:txBody>
          </p:sp>
          <p:sp>
            <p:nvSpPr>
              <p:cNvPr id="112" name="Line 52"/>
              <p:cNvSpPr>
                <a:spLocks noChangeShapeType="1"/>
              </p:cNvSpPr>
              <p:nvPr/>
            </p:nvSpPr>
            <p:spPr bwMode="auto">
              <a:xfrm flipH="1">
                <a:off x="416" y="2845"/>
                <a:ext cx="524" cy="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53"/>
              <p:cNvSpPr>
                <a:spLocks noChangeShapeType="1"/>
              </p:cNvSpPr>
              <p:nvPr/>
            </p:nvSpPr>
            <p:spPr bwMode="auto">
              <a:xfrm>
                <a:off x="3268" y="2845"/>
                <a:ext cx="525"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Text Box 54"/>
              <p:cNvSpPr txBox="1">
                <a:spLocks noChangeArrowheads="1"/>
              </p:cNvSpPr>
              <p:nvPr/>
            </p:nvSpPr>
            <p:spPr bwMode="auto">
              <a:xfrm>
                <a:off x="1708" y="1530"/>
                <a:ext cx="61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b="1"/>
              </a:p>
            </p:txBody>
          </p:sp>
          <p:sp>
            <p:nvSpPr>
              <p:cNvPr id="115" name="Line 55"/>
              <p:cNvSpPr>
                <a:spLocks noChangeShapeType="1"/>
              </p:cNvSpPr>
              <p:nvPr/>
            </p:nvSpPr>
            <p:spPr bwMode="auto">
              <a:xfrm>
                <a:off x="416" y="2464"/>
                <a:ext cx="756"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56"/>
              <p:cNvSpPr>
                <a:spLocks noChangeShapeType="1"/>
              </p:cNvSpPr>
              <p:nvPr/>
            </p:nvSpPr>
            <p:spPr bwMode="auto">
              <a:xfrm>
                <a:off x="403" y="2030"/>
                <a:ext cx="382"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57"/>
              <p:cNvSpPr>
                <a:spLocks noChangeShapeType="1"/>
              </p:cNvSpPr>
              <p:nvPr/>
            </p:nvSpPr>
            <p:spPr bwMode="auto">
              <a:xfrm>
                <a:off x="790" y="2029"/>
                <a:ext cx="382" cy="0"/>
              </a:xfrm>
              <a:prstGeom prst="line">
                <a:avLst/>
              </a:prstGeom>
              <a:noFill/>
              <a:ln w="38100">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74" name="Text Box 58"/>
            <p:cNvSpPr txBox="1">
              <a:spLocks noChangeArrowheads="1"/>
            </p:cNvSpPr>
            <p:nvPr/>
          </p:nvSpPr>
          <p:spPr bwMode="auto">
            <a:xfrm>
              <a:off x="1754" y="1471"/>
              <a:ext cx="49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000" b="1"/>
                <a:t>…</a:t>
              </a:r>
              <a:endParaRPr lang="zh-CN" altLang="en-US" sz="3000" b="1">
                <a:latin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barn(outVertical)">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blinds(horizontal)">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linds(horizontal)">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blinds(horizontal)">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blinds(horizontal)">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utoUpdateAnimBg="0"/>
      <p:bldP spid="68" grpId="0" autoUpdateAnimBg="0"/>
      <p:bldP spid="7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fontScale="90000"/>
          </a:bodyPr>
          <a:lstStyle/>
          <a:p>
            <a:r>
              <a:rPr lang="zh-CN" altLang="en-US" b="1" dirty="0">
                <a:latin typeface="Times New Roman" panose="02020603050405020304" pitchFamily="18" charset="0"/>
                <a:sym typeface="+mn-ea"/>
              </a:rPr>
              <a:t>（</a:t>
            </a:r>
            <a:r>
              <a:rPr lang="en-US" altLang="zh-CN" b="1" dirty="0">
                <a:latin typeface="Times New Roman" panose="02020603050405020304" pitchFamily="18" charset="0"/>
                <a:sym typeface="+mn-ea"/>
              </a:rPr>
              <a:t>4</a:t>
            </a:r>
            <a:r>
              <a:rPr lang="zh-CN" altLang="en-US" b="1" dirty="0">
                <a:latin typeface="Times New Roman" panose="02020603050405020304" pitchFamily="18" charset="0"/>
                <a:sym typeface="+mn-ea"/>
              </a:rPr>
              <a:t>）动态</a:t>
            </a:r>
            <a:r>
              <a:rPr lang="en-US" altLang="zh-CN" b="1" dirty="0">
                <a:latin typeface="Times New Roman" panose="02020603050405020304" pitchFamily="18" charset="0"/>
                <a:sym typeface="+mn-ea"/>
              </a:rPr>
              <a:t>RAM</a:t>
            </a:r>
            <a:r>
              <a:rPr lang="zh-CN" altLang="en-US" b="1" dirty="0">
                <a:latin typeface="Times New Roman" panose="02020603050405020304" pitchFamily="18" charset="0"/>
                <a:sym typeface="+mn-ea"/>
              </a:rPr>
              <a:t>刷新</a:t>
            </a:r>
            <a:r>
              <a:rPr lang="en-US" altLang="zh-CN" b="1" dirty="0">
                <a:latin typeface="Times New Roman" panose="02020603050405020304" pitchFamily="18" charset="0"/>
                <a:sym typeface="+mn-ea"/>
              </a:rPr>
              <a:t>——</a:t>
            </a:r>
            <a:r>
              <a:rPr lang="zh-CN" altLang="en-US" b="1" dirty="0">
                <a:sym typeface="+mn-ea"/>
              </a:rPr>
              <a:t>以128</a:t>
            </a:r>
            <a:r>
              <a:rPr lang="en-US" altLang="zh-CN" b="1" dirty="0">
                <a:cs typeface="Times New Roman" panose="02020603050405020304" pitchFamily="18" charset="0"/>
                <a:sym typeface="+mn-ea"/>
              </a:rPr>
              <a:t>×128</a:t>
            </a:r>
            <a:r>
              <a:rPr lang="zh-CN" altLang="en-US" b="1" dirty="0">
                <a:sym typeface="+mn-ea"/>
              </a:rPr>
              <a:t>矩阵为例</a:t>
            </a:r>
            <a:endParaRPr lang="zh-CN" altLang="en-US" b="1" dirty="0">
              <a:solidFill>
                <a:schemeClr val="folHlink"/>
              </a:solidFill>
              <a:latin typeface="Times New Roman" panose="02020603050405020304" pitchFamily="18" charset="0"/>
              <a:sym typeface="+mn-ea"/>
            </a:endParaRPr>
          </a:p>
        </p:txBody>
      </p:sp>
      <p:sp>
        <p:nvSpPr>
          <p:cNvPr id="11"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66</a:t>
            </a:fld>
            <a:endParaRPr lang="zh-CN" altLang="en-US" dirty="0"/>
          </a:p>
        </p:txBody>
      </p:sp>
      <p:sp>
        <p:nvSpPr>
          <p:cNvPr id="14" name="Text Box 2"/>
          <p:cNvSpPr txBox="1">
            <a:spLocks noChangeArrowheads="1"/>
          </p:cNvSpPr>
          <p:nvPr/>
        </p:nvSpPr>
        <p:spPr bwMode="auto">
          <a:xfrm>
            <a:off x="746125" y="1076325"/>
            <a:ext cx="1043305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spcBef>
                <a:spcPct val="50000"/>
              </a:spcBef>
              <a:buClrTx/>
              <a:buSzTx/>
              <a:buFontTx/>
            </a:pPr>
            <a:r>
              <a:rPr lang="zh-CN" altLang="en-US" sz="3200" b="1">
                <a:ea typeface="楷体_GB2312" pitchFamily="49" charset="-122"/>
                <a:sym typeface="+mn-ea"/>
              </a:rPr>
              <a:t>③ </a:t>
            </a:r>
            <a:r>
              <a:rPr lang="zh-CN" altLang="en-US" sz="3200" b="1">
                <a:sym typeface="+mn-ea"/>
              </a:rPr>
              <a:t>分散刷新与集中刷新相结合（异步刷新）：充分利用了最大刷新间隔为2ms</a:t>
            </a:r>
            <a:endParaRPr lang="en-US" altLang="zh-CN" sz="3200" b="1"/>
          </a:p>
        </p:txBody>
      </p:sp>
      <p:sp>
        <p:nvSpPr>
          <p:cNvPr id="15" name="Text Box 3"/>
          <p:cNvSpPr txBox="1">
            <a:spLocks noChangeArrowheads="1"/>
          </p:cNvSpPr>
          <p:nvPr/>
        </p:nvSpPr>
        <p:spPr bwMode="auto">
          <a:xfrm>
            <a:off x="1247775" y="2065338"/>
            <a:ext cx="85344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ea typeface="楷体_GB2312" pitchFamily="49" charset="-122"/>
              </a:rPr>
              <a:t>（</a:t>
            </a:r>
            <a:r>
              <a:rPr lang="zh-CN" altLang="en-US" sz="2800" b="1"/>
              <a:t>存取周期为 </a:t>
            </a:r>
            <a:r>
              <a:rPr lang="zh-CN" altLang="en-US" sz="2800" b="1">
                <a:ea typeface="楷体_GB2312" pitchFamily="49" charset="-122"/>
              </a:rPr>
              <a:t>0.5 </a:t>
            </a:r>
            <a:r>
              <a:rPr lang="en-US" altLang="zh-CN" sz="2800" b="1">
                <a:latin typeface="宋体" panose="02010600030101010101" pitchFamily="2" charset="-122"/>
                <a:sym typeface="Symbol" panose="05050102010706020507" pitchFamily="18" charset="2"/>
              </a:rPr>
              <a:t></a:t>
            </a:r>
            <a:r>
              <a:rPr lang="en-US" altLang="zh-CN" sz="2800" b="1">
                <a:latin typeface="宋体" panose="02010600030101010101" pitchFamily="2" charset="-122"/>
              </a:rPr>
              <a:t>s</a:t>
            </a:r>
            <a:r>
              <a:rPr lang="en-US" altLang="zh-CN" sz="800" b="1">
                <a:latin typeface="宋体" panose="02010600030101010101" pitchFamily="2" charset="-122"/>
              </a:rPr>
              <a:t> </a:t>
            </a:r>
            <a:r>
              <a:rPr lang="en-US" altLang="zh-CN" sz="2800" b="1"/>
              <a:t>）</a:t>
            </a:r>
            <a:endParaRPr lang="zh-CN" altLang="en-US" sz="2800" b="1"/>
          </a:p>
        </p:txBody>
      </p:sp>
      <p:sp>
        <p:nvSpPr>
          <p:cNvPr id="16" name="Text Box 4"/>
          <p:cNvSpPr txBox="1">
            <a:spLocks noChangeArrowheads="1"/>
          </p:cNvSpPr>
          <p:nvPr/>
        </p:nvSpPr>
        <p:spPr bwMode="auto">
          <a:xfrm>
            <a:off x="1247775" y="6202363"/>
            <a:ext cx="868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chemeClr val="folHlink"/>
                </a:solidFill>
              </a:rPr>
              <a:t>将刷新安排在指令译码阶段，不会出现 “死区”</a:t>
            </a:r>
          </a:p>
        </p:txBody>
      </p:sp>
      <p:sp>
        <p:nvSpPr>
          <p:cNvPr id="17" name="Text Box 5"/>
          <p:cNvSpPr txBox="1">
            <a:spLocks noChangeArrowheads="1"/>
          </p:cNvSpPr>
          <p:nvPr/>
        </p:nvSpPr>
        <p:spPr bwMode="auto">
          <a:xfrm>
            <a:off x="5861050" y="556895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chemeClr val="folHlink"/>
                </a:solidFill>
              </a:rPr>
              <a:t>“死区” 为 0.5 </a:t>
            </a:r>
            <a:r>
              <a:rPr lang="en-US" altLang="zh-CN" sz="2800" b="1">
                <a:solidFill>
                  <a:schemeClr val="folHlink"/>
                </a:solidFill>
                <a:latin typeface="宋体" panose="02010600030101010101" pitchFamily="2" charset="-122"/>
                <a:sym typeface="Symbol" panose="05050102010706020507" pitchFamily="18" charset="2"/>
              </a:rPr>
              <a:t></a:t>
            </a:r>
            <a:r>
              <a:rPr lang="en-US" altLang="zh-CN" sz="2800" b="1">
                <a:solidFill>
                  <a:schemeClr val="folHlink"/>
                </a:solidFill>
                <a:latin typeface="宋体" panose="02010600030101010101" pitchFamily="2" charset="-122"/>
              </a:rPr>
              <a:t>s</a:t>
            </a:r>
            <a:r>
              <a:rPr lang="en-US" altLang="zh-CN" sz="800" b="1">
                <a:latin typeface="宋体" panose="02010600030101010101" pitchFamily="2" charset="-122"/>
              </a:rPr>
              <a:t> </a:t>
            </a:r>
            <a:endParaRPr lang="zh-CN" altLang="en-US" sz="800" b="1">
              <a:latin typeface="宋体" panose="02010600030101010101" pitchFamily="2" charset="-122"/>
            </a:endParaRPr>
          </a:p>
        </p:txBody>
      </p:sp>
      <p:sp>
        <p:nvSpPr>
          <p:cNvPr id="18" name="Text Box 6"/>
          <p:cNvSpPr txBox="1">
            <a:spLocks noChangeArrowheads="1"/>
          </p:cNvSpPr>
          <p:nvPr/>
        </p:nvSpPr>
        <p:spPr bwMode="auto">
          <a:xfrm>
            <a:off x="1247775" y="253206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若每隔 </a:t>
            </a:r>
            <a:r>
              <a:rPr lang="en-US" altLang="zh-CN" sz="2800" b="1">
                <a:solidFill>
                  <a:schemeClr val="folHlink"/>
                </a:solidFill>
                <a:cs typeface="Times New Roman" panose="02020603050405020304" pitchFamily="18" charset="0"/>
              </a:rPr>
              <a:t>15.6 </a:t>
            </a:r>
            <a:r>
              <a:rPr lang="en-US" altLang="zh-CN" sz="2800" b="1">
                <a:solidFill>
                  <a:schemeClr val="folHlink"/>
                </a:solidFill>
                <a:latin typeface="宋体" panose="02010600030101010101" pitchFamily="2" charset="-122"/>
                <a:sym typeface="Symbol" panose="05050102010706020507" pitchFamily="18" charset="2"/>
              </a:rPr>
              <a:t></a:t>
            </a:r>
            <a:r>
              <a:rPr lang="en-US" altLang="zh-CN" sz="2800" b="1">
                <a:solidFill>
                  <a:schemeClr val="folHlink"/>
                </a:solidFill>
                <a:latin typeface="宋体" panose="02010600030101010101" pitchFamily="2" charset="-122"/>
              </a:rPr>
              <a:t>s</a:t>
            </a:r>
            <a:r>
              <a:rPr lang="en-US" altLang="zh-CN" sz="2800" b="1"/>
              <a:t> </a:t>
            </a:r>
            <a:r>
              <a:rPr lang="zh-CN" altLang="en-US" sz="2800" b="1"/>
              <a:t>刷新一行</a:t>
            </a:r>
          </a:p>
        </p:txBody>
      </p:sp>
      <p:sp>
        <p:nvSpPr>
          <p:cNvPr id="19" name="Text Box 7"/>
          <p:cNvSpPr txBox="1">
            <a:spLocks noChangeArrowheads="1"/>
          </p:cNvSpPr>
          <p:nvPr/>
        </p:nvSpPr>
        <p:spPr bwMode="auto">
          <a:xfrm>
            <a:off x="1247775" y="5568950"/>
            <a:ext cx="701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每行每隔 </a:t>
            </a:r>
            <a:r>
              <a:rPr lang="zh-CN" altLang="en-US" sz="2800" b="1">
                <a:solidFill>
                  <a:schemeClr val="folHlink"/>
                </a:solidFill>
              </a:rPr>
              <a:t>2 </a:t>
            </a:r>
            <a:r>
              <a:rPr lang="en-US" altLang="zh-CN" sz="2800" b="1">
                <a:solidFill>
                  <a:schemeClr val="folHlink"/>
                </a:solidFill>
              </a:rPr>
              <a:t>ms</a:t>
            </a:r>
            <a:r>
              <a:rPr lang="en-US" altLang="zh-CN" sz="2800" b="1"/>
              <a:t> </a:t>
            </a:r>
            <a:r>
              <a:rPr lang="zh-CN" altLang="en-US" sz="2800" b="1"/>
              <a:t>刷新一次</a:t>
            </a:r>
          </a:p>
        </p:txBody>
      </p:sp>
      <p:sp>
        <p:nvSpPr>
          <p:cNvPr id="20" name="Rectangle 9"/>
          <p:cNvSpPr>
            <a:spLocks noChangeArrowheads="1"/>
          </p:cNvSpPr>
          <p:nvPr/>
        </p:nvSpPr>
        <p:spPr bwMode="auto">
          <a:xfrm>
            <a:off x="638175" y="3221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1" name="Object 2"/>
          <p:cNvGraphicFramePr>
            <a:graphicFrameLocks noChangeAspect="1"/>
          </p:cNvGraphicFramePr>
          <p:nvPr/>
        </p:nvGraphicFramePr>
        <p:xfrm>
          <a:off x="1393825" y="3279775"/>
          <a:ext cx="7561263" cy="2016125"/>
        </p:xfrm>
        <a:graphic>
          <a:graphicData uri="http://schemas.openxmlformats.org/presentationml/2006/ole">
            <mc:AlternateContent xmlns:mc="http://schemas.openxmlformats.org/markup-compatibility/2006">
              <mc:Choice xmlns:v="urn:schemas-microsoft-com:vml" Requires="v">
                <p:oleObj name="Visio" r:id="rId3" imgW="3943350" imgH="990600" progId="Visio.Drawing.11">
                  <p:embed/>
                </p:oleObj>
              </mc:Choice>
              <mc:Fallback>
                <p:oleObj name="Visio" r:id="rId3" imgW="3943350" imgH="99060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825" y="3279775"/>
                        <a:ext cx="7561263" cy="20161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out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7" grpId="0" autoUpdateAnimBg="0"/>
      <p:bldP spid="18" grpId="0"/>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23425"/>
            <a:ext cx="10515600" cy="751156"/>
          </a:xfrm>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动态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和静态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的比较</a:t>
            </a:r>
            <a:endParaRPr lang="zh-CN" altLang="en-US" b="1" dirty="0">
              <a:solidFill>
                <a:schemeClr val="folHlink"/>
              </a:solidFill>
              <a:latin typeface="Times New Roman" panose="02020603050405020304" pitchFamily="18" charset="0"/>
              <a:cs typeface="Times New Roman" panose="02020603050405020304" pitchFamily="18" charset="0"/>
              <a:sym typeface="+mn-ea"/>
            </a:endParaRPr>
          </a:p>
        </p:txBody>
      </p:sp>
      <p:sp>
        <p:nvSpPr>
          <p:cNvPr id="4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67</a:t>
            </a:fld>
            <a:endParaRPr lang="zh-CN" altLang="en-US" dirty="0"/>
          </a:p>
        </p:txBody>
      </p:sp>
      <p:grpSp>
        <p:nvGrpSpPr>
          <p:cNvPr id="41" name="Group 3"/>
          <p:cNvGrpSpPr/>
          <p:nvPr/>
        </p:nvGrpSpPr>
        <p:grpSpPr bwMode="auto">
          <a:xfrm>
            <a:off x="5133975" y="1281113"/>
            <a:ext cx="4648200" cy="457200"/>
            <a:chOff x="2112" y="787"/>
            <a:chExt cx="2928" cy="288"/>
          </a:xfrm>
        </p:grpSpPr>
        <p:sp>
          <p:nvSpPr>
            <p:cNvPr id="42" name="Text Box 4"/>
            <p:cNvSpPr txBox="1">
              <a:spLocks noChangeArrowheads="1"/>
            </p:cNvSpPr>
            <p:nvPr/>
          </p:nvSpPr>
          <p:spPr bwMode="auto">
            <a:xfrm>
              <a:off x="2112"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DRAM</a:t>
              </a:r>
            </a:p>
          </p:txBody>
        </p:sp>
        <p:sp>
          <p:nvSpPr>
            <p:cNvPr id="43" name="Text Box 5"/>
            <p:cNvSpPr txBox="1">
              <a:spLocks noChangeArrowheads="1"/>
            </p:cNvSpPr>
            <p:nvPr/>
          </p:nvSpPr>
          <p:spPr bwMode="auto">
            <a:xfrm>
              <a:off x="3504"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SRAM</a:t>
              </a:r>
            </a:p>
          </p:txBody>
        </p:sp>
      </p:grpSp>
      <p:sp>
        <p:nvSpPr>
          <p:cNvPr id="44" name="Text Box 6"/>
          <p:cNvSpPr txBox="1">
            <a:spLocks noChangeArrowheads="1"/>
          </p:cNvSpPr>
          <p:nvPr/>
        </p:nvSpPr>
        <p:spPr bwMode="auto">
          <a:xfrm>
            <a:off x="3000375" y="18907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存储原理</a:t>
            </a:r>
          </a:p>
        </p:txBody>
      </p:sp>
      <p:sp>
        <p:nvSpPr>
          <p:cNvPr id="45" name="Text Box 7"/>
          <p:cNvSpPr txBox="1">
            <a:spLocks noChangeArrowheads="1"/>
          </p:cNvSpPr>
          <p:nvPr/>
        </p:nvSpPr>
        <p:spPr bwMode="auto">
          <a:xfrm>
            <a:off x="3000375" y="257016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集成度</a:t>
            </a:r>
          </a:p>
        </p:txBody>
      </p:sp>
      <p:sp>
        <p:nvSpPr>
          <p:cNvPr id="46" name="Text Box 8"/>
          <p:cNvSpPr txBox="1">
            <a:spLocks noChangeArrowheads="1"/>
          </p:cNvSpPr>
          <p:nvPr/>
        </p:nvSpPr>
        <p:spPr bwMode="auto">
          <a:xfrm>
            <a:off x="3000375" y="32512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芯片引脚</a:t>
            </a:r>
          </a:p>
        </p:txBody>
      </p:sp>
      <p:sp>
        <p:nvSpPr>
          <p:cNvPr id="47" name="Text Box 9"/>
          <p:cNvSpPr txBox="1">
            <a:spLocks noChangeArrowheads="1"/>
          </p:cNvSpPr>
          <p:nvPr/>
        </p:nvSpPr>
        <p:spPr bwMode="auto">
          <a:xfrm>
            <a:off x="3000375" y="39322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功耗</a:t>
            </a:r>
          </a:p>
        </p:txBody>
      </p:sp>
      <p:sp>
        <p:nvSpPr>
          <p:cNvPr id="48" name="Text Box 10"/>
          <p:cNvSpPr txBox="1">
            <a:spLocks noChangeArrowheads="1"/>
          </p:cNvSpPr>
          <p:nvPr/>
        </p:nvSpPr>
        <p:spPr bwMode="auto">
          <a:xfrm>
            <a:off x="3000375" y="461327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价格</a:t>
            </a:r>
          </a:p>
        </p:txBody>
      </p:sp>
      <p:sp>
        <p:nvSpPr>
          <p:cNvPr id="49" name="Text Box 11"/>
          <p:cNvSpPr txBox="1">
            <a:spLocks noChangeArrowheads="1"/>
          </p:cNvSpPr>
          <p:nvPr/>
        </p:nvSpPr>
        <p:spPr bwMode="auto">
          <a:xfrm>
            <a:off x="3000375" y="52943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速度</a:t>
            </a:r>
          </a:p>
        </p:txBody>
      </p:sp>
      <p:sp>
        <p:nvSpPr>
          <p:cNvPr id="50" name="Text Box 12"/>
          <p:cNvSpPr txBox="1">
            <a:spLocks noChangeArrowheads="1"/>
          </p:cNvSpPr>
          <p:nvPr/>
        </p:nvSpPr>
        <p:spPr bwMode="auto">
          <a:xfrm>
            <a:off x="3000375" y="597535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刷新</a:t>
            </a:r>
          </a:p>
        </p:txBody>
      </p:sp>
      <p:grpSp>
        <p:nvGrpSpPr>
          <p:cNvPr id="51" name="Group 13"/>
          <p:cNvGrpSpPr/>
          <p:nvPr/>
        </p:nvGrpSpPr>
        <p:grpSpPr bwMode="auto">
          <a:xfrm>
            <a:off x="5210175" y="1890713"/>
            <a:ext cx="4648200" cy="457200"/>
            <a:chOff x="2160" y="1171"/>
            <a:chExt cx="2928" cy="288"/>
          </a:xfrm>
        </p:grpSpPr>
        <p:sp>
          <p:nvSpPr>
            <p:cNvPr id="52" name="Text Box 14"/>
            <p:cNvSpPr txBox="1">
              <a:spLocks noChangeArrowheads="1"/>
            </p:cNvSpPr>
            <p:nvPr/>
          </p:nvSpPr>
          <p:spPr bwMode="auto">
            <a:xfrm>
              <a:off x="2160"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电容</a:t>
              </a:r>
            </a:p>
          </p:txBody>
        </p:sp>
        <p:sp>
          <p:nvSpPr>
            <p:cNvPr id="53" name="Text Box 15"/>
            <p:cNvSpPr txBox="1">
              <a:spLocks noChangeArrowheads="1"/>
            </p:cNvSpPr>
            <p:nvPr/>
          </p:nvSpPr>
          <p:spPr bwMode="auto">
            <a:xfrm>
              <a:off x="3552"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触发器</a:t>
              </a:r>
            </a:p>
          </p:txBody>
        </p:sp>
      </p:grpSp>
      <p:grpSp>
        <p:nvGrpSpPr>
          <p:cNvPr id="54" name="Group 16"/>
          <p:cNvGrpSpPr/>
          <p:nvPr/>
        </p:nvGrpSpPr>
        <p:grpSpPr bwMode="auto">
          <a:xfrm>
            <a:off x="5210175" y="2570163"/>
            <a:ext cx="4648200" cy="457200"/>
            <a:chOff x="2160" y="1599"/>
            <a:chExt cx="2928" cy="288"/>
          </a:xfrm>
        </p:grpSpPr>
        <p:sp>
          <p:nvSpPr>
            <p:cNvPr id="55" name="Text Box 17"/>
            <p:cNvSpPr txBox="1">
              <a:spLocks noChangeArrowheads="1"/>
            </p:cNvSpPr>
            <p:nvPr/>
          </p:nvSpPr>
          <p:spPr bwMode="auto">
            <a:xfrm>
              <a:off x="2160"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sp>
          <p:nvSpPr>
            <p:cNvPr id="56" name="Text Box 18"/>
            <p:cNvSpPr txBox="1">
              <a:spLocks noChangeArrowheads="1"/>
            </p:cNvSpPr>
            <p:nvPr/>
          </p:nvSpPr>
          <p:spPr bwMode="auto">
            <a:xfrm>
              <a:off x="3552"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grpSp>
      <p:grpSp>
        <p:nvGrpSpPr>
          <p:cNvPr id="57" name="Group 19"/>
          <p:cNvGrpSpPr/>
          <p:nvPr/>
        </p:nvGrpSpPr>
        <p:grpSpPr bwMode="auto">
          <a:xfrm>
            <a:off x="5210175" y="3251200"/>
            <a:ext cx="4648200" cy="457200"/>
            <a:chOff x="2160" y="2028"/>
            <a:chExt cx="2928" cy="288"/>
          </a:xfrm>
        </p:grpSpPr>
        <p:sp>
          <p:nvSpPr>
            <p:cNvPr id="58" name="Text Box 20"/>
            <p:cNvSpPr txBox="1">
              <a:spLocks noChangeArrowheads="1"/>
            </p:cNvSpPr>
            <p:nvPr/>
          </p:nvSpPr>
          <p:spPr bwMode="auto">
            <a:xfrm>
              <a:off x="2160"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少</a:t>
              </a:r>
            </a:p>
          </p:txBody>
        </p:sp>
        <p:sp>
          <p:nvSpPr>
            <p:cNvPr id="59" name="Text Box 21"/>
            <p:cNvSpPr txBox="1">
              <a:spLocks noChangeArrowheads="1"/>
            </p:cNvSpPr>
            <p:nvPr/>
          </p:nvSpPr>
          <p:spPr bwMode="auto">
            <a:xfrm>
              <a:off x="3552"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多</a:t>
              </a:r>
            </a:p>
          </p:txBody>
        </p:sp>
      </p:grpSp>
      <p:grpSp>
        <p:nvGrpSpPr>
          <p:cNvPr id="60" name="Group 22"/>
          <p:cNvGrpSpPr/>
          <p:nvPr/>
        </p:nvGrpSpPr>
        <p:grpSpPr bwMode="auto">
          <a:xfrm>
            <a:off x="5210175" y="3932238"/>
            <a:ext cx="4648200" cy="457200"/>
            <a:chOff x="2160" y="2457"/>
            <a:chExt cx="2928" cy="288"/>
          </a:xfrm>
        </p:grpSpPr>
        <p:sp>
          <p:nvSpPr>
            <p:cNvPr id="61" name="Text Box 23"/>
            <p:cNvSpPr txBox="1">
              <a:spLocks noChangeArrowheads="1"/>
            </p:cNvSpPr>
            <p:nvPr/>
          </p:nvSpPr>
          <p:spPr bwMode="auto">
            <a:xfrm>
              <a:off x="2160"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小</a:t>
              </a:r>
            </a:p>
          </p:txBody>
        </p:sp>
        <p:sp>
          <p:nvSpPr>
            <p:cNvPr id="62" name="Text Box 24"/>
            <p:cNvSpPr txBox="1">
              <a:spLocks noChangeArrowheads="1"/>
            </p:cNvSpPr>
            <p:nvPr/>
          </p:nvSpPr>
          <p:spPr bwMode="auto">
            <a:xfrm>
              <a:off x="3552"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大</a:t>
              </a:r>
            </a:p>
          </p:txBody>
        </p:sp>
      </p:grpSp>
      <p:grpSp>
        <p:nvGrpSpPr>
          <p:cNvPr id="63" name="Group 25"/>
          <p:cNvGrpSpPr/>
          <p:nvPr/>
        </p:nvGrpSpPr>
        <p:grpSpPr bwMode="auto">
          <a:xfrm>
            <a:off x="5210175" y="4613275"/>
            <a:ext cx="4648200" cy="457200"/>
            <a:chOff x="2160" y="2886"/>
            <a:chExt cx="2928" cy="288"/>
          </a:xfrm>
        </p:grpSpPr>
        <p:sp>
          <p:nvSpPr>
            <p:cNvPr id="64" name="Text Box 26"/>
            <p:cNvSpPr txBox="1">
              <a:spLocks noChangeArrowheads="1"/>
            </p:cNvSpPr>
            <p:nvPr/>
          </p:nvSpPr>
          <p:spPr bwMode="auto">
            <a:xfrm>
              <a:off x="2160"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sp>
          <p:nvSpPr>
            <p:cNvPr id="65" name="Text Box 27"/>
            <p:cNvSpPr txBox="1">
              <a:spLocks noChangeArrowheads="1"/>
            </p:cNvSpPr>
            <p:nvPr/>
          </p:nvSpPr>
          <p:spPr bwMode="auto">
            <a:xfrm>
              <a:off x="3552"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grpSp>
      <p:grpSp>
        <p:nvGrpSpPr>
          <p:cNvPr id="66" name="Group 28"/>
          <p:cNvGrpSpPr/>
          <p:nvPr/>
        </p:nvGrpSpPr>
        <p:grpSpPr bwMode="auto">
          <a:xfrm>
            <a:off x="5210175" y="5294313"/>
            <a:ext cx="4648200" cy="457200"/>
            <a:chOff x="2160" y="3315"/>
            <a:chExt cx="2928" cy="288"/>
          </a:xfrm>
        </p:grpSpPr>
        <p:sp>
          <p:nvSpPr>
            <p:cNvPr id="67" name="Text Box 29"/>
            <p:cNvSpPr txBox="1">
              <a:spLocks noChangeArrowheads="1"/>
            </p:cNvSpPr>
            <p:nvPr/>
          </p:nvSpPr>
          <p:spPr bwMode="auto">
            <a:xfrm>
              <a:off x="2160"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慢</a:t>
              </a:r>
            </a:p>
          </p:txBody>
        </p:sp>
        <p:sp>
          <p:nvSpPr>
            <p:cNvPr id="68" name="Text Box 30"/>
            <p:cNvSpPr txBox="1">
              <a:spLocks noChangeArrowheads="1"/>
            </p:cNvSpPr>
            <p:nvPr/>
          </p:nvSpPr>
          <p:spPr bwMode="auto">
            <a:xfrm>
              <a:off x="3552"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快</a:t>
              </a:r>
            </a:p>
          </p:txBody>
        </p:sp>
      </p:grpSp>
      <p:grpSp>
        <p:nvGrpSpPr>
          <p:cNvPr id="69" name="Group 31"/>
          <p:cNvGrpSpPr/>
          <p:nvPr/>
        </p:nvGrpSpPr>
        <p:grpSpPr bwMode="auto">
          <a:xfrm>
            <a:off x="5210175" y="5975350"/>
            <a:ext cx="4648200" cy="457200"/>
            <a:chOff x="2160" y="3744"/>
            <a:chExt cx="2928" cy="288"/>
          </a:xfrm>
        </p:grpSpPr>
        <p:sp>
          <p:nvSpPr>
            <p:cNvPr id="70" name="Text Box 32"/>
            <p:cNvSpPr txBox="1">
              <a:spLocks noChangeArrowheads="1"/>
            </p:cNvSpPr>
            <p:nvPr/>
          </p:nvSpPr>
          <p:spPr bwMode="auto">
            <a:xfrm>
              <a:off x="2160"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有</a:t>
              </a:r>
            </a:p>
          </p:txBody>
        </p:sp>
        <p:sp>
          <p:nvSpPr>
            <p:cNvPr id="71" name="Text Box 33"/>
            <p:cNvSpPr txBox="1">
              <a:spLocks noChangeArrowheads="1"/>
            </p:cNvSpPr>
            <p:nvPr/>
          </p:nvSpPr>
          <p:spPr bwMode="auto">
            <a:xfrm>
              <a:off x="3552"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无</a:t>
              </a:r>
            </a:p>
          </p:txBody>
        </p:sp>
      </p:grpSp>
      <p:grpSp>
        <p:nvGrpSpPr>
          <p:cNvPr id="72" name="Group 34"/>
          <p:cNvGrpSpPr/>
          <p:nvPr/>
        </p:nvGrpSpPr>
        <p:grpSpPr bwMode="auto">
          <a:xfrm>
            <a:off x="4143375" y="1233488"/>
            <a:ext cx="1066800" cy="550862"/>
            <a:chOff x="1488" y="757"/>
            <a:chExt cx="672" cy="347"/>
          </a:xfrm>
        </p:grpSpPr>
        <p:sp>
          <p:nvSpPr>
            <p:cNvPr id="73" name="AutoShape 35"/>
            <p:cNvSpPr>
              <a:spLocks noChangeArrowheads="1"/>
            </p:cNvSpPr>
            <p:nvPr/>
          </p:nvSpPr>
          <p:spPr bwMode="auto">
            <a:xfrm>
              <a:off x="1488" y="768"/>
              <a:ext cx="672" cy="336"/>
            </a:xfrm>
            <a:prstGeom prst="wedgeRoundRectCallout">
              <a:avLst>
                <a:gd name="adj1" fmla="val 97306"/>
                <a:gd name="adj2" fmla="val -25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4" name="Text Box 36"/>
            <p:cNvSpPr txBox="1">
              <a:spLocks noChangeArrowheads="1"/>
            </p:cNvSpPr>
            <p:nvPr/>
          </p:nvSpPr>
          <p:spPr bwMode="auto">
            <a:xfrm>
              <a:off x="1528" y="757"/>
              <a:ext cx="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主存</a:t>
              </a:r>
            </a:p>
          </p:txBody>
        </p:sp>
      </p:grpSp>
      <p:grpSp>
        <p:nvGrpSpPr>
          <p:cNvPr id="75" name="Group 37"/>
          <p:cNvGrpSpPr/>
          <p:nvPr/>
        </p:nvGrpSpPr>
        <p:grpSpPr bwMode="auto">
          <a:xfrm>
            <a:off x="9553575" y="1708150"/>
            <a:ext cx="1219200" cy="561975"/>
            <a:chOff x="4896" y="1104"/>
            <a:chExt cx="816" cy="384"/>
          </a:xfrm>
        </p:grpSpPr>
        <p:sp>
          <p:nvSpPr>
            <p:cNvPr id="76" name="AutoShape 38"/>
            <p:cNvSpPr>
              <a:spLocks noChangeArrowheads="1"/>
            </p:cNvSpPr>
            <p:nvPr/>
          </p:nvSpPr>
          <p:spPr bwMode="auto">
            <a:xfrm>
              <a:off x="4896" y="1104"/>
              <a:ext cx="816" cy="384"/>
            </a:xfrm>
            <a:prstGeom prst="wedgeRoundRectCallout">
              <a:avLst>
                <a:gd name="adj1" fmla="val -106250"/>
                <a:gd name="adj2" fmla="val -5650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7" name="Text Box 39"/>
            <p:cNvSpPr txBox="1">
              <a:spLocks noChangeArrowheads="1"/>
            </p:cNvSpPr>
            <p:nvPr/>
          </p:nvSpPr>
          <p:spPr bwMode="auto">
            <a:xfrm>
              <a:off x="4992" y="1104"/>
              <a:ext cx="6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缓存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blinds(horizontal)">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linds(horizontal)">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blinds(horizontal)">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blinds(horizontal)">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linds(horizontal)">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blinds(horizontal)">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blinds(horizontal)">
                                      <p:cBhvr>
                                        <p:cTn id="57" dur="500"/>
                                        <p:tgtEl>
                                          <p:spTgt spid="6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blinds(horizontal)">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blinds(horizontal)">
                                      <p:cBhvr>
                                        <p:cTn id="67" dur="500"/>
                                        <p:tgtEl>
                                          <p:spTgt spid="6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blinds(horizontal)">
                                      <p:cBhvr>
                                        <p:cTn id="72" dur="500"/>
                                        <p:tgtEl>
                                          <p:spTgt spid="5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blinds(horizontal)">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blinds(horizontal)">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blinds(horizontal)">
                                      <p:cBhvr>
                                        <p:cTn id="8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utoUpdateAnimBg="0"/>
      <p:bldP spid="45" grpId="0" autoUpdateAnimBg="0"/>
      <p:bldP spid="46" grpId="0" autoUpdateAnimBg="0"/>
      <p:bldP spid="47" grpId="0" autoUpdateAnimBg="0"/>
      <p:bldP spid="48" grpId="0" autoUpdateAnimBg="0"/>
      <p:bldP spid="49" grpId="0" autoUpdateAnimBg="0"/>
      <p:bldP spid="50"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ym typeface="+mn-ea"/>
              </a:rPr>
              <a:t>一、概述</a:t>
            </a:r>
            <a:endParaRPr lang="en-US" altLang="zh-CN" sz="2500" b="1" dirty="0">
              <a:sym typeface="+mn-ea"/>
            </a:endParaRPr>
          </a:p>
          <a:p>
            <a:pPr marL="0" indent="0">
              <a:spcBef>
                <a:spcPct val="0"/>
              </a:spcBef>
              <a:buNone/>
            </a:pPr>
            <a:r>
              <a:rPr lang="zh-CN" altLang="en-US" sz="2500" b="1" dirty="0">
                <a:sym typeface="+mn-ea"/>
              </a:rPr>
              <a:t>二、半导体存储芯片简介</a:t>
            </a:r>
            <a:endParaRPr lang="en-US" altLang="zh-CN" sz="2500" b="1" dirty="0">
              <a:sym typeface="+mn-ea"/>
            </a:endParaRPr>
          </a:p>
          <a:p>
            <a:pPr marL="0" indent="0">
              <a:spcBef>
                <a:spcPct val="0"/>
              </a:spcBef>
              <a:buNone/>
            </a:pPr>
            <a:r>
              <a:rPr lang="zh-CN" altLang="en-US" sz="2500" b="1" dirty="0">
                <a:sym typeface="+mn-ea"/>
              </a:rPr>
              <a:t>三、随机存取存储器（</a:t>
            </a:r>
            <a:r>
              <a:rPr lang="en-US" altLang="zh-CN" sz="2500" b="1" dirty="0">
                <a:sym typeface="+mn-ea"/>
              </a:rPr>
              <a:t>RAM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solidFill>
                  <a:srgbClr val="0000FF"/>
                </a:solidFill>
                <a:sym typeface="+mn-ea"/>
              </a:rPr>
              <a:t>四、只读存储器（</a:t>
            </a:r>
            <a:r>
              <a:rPr lang="en-US" altLang="zh-CN" sz="2500" b="1" dirty="0">
                <a:solidFill>
                  <a:srgbClr val="0000FF"/>
                </a:solidFill>
                <a:sym typeface="+mn-ea"/>
              </a:rPr>
              <a:t>ROM</a:t>
            </a:r>
            <a:r>
              <a:rPr lang="zh-CN" altLang="en-US" sz="2500" b="1" dirty="0">
                <a:solidFill>
                  <a:srgbClr val="0000FF"/>
                </a:solidFill>
                <a:sym typeface="+mn-ea"/>
              </a:rPr>
              <a:t>）</a:t>
            </a:r>
            <a:endParaRPr lang="en-US" altLang="zh-CN" sz="2500" b="1" dirty="0">
              <a:solidFill>
                <a:srgbClr val="0000FF"/>
              </a:solidFill>
              <a:sym typeface="+mn-ea"/>
            </a:endParaRPr>
          </a:p>
          <a:p>
            <a:pPr marL="0" indent="0">
              <a:lnSpc>
                <a:spcPct val="150000"/>
              </a:lnSpc>
              <a:spcBef>
                <a:spcPct val="0"/>
              </a:spcBef>
              <a:buNone/>
            </a:pPr>
            <a:r>
              <a:rPr lang="zh-CN" altLang="en-US" sz="2500" b="1" dirty="0"/>
              <a:t>五、存储器与</a:t>
            </a:r>
            <a:r>
              <a:rPr lang="en-US" altLang="zh-CN" sz="2500" b="1" dirty="0"/>
              <a:t>CPU</a:t>
            </a:r>
            <a:r>
              <a:rPr lang="zh-CN" altLang="en-US" sz="2500" b="1" dirty="0"/>
              <a:t>的连接</a:t>
            </a:r>
            <a:endParaRPr lang="en-US" altLang="zh-CN" sz="2500" b="1" dirty="0"/>
          </a:p>
          <a:p>
            <a:pPr marL="0" indent="0">
              <a:lnSpc>
                <a:spcPct val="150000"/>
              </a:lnSpc>
              <a:spcBef>
                <a:spcPct val="0"/>
              </a:spcBef>
              <a:buNone/>
            </a:pPr>
            <a:r>
              <a:rPr lang="zh-CN" altLang="en-US" sz="2500" b="1" dirty="0"/>
              <a:t>六、存储器的校验</a:t>
            </a:r>
            <a:endParaRPr lang="en-US" altLang="zh-CN" sz="2500" b="1" dirty="0"/>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68</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70757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29"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69</a:t>
            </a:fld>
            <a:endParaRPr lang="zh-CN" altLang="en-US" dirty="0"/>
          </a:p>
        </p:txBody>
      </p:sp>
      <p:sp>
        <p:nvSpPr>
          <p:cNvPr id="32" name="Text Box 2"/>
          <p:cNvSpPr txBox="1">
            <a:spLocks noChangeArrowheads="1"/>
          </p:cNvSpPr>
          <p:nvPr/>
        </p:nvSpPr>
        <p:spPr bwMode="auto">
          <a:xfrm>
            <a:off x="581025" y="952500"/>
            <a:ext cx="82892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 四、只读存储器（</a:t>
            </a:r>
            <a:r>
              <a:rPr lang="en-US" altLang="zh-CN" sz="3200" b="1" dirty="0"/>
              <a:t>Read Only Memory） </a:t>
            </a:r>
          </a:p>
        </p:txBody>
      </p:sp>
      <p:sp>
        <p:nvSpPr>
          <p:cNvPr id="33" name="Text Box 3"/>
          <p:cNvSpPr txBox="1">
            <a:spLocks noChangeArrowheads="1"/>
          </p:cNvSpPr>
          <p:nvPr/>
        </p:nvSpPr>
        <p:spPr bwMode="auto">
          <a:xfrm>
            <a:off x="927100" y="1572281"/>
            <a:ext cx="4225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1.  掩模 </a:t>
            </a:r>
            <a:r>
              <a:rPr lang="en-US" altLang="zh-CN" sz="2800" b="1"/>
              <a:t>ROM ( MROM ) </a:t>
            </a:r>
          </a:p>
        </p:txBody>
      </p:sp>
      <p:sp>
        <p:nvSpPr>
          <p:cNvPr id="34" name="Text Box 4"/>
          <p:cNvSpPr txBox="1">
            <a:spLocks noChangeArrowheads="1"/>
          </p:cNvSpPr>
          <p:nvPr/>
        </p:nvSpPr>
        <p:spPr bwMode="auto">
          <a:xfrm>
            <a:off x="1543050" y="2207281"/>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行列选择线交叉处有 </a:t>
            </a:r>
            <a:r>
              <a:rPr lang="en-US" altLang="zh-CN" sz="2800" b="1"/>
              <a:t>MOS </a:t>
            </a:r>
            <a:r>
              <a:rPr lang="zh-CN" altLang="en-US" sz="2800" b="1"/>
              <a:t>管为“1”</a:t>
            </a:r>
          </a:p>
        </p:txBody>
      </p:sp>
      <p:sp>
        <p:nvSpPr>
          <p:cNvPr id="35" name="Text Box 5"/>
          <p:cNvSpPr txBox="1">
            <a:spLocks noChangeArrowheads="1"/>
          </p:cNvSpPr>
          <p:nvPr/>
        </p:nvSpPr>
        <p:spPr bwMode="auto">
          <a:xfrm>
            <a:off x="1543050" y="2842281"/>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行列选择线交叉处无 </a:t>
            </a:r>
            <a:r>
              <a:rPr lang="en-US" altLang="zh-CN" sz="2800" b="1"/>
              <a:t>MOS </a:t>
            </a:r>
            <a:r>
              <a:rPr lang="zh-CN" altLang="en-US" sz="2800" b="1"/>
              <a:t>管为“0”</a:t>
            </a:r>
          </a:p>
        </p:txBody>
      </p:sp>
      <p:sp>
        <p:nvSpPr>
          <p:cNvPr id="36" name="Text Box 6"/>
          <p:cNvSpPr txBox="1">
            <a:spLocks noChangeArrowheads="1"/>
          </p:cNvSpPr>
          <p:nvPr/>
        </p:nvSpPr>
        <p:spPr bwMode="auto">
          <a:xfrm>
            <a:off x="933450" y="3477281"/>
            <a:ext cx="40430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 2.  </a:t>
            </a:r>
            <a:r>
              <a:rPr lang="en-US" altLang="zh-CN" sz="2800" b="1" dirty="0"/>
              <a:t>PROM (</a:t>
            </a:r>
            <a:r>
              <a:rPr lang="zh-CN" altLang="en-US" sz="2800" b="1" dirty="0"/>
              <a:t>一次性编程) </a:t>
            </a:r>
          </a:p>
        </p:txBody>
      </p:sp>
      <p:grpSp>
        <p:nvGrpSpPr>
          <p:cNvPr id="37" name="Group 7"/>
          <p:cNvGrpSpPr/>
          <p:nvPr/>
        </p:nvGrpSpPr>
        <p:grpSpPr bwMode="auto">
          <a:xfrm>
            <a:off x="1352550" y="3975100"/>
            <a:ext cx="4268788" cy="2819400"/>
            <a:chOff x="672" y="2400"/>
            <a:chExt cx="2689" cy="1776"/>
          </a:xfrm>
        </p:grpSpPr>
        <p:grpSp>
          <p:nvGrpSpPr>
            <p:cNvPr id="38" name="Group 8"/>
            <p:cNvGrpSpPr/>
            <p:nvPr/>
          </p:nvGrpSpPr>
          <p:grpSpPr bwMode="auto">
            <a:xfrm>
              <a:off x="1344" y="2400"/>
              <a:ext cx="1968" cy="1680"/>
              <a:chOff x="1344" y="2544"/>
              <a:chExt cx="1968" cy="1680"/>
            </a:xfrm>
          </p:grpSpPr>
          <p:sp>
            <p:nvSpPr>
              <p:cNvPr id="43" name="Line 9"/>
              <p:cNvSpPr>
                <a:spLocks noChangeShapeType="1"/>
              </p:cNvSpPr>
              <p:nvPr/>
            </p:nvSpPr>
            <p:spPr bwMode="auto">
              <a:xfrm>
                <a:off x="1344" y="2784"/>
                <a:ext cx="1968"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10"/>
              <p:cNvSpPr>
                <a:spLocks noChangeShapeType="1"/>
              </p:cNvSpPr>
              <p:nvPr/>
            </p:nvSpPr>
            <p:spPr bwMode="auto">
              <a:xfrm>
                <a:off x="2928" y="2544"/>
                <a:ext cx="0" cy="168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Freeform 11"/>
              <p:cNvSpPr/>
              <p:nvPr/>
            </p:nvSpPr>
            <p:spPr bwMode="auto">
              <a:xfrm>
                <a:off x="1872" y="2784"/>
                <a:ext cx="288" cy="480"/>
              </a:xfrm>
              <a:custGeom>
                <a:avLst/>
                <a:gdLst>
                  <a:gd name="T0" fmla="*/ 0 w 288"/>
                  <a:gd name="T1" fmla="*/ 0 h 480"/>
                  <a:gd name="T2" fmla="*/ 0 w 288"/>
                  <a:gd name="T3" fmla="*/ 480 h 480"/>
                  <a:gd name="T4" fmla="*/ 288 w 288"/>
                  <a:gd name="T5" fmla="*/ 480 h 480"/>
                  <a:gd name="T6" fmla="*/ 0 60000 65536"/>
                  <a:gd name="T7" fmla="*/ 0 60000 65536"/>
                  <a:gd name="T8" fmla="*/ 0 60000 65536"/>
                  <a:gd name="T9" fmla="*/ 0 w 288"/>
                  <a:gd name="T10" fmla="*/ 0 h 480"/>
                  <a:gd name="T11" fmla="*/ 288 w 288"/>
                  <a:gd name="T12" fmla="*/ 480 h 480"/>
                </a:gdLst>
                <a:ahLst/>
                <a:cxnLst>
                  <a:cxn ang="T6">
                    <a:pos x="T0" y="T1"/>
                  </a:cxn>
                  <a:cxn ang="T7">
                    <a:pos x="T2" y="T3"/>
                  </a:cxn>
                  <a:cxn ang="T8">
                    <a:pos x="T4" y="T5"/>
                  </a:cxn>
                </a:cxnLst>
                <a:rect l="T9" t="T10" r="T11" b="T12"/>
                <a:pathLst>
                  <a:path w="288" h="480">
                    <a:moveTo>
                      <a:pt x="0" y="0"/>
                    </a:moveTo>
                    <a:lnTo>
                      <a:pt x="0" y="480"/>
                    </a:lnTo>
                    <a:lnTo>
                      <a:pt x="288" y="480"/>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Freeform 12"/>
              <p:cNvSpPr/>
              <p:nvPr/>
            </p:nvSpPr>
            <p:spPr bwMode="auto">
              <a:xfrm>
                <a:off x="2160" y="3024"/>
                <a:ext cx="96" cy="240"/>
              </a:xfrm>
              <a:custGeom>
                <a:avLst/>
                <a:gdLst>
                  <a:gd name="T0" fmla="*/ 0 w 96"/>
                  <a:gd name="T1" fmla="*/ 240 h 240"/>
                  <a:gd name="T2" fmla="*/ 96 w 96"/>
                  <a:gd name="T3" fmla="*/ 144 h 240"/>
                  <a:gd name="T4" fmla="*/ 96 w 96"/>
                  <a:gd name="T5" fmla="*/ 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0" y="240"/>
                    </a:moveTo>
                    <a:lnTo>
                      <a:pt x="96" y="144"/>
                    </a:lnTo>
                    <a:lnTo>
                      <a:pt x="96" y="0"/>
                    </a:lnTo>
                  </a:path>
                </a:pathLst>
              </a:custGeom>
              <a:noFill/>
              <a:ln w="57150">
                <a:solidFill>
                  <a:schemeClr val="folHlink"/>
                </a:solidFill>
                <a:round/>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7" name="Line 13"/>
              <p:cNvSpPr>
                <a:spLocks noChangeShapeType="1"/>
              </p:cNvSpPr>
              <p:nvPr/>
            </p:nvSpPr>
            <p:spPr bwMode="auto">
              <a:xfrm>
                <a:off x="2160" y="3168"/>
                <a:ext cx="0" cy="192"/>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14"/>
              <p:cNvSpPr>
                <a:spLocks noChangeShapeType="1"/>
              </p:cNvSpPr>
              <p:nvPr/>
            </p:nvSpPr>
            <p:spPr bwMode="auto">
              <a:xfrm>
                <a:off x="2160" y="3264"/>
                <a:ext cx="144" cy="144"/>
              </a:xfrm>
              <a:prstGeom prst="line">
                <a:avLst/>
              </a:prstGeom>
              <a:noFill/>
              <a:ln w="57150">
                <a:solidFill>
                  <a:schemeClr val="folHlink"/>
                </a:solidFill>
                <a:round/>
                <a:tailEnd type="triangle"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Freeform 15"/>
              <p:cNvSpPr/>
              <p:nvPr/>
            </p:nvSpPr>
            <p:spPr bwMode="auto">
              <a:xfrm>
                <a:off x="2208" y="3552"/>
                <a:ext cx="96" cy="288"/>
              </a:xfrm>
              <a:custGeom>
                <a:avLst/>
                <a:gdLst>
                  <a:gd name="T0" fmla="*/ 13 w 144"/>
                  <a:gd name="T1" fmla="*/ 0 h 336"/>
                  <a:gd name="T2" fmla="*/ 0 w 144"/>
                  <a:gd name="T3" fmla="*/ 38 h 336"/>
                  <a:gd name="T4" fmla="*/ 13 w 144"/>
                  <a:gd name="T5" fmla="*/ 95 h 336"/>
                  <a:gd name="T6" fmla="*/ 0 w 144"/>
                  <a:gd name="T7" fmla="*/ 134 h 336"/>
                  <a:gd name="T8" fmla="*/ 0 60000 65536"/>
                  <a:gd name="T9" fmla="*/ 0 60000 65536"/>
                  <a:gd name="T10" fmla="*/ 0 60000 65536"/>
                  <a:gd name="T11" fmla="*/ 0 60000 65536"/>
                  <a:gd name="T12" fmla="*/ 0 w 144"/>
                  <a:gd name="T13" fmla="*/ 0 h 336"/>
                  <a:gd name="T14" fmla="*/ 144 w 144"/>
                  <a:gd name="T15" fmla="*/ 336 h 336"/>
                </a:gdLst>
                <a:ahLst/>
                <a:cxnLst>
                  <a:cxn ang="T8">
                    <a:pos x="T0" y="T1"/>
                  </a:cxn>
                  <a:cxn ang="T9">
                    <a:pos x="T2" y="T3"/>
                  </a:cxn>
                  <a:cxn ang="T10">
                    <a:pos x="T4" y="T5"/>
                  </a:cxn>
                  <a:cxn ang="T11">
                    <a:pos x="T6" y="T7"/>
                  </a:cxn>
                </a:cxnLst>
                <a:rect l="T12" t="T13" r="T14" b="T15"/>
                <a:pathLst>
                  <a:path w="144" h="336">
                    <a:moveTo>
                      <a:pt x="144" y="0"/>
                    </a:moveTo>
                    <a:cubicBezTo>
                      <a:pt x="72" y="28"/>
                      <a:pt x="0" y="56"/>
                      <a:pt x="0" y="96"/>
                    </a:cubicBezTo>
                    <a:cubicBezTo>
                      <a:pt x="0" y="136"/>
                      <a:pt x="144" y="200"/>
                      <a:pt x="144" y="240"/>
                    </a:cubicBezTo>
                    <a:cubicBezTo>
                      <a:pt x="144" y="280"/>
                      <a:pt x="72" y="308"/>
                      <a:pt x="0" y="336"/>
                    </a:cubicBez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Freeform 16"/>
              <p:cNvSpPr/>
              <p:nvPr/>
            </p:nvSpPr>
            <p:spPr bwMode="auto">
              <a:xfrm>
                <a:off x="2208" y="3888"/>
                <a:ext cx="720" cy="144"/>
              </a:xfrm>
              <a:custGeom>
                <a:avLst/>
                <a:gdLst>
                  <a:gd name="T0" fmla="*/ 0 w 720"/>
                  <a:gd name="T1" fmla="*/ 0 h 144"/>
                  <a:gd name="T2" fmla="*/ 0 w 720"/>
                  <a:gd name="T3" fmla="*/ 144 h 144"/>
                  <a:gd name="T4" fmla="*/ 720 w 720"/>
                  <a:gd name="T5" fmla="*/ 144 h 144"/>
                  <a:gd name="T6" fmla="*/ 0 60000 65536"/>
                  <a:gd name="T7" fmla="*/ 0 60000 65536"/>
                  <a:gd name="T8" fmla="*/ 0 60000 65536"/>
                  <a:gd name="T9" fmla="*/ 0 w 720"/>
                  <a:gd name="T10" fmla="*/ 0 h 144"/>
                  <a:gd name="T11" fmla="*/ 720 w 720"/>
                  <a:gd name="T12" fmla="*/ 144 h 144"/>
                </a:gdLst>
                <a:ahLst/>
                <a:cxnLst>
                  <a:cxn ang="T6">
                    <a:pos x="T0" y="T1"/>
                  </a:cxn>
                  <a:cxn ang="T7">
                    <a:pos x="T2" y="T3"/>
                  </a:cxn>
                  <a:cxn ang="T8">
                    <a:pos x="T4" y="T5"/>
                  </a:cxn>
                </a:cxnLst>
                <a:rect l="T9" t="T10" r="T11" b="T12"/>
                <a:pathLst>
                  <a:path w="720" h="144">
                    <a:moveTo>
                      <a:pt x="0" y="0"/>
                    </a:moveTo>
                    <a:lnTo>
                      <a:pt x="0" y="144"/>
                    </a:lnTo>
                    <a:lnTo>
                      <a:pt x="720" y="144"/>
                    </a:lnTo>
                  </a:path>
                </a:pathLst>
              </a:custGeom>
              <a:noFill/>
              <a:ln w="57150">
                <a:solidFill>
                  <a:schemeClr val="folHlink"/>
                </a:solidFill>
                <a:round/>
                <a:tailEnd type="oval"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7"/>
              <p:cNvSpPr>
                <a:spLocks noChangeArrowheads="1"/>
              </p:cNvSpPr>
              <p:nvPr/>
            </p:nvSpPr>
            <p:spPr bwMode="auto">
              <a:xfrm>
                <a:off x="2230" y="2976"/>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Oval 18"/>
              <p:cNvSpPr>
                <a:spLocks noChangeArrowheads="1"/>
              </p:cNvSpPr>
              <p:nvPr/>
            </p:nvSpPr>
            <p:spPr bwMode="auto">
              <a:xfrm>
                <a:off x="2267" y="3504"/>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Line 19"/>
              <p:cNvSpPr>
                <a:spLocks noChangeShapeType="1"/>
              </p:cNvSpPr>
              <p:nvPr/>
            </p:nvSpPr>
            <p:spPr bwMode="auto">
              <a:xfrm>
                <a:off x="2296" y="3408"/>
                <a:ext cx="0" cy="96"/>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Oval 20"/>
              <p:cNvSpPr>
                <a:spLocks noChangeArrowheads="1"/>
              </p:cNvSpPr>
              <p:nvPr/>
            </p:nvSpPr>
            <p:spPr bwMode="auto">
              <a:xfrm>
                <a:off x="2180" y="3840"/>
                <a:ext cx="48" cy="48"/>
              </a:xfrm>
              <a:prstGeom prst="ellipse">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5" name="Text Box 21"/>
              <p:cNvSpPr txBox="1">
                <a:spLocks noChangeArrowheads="1"/>
              </p:cNvSpPr>
              <p:nvPr/>
            </p:nvSpPr>
            <p:spPr bwMode="auto">
              <a:xfrm>
                <a:off x="2160" y="278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i="1"/>
                  <a:t>V</a:t>
                </a:r>
                <a:r>
                  <a:rPr lang="en-US" altLang="zh-CN" b="1" baseline="-25000"/>
                  <a:t>CC</a:t>
                </a:r>
              </a:p>
            </p:txBody>
          </p:sp>
        </p:grpSp>
        <p:grpSp>
          <p:nvGrpSpPr>
            <p:cNvPr id="39" name="Group 22"/>
            <p:cNvGrpSpPr/>
            <p:nvPr/>
          </p:nvGrpSpPr>
          <p:grpSpPr bwMode="auto">
            <a:xfrm>
              <a:off x="672" y="2448"/>
              <a:ext cx="2689" cy="1728"/>
              <a:chOff x="672" y="2448"/>
              <a:chExt cx="2689" cy="1728"/>
            </a:xfrm>
          </p:grpSpPr>
          <p:sp>
            <p:nvSpPr>
              <p:cNvPr id="40" name="Text Box 23"/>
              <p:cNvSpPr txBox="1">
                <a:spLocks noChangeArrowheads="1"/>
              </p:cNvSpPr>
              <p:nvPr/>
            </p:nvSpPr>
            <p:spPr bwMode="auto">
              <a:xfrm>
                <a:off x="672" y="2448"/>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行线</a:t>
                </a:r>
              </a:p>
            </p:txBody>
          </p:sp>
          <p:sp>
            <p:nvSpPr>
              <p:cNvPr id="41" name="Text Box 24"/>
              <p:cNvSpPr txBox="1">
                <a:spLocks noChangeArrowheads="1"/>
              </p:cNvSpPr>
              <p:nvPr/>
            </p:nvSpPr>
            <p:spPr bwMode="auto">
              <a:xfrm>
                <a:off x="2976" y="3600"/>
                <a:ext cx="385"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列线</a:t>
                </a:r>
              </a:p>
            </p:txBody>
          </p:sp>
          <p:sp>
            <p:nvSpPr>
              <p:cNvPr id="42" name="Text Box 25"/>
              <p:cNvSpPr txBox="1">
                <a:spLocks noChangeArrowheads="1"/>
              </p:cNvSpPr>
              <p:nvPr/>
            </p:nvSpPr>
            <p:spPr bwMode="auto">
              <a:xfrm>
                <a:off x="1584" y="3360"/>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熔丝</a:t>
                </a:r>
              </a:p>
            </p:txBody>
          </p:sp>
        </p:grpSp>
      </p:grpSp>
      <p:grpSp>
        <p:nvGrpSpPr>
          <p:cNvPr id="56" name="Group 26"/>
          <p:cNvGrpSpPr/>
          <p:nvPr/>
        </p:nvGrpSpPr>
        <p:grpSpPr bwMode="auto">
          <a:xfrm>
            <a:off x="6076950" y="4660900"/>
            <a:ext cx="3276600" cy="519113"/>
            <a:chOff x="3600" y="2832"/>
            <a:chExt cx="2064" cy="327"/>
          </a:xfrm>
        </p:grpSpPr>
        <p:sp>
          <p:nvSpPr>
            <p:cNvPr id="57" name="Text Box 27"/>
            <p:cNvSpPr txBox="1">
              <a:spLocks noChangeArrowheads="1"/>
            </p:cNvSpPr>
            <p:nvPr/>
          </p:nvSpPr>
          <p:spPr bwMode="auto">
            <a:xfrm>
              <a:off x="3600" y="2832"/>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熔丝断</a:t>
              </a:r>
            </a:p>
          </p:txBody>
        </p:sp>
        <p:sp>
          <p:nvSpPr>
            <p:cNvPr id="58" name="Text Box 28"/>
            <p:cNvSpPr txBox="1">
              <a:spLocks noChangeArrowheads="1"/>
            </p:cNvSpPr>
            <p:nvPr/>
          </p:nvSpPr>
          <p:spPr bwMode="auto">
            <a:xfrm>
              <a:off x="4752" y="2832"/>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为 “0”</a:t>
              </a:r>
            </a:p>
          </p:txBody>
        </p:sp>
      </p:grpSp>
      <p:grpSp>
        <p:nvGrpSpPr>
          <p:cNvPr id="59" name="Group 29"/>
          <p:cNvGrpSpPr/>
          <p:nvPr/>
        </p:nvGrpSpPr>
        <p:grpSpPr bwMode="auto">
          <a:xfrm>
            <a:off x="6076950" y="5300663"/>
            <a:ext cx="3048000" cy="519112"/>
            <a:chOff x="3600" y="3235"/>
            <a:chExt cx="1920" cy="327"/>
          </a:xfrm>
        </p:grpSpPr>
        <p:sp>
          <p:nvSpPr>
            <p:cNvPr id="60" name="Text Box 30"/>
            <p:cNvSpPr txBox="1">
              <a:spLocks noChangeArrowheads="1"/>
            </p:cNvSpPr>
            <p:nvPr/>
          </p:nvSpPr>
          <p:spPr bwMode="auto">
            <a:xfrm>
              <a:off x="4752" y="3235"/>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为 “1”</a:t>
              </a:r>
            </a:p>
          </p:txBody>
        </p:sp>
        <p:sp>
          <p:nvSpPr>
            <p:cNvPr id="61" name="Text Box 31"/>
            <p:cNvSpPr txBox="1">
              <a:spLocks noChangeArrowheads="1"/>
            </p:cNvSpPr>
            <p:nvPr/>
          </p:nvSpPr>
          <p:spPr bwMode="auto">
            <a:xfrm>
              <a:off x="3600" y="3235"/>
              <a:ext cx="13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熔丝未断</a:t>
              </a: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7816" y="998728"/>
            <a:ext cx="4013798" cy="3240000"/>
          </a:xfrm>
          <a:prstGeom prst="rect">
            <a:avLst/>
          </a:prstGeom>
        </p:spPr>
      </p:pic>
      <p:sp>
        <p:nvSpPr>
          <p:cNvPr id="5" name="矩形 4"/>
          <p:cNvSpPr/>
          <p:nvPr/>
        </p:nvSpPr>
        <p:spPr>
          <a:xfrm>
            <a:off x="8610600" y="1414652"/>
            <a:ext cx="514350" cy="4414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10809027" y="2730501"/>
            <a:ext cx="544773" cy="83038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blinds(horizontal)">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outVertical)">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blinds(horizontal)">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blinds(horizontal)">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34" grpId="0" autoUpdateAnimBg="0"/>
      <p:bldP spid="35" grpId="0" autoUpdateAnimBg="0"/>
      <p:bldP spid="36"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b="1" dirty="0">
                <a:sym typeface="+mn-ea"/>
              </a:rPr>
              <a:t>2. 缓存</a:t>
            </a:r>
            <a:r>
              <a:rPr lang="en-US" altLang="zh-CN" b="1" dirty="0">
                <a:sym typeface="+mn-ea"/>
              </a:rPr>
              <a:t>—</a:t>
            </a:r>
            <a:r>
              <a:rPr lang="zh-CN" altLang="en-US" b="1" dirty="0">
                <a:sym typeface="+mn-ea"/>
              </a:rPr>
              <a:t>主存层次和主存</a:t>
            </a:r>
            <a:r>
              <a:rPr lang="en-US" altLang="zh-CN" b="1" dirty="0">
                <a:sym typeface="+mn-ea"/>
              </a:rPr>
              <a:t>—</a:t>
            </a:r>
            <a:r>
              <a:rPr lang="zh-CN" altLang="en-US" b="1" dirty="0">
                <a:sym typeface="+mn-ea"/>
              </a:rPr>
              <a:t>辅存层次</a:t>
            </a:r>
            <a:endParaRPr lang="zh-CN" altLang="en-US"/>
          </a:p>
        </p:txBody>
      </p:sp>
      <p:sp>
        <p:nvSpPr>
          <p:cNvPr id="5" name="内容占位符 4"/>
          <p:cNvSpPr>
            <a:spLocks noGrp="1"/>
          </p:cNvSpPr>
          <p:nvPr>
            <p:ph idx="1"/>
          </p:nvPr>
        </p:nvSpPr>
        <p:spPr/>
        <p:txBody>
          <a:bodyPr/>
          <a:lstStyle/>
          <a:p>
            <a:endParaRPr lang="zh-CN" altLang="en-US"/>
          </a:p>
        </p:txBody>
      </p:sp>
      <p:grpSp>
        <p:nvGrpSpPr>
          <p:cNvPr id="2" name="Group 2"/>
          <p:cNvGrpSpPr/>
          <p:nvPr/>
        </p:nvGrpSpPr>
        <p:grpSpPr>
          <a:xfrm>
            <a:off x="4324351" y="2187576"/>
            <a:ext cx="1433513" cy="860425"/>
            <a:chOff x="1908" y="1378"/>
            <a:chExt cx="903" cy="603"/>
          </a:xfrm>
        </p:grpSpPr>
        <p:sp>
          <p:nvSpPr>
            <p:cNvPr id="16434" name="Text Box 3"/>
            <p:cNvSpPr txBox="1"/>
            <p:nvPr/>
          </p:nvSpPr>
          <p:spPr>
            <a:xfrm>
              <a:off x="2055"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缓存</a:t>
              </a:r>
            </a:p>
          </p:txBody>
        </p:sp>
        <p:sp>
          <p:nvSpPr>
            <p:cNvPr id="16435" name="Rectangle 4"/>
            <p:cNvSpPr/>
            <p:nvPr/>
          </p:nvSpPr>
          <p:spPr>
            <a:xfrm>
              <a:off x="1908"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3" name="Group 5"/>
          <p:cNvGrpSpPr/>
          <p:nvPr/>
        </p:nvGrpSpPr>
        <p:grpSpPr>
          <a:xfrm>
            <a:off x="2089150" y="2187576"/>
            <a:ext cx="5888038" cy="860425"/>
            <a:chOff x="500" y="1378"/>
            <a:chExt cx="3709" cy="603"/>
          </a:xfrm>
        </p:grpSpPr>
        <p:grpSp>
          <p:nvGrpSpPr>
            <p:cNvPr id="16428" name="Group 6"/>
            <p:cNvGrpSpPr/>
            <p:nvPr/>
          </p:nvGrpSpPr>
          <p:grpSpPr>
            <a:xfrm>
              <a:off x="500" y="1378"/>
              <a:ext cx="893" cy="602"/>
              <a:chOff x="500" y="1378"/>
              <a:chExt cx="893" cy="602"/>
            </a:xfrm>
          </p:grpSpPr>
          <p:sp>
            <p:nvSpPr>
              <p:cNvPr id="16432" name="Text Box 7"/>
              <p:cNvSpPr txBox="1"/>
              <p:nvPr/>
            </p:nvSpPr>
            <p:spPr>
              <a:xfrm>
                <a:off x="622" y="1478"/>
                <a:ext cx="770" cy="406"/>
              </a:xfrm>
              <a:prstGeom prst="rect">
                <a:avLst/>
              </a:prstGeom>
              <a:noFill/>
              <a:ln w="9525">
                <a:noFill/>
              </a:ln>
            </p:spPr>
            <p:txBody>
              <a:bodyPr>
                <a:spAutoFit/>
              </a:bodyPr>
              <a:lstStyle/>
              <a:p>
                <a:r>
                  <a:rPr lang="en-US" altLang="zh-CN" sz="3200" b="1" dirty="0">
                    <a:latin typeface="宋体" panose="02010600030101010101" pitchFamily="2" charset="-122"/>
                    <a:ea typeface="宋体" panose="02010600030101010101" pitchFamily="2" charset="-122"/>
                  </a:rPr>
                  <a:t>CPU</a:t>
                </a:r>
              </a:p>
            </p:txBody>
          </p:sp>
          <p:sp>
            <p:nvSpPr>
              <p:cNvPr id="16433" name="Rectangle 8"/>
              <p:cNvSpPr/>
              <p:nvPr/>
            </p:nvSpPr>
            <p:spPr>
              <a:xfrm>
                <a:off x="500" y="1378"/>
                <a:ext cx="893" cy="602"/>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16429" name="Group 9"/>
            <p:cNvGrpSpPr/>
            <p:nvPr/>
          </p:nvGrpSpPr>
          <p:grpSpPr>
            <a:xfrm>
              <a:off x="3316" y="1378"/>
              <a:ext cx="893" cy="603"/>
              <a:chOff x="3316" y="1378"/>
              <a:chExt cx="893" cy="603"/>
            </a:xfrm>
          </p:grpSpPr>
          <p:sp>
            <p:nvSpPr>
              <p:cNvPr id="16430" name="Text Box 10"/>
              <p:cNvSpPr txBox="1"/>
              <p:nvPr/>
            </p:nvSpPr>
            <p:spPr>
              <a:xfrm>
                <a:off x="3453" y="1478"/>
                <a:ext cx="660"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主存</a:t>
                </a:r>
              </a:p>
            </p:txBody>
          </p:sp>
          <p:sp>
            <p:nvSpPr>
              <p:cNvPr id="16431" name="Rectangle 11"/>
              <p:cNvSpPr/>
              <p:nvPr/>
            </p:nvSpPr>
            <p:spPr>
              <a:xfrm>
                <a:off x="3316"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grpSp>
        <p:nvGrpSpPr>
          <p:cNvPr id="6" name="Group 12"/>
          <p:cNvGrpSpPr/>
          <p:nvPr/>
        </p:nvGrpSpPr>
        <p:grpSpPr>
          <a:xfrm>
            <a:off x="8794750" y="2187576"/>
            <a:ext cx="1417638" cy="860425"/>
            <a:chOff x="4724" y="1378"/>
            <a:chExt cx="893" cy="603"/>
          </a:xfrm>
        </p:grpSpPr>
        <p:sp>
          <p:nvSpPr>
            <p:cNvPr id="16426" name="Text Box 13"/>
            <p:cNvSpPr txBox="1"/>
            <p:nvPr/>
          </p:nvSpPr>
          <p:spPr>
            <a:xfrm>
              <a:off x="4827"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辅存</a:t>
              </a:r>
            </a:p>
          </p:txBody>
        </p:sp>
        <p:sp>
          <p:nvSpPr>
            <p:cNvPr id="16427" name="Rectangle 14"/>
            <p:cNvSpPr/>
            <p:nvPr/>
          </p:nvSpPr>
          <p:spPr>
            <a:xfrm>
              <a:off x="4724"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sp>
        <p:nvSpPr>
          <p:cNvPr id="319503" name="Freeform 15"/>
          <p:cNvSpPr/>
          <p:nvPr/>
        </p:nvSpPr>
        <p:spPr>
          <a:xfrm>
            <a:off x="2792413" y="3048000"/>
            <a:ext cx="4513262" cy="446088"/>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4" name="Freeform 16"/>
          <p:cNvSpPr/>
          <p:nvPr/>
        </p:nvSpPr>
        <p:spPr>
          <a:xfrm rot="10800000">
            <a:off x="2774951" y="1719264"/>
            <a:ext cx="4511675" cy="447675"/>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5" name="Line 17"/>
          <p:cNvSpPr/>
          <p:nvPr/>
        </p:nvSpPr>
        <p:spPr>
          <a:xfrm>
            <a:off x="3513138" y="2490788"/>
            <a:ext cx="817562" cy="0"/>
          </a:xfrm>
          <a:prstGeom prst="line">
            <a:avLst/>
          </a:prstGeom>
          <a:ln w="38100" cap="flat" cmpd="sng">
            <a:solidFill>
              <a:schemeClr val="folHlink"/>
            </a:solidFill>
            <a:prstDash val="solid"/>
            <a:headEnd type="none" w="med" len="med"/>
            <a:tailEnd type="stealth" w="med" len="med"/>
          </a:ln>
        </p:spPr>
      </p:sp>
      <p:sp>
        <p:nvSpPr>
          <p:cNvPr id="319506" name="Line 18"/>
          <p:cNvSpPr/>
          <p:nvPr/>
        </p:nvSpPr>
        <p:spPr>
          <a:xfrm>
            <a:off x="5741988" y="2509838"/>
            <a:ext cx="817562" cy="0"/>
          </a:xfrm>
          <a:prstGeom prst="line">
            <a:avLst/>
          </a:prstGeom>
          <a:ln w="38100" cap="flat" cmpd="sng">
            <a:solidFill>
              <a:schemeClr val="folHlink"/>
            </a:solidFill>
            <a:prstDash val="solid"/>
            <a:headEnd type="none" w="med" len="med"/>
            <a:tailEnd type="stealth" w="med" len="med"/>
          </a:ln>
        </p:spPr>
      </p:sp>
      <p:sp>
        <p:nvSpPr>
          <p:cNvPr id="319507" name="Line 19"/>
          <p:cNvSpPr/>
          <p:nvPr/>
        </p:nvSpPr>
        <p:spPr>
          <a:xfrm>
            <a:off x="7989888" y="2509838"/>
            <a:ext cx="817562" cy="0"/>
          </a:xfrm>
          <a:prstGeom prst="line">
            <a:avLst/>
          </a:prstGeom>
          <a:ln w="38100" cap="flat" cmpd="sng">
            <a:solidFill>
              <a:schemeClr val="folHlink"/>
            </a:solidFill>
            <a:prstDash val="solid"/>
            <a:headEnd type="none" w="med" len="med"/>
            <a:tailEnd type="stealth" w="med" len="med"/>
          </a:ln>
        </p:spPr>
      </p:sp>
      <p:sp>
        <p:nvSpPr>
          <p:cNvPr id="319508" name="Line 20"/>
          <p:cNvSpPr/>
          <p:nvPr/>
        </p:nvSpPr>
        <p:spPr>
          <a:xfrm rot="10800000">
            <a:off x="7970838" y="2795588"/>
            <a:ext cx="817562" cy="0"/>
          </a:xfrm>
          <a:prstGeom prst="line">
            <a:avLst/>
          </a:prstGeom>
          <a:ln w="38100" cap="flat" cmpd="sng">
            <a:solidFill>
              <a:schemeClr val="folHlink"/>
            </a:solidFill>
            <a:prstDash val="solid"/>
            <a:headEnd type="none" w="med" len="med"/>
            <a:tailEnd type="stealth" w="med" len="med"/>
          </a:ln>
        </p:spPr>
      </p:sp>
      <p:sp>
        <p:nvSpPr>
          <p:cNvPr id="319509" name="Line 21"/>
          <p:cNvSpPr/>
          <p:nvPr/>
        </p:nvSpPr>
        <p:spPr>
          <a:xfrm rot="10800000">
            <a:off x="5741988" y="2795588"/>
            <a:ext cx="817562" cy="0"/>
          </a:xfrm>
          <a:prstGeom prst="line">
            <a:avLst/>
          </a:prstGeom>
          <a:ln w="38100" cap="flat" cmpd="sng">
            <a:solidFill>
              <a:schemeClr val="folHlink"/>
            </a:solidFill>
            <a:prstDash val="solid"/>
            <a:headEnd type="none" w="med" len="med"/>
            <a:tailEnd type="stealth" w="med" len="med"/>
          </a:ln>
        </p:spPr>
      </p:sp>
      <p:sp>
        <p:nvSpPr>
          <p:cNvPr id="319510" name="Line 22"/>
          <p:cNvSpPr/>
          <p:nvPr/>
        </p:nvSpPr>
        <p:spPr>
          <a:xfrm rot="10800000">
            <a:off x="3494088" y="2795588"/>
            <a:ext cx="817562" cy="0"/>
          </a:xfrm>
          <a:prstGeom prst="line">
            <a:avLst/>
          </a:prstGeom>
          <a:ln w="38100" cap="flat" cmpd="sng">
            <a:solidFill>
              <a:schemeClr val="folHlink"/>
            </a:solidFill>
            <a:prstDash val="solid"/>
            <a:headEnd type="none" w="med" len="med"/>
            <a:tailEnd type="stealth" w="med" len="med"/>
          </a:ln>
        </p:spPr>
      </p:sp>
      <p:grpSp>
        <p:nvGrpSpPr>
          <p:cNvPr id="8" name="Group 27"/>
          <p:cNvGrpSpPr/>
          <p:nvPr/>
        </p:nvGrpSpPr>
        <p:grpSpPr>
          <a:xfrm>
            <a:off x="5259389" y="4129084"/>
            <a:ext cx="1985963" cy="523874"/>
            <a:chOff x="2353" y="2553"/>
            <a:chExt cx="1251" cy="330"/>
          </a:xfrm>
        </p:grpSpPr>
        <p:sp>
          <p:nvSpPr>
            <p:cNvPr id="16420" name="Text Box 28"/>
            <p:cNvSpPr txBox="1"/>
            <p:nvPr/>
          </p:nvSpPr>
          <p:spPr>
            <a:xfrm>
              <a:off x="235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缓存</a:t>
              </a:r>
            </a:p>
          </p:txBody>
        </p:sp>
        <p:sp>
          <p:nvSpPr>
            <p:cNvPr id="16421" name="Text Box 29"/>
            <p:cNvSpPr txBox="1"/>
            <p:nvPr/>
          </p:nvSpPr>
          <p:spPr>
            <a:xfrm>
              <a:off x="303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22" name="Line 30"/>
            <p:cNvSpPr/>
            <p:nvPr/>
          </p:nvSpPr>
          <p:spPr>
            <a:xfrm>
              <a:off x="2905" y="2717"/>
              <a:ext cx="160" cy="0"/>
            </a:xfrm>
            <a:prstGeom prst="line">
              <a:avLst/>
            </a:prstGeom>
            <a:ln w="38100" cap="flat" cmpd="sng">
              <a:solidFill>
                <a:schemeClr val="tx1"/>
              </a:solidFill>
              <a:prstDash val="solid"/>
              <a:headEnd type="none" w="med" len="med"/>
              <a:tailEnd type="none" w="med" len="med"/>
            </a:ln>
          </p:spPr>
        </p:sp>
      </p:grpSp>
      <p:grpSp>
        <p:nvGrpSpPr>
          <p:cNvPr id="9" name="Group 31"/>
          <p:cNvGrpSpPr/>
          <p:nvPr/>
        </p:nvGrpSpPr>
        <p:grpSpPr>
          <a:xfrm>
            <a:off x="7431087" y="4129084"/>
            <a:ext cx="2041524" cy="523874"/>
            <a:chOff x="3721" y="2553"/>
            <a:chExt cx="1286" cy="330"/>
          </a:xfrm>
        </p:grpSpPr>
        <p:sp>
          <p:nvSpPr>
            <p:cNvPr id="16417" name="Text Box 32"/>
            <p:cNvSpPr txBox="1"/>
            <p:nvPr/>
          </p:nvSpPr>
          <p:spPr>
            <a:xfrm>
              <a:off x="4436"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辅存</a:t>
              </a:r>
            </a:p>
          </p:txBody>
        </p:sp>
        <p:sp>
          <p:nvSpPr>
            <p:cNvPr id="16418" name="Text Box 33"/>
            <p:cNvSpPr txBox="1"/>
            <p:nvPr/>
          </p:nvSpPr>
          <p:spPr>
            <a:xfrm>
              <a:off x="3721"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19" name="Line 34"/>
            <p:cNvSpPr/>
            <p:nvPr/>
          </p:nvSpPr>
          <p:spPr>
            <a:xfrm>
              <a:off x="4275" y="2717"/>
              <a:ext cx="160" cy="0"/>
            </a:xfrm>
            <a:prstGeom prst="line">
              <a:avLst/>
            </a:prstGeom>
            <a:ln w="38100" cap="flat" cmpd="sng">
              <a:solidFill>
                <a:schemeClr val="tx1"/>
              </a:solidFill>
              <a:prstDash val="solid"/>
              <a:headEnd type="none" w="med" len="med"/>
              <a:tailEnd type="none" w="med" len="med"/>
            </a:ln>
          </p:spPr>
        </p:sp>
      </p:grpSp>
      <p:grpSp>
        <p:nvGrpSpPr>
          <p:cNvPr id="10" name="Group 35"/>
          <p:cNvGrpSpPr/>
          <p:nvPr/>
        </p:nvGrpSpPr>
        <p:grpSpPr>
          <a:xfrm>
            <a:off x="7718426" y="4611688"/>
            <a:ext cx="815975" cy="844550"/>
            <a:chOff x="4021" y="2905"/>
            <a:chExt cx="514" cy="532"/>
          </a:xfrm>
        </p:grpSpPr>
        <p:sp>
          <p:nvSpPr>
            <p:cNvPr id="16415" name="Rectangle 36"/>
            <p:cNvSpPr/>
            <p:nvPr/>
          </p:nvSpPr>
          <p:spPr>
            <a:xfrm>
              <a:off x="4412" y="2905"/>
              <a:ext cx="122" cy="343"/>
            </a:xfrm>
            <a:prstGeom prst="rect">
              <a:avLst/>
            </a:prstGeom>
            <a:solidFill>
              <a:schemeClr val="folHlink"/>
            </a:solidFill>
            <a:ln w="9525"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sp>
          <p:nvSpPr>
            <p:cNvPr id="16416" name="AutoShape 37"/>
            <p:cNvSpPr/>
            <p:nvPr/>
          </p:nvSpPr>
          <p:spPr>
            <a:xfrm>
              <a:off x="4021" y="3190"/>
              <a:ext cx="514" cy="247"/>
            </a:xfrm>
            <a:prstGeom prst="leftArrow">
              <a:avLst>
                <a:gd name="adj1" fmla="val 50120"/>
                <a:gd name="adj2" fmla="val 41946"/>
              </a:avLst>
            </a:prstGeom>
            <a:solidFill>
              <a:schemeClr val="folHlink"/>
            </a:solidFill>
            <a:ln w="9525"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sp>
        <p:nvSpPr>
          <p:cNvPr id="319526" name="Text Box 38"/>
          <p:cNvSpPr txBox="1"/>
          <p:nvPr/>
        </p:nvSpPr>
        <p:spPr>
          <a:xfrm>
            <a:off x="5903913" y="5029200"/>
            <a:ext cx="171323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虚拟存储器</a:t>
            </a:r>
          </a:p>
        </p:txBody>
      </p:sp>
      <p:grpSp>
        <p:nvGrpSpPr>
          <p:cNvPr id="11" name="Group 39"/>
          <p:cNvGrpSpPr/>
          <p:nvPr/>
        </p:nvGrpSpPr>
        <p:grpSpPr>
          <a:xfrm>
            <a:off x="2057400" y="1808164"/>
            <a:ext cx="7183438" cy="400050"/>
            <a:chOff x="445" y="1139"/>
            <a:chExt cx="4525" cy="252"/>
          </a:xfrm>
        </p:grpSpPr>
        <p:sp>
          <p:nvSpPr>
            <p:cNvPr id="16411" name="Text Box 40"/>
            <p:cNvSpPr txBox="1"/>
            <p:nvPr/>
          </p:nvSpPr>
          <p:spPr>
            <a:xfrm>
              <a:off x="445" y="1139"/>
              <a:ext cx="438" cy="251"/>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10</a:t>
              </a:r>
              <a:r>
                <a:rPr lang="en-US" altLang="zh-CN" sz="2000" b="1" dirty="0">
                  <a:latin typeface="宋体" panose="02010600030101010101" pitchFamily="2" charset="-122"/>
                  <a:ea typeface="宋体" panose="02010600030101010101" pitchFamily="2" charset="-122"/>
                </a:rPr>
                <a:t>ns</a:t>
              </a:r>
            </a:p>
          </p:txBody>
        </p:sp>
        <p:sp>
          <p:nvSpPr>
            <p:cNvPr id="16412" name="Text Box 41"/>
            <p:cNvSpPr txBox="1"/>
            <p:nvPr/>
          </p:nvSpPr>
          <p:spPr>
            <a:xfrm>
              <a:off x="1834" y="1139"/>
              <a:ext cx="525"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 </a:t>
              </a:r>
              <a:r>
                <a:rPr lang="en-US" altLang="zh-CN" sz="2000" b="1" dirty="0">
                  <a:latin typeface="宋体" panose="02010600030101010101" pitchFamily="2" charset="-122"/>
                  <a:ea typeface="宋体" panose="02010600030101010101" pitchFamily="2" charset="-122"/>
                </a:rPr>
                <a:t>ns</a:t>
              </a:r>
            </a:p>
          </p:txBody>
        </p:sp>
        <p:sp>
          <p:nvSpPr>
            <p:cNvPr id="16413" name="Text Box 42"/>
            <p:cNvSpPr txBox="1"/>
            <p:nvPr/>
          </p:nvSpPr>
          <p:spPr>
            <a:xfrm>
              <a:off x="3203" y="1139"/>
              <a:ext cx="519" cy="251"/>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200</a:t>
              </a:r>
              <a:r>
                <a:rPr lang="en-US" altLang="zh-CN" sz="2000" b="1" dirty="0">
                  <a:latin typeface="宋体" panose="02010600030101010101" pitchFamily="2" charset="-122"/>
                  <a:ea typeface="宋体" panose="02010600030101010101" pitchFamily="2" charset="-122"/>
                </a:rPr>
                <a:t>ns</a:t>
              </a:r>
            </a:p>
          </p:txBody>
        </p:sp>
        <p:sp>
          <p:nvSpPr>
            <p:cNvPr id="16414" name="Text Box 43"/>
            <p:cNvSpPr txBox="1"/>
            <p:nvPr/>
          </p:nvSpPr>
          <p:spPr>
            <a:xfrm>
              <a:off x="4690" y="1139"/>
              <a:ext cx="280"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ms</a:t>
              </a:r>
            </a:p>
          </p:txBody>
        </p:sp>
      </p:grpSp>
      <p:sp>
        <p:nvSpPr>
          <p:cNvPr id="319532" name="AutoShape 44"/>
          <p:cNvSpPr/>
          <p:nvPr/>
        </p:nvSpPr>
        <p:spPr>
          <a:xfrm>
            <a:off x="5903913" y="5576889"/>
            <a:ext cx="1150956" cy="510241"/>
          </a:xfrm>
          <a:prstGeom prst="flowChartAlternateProcess">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虚地址</a:t>
            </a:r>
          </a:p>
        </p:txBody>
      </p:sp>
      <p:sp>
        <p:nvSpPr>
          <p:cNvPr id="319533" name="Text Box 45"/>
          <p:cNvSpPr txBox="1"/>
          <p:nvPr/>
        </p:nvSpPr>
        <p:spPr>
          <a:xfrm>
            <a:off x="5903913" y="6157913"/>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逻辑地址</a:t>
            </a:r>
          </a:p>
        </p:txBody>
      </p:sp>
      <p:sp>
        <p:nvSpPr>
          <p:cNvPr id="319534" name="Text Box 46"/>
          <p:cNvSpPr txBox="1"/>
          <p:nvPr/>
        </p:nvSpPr>
        <p:spPr>
          <a:xfrm>
            <a:off x="4068764" y="5592763"/>
            <a:ext cx="110109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实地址</a:t>
            </a:r>
          </a:p>
        </p:txBody>
      </p:sp>
      <p:sp>
        <p:nvSpPr>
          <p:cNvPr id="319535" name="Text Box 47"/>
          <p:cNvSpPr txBox="1"/>
          <p:nvPr/>
        </p:nvSpPr>
        <p:spPr>
          <a:xfrm>
            <a:off x="4068763" y="6157913"/>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物理地址</a:t>
            </a:r>
          </a:p>
        </p:txBody>
      </p:sp>
      <p:sp>
        <p:nvSpPr>
          <p:cNvPr id="319536" name="Text Box 48"/>
          <p:cNvSpPr txBox="1"/>
          <p:nvPr/>
        </p:nvSpPr>
        <p:spPr>
          <a:xfrm>
            <a:off x="4068763" y="5029200"/>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主存储器</a:t>
            </a:r>
          </a:p>
        </p:txBody>
      </p:sp>
      <p:sp>
        <p:nvSpPr>
          <p:cNvPr id="319538" name="Text Box 50"/>
          <p:cNvSpPr txBox="1"/>
          <p:nvPr/>
        </p:nvSpPr>
        <p:spPr>
          <a:xfrm>
            <a:off x="5445125" y="3657601"/>
            <a:ext cx="1612900" cy="52197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（速度）</a:t>
            </a:r>
          </a:p>
        </p:txBody>
      </p:sp>
      <p:sp>
        <p:nvSpPr>
          <p:cNvPr id="319539" name="Text Box 51"/>
          <p:cNvSpPr txBox="1"/>
          <p:nvPr/>
        </p:nvSpPr>
        <p:spPr>
          <a:xfrm>
            <a:off x="7589838" y="3657601"/>
            <a:ext cx="1612900" cy="52197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（容量）</a:t>
            </a:r>
          </a:p>
        </p:txBody>
      </p:sp>
      <p:sp>
        <p:nvSpPr>
          <p:cNvPr id="52" name="灯片编号占位符 2"/>
          <p:cNvSpPr>
            <a:spLocks noGrp="1"/>
          </p:cNvSpPr>
          <p:nvPr>
            <p:ph type="sldNum" sz="quarter" idx="12"/>
          </p:nvPr>
        </p:nvSpPr>
        <p:spPr/>
        <p:txBody>
          <a:bodyPr/>
          <a:lstStyle/>
          <a:p>
            <a:fld id="{8EE8E787-E6FE-45D8-9039-788B45E44EE7}" type="slidenum">
              <a:rPr lang="zh-CN" altLang="en-US" smtClean="0"/>
              <a:t>7</a:t>
            </a:fld>
            <a:endParaRPr lang="zh-CN" altLang="en-US" dirty="0"/>
          </a:p>
        </p:txBody>
      </p:sp>
      <p:sp>
        <p:nvSpPr>
          <p:cNvPr id="7" name="文本框 6"/>
          <p:cNvSpPr txBox="1"/>
          <p:nvPr/>
        </p:nvSpPr>
        <p:spPr>
          <a:xfrm>
            <a:off x="457835" y="4137025"/>
            <a:ext cx="3757930" cy="521970"/>
          </a:xfrm>
          <a:prstGeom prst="rect">
            <a:avLst/>
          </a:prstGeom>
          <a:noFill/>
        </p:spPr>
        <p:txBody>
          <a:bodyPr wrap="none" rtlCol="0" anchor="t">
            <a:spAutoFit/>
          </a:bodyPr>
          <a:lstStyle/>
          <a:p>
            <a:pPr algn="l">
              <a:buClrTx/>
              <a:buSzTx/>
              <a:buFontTx/>
            </a:pPr>
            <a:r>
              <a:rPr lang="zh-CN" altLang="en-US" sz="2800" b="1" dirty="0">
                <a:latin typeface="宋体" panose="02010600030101010101" pitchFamily="2" charset="-122"/>
                <a:ea typeface="宋体" panose="02010600030101010101" pitchFamily="2" charset="-122"/>
                <a:sym typeface="+mn-ea"/>
              </a:rPr>
              <a:t>程序运行的局部性原理</a:t>
            </a:r>
          </a:p>
        </p:txBody>
      </p:sp>
      <p:cxnSp>
        <p:nvCxnSpPr>
          <p:cNvPr id="12" name="直接箭头连接符 11"/>
          <p:cNvCxnSpPr/>
          <p:nvPr/>
        </p:nvCxnSpPr>
        <p:spPr>
          <a:xfrm flipV="1">
            <a:off x="2545080" y="2874645"/>
            <a:ext cx="1460500" cy="12147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9504"/>
                                        </p:tgtEl>
                                        <p:attrNameLst>
                                          <p:attrName>style.visibility</p:attrName>
                                        </p:attrNameLst>
                                      </p:cBhvr>
                                      <p:to>
                                        <p:strVal val="visible"/>
                                      </p:to>
                                    </p:set>
                                    <p:anim calcmode="lin" valueType="num">
                                      <p:cBhvr additive="base">
                                        <p:cTn id="7" dur="500" fill="hold"/>
                                        <p:tgtEl>
                                          <p:spTgt spid="319504"/>
                                        </p:tgtEl>
                                        <p:attrNameLst>
                                          <p:attrName>ppt_x</p:attrName>
                                        </p:attrNameLst>
                                      </p:cBhvr>
                                      <p:tavLst>
                                        <p:tav tm="0">
                                          <p:val>
                                            <p:strVal val="#ppt_x"/>
                                          </p:val>
                                        </p:tav>
                                        <p:tav tm="100000">
                                          <p:val>
                                            <p:strVal val="#ppt_x"/>
                                          </p:val>
                                        </p:tav>
                                      </p:tavLst>
                                    </p:anim>
                                    <p:anim calcmode="lin" valueType="num">
                                      <p:cBhvr additive="base">
                                        <p:cTn id="8" dur="500" fill="hold"/>
                                        <p:tgtEl>
                                          <p:spTgt spid="31950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9503"/>
                                        </p:tgtEl>
                                        <p:attrNameLst>
                                          <p:attrName>style.visibility</p:attrName>
                                        </p:attrNameLst>
                                      </p:cBhvr>
                                      <p:to>
                                        <p:strVal val="visible"/>
                                      </p:to>
                                    </p:set>
                                    <p:anim calcmode="lin" valueType="num">
                                      <p:cBhvr additive="base">
                                        <p:cTn id="11" dur="500" fill="hold"/>
                                        <p:tgtEl>
                                          <p:spTgt spid="319503"/>
                                        </p:tgtEl>
                                        <p:attrNameLst>
                                          <p:attrName>ppt_x</p:attrName>
                                        </p:attrNameLst>
                                      </p:cBhvr>
                                      <p:tavLst>
                                        <p:tav tm="0">
                                          <p:val>
                                            <p:strVal val="#ppt_x"/>
                                          </p:val>
                                        </p:tav>
                                        <p:tav tm="100000">
                                          <p:val>
                                            <p:strVal val="#ppt_x"/>
                                          </p:val>
                                        </p:tav>
                                      </p:tavLst>
                                    </p:anim>
                                    <p:anim calcmode="lin" valueType="num">
                                      <p:cBhvr additive="base">
                                        <p:cTn id="12" dur="500" fill="hold"/>
                                        <p:tgtEl>
                                          <p:spTgt spid="31950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12" presetClass="entr" presetSubtype="8" fill="hold" nodeType="withEffect">
                                  <p:stCondLst>
                                    <p:cond delay="0"/>
                                  </p:stCondLst>
                                  <p:childTnLst>
                                    <p:set>
                                      <p:cBhvr>
                                        <p:cTn id="19" dur="1" fill="hold">
                                          <p:stCondLst>
                                            <p:cond delay="0"/>
                                          </p:stCondLst>
                                        </p:cTn>
                                        <p:tgtEl>
                                          <p:spTgt spid="319507"/>
                                        </p:tgtEl>
                                        <p:attrNameLst>
                                          <p:attrName>style.visibility</p:attrName>
                                        </p:attrNameLst>
                                      </p:cBhvr>
                                      <p:to>
                                        <p:strVal val="visible"/>
                                      </p:to>
                                    </p:set>
                                    <p:animEffect transition="in" filter="slide(fromLeft)">
                                      <p:cBhvr>
                                        <p:cTn id="20" dur="500"/>
                                        <p:tgtEl>
                                          <p:spTgt spid="319507"/>
                                        </p:tgtEl>
                                      </p:cBhvr>
                                    </p:animEffect>
                                  </p:childTnLst>
                                </p:cTn>
                              </p:par>
                              <p:par>
                                <p:cTn id="21" presetID="12" presetClass="entr" presetSubtype="2" fill="hold" nodeType="withEffect">
                                  <p:stCondLst>
                                    <p:cond delay="0"/>
                                  </p:stCondLst>
                                  <p:childTnLst>
                                    <p:set>
                                      <p:cBhvr>
                                        <p:cTn id="22" dur="1" fill="hold">
                                          <p:stCondLst>
                                            <p:cond delay="0"/>
                                          </p:stCondLst>
                                        </p:cTn>
                                        <p:tgtEl>
                                          <p:spTgt spid="319508"/>
                                        </p:tgtEl>
                                        <p:attrNameLst>
                                          <p:attrName>style.visibility</p:attrName>
                                        </p:attrNameLst>
                                      </p:cBhvr>
                                      <p:to>
                                        <p:strVal val="visible"/>
                                      </p:to>
                                    </p:set>
                                    <p:animEffect transition="in" filter="slide(fromRight)">
                                      <p:cBhvr>
                                        <p:cTn id="23" dur="500"/>
                                        <p:tgtEl>
                                          <p:spTgt spid="31950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linds(horizontal)">
                                      <p:cBhvr>
                                        <p:cTn id="28" dur="500"/>
                                        <p:tgtEl>
                                          <p:spTgt spid="2"/>
                                        </p:tgtEl>
                                      </p:cBhvr>
                                    </p:animEffect>
                                  </p:childTnLst>
                                </p:cTn>
                              </p:par>
                              <p:par>
                                <p:cTn id="29" presetID="12" presetClass="entr" presetSubtype="8" fill="hold" nodeType="withEffect">
                                  <p:stCondLst>
                                    <p:cond delay="0"/>
                                  </p:stCondLst>
                                  <p:childTnLst>
                                    <p:set>
                                      <p:cBhvr>
                                        <p:cTn id="30" dur="1" fill="hold">
                                          <p:stCondLst>
                                            <p:cond delay="0"/>
                                          </p:stCondLst>
                                        </p:cTn>
                                        <p:tgtEl>
                                          <p:spTgt spid="319505"/>
                                        </p:tgtEl>
                                        <p:attrNameLst>
                                          <p:attrName>style.visibility</p:attrName>
                                        </p:attrNameLst>
                                      </p:cBhvr>
                                      <p:to>
                                        <p:strVal val="visible"/>
                                      </p:to>
                                    </p:set>
                                    <p:animEffect transition="in" filter="slide(fromLeft)">
                                      <p:cBhvr>
                                        <p:cTn id="31" dur="500"/>
                                        <p:tgtEl>
                                          <p:spTgt spid="319505"/>
                                        </p:tgtEl>
                                      </p:cBhvr>
                                    </p:animEffect>
                                  </p:childTnLst>
                                </p:cTn>
                              </p:par>
                              <p:par>
                                <p:cTn id="32" presetID="12" presetClass="entr" presetSubtype="2" fill="hold" nodeType="withEffect">
                                  <p:stCondLst>
                                    <p:cond delay="0"/>
                                  </p:stCondLst>
                                  <p:childTnLst>
                                    <p:set>
                                      <p:cBhvr>
                                        <p:cTn id="33" dur="1" fill="hold">
                                          <p:stCondLst>
                                            <p:cond delay="0"/>
                                          </p:stCondLst>
                                        </p:cTn>
                                        <p:tgtEl>
                                          <p:spTgt spid="319510"/>
                                        </p:tgtEl>
                                        <p:attrNameLst>
                                          <p:attrName>style.visibility</p:attrName>
                                        </p:attrNameLst>
                                      </p:cBhvr>
                                      <p:to>
                                        <p:strVal val="visible"/>
                                      </p:to>
                                    </p:set>
                                    <p:animEffect transition="in" filter="slide(fromRight)">
                                      <p:cBhvr>
                                        <p:cTn id="34" dur="500"/>
                                        <p:tgtEl>
                                          <p:spTgt spid="31951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nodeType="clickEffect">
                                  <p:stCondLst>
                                    <p:cond delay="0"/>
                                  </p:stCondLst>
                                  <p:childTnLst>
                                    <p:set>
                                      <p:cBhvr>
                                        <p:cTn id="48" dur="1" fill="hold">
                                          <p:stCondLst>
                                            <p:cond delay="0"/>
                                          </p:stCondLst>
                                        </p:cTn>
                                        <p:tgtEl>
                                          <p:spTgt spid="319506"/>
                                        </p:tgtEl>
                                        <p:attrNameLst>
                                          <p:attrName>style.visibility</p:attrName>
                                        </p:attrNameLst>
                                      </p:cBhvr>
                                      <p:to>
                                        <p:strVal val="visible"/>
                                      </p:to>
                                    </p:set>
                                    <p:animEffect transition="in" filter="slide(fromLeft)">
                                      <p:cBhvr>
                                        <p:cTn id="49" dur="500"/>
                                        <p:tgtEl>
                                          <p:spTgt spid="319506"/>
                                        </p:tgtEl>
                                      </p:cBhvr>
                                    </p:animEffect>
                                  </p:childTnLst>
                                </p:cTn>
                              </p:par>
                            </p:childTnLst>
                          </p:cTn>
                        </p:par>
                        <p:par>
                          <p:cTn id="50" fill="hold">
                            <p:stCondLst>
                              <p:cond delay="500"/>
                            </p:stCondLst>
                            <p:childTnLst>
                              <p:par>
                                <p:cTn id="51" presetID="12" presetClass="entr" presetSubtype="2" fill="hold" nodeType="afterEffect">
                                  <p:stCondLst>
                                    <p:cond delay="0"/>
                                  </p:stCondLst>
                                  <p:childTnLst>
                                    <p:set>
                                      <p:cBhvr>
                                        <p:cTn id="52" dur="1" fill="hold">
                                          <p:stCondLst>
                                            <p:cond delay="0"/>
                                          </p:stCondLst>
                                        </p:cTn>
                                        <p:tgtEl>
                                          <p:spTgt spid="319509"/>
                                        </p:tgtEl>
                                        <p:attrNameLst>
                                          <p:attrName>style.visibility</p:attrName>
                                        </p:attrNameLst>
                                      </p:cBhvr>
                                      <p:to>
                                        <p:strVal val="visible"/>
                                      </p:to>
                                    </p:set>
                                    <p:animEffect transition="in" filter="slide(fromRight)">
                                      <p:cBhvr>
                                        <p:cTn id="53" dur="500"/>
                                        <p:tgtEl>
                                          <p:spTgt spid="319509"/>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blinds(horizontal)">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blinds(horizontal)">
                                      <p:cBhvr>
                                        <p:cTn id="63" dur="500"/>
                                        <p:tgtEl>
                                          <p:spTgt spid="8"/>
                                        </p:tgtEl>
                                      </p:cBhvr>
                                    </p:animEffect>
                                  </p:childTnLst>
                                </p:cTn>
                              </p:par>
                              <p:par>
                                <p:cTn id="64" presetID="3" presetClass="entr" presetSubtype="10" fill="hold"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blinds(horizontal)">
                                      <p:cBhvr>
                                        <p:cTn id="66" dur="500"/>
                                        <p:tgtEl>
                                          <p:spTgt spid="9"/>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319538"/>
                                        </p:tgtEl>
                                        <p:attrNameLst>
                                          <p:attrName>style.visibility</p:attrName>
                                        </p:attrNameLst>
                                      </p:cBhvr>
                                      <p:to>
                                        <p:strVal val="visible"/>
                                      </p:to>
                                    </p:set>
                                    <p:animEffect transition="in" filter="blinds(horizontal)">
                                      <p:cBhvr>
                                        <p:cTn id="69" dur="500"/>
                                        <p:tgtEl>
                                          <p:spTgt spid="319538"/>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319539"/>
                                        </p:tgtEl>
                                        <p:attrNameLst>
                                          <p:attrName>style.visibility</p:attrName>
                                        </p:attrNameLst>
                                      </p:cBhvr>
                                      <p:to>
                                        <p:strVal val="visible"/>
                                      </p:to>
                                    </p:set>
                                    <p:animEffect transition="in" filter="blinds(horizontal)">
                                      <p:cBhvr>
                                        <p:cTn id="72" dur="500"/>
                                        <p:tgtEl>
                                          <p:spTgt spid="319539"/>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12"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strips(downLeft)">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319526"/>
                                        </p:tgtEl>
                                        <p:attrNameLst>
                                          <p:attrName>style.visibility</p:attrName>
                                        </p:attrNameLst>
                                      </p:cBhvr>
                                      <p:to>
                                        <p:strVal val="visible"/>
                                      </p:to>
                                    </p:set>
                                    <p:animEffect transition="in" filter="blinds(horizontal)">
                                      <p:cBhvr>
                                        <p:cTn id="82" dur="500"/>
                                        <p:tgtEl>
                                          <p:spTgt spid="31952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19532"/>
                                        </p:tgtEl>
                                        <p:attrNameLst>
                                          <p:attrName>style.visibility</p:attrName>
                                        </p:attrNameLst>
                                      </p:cBhvr>
                                      <p:to>
                                        <p:strVal val="visible"/>
                                      </p:to>
                                    </p:set>
                                    <p:animEffect transition="in" filter="blinds(horizontal)">
                                      <p:cBhvr>
                                        <p:cTn id="85" dur="500"/>
                                        <p:tgtEl>
                                          <p:spTgt spid="319532"/>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19533"/>
                                        </p:tgtEl>
                                        <p:attrNameLst>
                                          <p:attrName>style.visibility</p:attrName>
                                        </p:attrNameLst>
                                      </p:cBhvr>
                                      <p:to>
                                        <p:strVal val="visible"/>
                                      </p:to>
                                    </p:set>
                                    <p:animEffect transition="in" filter="blinds(horizontal)">
                                      <p:cBhvr>
                                        <p:cTn id="88" dur="500"/>
                                        <p:tgtEl>
                                          <p:spTgt spid="319533"/>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319536"/>
                                        </p:tgtEl>
                                        <p:attrNameLst>
                                          <p:attrName>style.visibility</p:attrName>
                                        </p:attrNameLst>
                                      </p:cBhvr>
                                      <p:to>
                                        <p:strVal val="visible"/>
                                      </p:to>
                                    </p:set>
                                    <p:animEffect transition="in" filter="blinds(horizontal)">
                                      <p:cBhvr>
                                        <p:cTn id="93" dur="500"/>
                                        <p:tgtEl>
                                          <p:spTgt spid="319536"/>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319534"/>
                                        </p:tgtEl>
                                        <p:attrNameLst>
                                          <p:attrName>style.visibility</p:attrName>
                                        </p:attrNameLst>
                                      </p:cBhvr>
                                      <p:to>
                                        <p:strVal val="visible"/>
                                      </p:to>
                                    </p:set>
                                    <p:animEffect transition="in" filter="blinds(horizontal)">
                                      <p:cBhvr>
                                        <p:cTn id="96" dur="500"/>
                                        <p:tgtEl>
                                          <p:spTgt spid="31953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319535"/>
                                        </p:tgtEl>
                                        <p:attrNameLst>
                                          <p:attrName>style.visibility</p:attrName>
                                        </p:attrNameLst>
                                      </p:cBhvr>
                                      <p:to>
                                        <p:strVal val="visible"/>
                                      </p:to>
                                    </p:set>
                                    <p:animEffect transition="in" filter="blinds(horizontal)">
                                      <p:cBhvr>
                                        <p:cTn id="99" dur="500"/>
                                        <p:tgtEl>
                                          <p:spTgt spid="319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3" grpId="0" animBg="1"/>
      <p:bldP spid="319504" grpId="0" animBg="1"/>
      <p:bldP spid="319526" grpId="0"/>
      <p:bldP spid="319532" grpId="0"/>
      <p:bldP spid="319533" grpId="0"/>
      <p:bldP spid="319534" grpId="0"/>
      <p:bldP spid="319535" grpId="0"/>
      <p:bldP spid="319536" grpId="0"/>
      <p:bldP spid="319538" grpId="0"/>
      <p:bldP spid="319539"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70</a:t>
            </a:fld>
            <a:endParaRPr lang="zh-CN" altLang="en-US" dirty="0"/>
          </a:p>
        </p:txBody>
      </p:sp>
      <p:sp>
        <p:nvSpPr>
          <p:cNvPr id="5" name="Text Box 2"/>
          <p:cNvSpPr txBox="1">
            <a:spLocks noChangeArrowheads="1"/>
          </p:cNvSpPr>
          <p:nvPr/>
        </p:nvSpPr>
        <p:spPr bwMode="auto">
          <a:xfrm>
            <a:off x="685800" y="952500"/>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 3. </a:t>
            </a:r>
            <a:r>
              <a:rPr lang="en-US" altLang="zh-CN" sz="3200" b="1" dirty="0"/>
              <a:t>EPROM (</a:t>
            </a:r>
            <a:r>
              <a:rPr lang="zh-CN" altLang="en-US" sz="3200" b="1" dirty="0"/>
              <a:t>多次性编程 ) </a:t>
            </a:r>
          </a:p>
        </p:txBody>
      </p:sp>
      <p:sp>
        <p:nvSpPr>
          <p:cNvPr id="6" name="Text Box 3"/>
          <p:cNvSpPr txBox="1">
            <a:spLocks noChangeArrowheads="1"/>
          </p:cNvSpPr>
          <p:nvPr/>
        </p:nvSpPr>
        <p:spPr bwMode="auto">
          <a:xfrm>
            <a:off x="1381125" y="1499235"/>
            <a:ext cx="10810875" cy="95313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l" eaLnBrk="1" hangingPunct="1">
              <a:spcBef>
                <a:spcPct val="50000"/>
              </a:spcBef>
              <a:buClrTx/>
              <a:buSzTx/>
              <a:buFontTx/>
            </a:pPr>
            <a:r>
              <a:rPr lang="zh-CN" altLang="en-US" sz="2800" b="1" dirty="0">
                <a:sym typeface="+mn-ea"/>
              </a:rPr>
              <a:t>例子：N型沟道浮动栅 MOS 电路，存储信息的方式是基于三极管是否导通</a:t>
            </a:r>
          </a:p>
        </p:txBody>
      </p:sp>
      <p:grpSp>
        <p:nvGrpSpPr>
          <p:cNvPr id="7" name="Group 4"/>
          <p:cNvGrpSpPr/>
          <p:nvPr/>
        </p:nvGrpSpPr>
        <p:grpSpPr bwMode="auto">
          <a:xfrm>
            <a:off x="6448425" y="2439988"/>
            <a:ext cx="2438400" cy="1778000"/>
            <a:chOff x="3600" y="1459"/>
            <a:chExt cx="1536" cy="1120"/>
          </a:xfrm>
        </p:grpSpPr>
        <p:sp>
          <p:nvSpPr>
            <p:cNvPr id="8" name="Text Box 5"/>
            <p:cNvSpPr txBox="1">
              <a:spLocks noChangeArrowheads="1"/>
            </p:cNvSpPr>
            <p:nvPr/>
          </p:nvSpPr>
          <p:spPr bwMode="auto">
            <a:xfrm>
              <a:off x="3600" y="145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G </a:t>
              </a:r>
              <a:r>
                <a:rPr lang="zh-CN" altLang="en-US" b="1"/>
                <a:t>栅极</a:t>
              </a:r>
            </a:p>
          </p:txBody>
        </p:sp>
        <p:sp>
          <p:nvSpPr>
            <p:cNvPr id="9" name="Text Box 6"/>
            <p:cNvSpPr txBox="1">
              <a:spLocks noChangeArrowheads="1"/>
            </p:cNvSpPr>
            <p:nvPr/>
          </p:nvSpPr>
          <p:spPr bwMode="auto">
            <a:xfrm>
              <a:off x="3600" y="187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S  </a:t>
              </a:r>
              <a:r>
                <a:rPr lang="zh-CN" altLang="en-US" b="1"/>
                <a:t>源</a:t>
              </a:r>
            </a:p>
          </p:txBody>
        </p:sp>
        <p:sp>
          <p:nvSpPr>
            <p:cNvPr id="10" name="Text Box 7"/>
            <p:cNvSpPr txBox="1">
              <a:spLocks noChangeArrowheads="1"/>
            </p:cNvSpPr>
            <p:nvPr/>
          </p:nvSpPr>
          <p:spPr bwMode="auto">
            <a:xfrm>
              <a:off x="3600" y="229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漏</a:t>
              </a:r>
            </a:p>
          </p:txBody>
        </p:sp>
      </p:grpSp>
      <p:sp>
        <p:nvSpPr>
          <p:cNvPr id="11" name="Text Box 8"/>
          <p:cNvSpPr txBox="1">
            <a:spLocks noChangeArrowheads="1"/>
          </p:cNvSpPr>
          <p:nvPr/>
        </p:nvSpPr>
        <p:spPr bwMode="auto">
          <a:xfrm>
            <a:off x="6448425" y="4421188"/>
            <a:ext cx="3429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solidFill>
                  <a:srgbClr val="FF0000"/>
                </a:solidFill>
              </a:rPr>
              <a:t>紫外线可驱散浮动栅</a:t>
            </a:r>
          </a:p>
        </p:txBody>
      </p:sp>
      <p:grpSp>
        <p:nvGrpSpPr>
          <p:cNvPr id="12" name="Group 9"/>
          <p:cNvGrpSpPr/>
          <p:nvPr/>
        </p:nvGrpSpPr>
        <p:grpSpPr bwMode="auto">
          <a:xfrm>
            <a:off x="1266825" y="5534025"/>
            <a:ext cx="9372600" cy="457200"/>
            <a:chOff x="336" y="3408"/>
            <a:chExt cx="5904" cy="288"/>
          </a:xfrm>
        </p:grpSpPr>
        <p:sp>
          <p:nvSpPr>
            <p:cNvPr id="13" name="Text Box 10"/>
            <p:cNvSpPr txBox="1">
              <a:spLocks noChangeArrowheads="1"/>
            </p:cNvSpPr>
            <p:nvPr/>
          </p:nvSpPr>
          <p:spPr bwMode="auto">
            <a:xfrm>
              <a:off x="336" y="3408"/>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端加正电压</a:t>
              </a:r>
            </a:p>
          </p:txBody>
        </p:sp>
        <p:sp>
          <p:nvSpPr>
            <p:cNvPr id="14" name="Text Box 11"/>
            <p:cNvSpPr txBox="1">
              <a:spLocks noChangeArrowheads="1"/>
            </p:cNvSpPr>
            <p:nvPr/>
          </p:nvSpPr>
          <p:spPr bwMode="auto">
            <a:xfrm>
              <a:off x="2064" y="3408"/>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形成浮动栅</a:t>
              </a:r>
            </a:p>
          </p:txBody>
        </p:sp>
        <p:sp>
          <p:nvSpPr>
            <p:cNvPr id="15" name="Text Box 12"/>
            <p:cNvSpPr txBox="1">
              <a:spLocks noChangeArrowheads="1"/>
            </p:cNvSpPr>
            <p:nvPr/>
          </p:nvSpPr>
          <p:spPr bwMode="auto">
            <a:xfrm>
              <a:off x="3600" y="3408"/>
              <a:ext cx="26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S </a:t>
              </a:r>
              <a:r>
                <a:rPr lang="zh-CN" altLang="en-US" b="1"/>
                <a:t>与 </a:t>
              </a:r>
              <a:r>
                <a:rPr lang="en-US" altLang="zh-CN" b="1"/>
                <a:t>D </a:t>
              </a:r>
              <a:r>
                <a:rPr lang="zh-CN" altLang="en-US" b="1"/>
                <a:t>不导通为 “0”</a:t>
              </a:r>
            </a:p>
          </p:txBody>
        </p:sp>
      </p:grpSp>
      <p:grpSp>
        <p:nvGrpSpPr>
          <p:cNvPr id="16" name="Group 13"/>
          <p:cNvGrpSpPr/>
          <p:nvPr/>
        </p:nvGrpSpPr>
        <p:grpSpPr bwMode="auto">
          <a:xfrm>
            <a:off x="1266825" y="6143625"/>
            <a:ext cx="8229600" cy="457200"/>
            <a:chOff x="336" y="3792"/>
            <a:chExt cx="5184" cy="288"/>
          </a:xfrm>
        </p:grpSpPr>
        <p:sp>
          <p:nvSpPr>
            <p:cNvPr id="17" name="Text Box 14"/>
            <p:cNvSpPr txBox="1">
              <a:spLocks noChangeArrowheads="1"/>
            </p:cNvSpPr>
            <p:nvPr/>
          </p:nvSpPr>
          <p:spPr bwMode="auto">
            <a:xfrm>
              <a:off x="336" y="3792"/>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D </a:t>
              </a:r>
              <a:r>
                <a:rPr lang="zh-CN" altLang="en-US" b="1"/>
                <a:t>端不加正电压</a:t>
              </a:r>
            </a:p>
          </p:txBody>
        </p:sp>
        <p:sp>
          <p:nvSpPr>
            <p:cNvPr id="18" name="Text Box 15"/>
            <p:cNvSpPr txBox="1">
              <a:spLocks noChangeArrowheads="1"/>
            </p:cNvSpPr>
            <p:nvPr/>
          </p:nvSpPr>
          <p:spPr bwMode="auto">
            <a:xfrm>
              <a:off x="2064" y="3792"/>
              <a:ext cx="18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不形成浮动栅</a:t>
              </a:r>
            </a:p>
          </p:txBody>
        </p:sp>
        <p:sp>
          <p:nvSpPr>
            <p:cNvPr id="19" name="Text Box 16"/>
            <p:cNvSpPr txBox="1">
              <a:spLocks noChangeArrowheads="1"/>
            </p:cNvSpPr>
            <p:nvPr/>
          </p:nvSpPr>
          <p:spPr bwMode="auto">
            <a:xfrm>
              <a:off x="3600" y="3792"/>
              <a:ext cx="19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S </a:t>
              </a:r>
              <a:r>
                <a:rPr lang="zh-CN" altLang="en-US" b="1" dirty="0"/>
                <a:t>与 </a:t>
              </a:r>
              <a:r>
                <a:rPr lang="en-US" altLang="zh-CN" b="1" dirty="0"/>
                <a:t>D </a:t>
              </a:r>
              <a:r>
                <a:rPr lang="zh-CN" altLang="en-US" b="1" dirty="0"/>
                <a:t>导通为 “1”</a:t>
              </a:r>
            </a:p>
          </p:txBody>
        </p:sp>
      </p:grpSp>
      <p:grpSp>
        <p:nvGrpSpPr>
          <p:cNvPr id="20" name="Group 17"/>
          <p:cNvGrpSpPr/>
          <p:nvPr/>
        </p:nvGrpSpPr>
        <p:grpSpPr bwMode="auto">
          <a:xfrm>
            <a:off x="1058863" y="2317750"/>
            <a:ext cx="4932362" cy="2835275"/>
            <a:chOff x="445" y="1382"/>
            <a:chExt cx="3107" cy="1786"/>
          </a:xfrm>
        </p:grpSpPr>
        <p:grpSp>
          <p:nvGrpSpPr>
            <p:cNvPr id="21" name="Group 18"/>
            <p:cNvGrpSpPr/>
            <p:nvPr/>
          </p:nvGrpSpPr>
          <p:grpSpPr bwMode="auto">
            <a:xfrm>
              <a:off x="852" y="1929"/>
              <a:ext cx="1901" cy="717"/>
              <a:chOff x="599" y="1833"/>
              <a:chExt cx="1901" cy="717"/>
            </a:xfrm>
          </p:grpSpPr>
          <p:sp>
            <p:nvSpPr>
              <p:cNvPr id="76" name="Freeform 19"/>
              <p:cNvSpPr/>
              <p:nvPr/>
            </p:nvSpPr>
            <p:spPr bwMode="auto">
              <a:xfrm>
                <a:off x="599" y="1833"/>
                <a:ext cx="1901" cy="717"/>
              </a:xfrm>
              <a:custGeom>
                <a:avLst/>
                <a:gdLst>
                  <a:gd name="T0" fmla="*/ 0 w 1759"/>
                  <a:gd name="T1" fmla="*/ 832 h 695"/>
                  <a:gd name="T2" fmla="*/ 0 w 1759"/>
                  <a:gd name="T3" fmla="*/ 786 h 695"/>
                  <a:gd name="T4" fmla="*/ 0 w 1759"/>
                  <a:gd name="T5" fmla="*/ 749 h 695"/>
                  <a:gd name="T6" fmla="*/ 0 w 1759"/>
                  <a:gd name="T7" fmla="*/ 0 h 695"/>
                  <a:gd name="T8" fmla="*/ 134 w 1759"/>
                  <a:gd name="T9" fmla="*/ 0 h 695"/>
                  <a:gd name="T10" fmla="*/ 303 w 1759"/>
                  <a:gd name="T11" fmla="*/ 12 h 695"/>
                  <a:gd name="T12" fmla="*/ 401 w 1759"/>
                  <a:gd name="T13" fmla="*/ 110 h 695"/>
                  <a:gd name="T14" fmla="*/ 460 w 1759"/>
                  <a:gd name="T15" fmla="*/ 348 h 695"/>
                  <a:gd name="T16" fmla="*/ 675 w 1759"/>
                  <a:gd name="T17" fmla="*/ 348 h 695"/>
                  <a:gd name="T18" fmla="*/ 765 w 1759"/>
                  <a:gd name="T19" fmla="*/ 61 h 695"/>
                  <a:gd name="T20" fmla="*/ 835 w 1759"/>
                  <a:gd name="T21" fmla="*/ 12 h 695"/>
                  <a:gd name="T22" fmla="*/ 969 w 1759"/>
                  <a:gd name="T23" fmla="*/ 12 h 695"/>
                  <a:gd name="T24" fmla="*/ 1433 w 1759"/>
                  <a:gd name="T25" fmla="*/ 12 h 695"/>
                  <a:gd name="T26" fmla="*/ 1967 w 1759"/>
                  <a:gd name="T27" fmla="*/ 12 h 695"/>
                  <a:gd name="T28" fmla="*/ 2099 w 1759"/>
                  <a:gd name="T29" fmla="*/ 43 h 695"/>
                  <a:gd name="T30" fmla="*/ 2172 w 1759"/>
                  <a:gd name="T31" fmla="*/ 207 h 695"/>
                  <a:gd name="T32" fmla="*/ 2179 w 1759"/>
                  <a:gd name="T33" fmla="*/ 363 h 695"/>
                  <a:gd name="T34" fmla="*/ 2429 w 1759"/>
                  <a:gd name="T35" fmla="*/ 363 h 695"/>
                  <a:gd name="T36" fmla="*/ 2473 w 1759"/>
                  <a:gd name="T37" fmla="*/ 79 h 695"/>
                  <a:gd name="T38" fmla="*/ 2616 w 1759"/>
                  <a:gd name="T39" fmla="*/ 24 h 695"/>
                  <a:gd name="T40" fmla="*/ 2802 w 1759"/>
                  <a:gd name="T41" fmla="*/ 30 h 695"/>
                  <a:gd name="T42" fmla="*/ 2802 w 1759"/>
                  <a:gd name="T43" fmla="*/ 838 h 695"/>
                  <a:gd name="T44" fmla="*/ 0 w 1759"/>
                  <a:gd name="T45" fmla="*/ 832 h 6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9"/>
                  <a:gd name="T70" fmla="*/ 0 h 695"/>
                  <a:gd name="T71" fmla="*/ 1759 w 1759"/>
                  <a:gd name="T72" fmla="*/ 695 h 6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9" h="695">
                    <a:moveTo>
                      <a:pt x="0" y="689"/>
                    </a:moveTo>
                    <a:lnTo>
                      <a:pt x="0" y="652"/>
                    </a:lnTo>
                    <a:lnTo>
                      <a:pt x="0" y="621"/>
                    </a:lnTo>
                    <a:lnTo>
                      <a:pt x="0" y="0"/>
                    </a:lnTo>
                    <a:lnTo>
                      <a:pt x="84" y="0"/>
                    </a:lnTo>
                    <a:lnTo>
                      <a:pt x="190" y="12"/>
                    </a:lnTo>
                    <a:lnTo>
                      <a:pt x="251" y="92"/>
                    </a:lnTo>
                    <a:lnTo>
                      <a:pt x="290" y="289"/>
                    </a:lnTo>
                    <a:lnTo>
                      <a:pt x="424" y="289"/>
                    </a:lnTo>
                    <a:lnTo>
                      <a:pt x="480" y="49"/>
                    </a:lnTo>
                    <a:lnTo>
                      <a:pt x="525" y="12"/>
                    </a:lnTo>
                    <a:lnTo>
                      <a:pt x="609" y="12"/>
                    </a:lnTo>
                    <a:lnTo>
                      <a:pt x="899" y="12"/>
                    </a:lnTo>
                    <a:lnTo>
                      <a:pt x="1234" y="12"/>
                    </a:lnTo>
                    <a:lnTo>
                      <a:pt x="1318" y="37"/>
                    </a:lnTo>
                    <a:lnTo>
                      <a:pt x="1363" y="172"/>
                    </a:lnTo>
                    <a:lnTo>
                      <a:pt x="1368" y="301"/>
                    </a:lnTo>
                    <a:lnTo>
                      <a:pt x="1525" y="301"/>
                    </a:lnTo>
                    <a:lnTo>
                      <a:pt x="1553" y="67"/>
                    </a:lnTo>
                    <a:lnTo>
                      <a:pt x="1642" y="18"/>
                    </a:lnTo>
                    <a:lnTo>
                      <a:pt x="1759" y="24"/>
                    </a:lnTo>
                    <a:lnTo>
                      <a:pt x="1759" y="695"/>
                    </a:lnTo>
                    <a:lnTo>
                      <a:pt x="0" y="689"/>
                    </a:lnTo>
                    <a:close/>
                  </a:path>
                </a:pathLst>
              </a:custGeom>
              <a:solidFill>
                <a:schemeClr val="folHlink">
                  <a:alpha val="50195"/>
                </a:schemeClr>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7" name="Freeform 20"/>
              <p:cNvSpPr/>
              <p:nvPr/>
            </p:nvSpPr>
            <p:spPr bwMode="auto">
              <a:xfrm>
                <a:off x="599" y="1833"/>
                <a:ext cx="1901" cy="717"/>
              </a:xfrm>
              <a:custGeom>
                <a:avLst/>
                <a:gdLst>
                  <a:gd name="T0" fmla="*/ 0 w 1759"/>
                  <a:gd name="T1" fmla="*/ 832 h 695"/>
                  <a:gd name="T2" fmla="*/ 0 w 1759"/>
                  <a:gd name="T3" fmla="*/ 786 h 695"/>
                  <a:gd name="T4" fmla="*/ 0 w 1759"/>
                  <a:gd name="T5" fmla="*/ 749 h 695"/>
                  <a:gd name="T6" fmla="*/ 0 w 1759"/>
                  <a:gd name="T7" fmla="*/ 0 h 695"/>
                  <a:gd name="T8" fmla="*/ 134 w 1759"/>
                  <a:gd name="T9" fmla="*/ 0 h 695"/>
                  <a:gd name="T10" fmla="*/ 303 w 1759"/>
                  <a:gd name="T11" fmla="*/ 12 h 695"/>
                  <a:gd name="T12" fmla="*/ 401 w 1759"/>
                  <a:gd name="T13" fmla="*/ 110 h 695"/>
                  <a:gd name="T14" fmla="*/ 460 w 1759"/>
                  <a:gd name="T15" fmla="*/ 348 h 695"/>
                  <a:gd name="T16" fmla="*/ 675 w 1759"/>
                  <a:gd name="T17" fmla="*/ 348 h 695"/>
                  <a:gd name="T18" fmla="*/ 765 w 1759"/>
                  <a:gd name="T19" fmla="*/ 61 h 695"/>
                  <a:gd name="T20" fmla="*/ 835 w 1759"/>
                  <a:gd name="T21" fmla="*/ 12 h 695"/>
                  <a:gd name="T22" fmla="*/ 969 w 1759"/>
                  <a:gd name="T23" fmla="*/ 12 h 695"/>
                  <a:gd name="T24" fmla="*/ 1433 w 1759"/>
                  <a:gd name="T25" fmla="*/ 12 h 695"/>
                  <a:gd name="T26" fmla="*/ 1967 w 1759"/>
                  <a:gd name="T27" fmla="*/ 12 h 695"/>
                  <a:gd name="T28" fmla="*/ 2099 w 1759"/>
                  <a:gd name="T29" fmla="*/ 43 h 695"/>
                  <a:gd name="T30" fmla="*/ 2172 w 1759"/>
                  <a:gd name="T31" fmla="*/ 207 h 695"/>
                  <a:gd name="T32" fmla="*/ 2179 w 1759"/>
                  <a:gd name="T33" fmla="*/ 363 h 695"/>
                  <a:gd name="T34" fmla="*/ 2429 w 1759"/>
                  <a:gd name="T35" fmla="*/ 363 h 695"/>
                  <a:gd name="T36" fmla="*/ 2473 w 1759"/>
                  <a:gd name="T37" fmla="*/ 79 h 695"/>
                  <a:gd name="T38" fmla="*/ 2616 w 1759"/>
                  <a:gd name="T39" fmla="*/ 24 h 695"/>
                  <a:gd name="T40" fmla="*/ 2802 w 1759"/>
                  <a:gd name="T41" fmla="*/ 30 h 695"/>
                  <a:gd name="T42" fmla="*/ 2802 w 1759"/>
                  <a:gd name="T43" fmla="*/ 838 h 695"/>
                  <a:gd name="T44" fmla="*/ 0 w 1759"/>
                  <a:gd name="T45" fmla="*/ 832 h 6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9"/>
                  <a:gd name="T70" fmla="*/ 0 h 695"/>
                  <a:gd name="T71" fmla="*/ 1759 w 1759"/>
                  <a:gd name="T72" fmla="*/ 695 h 6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9" h="695">
                    <a:moveTo>
                      <a:pt x="0" y="689"/>
                    </a:moveTo>
                    <a:lnTo>
                      <a:pt x="0" y="652"/>
                    </a:lnTo>
                    <a:lnTo>
                      <a:pt x="0" y="621"/>
                    </a:lnTo>
                    <a:lnTo>
                      <a:pt x="0" y="0"/>
                    </a:lnTo>
                    <a:lnTo>
                      <a:pt x="84" y="0"/>
                    </a:lnTo>
                    <a:lnTo>
                      <a:pt x="190" y="12"/>
                    </a:lnTo>
                    <a:lnTo>
                      <a:pt x="251" y="92"/>
                    </a:lnTo>
                    <a:lnTo>
                      <a:pt x="290" y="289"/>
                    </a:lnTo>
                    <a:lnTo>
                      <a:pt x="424" y="289"/>
                    </a:lnTo>
                    <a:lnTo>
                      <a:pt x="480" y="49"/>
                    </a:lnTo>
                    <a:lnTo>
                      <a:pt x="525" y="12"/>
                    </a:lnTo>
                    <a:lnTo>
                      <a:pt x="609" y="12"/>
                    </a:lnTo>
                    <a:lnTo>
                      <a:pt x="899" y="12"/>
                    </a:lnTo>
                    <a:lnTo>
                      <a:pt x="1234" y="12"/>
                    </a:lnTo>
                    <a:lnTo>
                      <a:pt x="1318" y="37"/>
                    </a:lnTo>
                    <a:lnTo>
                      <a:pt x="1363" y="172"/>
                    </a:lnTo>
                    <a:lnTo>
                      <a:pt x="1368" y="301"/>
                    </a:lnTo>
                    <a:lnTo>
                      <a:pt x="1525" y="301"/>
                    </a:lnTo>
                    <a:lnTo>
                      <a:pt x="1553" y="67"/>
                    </a:lnTo>
                    <a:lnTo>
                      <a:pt x="1642" y="18"/>
                    </a:lnTo>
                    <a:lnTo>
                      <a:pt x="1759" y="24"/>
                    </a:lnTo>
                    <a:lnTo>
                      <a:pt x="1759" y="695"/>
                    </a:lnTo>
                    <a:lnTo>
                      <a:pt x="0" y="689"/>
                    </a:lnTo>
                    <a:close/>
                  </a:path>
                </a:pathLst>
              </a:custGeom>
              <a:solidFill>
                <a:schemeClr val="folHlink">
                  <a:alpha val="50195"/>
                </a:schemeClr>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 name="Oval 21"/>
            <p:cNvSpPr>
              <a:spLocks noChangeArrowheads="1"/>
            </p:cNvSpPr>
            <p:nvPr/>
          </p:nvSpPr>
          <p:spPr bwMode="auto">
            <a:xfrm>
              <a:off x="1538" y="2377"/>
              <a:ext cx="693" cy="180"/>
            </a:xfrm>
            <a:prstGeom prst="ellipse">
              <a:avLst/>
            </a:prstGeom>
            <a:solidFill>
              <a:srgbClr val="FFFFFF"/>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22"/>
            <p:cNvSpPr>
              <a:spLocks noChangeArrowheads="1"/>
            </p:cNvSpPr>
            <p:nvPr/>
          </p:nvSpPr>
          <p:spPr bwMode="auto">
            <a:xfrm>
              <a:off x="852" y="2639"/>
              <a:ext cx="1907" cy="529"/>
            </a:xfrm>
            <a:prstGeom prst="rect">
              <a:avLst/>
            </a:prstGeom>
            <a:solidFill>
              <a:srgbClr val="FFFFFF"/>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Rectangle 23"/>
            <p:cNvSpPr>
              <a:spLocks noChangeArrowheads="1"/>
            </p:cNvSpPr>
            <p:nvPr/>
          </p:nvSpPr>
          <p:spPr bwMode="auto">
            <a:xfrm>
              <a:off x="1191" y="2107"/>
              <a:ext cx="129" cy="105"/>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25" name="Rectangle 24"/>
            <p:cNvSpPr>
              <a:spLocks noChangeArrowheads="1"/>
            </p:cNvSpPr>
            <p:nvPr/>
          </p:nvSpPr>
          <p:spPr bwMode="auto">
            <a:xfrm>
              <a:off x="2371" y="2139"/>
              <a:ext cx="129" cy="104"/>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b="1"/>
            </a:p>
          </p:txBody>
        </p:sp>
        <p:sp>
          <p:nvSpPr>
            <p:cNvPr id="26" name="Rectangle 25"/>
            <p:cNvSpPr>
              <a:spLocks noChangeArrowheads="1"/>
            </p:cNvSpPr>
            <p:nvPr/>
          </p:nvSpPr>
          <p:spPr bwMode="auto">
            <a:xfrm>
              <a:off x="1854" y="1947"/>
              <a:ext cx="134" cy="105"/>
            </a:xfrm>
            <a:prstGeom prst="rect">
              <a:avLst/>
            </a:prstGeom>
            <a:solidFill>
              <a:srgbClr val="000000"/>
            </a:solidFill>
            <a:ln w="17463">
              <a:solidFill>
                <a:srgbClr val="000000"/>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26"/>
            <p:cNvSpPr/>
            <p:nvPr/>
          </p:nvSpPr>
          <p:spPr bwMode="auto">
            <a:xfrm>
              <a:off x="842" y="2606"/>
              <a:ext cx="542" cy="160"/>
            </a:xfrm>
            <a:custGeom>
              <a:avLst/>
              <a:gdLst>
                <a:gd name="T0" fmla="*/ 542 w 542"/>
                <a:gd name="T1" fmla="*/ 0 h 160"/>
                <a:gd name="T2" fmla="*/ 530 w 542"/>
                <a:gd name="T3" fmla="*/ 61 h 160"/>
                <a:gd name="T4" fmla="*/ 519 w 542"/>
                <a:gd name="T5" fmla="*/ 92 h 160"/>
                <a:gd name="T6" fmla="*/ 502 w 542"/>
                <a:gd name="T7" fmla="*/ 117 h 160"/>
                <a:gd name="T8" fmla="*/ 480 w 542"/>
                <a:gd name="T9" fmla="*/ 135 h 160"/>
                <a:gd name="T10" fmla="*/ 458 w 542"/>
                <a:gd name="T11" fmla="*/ 148 h 160"/>
                <a:gd name="T12" fmla="*/ 424 w 542"/>
                <a:gd name="T13" fmla="*/ 154 h 160"/>
                <a:gd name="T14" fmla="*/ 402 w 542"/>
                <a:gd name="T15" fmla="*/ 160 h 160"/>
                <a:gd name="T16" fmla="*/ 374 w 542"/>
                <a:gd name="T17" fmla="*/ 160 h 160"/>
                <a:gd name="T18" fmla="*/ 335 w 542"/>
                <a:gd name="T19" fmla="*/ 160 h 160"/>
                <a:gd name="T20" fmla="*/ 290 w 542"/>
                <a:gd name="T21" fmla="*/ 160 h 160"/>
                <a:gd name="T22" fmla="*/ 234 w 542"/>
                <a:gd name="T23" fmla="*/ 160 h 160"/>
                <a:gd name="T24" fmla="*/ 178 w 542"/>
                <a:gd name="T25" fmla="*/ 160 h 160"/>
                <a:gd name="T26" fmla="*/ 123 w 542"/>
                <a:gd name="T27" fmla="*/ 160 h 160"/>
                <a:gd name="T28" fmla="*/ 72 w 542"/>
                <a:gd name="T29" fmla="*/ 160 h 160"/>
                <a:gd name="T30" fmla="*/ 28 w 542"/>
                <a:gd name="T31" fmla="*/ 160 h 160"/>
                <a:gd name="T32" fmla="*/ 0 w 542"/>
                <a:gd name="T33" fmla="*/ 160 h 1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2"/>
                <a:gd name="T52" fmla="*/ 0 h 160"/>
                <a:gd name="T53" fmla="*/ 542 w 542"/>
                <a:gd name="T54" fmla="*/ 160 h 1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2" h="160">
                  <a:moveTo>
                    <a:pt x="542" y="0"/>
                  </a:moveTo>
                  <a:lnTo>
                    <a:pt x="530" y="61"/>
                  </a:lnTo>
                  <a:lnTo>
                    <a:pt x="519" y="92"/>
                  </a:lnTo>
                  <a:lnTo>
                    <a:pt x="502" y="117"/>
                  </a:lnTo>
                  <a:lnTo>
                    <a:pt x="480" y="135"/>
                  </a:lnTo>
                  <a:lnTo>
                    <a:pt x="458" y="148"/>
                  </a:lnTo>
                  <a:lnTo>
                    <a:pt x="424" y="154"/>
                  </a:lnTo>
                  <a:lnTo>
                    <a:pt x="402" y="160"/>
                  </a:lnTo>
                  <a:lnTo>
                    <a:pt x="374" y="160"/>
                  </a:lnTo>
                  <a:lnTo>
                    <a:pt x="335" y="160"/>
                  </a:lnTo>
                  <a:lnTo>
                    <a:pt x="290" y="160"/>
                  </a:lnTo>
                  <a:lnTo>
                    <a:pt x="234" y="160"/>
                  </a:lnTo>
                  <a:lnTo>
                    <a:pt x="178" y="160"/>
                  </a:lnTo>
                  <a:lnTo>
                    <a:pt x="123" y="160"/>
                  </a:lnTo>
                  <a:lnTo>
                    <a:pt x="72" y="160"/>
                  </a:lnTo>
                  <a:lnTo>
                    <a:pt x="28" y="160"/>
                  </a:lnTo>
                  <a:lnTo>
                    <a:pt x="0" y="160"/>
                  </a:lnTo>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27"/>
            <p:cNvSpPr/>
            <p:nvPr/>
          </p:nvSpPr>
          <p:spPr bwMode="auto">
            <a:xfrm>
              <a:off x="2273" y="2606"/>
              <a:ext cx="502" cy="154"/>
            </a:xfrm>
            <a:custGeom>
              <a:avLst/>
              <a:gdLst>
                <a:gd name="T0" fmla="*/ 0 w 502"/>
                <a:gd name="T1" fmla="*/ 0 h 154"/>
                <a:gd name="T2" fmla="*/ 11 w 502"/>
                <a:gd name="T3" fmla="*/ 61 h 154"/>
                <a:gd name="T4" fmla="*/ 22 w 502"/>
                <a:gd name="T5" fmla="*/ 92 h 154"/>
                <a:gd name="T6" fmla="*/ 39 w 502"/>
                <a:gd name="T7" fmla="*/ 111 h 154"/>
                <a:gd name="T8" fmla="*/ 55 w 502"/>
                <a:gd name="T9" fmla="*/ 129 h 154"/>
                <a:gd name="T10" fmla="*/ 78 w 502"/>
                <a:gd name="T11" fmla="*/ 141 h 154"/>
                <a:gd name="T12" fmla="*/ 111 w 502"/>
                <a:gd name="T13" fmla="*/ 148 h 154"/>
                <a:gd name="T14" fmla="*/ 128 w 502"/>
                <a:gd name="T15" fmla="*/ 154 h 154"/>
                <a:gd name="T16" fmla="*/ 156 w 502"/>
                <a:gd name="T17" fmla="*/ 154 h 154"/>
                <a:gd name="T18" fmla="*/ 189 w 502"/>
                <a:gd name="T19" fmla="*/ 154 h 154"/>
                <a:gd name="T20" fmla="*/ 234 w 502"/>
                <a:gd name="T21" fmla="*/ 154 h 154"/>
                <a:gd name="T22" fmla="*/ 284 w 502"/>
                <a:gd name="T23" fmla="*/ 154 h 154"/>
                <a:gd name="T24" fmla="*/ 340 w 502"/>
                <a:gd name="T25" fmla="*/ 154 h 154"/>
                <a:gd name="T26" fmla="*/ 390 w 502"/>
                <a:gd name="T27" fmla="*/ 154 h 154"/>
                <a:gd name="T28" fmla="*/ 435 w 502"/>
                <a:gd name="T29" fmla="*/ 154 h 154"/>
                <a:gd name="T30" fmla="*/ 474 w 502"/>
                <a:gd name="T31" fmla="*/ 154 h 154"/>
                <a:gd name="T32" fmla="*/ 502 w 502"/>
                <a:gd name="T33" fmla="*/ 154 h 1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02"/>
                <a:gd name="T52" fmla="*/ 0 h 154"/>
                <a:gd name="T53" fmla="*/ 502 w 502"/>
                <a:gd name="T54" fmla="*/ 154 h 15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02" h="154">
                  <a:moveTo>
                    <a:pt x="0" y="0"/>
                  </a:moveTo>
                  <a:lnTo>
                    <a:pt x="11" y="61"/>
                  </a:lnTo>
                  <a:lnTo>
                    <a:pt x="22" y="92"/>
                  </a:lnTo>
                  <a:lnTo>
                    <a:pt x="39" y="111"/>
                  </a:lnTo>
                  <a:lnTo>
                    <a:pt x="55" y="129"/>
                  </a:lnTo>
                  <a:lnTo>
                    <a:pt x="78" y="141"/>
                  </a:lnTo>
                  <a:lnTo>
                    <a:pt x="111" y="148"/>
                  </a:lnTo>
                  <a:lnTo>
                    <a:pt x="128" y="154"/>
                  </a:lnTo>
                  <a:lnTo>
                    <a:pt x="156" y="154"/>
                  </a:lnTo>
                  <a:lnTo>
                    <a:pt x="189" y="154"/>
                  </a:lnTo>
                  <a:lnTo>
                    <a:pt x="234" y="154"/>
                  </a:lnTo>
                  <a:lnTo>
                    <a:pt x="284" y="154"/>
                  </a:lnTo>
                  <a:lnTo>
                    <a:pt x="340" y="154"/>
                  </a:lnTo>
                  <a:lnTo>
                    <a:pt x="390" y="154"/>
                  </a:lnTo>
                  <a:lnTo>
                    <a:pt x="435" y="154"/>
                  </a:lnTo>
                  <a:lnTo>
                    <a:pt x="474" y="154"/>
                  </a:lnTo>
                  <a:lnTo>
                    <a:pt x="502" y="154"/>
                  </a:lnTo>
                </a:path>
              </a:pathLst>
            </a:cu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Oval 28"/>
            <p:cNvSpPr>
              <a:spLocks noChangeArrowheads="1"/>
            </p:cNvSpPr>
            <p:nvPr/>
          </p:nvSpPr>
          <p:spPr bwMode="auto">
            <a:xfrm>
              <a:off x="1259" y="2667"/>
              <a:ext cx="40" cy="43"/>
            </a:xfrm>
            <a:prstGeom prst="ellipse">
              <a:avLst/>
            </a:prstGeom>
            <a:solidFill>
              <a:srgbClr val="000000"/>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Oval 29"/>
            <p:cNvSpPr>
              <a:spLocks noChangeArrowheads="1"/>
            </p:cNvSpPr>
            <p:nvPr/>
          </p:nvSpPr>
          <p:spPr bwMode="auto">
            <a:xfrm>
              <a:off x="2401" y="2686"/>
              <a:ext cx="33" cy="43"/>
            </a:xfrm>
            <a:prstGeom prst="ellipse">
              <a:avLst/>
            </a:prstGeom>
            <a:solidFill>
              <a:srgbClr val="000000"/>
            </a:solidFill>
            <a:ln w="17463">
              <a:solidFill>
                <a:srgbClr val="000000"/>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Line 30"/>
            <p:cNvSpPr>
              <a:spLocks noChangeShapeType="1"/>
            </p:cNvSpPr>
            <p:nvPr/>
          </p:nvSpPr>
          <p:spPr bwMode="auto">
            <a:xfrm flipH="1">
              <a:off x="1173" y="2706"/>
              <a:ext cx="86" cy="130"/>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 name="Line 31"/>
            <p:cNvSpPr>
              <a:spLocks noChangeShapeType="1"/>
            </p:cNvSpPr>
            <p:nvPr/>
          </p:nvSpPr>
          <p:spPr bwMode="auto">
            <a:xfrm>
              <a:off x="2423" y="2704"/>
              <a:ext cx="79" cy="142"/>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 name="Rectangle 32"/>
            <p:cNvSpPr>
              <a:spLocks noChangeArrowheads="1"/>
            </p:cNvSpPr>
            <p:nvPr/>
          </p:nvSpPr>
          <p:spPr bwMode="auto">
            <a:xfrm>
              <a:off x="1284" y="1485"/>
              <a:ext cx="2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 name="Rectangle 33"/>
            <p:cNvSpPr>
              <a:spLocks noChangeArrowheads="1"/>
            </p:cNvSpPr>
            <p:nvPr/>
          </p:nvSpPr>
          <p:spPr bwMode="auto">
            <a:xfrm>
              <a:off x="1213" y="1398"/>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a:t>
              </a:r>
            </a:p>
          </p:txBody>
        </p:sp>
        <p:sp>
          <p:nvSpPr>
            <p:cNvPr id="35" name="Rectangle 34"/>
            <p:cNvSpPr>
              <a:spLocks noChangeArrowheads="1"/>
            </p:cNvSpPr>
            <p:nvPr/>
          </p:nvSpPr>
          <p:spPr bwMode="auto">
            <a:xfrm>
              <a:off x="1831" y="1467"/>
              <a:ext cx="212"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Rectangle 35"/>
            <p:cNvSpPr>
              <a:spLocks noChangeArrowheads="1"/>
            </p:cNvSpPr>
            <p:nvPr/>
          </p:nvSpPr>
          <p:spPr bwMode="auto">
            <a:xfrm>
              <a:off x="1843" y="1398"/>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G</a:t>
              </a:r>
            </a:p>
          </p:txBody>
        </p:sp>
        <p:sp>
          <p:nvSpPr>
            <p:cNvPr id="37" name="Rectangle 36"/>
            <p:cNvSpPr>
              <a:spLocks noChangeArrowheads="1"/>
            </p:cNvSpPr>
            <p:nvPr/>
          </p:nvSpPr>
          <p:spPr bwMode="auto">
            <a:xfrm>
              <a:off x="2395" y="1485"/>
              <a:ext cx="218"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Rectangle 37"/>
            <p:cNvSpPr>
              <a:spLocks noChangeArrowheads="1"/>
            </p:cNvSpPr>
            <p:nvPr/>
          </p:nvSpPr>
          <p:spPr bwMode="auto">
            <a:xfrm>
              <a:off x="2384" y="1398"/>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39" name="Rectangle 38"/>
            <p:cNvSpPr>
              <a:spLocks noChangeArrowheads="1"/>
            </p:cNvSpPr>
            <p:nvPr/>
          </p:nvSpPr>
          <p:spPr bwMode="auto">
            <a:xfrm>
              <a:off x="947" y="2784"/>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 name="Rectangle 39"/>
            <p:cNvSpPr>
              <a:spLocks noChangeArrowheads="1"/>
            </p:cNvSpPr>
            <p:nvPr/>
          </p:nvSpPr>
          <p:spPr bwMode="auto">
            <a:xfrm>
              <a:off x="985" y="2840"/>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N</a:t>
              </a:r>
              <a:endParaRPr lang="en-US" altLang="zh-CN" sz="1800" b="1"/>
            </a:p>
          </p:txBody>
        </p:sp>
        <p:sp>
          <p:nvSpPr>
            <p:cNvPr id="41" name="Rectangle 40"/>
            <p:cNvSpPr>
              <a:spLocks noChangeArrowheads="1"/>
            </p:cNvSpPr>
            <p:nvPr/>
          </p:nvSpPr>
          <p:spPr bwMode="auto">
            <a:xfrm>
              <a:off x="1096" y="2821"/>
              <a:ext cx="41"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solidFill>
                    <a:srgbClr val="000000"/>
                  </a:solidFill>
                </a:rPr>
                <a:t>+</a:t>
              </a:r>
              <a:endParaRPr lang="zh-CN" altLang="en-US" b="1"/>
            </a:p>
          </p:txBody>
        </p:sp>
        <p:sp>
          <p:nvSpPr>
            <p:cNvPr id="42" name="Rectangle 41"/>
            <p:cNvSpPr>
              <a:spLocks noChangeArrowheads="1"/>
            </p:cNvSpPr>
            <p:nvPr/>
          </p:nvSpPr>
          <p:spPr bwMode="auto">
            <a:xfrm>
              <a:off x="2502" y="2784"/>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Rectangle 42"/>
            <p:cNvSpPr>
              <a:spLocks noChangeArrowheads="1"/>
            </p:cNvSpPr>
            <p:nvPr/>
          </p:nvSpPr>
          <p:spPr bwMode="auto">
            <a:xfrm>
              <a:off x="2530" y="2840"/>
              <a:ext cx="1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N</a:t>
              </a:r>
              <a:endParaRPr lang="en-US" altLang="zh-CN" sz="1800" b="1"/>
            </a:p>
          </p:txBody>
        </p:sp>
        <p:sp>
          <p:nvSpPr>
            <p:cNvPr id="44" name="Rectangle 43"/>
            <p:cNvSpPr>
              <a:spLocks noChangeArrowheads="1"/>
            </p:cNvSpPr>
            <p:nvPr/>
          </p:nvSpPr>
          <p:spPr bwMode="auto">
            <a:xfrm>
              <a:off x="2637" y="2821"/>
              <a:ext cx="41" cy="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solidFill>
                    <a:srgbClr val="000000"/>
                  </a:solidFill>
                </a:rPr>
                <a:t>+</a:t>
              </a:r>
              <a:endParaRPr lang="zh-CN" altLang="en-US" b="1"/>
            </a:p>
          </p:txBody>
        </p:sp>
        <p:sp>
          <p:nvSpPr>
            <p:cNvPr id="45" name="Rectangle 44"/>
            <p:cNvSpPr>
              <a:spLocks noChangeArrowheads="1"/>
            </p:cNvSpPr>
            <p:nvPr/>
          </p:nvSpPr>
          <p:spPr bwMode="auto">
            <a:xfrm>
              <a:off x="1703" y="2747"/>
              <a:ext cx="55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Rectangle 45"/>
            <p:cNvSpPr>
              <a:spLocks noChangeArrowheads="1"/>
            </p:cNvSpPr>
            <p:nvPr/>
          </p:nvSpPr>
          <p:spPr bwMode="auto">
            <a:xfrm>
              <a:off x="1683" y="2820"/>
              <a:ext cx="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00"/>
                  </a:solidFill>
                </a:rPr>
                <a:t>P</a:t>
              </a:r>
              <a:endParaRPr lang="en-US" altLang="zh-CN" sz="1800" b="1"/>
            </a:p>
          </p:txBody>
        </p:sp>
        <p:sp>
          <p:nvSpPr>
            <p:cNvPr id="47" name="Rectangle 46"/>
            <p:cNvSpPr>
              <a:spLocks noChangeArrowheads="1"/>
            </p:cNvSpPr>
            <p:nvPr/>
          </p:nvSpPr>
          <p:spPr bwMode="auto">
            <a:xfrm>
              <a:off x="1772" y="2820"/>
              <a:ext cx="28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00"/>
                  </a:solidFill>
                  <a:latin typeface="宋体" panose="02010600030101010101" pitchFamily="2" charset="-122"/>
                </a:rPr>
                <a:t>基片</a:t>
              </a:r>
              <a:endParaRPr lang="zh-CN" altLang="en-US" sz="1800" b="1"/>
            </a:p>
          </p:txBody>
        </p:sp>
        <p:sp>
          <p:nvSpPr>
            <p:cNvPr id="48" name="Rectangle 47"/>
            <p:cNvSpPr>
              <a:spLocks noChangeArrowheads="1"/>
            </p:cNvSpPr>
            <p:nvPr/>
          </p:nvSpPr>
          <p:spPr bwMode="auto">
            <a:xfrm>
              <a:off x="2855" y="2210"/>
              <a:ext cx="14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G</a:t>
              </a:r>
            </a:p>
          </p:txBody>
        </p:sp>
        <p:sp>
          <p:nvSpPr>
            <p:cNvPr id="49" name="Rectangle 48"/>
            <p:cNvSpPr>
              <a:spLocks noChangeArrowheads="1"/>
            </p:cNvSpPr>
            <p:nvPr/>
          </p:nvSpPr>
          <p:spPr bwMode="auto">
            <a:xfrm>
              <a:off x="3339" y="1787"/>
              <a:ext cx="21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Rectangle 49"/>
            <p:cNvSpPr>
              <a:spLocks noChangeArrowheads="1"/>
            </p:cNvSpPr>
            <p:nvPr/>
          </p:nvSpPr>
          <p:spPr bwMode="auto">
            <a:xfrm>
              <a:off x="3406" y="1743"/>
              <a:ext cx="13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D</a:t>
              </a:r>
            </a:p>
          </p:txBody>
        </p:sp>
        <p:sp>
          <p:nvSpPr>
            <p:cNvPr id="51" name="Rectangle 50"/>
            <p:cNvSpPr>
              <a:spLocks noChangeArrowheads="1"/>
            </p:cNvSpPr>
            <p:nvPr/>
          </p:nvSpPr>
          <p:spPr bwMode="auto">
            <a:xfrm>
              <a:off x="3339" y="2649"/>
              <a:ext cx="213"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51"/>
            <p:cNvSpPr>
              <a:spLocks noChangeArrowheads="1"/>
            </p:cNvSpPr>
            <p:nvPr/>
          </p:nvSpPr>
          <p:spPr bwMode="auto">
            <a:xfrm>
              <a:off x="3412" y="2737"/>
              <a:ext cx="1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a:t>
              </a:r>
            </a:p>
          </p:txBody>
        </p:sp>
        <p:sp>
          <p:nvSpPr>
            <p:cNvPr id="53" name="Freeform 52"/>
            <p:cNvSpPr/>
            <p:nvPr/>
          </p:nvSpPr>
          <p:spPr bwMode="auto">
            <a:xfrm>
              <a:off x="2814" y="1641"/>
              <a:ext cx="222" cy="4"/>
            </a:xfrm>
            <a:custGeom>
              <a:avLst/>
              <a:gdLst>
                <a:gd name="T0" fmla="*/ 0 w 222"/>
                <a:gd name="T1" fmla="*/ 4 h 4"/>
                <a:gd name="T2" fmla="*/ 222 w 222"/>
                <a:gd name="T3" fmla="*/ 0 h 4"/>
                <a:gd name="T4" fmla="*/ 0 60000 65536"/>
                <a:gd name="T5" fmla="*/ 0 60000 65536"/>
                <a:gd name="T6" fmla="*/ 0 w 222"/>
                <a:gd name="T7" fmla="*/ 0 h 4"/>
                <a:gd name="T8" fmla="*/ 222 w 222"/>
                <a:gd name="T9" fmla="*/ 4 h 4"/>
              </a:gdLst>
              <a:ahLst/>
              <a:cxnLst>
                <a:cxn ang="T4">
                  <a:pos x="T0" y="T1"/>
                </a:cxn>
                <a:cxn ang="T5">
                  <a:pos x="T2" y="T3"/>
                </a:cxn>
              </a:cxnLst>
              <a:rect l="T6" t="T7" r="T8" b="T9"/>
              <a:pathLst>
                <a:path w="222" h="4">
                  <a:moveTo>
                    <a:pt x="0" y="4"/>
                  </a:moveTo>
                  <a:lnTo>
                    <a:pt x="222"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Rectangle 53"/>
            <p:cNvSpPr>
              <a:spLocks noChangeArrowheads="1"/>
            </p:cNvSpPr>
            <p:nvPr/>
          </p:nvSpPr>
          <p:spPr bwMode="auto">
            <a:xfrm>
              <a:off x="2670" y="1396"/>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latin typeface="宋体" panose="02010600030101010101" pitchFamily="2" charset="-122"/>
                </a:rPr>
                <a:t>浮动栅</a:t>
              </a:r>
              <a:endParaRPr lang="zh-CN" altLang="en-US" sz="2000" b="1"/>
            </a:p>
          </p:txBody>
        </p:sp>
        <p:sp>
          <p:nvSpPr>
            <p:cNvPr id="55" name="Rectangle 54"/>
            <p:cNvSpPr>
              <a:spLocks noChangeArrowheads="1"/>
            </p:cNvSpPr>
            <p:nvPr/>
          </p:nvSpPr>
          <p:spPr bwMode="auto">
            <a:xfrm>
              <a:off x="781" y="1547"/>
              <a:ext cx="42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Rectangle 55"/>
            <p:cNvSpPr>
              <a:spLocks noChangeArrowheads="1"/>
            </p:cNvSpPr>
            <p:nvPr/>
          </p:nvSpPr>
          <p:spPr bwMode="auto">
            <a:xfrm>
              <a:off x="781" y="1602"/>
              <a:ext cx="12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500" b="1">
                  <a:solidFill>
                    <a:srgbClr val="000000"/>
                  </a:solidFill>
                  <a:latin typeface="宋体" panose="02010600030101010101" pitchFamily="2" charset="-122"/>
                </a:rPr>
                <a:t>　</a:t>
              </a:r>
              <a:endParaRPr lang="zh-CN" altLang="en-US" b="1"/>
            </a:p>
          </p:txBody>
        </p:sp>
        <p:sp>
          <p:nvSpPr>
            <p:cNvPr id="57" name="Rectangle 56"/>
            <p:cNvSpPr>
              <a:spLocks noChangeArrowheads="1"/>
            </p:cNvSpPr>
            <p:nvPr/>
          </p:nvSpPr>
          <p:spPr bwMode="auto">
            <a:xfrm>
              <a:off x="445" y="1382"/>
              <a:ext cx="30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SiO</a:t>
              </a:r>
            </a:p>
          </p:txBody>
        </p:sp>
        <p:sp>
          <p:nvSpPr>
            <p:cNvPr id="58" name="Rectangle 57"/>
            <p:cNvSpPr>
              <a:spLocks noChangeArrowheads="1"/>
            </p:cNvSpPr>
            <p:nvPr/>
          </p:nvSpPr>
          <p:spPr bwMode="auto">
            <a:xfrm>
              <a:off x="761" y="1460"/>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2</a:t>
              </a:r>
            </a:p>
          </p:txBody>
        </p:sp>
        <p:sp>
          <p:nvSpPr>
            <p:cNvPr id="59" name="Text Box 58"/>
            <p:cNvSpPr txBox="1">
              <a:spLocks noChangeArrowheads="1"/>
            </p:cNvSpPr>
            <p:nvPr/>
          </p:nvSpPr>
          <p:spPr bwMode="auto">
            <a:xfrm>
              <a:off x="1479" y="2561"/>
              <a:ext cx="8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2"/>
                  </a:solidFill>
                </a:rPr>
                <a:t>+ + + + +</a:t>
              </a:r>
            </a:p>
          </p:txBody>
        </p:sp>
        <p:sp>
          <p:nvSpPr>
            <p:cNvPr id="60" name="Text Box 59"/>
            <p:cNvSpPr txBox="1">
              <a:spLocks noChangeArrowheads="1"/>
            </p:cNvSpPr>
            <p:nvPr/>
          </p:nvSpPr>
          <p:spPr bwMode="auto">
            <a:xfrm>
              <a:off x="1686" y="2224"/>
              <a:ext cx="5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solidFill>
                    <a:schemeClr val="bg2"/>
                  </a:solidFill>
                </a:rPr>
                <a:t>_ _ _</a:t>
              </a:r>
              <a:r>
                <a:rPr lang="zh-CN" altLang="en-US">
                  <a:solidFill>
                    <a:schemeClr val="bg2"/>
                  </a:solidFill>
                </a:rPr>
                <a:t> </a:t>
              </a:r>
            </a:p>
          </p:txBody>
        </p:sp>
        <p:sp>
          <p:nvSpPr>
            <p:cNvPr id="61" name="Line 60"/>
            <p:cNvSpPr>
              <a:spLocks noChangeShapeType="1"/>
            </p:cNvSpPr>
            <p:nvPr/>
          </p:nvSpPr>
          <p:spPr bwMode="auto">
            <a:xfrm>
              <a:off x="501" y="1703"/>
              <a:ext cx="29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61"/>
            <p:cNvSpPr>
              <a:spLocks noChangeShapeType="1"/>
            </p:cNvSpPr>
            <p:nvPr/>
          </p:nvSpPr>
          <p:spPr bwMode="auto">
            <a:xfrm>
              <a:off x="782" y="1703"/>
              <a:ext cx="380" cy="78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62"/>
            <p:cNvSpPr>
              <a:spLocks noChangeShapeType="1"/>
            </p:cNvSpPr>
            <p:nvPr/>
          </p:nvSpPr>
          <p:spPr bwMode="auto">
            <a:xfrm>
              <a:off x="1271" y="1660"/>
              <a:ext cx="0" cy="46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3"/>
            <p:cNvSpPr>
              <a:spLocks noChangeShapeType="1"/>
            </p:cNvSpPr>
            <p:nvPr/>
          </p:nvSpPr>
          <p:spPr bwMode="auto">
            <a:xfrm>
              <a:off x="1925" y="1660"/>
              <a:ext cx="0" cy="2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64"/>
            <p:cNvSpPr>
              <a:spLocks noChangeShapeType="1"/>
            </p:cNvSpPr>
            <p:nvPr/>
          </p:nvSpPr>
          <p:spPr bwMode="auto">
            <a:xfrm>
              <a:off x="2438" y="1660"/>
              <a:ext cx="0" cy="4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Freeform 65"/>
            <p:cNvSpPr/>
            <p:nvPr/>
          </p:nvSpPr>
          <p:spPr bwMode="auto">
            <a:xfrm>
              <a:off x="3032" y="1649"/>
              <a:ext cx="197" cy="391"/>
            </a:xfrm>
            <a:custGeom>
              <a:avLst/>
              <a:gdLst>
                <a:gd name="T0" fmla="*/ 0 w 197"/>
                <a:gd name="T1" fmla="*/ 0 h 391"/>
                <a:gd name="T2" fmla="*/ 197 w 197"/>
                <a:gd name="T3" fmla="*/ 391 h 391"/>
                <a:gd name="T4" fmla="*/ 0 60000 65536"/>
                <a:gd name="T5" fmla="*/ 0 60000 65536"/>
                <a:gd name="T6" fmla="*/ 0 w 197"/>
                <a:gd name="T7" fmla="*/ 0 h 391"/>
                <a:gd name="T8" fmla="*/ 197 w 197"/>
                <a:gd name="T9" fmla="*/ 391 h 391"/>
              </a:gdLst>
              <a:ahLst/>
              <a:cxnLst>
                <a:cxn ang="T4">
                  <a:pos x="T0" y="T1"/>
                </a:cxn>
                <a:cxn ang="T5">
                  <a:pos x="T2" y="T3"/>
                </a:cxn>
              </a:cxnLst>
              <a:rect l="T6" t="T7" r="T8" b="T9"/>
              <a:pathLst>
                <a:path w="197" h="391">
                  <a:moveTo>
                    <a:pt x="0" y="0"/>
                  </a:moveTo>
                  <a:lnTo>
                    <a:pt x="197" y="39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6"/>
            <p:cNvSpPr>
              <a:spLocks noChangeShapeType="1"/>
            </p:cNvSpPr>
            <p:nvPr/>
          </p:nvSpPr>
          <p:spPr bwMode="auto">
            <a:xfrm flipH="1">
              <a:off x="2077" y="1638"/>
              <a:ext cx="739" cy="7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7"/>
            <p:cNvSpPr>
              <a:spLocks noChangeShapeType="1"/>
            </p:cNvSpPr>
            <p:nvPr/>
          </p:nvSpPr>
          <p:spPr bwMode="auto">
            <a:xfrm>
              <a:off x="3066" y="2334"/>
              <a:ext cx="8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8"/>
            <p:cNvSpPr>
              <a:spLocks noChangeShapeType="1"/>
            </p:cNvSpPr>
            <p:nvPr/>
          </p:nvSpPr>
          <p:spPr bwMode="auto">
            <a:xfrm flipH="1">
              <a:off x="3163" y="2235"/>
              <a:ext cx="1" cy="19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9"/>
            <p:cNvSpPr>
              <a:spLocks noChangeShapeType="1"/>
            </p:cNvSpPr>
            <p:nvPr/>
          </p:nvSpPr>
          <p:spPr bwMode="auto">
            <a:xfrm>
              <a:off x="3294" y="2149"/>
              <a:ext cx="0" cy="3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70"/>
            <p:cNvSpPr>
              <a:spLocks noChangeShapeType="1"/>
            </p:cNvSpPr>
            <p:nvPr/>
          </p:nvSpPr>
          <p:spPr bwMode="auto">
            <a:xfrm>
              <a:off x="3294" y="2268"/>
              <a:ext cx="1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71"/>
            <p:cNvSpPr>
              <a:spLocks noChangeShapeType="1"/>
            </p:cNvSpPr>
            <p:nvPr/>
          </p:nvSpPr>
          <p:spPr bwMode="auto">
            <a:xfrm flipH="1" flipV="1">
              <a:off x="3446" y="1996"/>
              <a:ext cx="0" cy="28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72"/>
            <p:cNvSpPr>
              <a:spLocks noChangeShapeType="1"/>
            </p:cNvSpPr>
            <p:nvPr/>
          </p:nvSpPr>
          <p:spPr bwMode="auto">
            <a:xfrm>
              <a:off x="3294" y="2399"/>
              <a:ext cx="163"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3"/>
            <p:cNvSpPr>
              <a:spLocks noChangeShapeType="1"/>
            </p:cNvSpPr>
            <p:nvPr/>
          </p:nvSpPr>
          <p:spPr bwMode="auto">
            <a:xfrm>
              <a:off x="3446" y="2389"/>
              <a:ext cx="0" cy="33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4"/>
            <p:cNvSpPr>
              <a:spLocks noChangeShapeType="1"/>
            </p:cNvSpPr>
            <p:nvPr/>
          </p:nvSpPr>
          <p:spPr bwMode="auto">
            <a:xfrm>
              <a:off x="3229" y="2072"/>
              <a:ext cx="1" cy="532"/>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 name="矩形 2"/>
          <p:cNvSpPr/>
          <p:nvPr/>
        </p:nvSpPr>
        <p:spPr>
          <a:xfrm>
            <a:off x="4845049" y="2827337"/>
            <a:ext cx="1487512" cy="21399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out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linds(horizontal)">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11" grpId="0" autoUpdateAnimBg="0"/>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6.2</a:t>
            </a:r>
            <a:r>
              <a:rPr lang="zh-CN" altLang="en-US" b="1" dirty="0"/>
              <a:t>主存储器</a:t>
            </a:r>
          </a:p>
        </p:txBody>
      </p:sp>
      <p:sp>
        <p:nvSpPr>
          <p:cNvPr id="5"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71</a:t>
            </a:fld>
            <a:endParaRPr lang="zh-CN" altLang="en-US" dirty="0"/>
          </a:p>
        </p:txBody>
      </p:sp>
      <p:sp>
        <p:nvSpPr>
          <p:cNvPr id="7" name="Text Box 2"/>
          <p:cNvSpPr txBox="1">
            <a:spLocks noChangeArrowheads="1"/>
          </p:cNvSpPr>
          <p:nvPr/>
        </p:nvSpPr>
        <p:spPr bwMode="auto">
          <a:xfrm>
            <a:off x="762000" y="1020762"/>
            <a:ext cx="6324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4. </a:t>
            </a:r>
            <a:r>
              <a:rPr lang="en-US" altLang="zh-CN" sz="3200" b="1"/>
              <a:t>EEPROM (</a:t>
            </a:r>
            <a:r>
              <a:rPr lang="zh-CN" altLang="en-US" sz="3200" b="1"/>
              <a:t>多次性编程 ) </a:t>
            </a:r>
          </a:p>
        </p:txBody>
      </p:sp>
      <p:sp>
        <p:nvSpPr>
          <p:cNvPr id="8" name="Text Box 3"/>
          <p:cNvSpPr txBox="1">
            <a:spLocks noChangeArrowheads="1"/>
          </p:cNvSpPr>
          <p:nvPr/>
        </p:nvSpPr>
        <p:spPr bwMode="auto">
          <a:xfrm>
            <a:off x="1219200" y="1782762"/>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电可擦写</a:t>
            </a:r>
          </a:p>
        </p:txBody>
      </p:sp>
      <p:sp>
        <p:nvSpPr>
          <p:cNvPr id="9" name="Text Box 4"/>
          <p:cNvSpPr txBox="1">
            <a:spLocks noChangeArrowheads="1"/>
          </p:cNvSpPr>
          <p:nvPr/>
        </p:nvSpPr>
        <p:spPr bwMode="auto">
          <a:xfrm>
            <a:off x="1219200" y="2877671"/>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全部</a:t>
            </a:r>
            <a:r>
              <a:rPr lang="en-US" altLang="zh-CN" sz="2800" b="1"/>
              <a:t>/</a:t>
            </a:r>
            <a:r>
              <a:rPr lang="zh-CN" altLang="en-US" sz="2800" b="1"/>
              <a:t>局部擦写</a:t>
            </a:r>
          </a:p>
        </p:txBody>
      </p:sp>
      <p:sp>
        <p:nvSpPr>
          <p:cNvPr id="10" name="Text Box 5"/>
          <p:cNvSpPr txBox="1">
            <a:spLocks noChangeArrowheads="1"/>
          </p:cNvSpPr>
          <p:nvPr/>
        </p:nvSpPr>
        <p:spPr bwMode="auto">
          <a:xfrm>
            <a:off x="3581400" y="1726555"/>
            <a:ext cx="7772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基于电气方法擦除存储的内容，相比于紫外线照射的方法速度更快。</a:t>
            </a:r>
            <a:r>
              <a:rPr lang="en-US" altLang="zh-CN" sz="2800" b="1"/>
              <a:t> </a:t>
            </a:r>
            <a:endParaRPr lang="zh-CN" altLang="en-US" sz="2800" b="1"/>
          </a:p>
        </p:txBody>
      </p:sp>
      <p:sp>
        <p:nvSpPr>
          <p:cNvPr id="11" name="Text Box 6"/>
          <p:cNvSpPr txBox="1">
            <a:spLocks noChangeArrowheads="1"/>
          </p:cNvSpPr>
          <p:nvPr/>
        </p:nvSpPr>
        <p:spPr bwMode="auto">
          <a:xfrm>
            <a:off x="762000" y="3916362"/>
            <a:ext cx="746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5. </a:t>
            </a:r>
            <a:r>
              <a:rPr lang="en-US" altLang="zh-CN" sz="3200" b="1"/>
              <a:t>Flash Memory (</a:t>
            </a:r>
            <a:r>
              <a:rPr lang="zh-CN" altLang="en-US" sz="3200" b="1"/>
              <a:t>闪速型存储器) </a:t>
            </a:r>
            <a:endParaRPr lang="en-US" altLang="zh-CN" sz="3200" b="1"/>
          </a:p>
        </p:txBody>
      </p:sp>
      <p:sp>
        <p:nvSpPr>
          <p:cNvPr id="12" name="Text Box 7"/>
          <p:cNvSpPr txBox="1">
            <a:spLocks noChangeArrowheads="1"/>
          </p:cNvSpPr>
          <p:nvPr/>
        </p:nvSpPr>
        <p:spPr bwMode="auto">
          <a:xfrm>
            <a:off x="4114800" y="4068762"/>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2800" b="1"/>
          </a:p>
        </p:txBody>
      </p:sp>
      <p:sp>
        <p:nvSpPr>
          <p:cNvPr id="13" name="Text Box 8"/>
          <p:cNvSpPr txBox="1">
            <a:spLocks noChangeArrowheads="1"/>
          </p:cNvSpPr>
          <p:nvPr/>
        </p:nvSpPr>
        <p:spPr bwMode="auto">
          <a:xfrm>
            <a:off x="1219200" y="6202362"/>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比 </a:t>
            </a:r>
            <a:r>
              <a:rPr lang="en-US" altLang="zh-CN" sz="2800" b="1"/>
              <a:t>EEPROM</a:t>
            </a:r>
            <a:r>
              <a:rPr lang="zh-CN" altLang="en-US" sz="2800" b="1"/>
              <a:t>快</a:t>
            </a:r>
          </a:p>
        </p:txBody>
      </p:sp>
      <p:sp>
        <p:nvSpPr>
          <p:cNvPr id="14" name="Text Box 10"/>
          <p:cNvSpPr txBox="1">
            <a:spLocks noChangeArrowheads="1"/>
          </p:cNvSpPr>
          <p:nvPr/>
        </p:nvSpPr>
        <p:spPr bwMode="auto">
          <a:xfrm>
            <a:off x="1219200" y="4678362"/>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EPROM</a:t>
            </a:r>
          </a:p>
        </p:txBody>
      </p:sp>
      <p:sp>
        <p:nvSpPr>
          <p:cNvPr id="15" name="Text Box 11"/>
          <p:cNvSpPr txBox="1">
            <a:spLocks noChangeArrowheads="1"/>
          </p:cNvSpPr>
          <p:nvPr/>
        </p:nvSpPr>
        <p:spPr bwMode="auto">
          <a:xfrm>
            <a:off x="3810000" y="4678362"/>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价格便宜  集成度高</a:t>
            </a:r>
          </a:p>
        </p:txBody>
      </p:sp>
      <p:sp>
        <p:nvSpPr>
          <p:cNvPr id="16" name="Text Box 12"/>
          <p:cNvSpPr txBox="1">
            <a:spLocks noChangeArrowheads="1"/>
          </p:cNvSpPr>
          <p:nvPr/>
        </p:nvSpPr>
        <p:spPr bwMode="auto">
          <a:xfrm>
            <a:off x="1219200" y="5440362"/>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EEPROM</a:t>
            </a:r>
            <a:endParaRPr lang="zh-CN" altLang="en-US" sz="2800" b="1"/>
          </a:p>
        </p:txBody>
      </p:sp>
      <p:sp>
        <p:nvSpPr>
          <p:cNvPr id="17" name="Text Box 13"/>
          <p:cNvSpPr txBox="1">
            <a:spLocks noChangeArrowheads="1"/>
          </p:cNvSpPr>
          <p:nvPr/>
        </p:nvSpPr>
        <p:spPr bwMode="auto">
          <a:xfrm>
            <a:off x="3810000" y="5440362"/>
            <a:ext cx="4800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电可擦出重写</a:t>
            </a:r>
          </a:p>
        </p:txBody>
      </p:sp>
      <p:sp>
        <p:nvSpPr>
          <p:cNvPr id="18" name="Text Box 14"/>
          <p:cNvSpPr txBox="1">
            <a:spLocks noChangeArrowheads="1"/>
          </p:cNvSpPr>
          <p:nvPr/>
        </p:nvSpPr>
        <p:spPr bwMode="auto">
          <a:xfrm>
            <a:off x="3810000" y="6202362"/>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具备 </a:t>
            </a:r>
            <a:r>
              <a:rPr lang="en-US" altLang="zh-CN" sz="2800" b="1"/>
              <a:t>RAM </a:t>
            </a:r>
            <a:r>
              <a:rPr lang="zh-CN" altLang="en-US" sz="2800" b="1"/>
              <a:t>功能</a:t>
            </a:r>
          </a:p>
        </p:txBody>
      </p:sp>
      <p:sp>
        <p:nvSpPr>
          <p:cNvPr id="19" name="Text Box 5"/>
          <p:cNvSpPr txBox="1">
            <a:spLocks noChangeArrowheads="1"/>
          </p:cNvSpPr>
          <p:nvPr/>
        </p:nvSpPr>
        <p:spPr bwMode="auto">
          <a:xfrm>
            <a:off x="3581400" y="2874814"/>
            <a:ext cx="7772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同时支持局部擦写和全局擦写，可以对个别需要改写的基本单元进行单独擦除。</a:t>
            </a:r>
            <a:r>
              <a:rPr lang="en-US" altLang="zh-CN" sz="2800" b="1"/>
              <a:t> </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blinds(horizontal)">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linds(horizontal)">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linds(horizontal)">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ym typeface="+mn-ea"/>
              </a:rPr>
              <a:t>一、概述</a:t>
            </a:r>
            <a:endParaRPr lang="en-US" altLang="zh-CN" sz="2500" b="1" dirty="0">
              <a:sym typeface="+mn-ea"/>
            </a:endParaRPr>
          </a:p>
          <a:p>
            <a:pPr marL="0" indent="0">
              <a:spcBef>
                <a:spcPct val="0"/>
              </a:spcBef>
              <a:buNone/>
            </a:pPr>
            <a:r>
              <a:rPr lang="zh-CN" altLang="en-US" sz="2500" b="1" dirty="0">
                <a:sym typeface="+mn-ea"/>
              </a:rPr>
              <a:t>二、半导体存储芯片简介</a:t>
            </a:r>
            <a:endParaRPr lang="en-US" altLang="zh-CN" sz="2500" b="1" dirty="0">
              <a:sym typeface="+mn-ea"/>
            </a:endParaRPr>
          </a:p>
          <a:p>
            <a:pPr marL="0" indent="0">
              <a:spcBef>
                <a:spcPct val="0"/>
              </a:spcBef>
              <a:buNone/>
            </a:pPr>
            <a:r>
              <a:rPr lang="zh-CN" altLang="en-US" sz="2500" b="1" dirty="0">
                <a:sym typeface="+mn-ea"/>
              </a:rPr>
              <a:t>三、随机存取存储器（</a:t>
            </a:r>
            <a:r>
              <a:rPr lang="en-US" altLang="zh-CN" sz="2500" b="1" dirty="0">
                <a:sym typeface="+mn-ea"/>
              </a:rPr>
              <a:t>RAM</a:t>
            </a:r>
            <a:r>
              <a:rPr lang="zh-CN" altLang="en-US" sz="2500" b="1" dirty="0">
                <a:sym typeface="+mn-ea"/>
              </a:rPr>
              <a:t>）</a:t>
            </a:r>
            <a:endParaRPr lang="en-US" altLang="zh-CN" sz="2500" b="1" dirty="0">
              <a:sym typeface="+mn-ea"/>
            </a:endParaRPr>
          </a:p>
          <a:p>
            <a:pPr marL="0" indent="0">
              <a:spcBef>
                <a:spcPct val="0"/>
              </a:spcBef>
              <a:buNone/>
            </a:pPr>
            <a:r>
              <a:rPr lang="zh-CN" altLang="en-US" sz="2500" b="1" dirty="0">
                <a:sym typeface="+mn-ea"/>
              </a:rPr>
              <a:t>四、只读存储器（</a:t>
            </a:r>
            <a:r>
              <a:rPr lang="en-US" altLang="zh-CN" sz="2500" b="1" dirty="0">
                <a:sym typeface="+mn-ea"/>
              </a:rPr>
              <a:t>ROM</a:t>
            </a:r>
            <a:r>
              <a:rPr lang="zh-CN" altLang="en-US" sz="2500" b="1" dirty="0">
                <a:sym typeface="+mn-ea"/>
              </a:rPr>
              <a:t>）</a:t>
            </a:r>
            <a:endParaRPr lang="en-US" altLang="zh-CN" sz="2500" b="1" dirty="0">
              <a:sym typeface="+mn-ea"/>
            </a:endParaRPr>
          </a:p>
          <a:p>
            <a:pPr marL="0" indent="0">
              <a:lnSpc>
                <a:spcPct val="150000"/>
              </a:lnSpc>
              <a:spcBef>
                <a:spcPct val="0"/>
              </a:spcBef>
              <a:buNone/>
            </a:pPr>
            <a:r>
              <a:rPr lang="zh-CN" altLang="en-US" sz="2500" b="1" dirty="0">
                <a:solidFill>
                  <a:srgbClr val="0000FF"/>
                </a:solidFill>
              </a:rPr>
              <a:t>五、存储器与</a:t>
            </a:r>
            <a:r>
              <a:rPr lang="en-US" altLang="zh-CN" sz="2500" b="1" dirty="0">
                <a:solidFill>
                  <a:srgbClr val="0000FF"/>
                </a:solidFill>
              </a:rPr>
              <a:t>CPU</a:t>
            </a:r>
            <a:r>
              <a:rPr lang="zh-CN" altLang="en-US" sz="2500" b="1" dirty="0">
                <a:solidFill>
                  <a:srgbClr val="0000FF"/>
                </a:solidFill>
              </a:rPr>
              <a:t>的连接</a:t>
            </a:r>
            <a:endParaRPr lang="en-US" altLang="zh-CN" sz="2500" b="1" dirty="0">
              <a:solidFill>
                <a:srgbClr val="0000FF"/>
              </a:solidFill>
            </a:endParaRPr>
          </a:p>
          <a:p>
            <a:pPr marL="0" indent="0">
              <a:lnSpc>
                <a:spcPct val="150000"/>
              </a:lnSpc>
              <a:spcBef>
                <a:spcPct val="0"/>
              </a:spcBef>
              <a:buNone/>
            </a:pPr>
            <a:r>
              <a:rPr lang="zh-CN" altLang="en-US" sz="2500" b="1" dirty="0"/>
              <a:t>六、存储器的校验</a:t>
            </a:r>
            <a:endParaRPr lang="en-US" altLang="zh-CN" sz="2500" b="1" dirty="0"/>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72</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3019891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Times New Roman" panose="02020603050405020304" pitchFamily="18" charset="0"/>
                <a:cs typeface="Times New Roman" panose="02020603050405020304" pitchFamily="18" charset="0"/>
                <a:sym typeface="+mn-ea"/>
              </a:rPr>
              <a:t> 五、存储器与 </a:t>
            </a:r>
            <a:r>
              <a:rPr lang="en-US" altLang="zh-CN" b="1">
                <a:latin typeface="Times New Roman" panose="02020603050405020304" pitchFamily="18" charset="0"/>
                <a:cs typeface="Times New Roman" panose="02020603050405020304" pitchFamily="18" charset="0"/>
                <a:sym typeface="+mn-ea"/>
              </a:rPr>
              <a:t>CPU </a:t>
            </a:r>
            <a:r>
              <a:rPr lang="zh-CN" altLang="en-US" b="1">
                <a:latin typeface="Times New Roman" panose="02020603050405020304" pitchFamily="18" charset="0"/>
                <a:cs typeface="Times New Roman" panose="02020603050405020304" pitchFamily="18" charset="0"/>
                <a:sym typeface="+mn-ea"/>
              </a:rPr>
              <a:t>的连接 </a:t>
            </a:r>
            <a:endParaRPr lang="zh-CN" altLang="en-US">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73</a:t>
            </a:fld>
            <a:endParaRPr lang="zh-CN" altLang="en-US" dirty="0"/>
          </a:p>
        </p:txBody>
      </p:sp>
      <p:sp>
        <p:nvSpPr>
          <p:cNvPr id="272" name="Text Box 2"/>
          <p:cNvSpPr txBox="1">
            <a:spLocks noChangeArrowheads="1"/>
          </p:cNvSpPr>
          <p:nvPr/>
        </p:nvSpPr>
        <p:spPr bwMode="auto">
          <a:xfrm>
            <a:off x="2724150" y="2336800"/>
            <a:ext cx="83058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4位 存储芯片组成 1</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sp>
        <p:nvSpPr>
          <p:cNvPr id="273" name="Text Box 3"/>
          <p:cNvSpPr txBox="1">
            <a:spLocks noChangeArrowheads="1"/>
          </p:cNvSpPr>
          <p:nvPr/>
        </p:nvSpPr>
        <p:spPr bwMode="auto">
          <a:xfrm>
            <a:off x="3164205" y="2306955"/>
            <a:ext cx="85788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grpSp>
        <p:nvGrpSpPr>
          <p:cNvPr id="274" name="Group 4"/>
          <p:cNvGrpSpPr/>
          <p:nvPr/>
        </p:nvGrpSpPr>
        <p:grpSpPr bwMode="auto">
          <a:xfrm>
            <a:off x="4276725" y="4732338"/>
            <a:ext cx="852488" cy="665162"/>
            <a:chOff x="1458" y="2953"/>
            <a:chExt cx="537" cy="419"/>
          </a:xfrm>
        </p:grpSpPr>
        <p:sp>
          <p:nvSpPr>
            <p:cNvPr id="275" name="Freeform 5"/>
            <p:cNvSpPr/>
            <p:nvPr/>
          </p:nvSpPr>
          <p:spPr bwMode="auto">
            <a:xfrm>
              <a:off x="1458" y="2954"/>
              <a:ext cx="1" cy="193"/>
            </a:xfrm>
            <a:custGeom>
              <a:avLst/>
              <a:gdLst>
                <a:gd name="T0" fmla="*/ 0 w 1"/>
                <a:gd name="T1" fmla="*/ 0 h 193"/>
                <a:gd name="T2" fmla="*/ 0 w 1"/>
                <a:gd name="T3" fmla="*/ 193 h 193"/>
                <a:gd name="T4" fmla="*/ 0 60000 65536"/>
                <a:gd name="T5" fmla="*/ 0 60000 65536"/>
                <a:gd name="T6" fmla="*/ 0 w 1"/>
                <a:gd name="T7" fmla="*/ 0 h 193"/>
                <a:gd name="T8" fmla="*/ 1 w 1"/>
                <a:gd name="T9" fmla="*/ 193 h 193"/>
              </a:gdLst>
              <a:ahLst/>
              <a:cxnLst>
                <a:cxn ang="T4">
                  <a:pos x="T0" y="T1"/>
                </a:cxn>
                <a:cxn ang="T5">
                  <a:pos x="T2" y="T3"/>
                </a:cxn>
              </a:cxnLst>
              <a:rect l="T6" t="T7" r="T8" b="T9"/>
              <a:pathLst>
                <a:path w="1" h="193">
                  <a:moveTo>
                    <a:pt x="0" y="0"/>
                  </a:moveTo>
                  <a:lnTo>
                    <a:pt x="0" y="193"/>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 name="Line 6"/>
            <p:cNvSpPr>
              <a:spLocks noChangeShapeType="1"/>
            </p:cNvSpPr>
            <p:nvPr/>
          </p:nvSpPr>
          <p:spPr bwMode="auto">
            <a:xfrm>
              <a:off x="1635" y="2953"/>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 name="Line 7"/>
            <p:cNvSpPr>
              <a:spLocks noChangeShapeType="1"/>
            </p:cNvSpPr>
            <p:nvPr/>
          </p:nvSpPr>
          <p:spPr bwMode="auto">
            <a:xfrm>
              <a:off x="1813" y="295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8" name="Freeform 8"/>
            <p:cNvSpPr/>
            <p:nvPr/>
          </p:nvSpPr>
          <p:spPr bwMode="auto">
            <a:xfrm>
              <a:off x="1993" y="2960"/>
              <a:ext cx="2" cy="412"/>
            </a:xfrm>
            <a:custGeom>
              <a:avLst/>
              <a:gdLst>
                <a:gd name="T0" fmla="*/ 2 w 2"/>
                <a:gd name="T1" fmla="*/ 0 h 412"/>
                <a:gd name="T2" fmla="*/ 0 w 2"/>
                <a:gd name="T3" fmla="*/ 412 h 412"/>
                <a:gd name="T4" fmla="*/ 0 60000 65536"/>
                <a:gd name="T5" fmla="*/ 0 60000 65536"/>
                <a:gd name="T6" fmla="*/ 0 w 2"/>
                <a:gd name="T7" fmla="*/ 0 h 412"/>
                <a:gd name="T8" fmla="*/ 2 w 2"/>
                <a:gd name="T9" fmla="*/ 412 h 412"/>
              </a:gdLst>
              <a:ahLst/>
              <a:cxnLst>
                <a:cxn ang="T4">
                  <a:pos x="T0" y="T1"/>
                </a:cxn>
                <a:cxn ang="T5">
                  <a:pos x="T2" y="T3"/>
                </a:cxn>
              </a:cxnLst>
              <a:rect l="T6" t="T7" r="T8" b="T9"/>
              <a:pathLst>
                <a:path w="2" h="412">
                  <a:moveTo>
                    <a:pt x="2" y="0"/>
                  </a:moveTo>
                  <a:lnTo>
                    <a:pt x="0" y="41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80" name="Text Box 10"/>
          <p:cNvSpPr txBox="1">
            <a:spLocks noChangeArrowheads="1"/>
          </p:cNvSpPr>
          <p:nvPr/>
        </p:nvSpPr>
        <p:spPr bwMode="auto">
          <a:xfrm>
            <a:off x="2800350" y="1035050"/>
            <a:ext cx="49037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1.  存储器容量的扩展</a:t>
            </a:r>
            <a:endParaRPr lang="en-US" altLang="zh-CN" sz="3200" b="1"/>
          </a:p>
        </p:txBody>
      </p:sp>
      <p:grpSp>
        <p:nvGrpSpPr>
          <p:cNvPr id="281" name="Group 11"/>
          <p:cNvGrpSpPr/>
          <p:nvPr/>
        </p:nvGrpSpPr>
        <p:grpSpPr bwMode="auto">
          <a:xfrm>
            <a:off x="2724150" y="1673225"/>
            <a:ext cx="4953000" cy="519113"/>
            <a:chOff x="768" y="960"/>
            <a:chExt cx="3120" cy="327"/>
          </a:xfrm>
        </p:grpSpPr>
        <p:sp>
          <p:nvSpPr>
            <p:cNvPr id="282" name="Text Box 12"/>
            <p:cNvSpPr txBox="1">
              <a:spLocks noChangeArrowheads="1"/>
            </p:cNvSpPr>
            <p:nvPr/>
          </p:nvSpPr>
          <p:spPr bwMode="auto">
            <a:xfrm>
              <a:off x="768" y="96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 (1)  位扩展</a:t>
              </a:r>
            </a:p>
          </p:txBody>
        </p:sp>
        <p:sp>
          <p:nvSpPr>
            <p:cNvPr id="283" name="Text Box 13"/>
            <p:cNvSpPr txBox="1">
              <a:spLocks noChangeArrowheads="1"/>
            </p:cNvSpPr>
            <p:nvPr/>
          </p:nvSpPr>
          <p:spPr bwMode="auto">
            <a:xfrm>
              <a:off x="1872" y="960"/>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（增加存储字长）</a:t>
              </a:r>
            </a:p>
          </p:txBody>
        </p:sp>
      </p:grpSp>
      <p:grpSp>
        <p:nvGrpSpPr>
          <p:cNvPr id="284" name="Group 14"/>
          <p:cNvGrpSpPr/>
          <p:nvPr/>
        </p:nvGrpSpPr>
        <p:grpSpPr bwMode="auto">
          <a:xfrm>
            <a:off x="8910638" y="1644650"/>
            <a:ext cx="2016125" cy="533400"/>
            <a:chOff x="4176" y="1008"/>
            <a:chExt cx="1344" cy="336"/>
          </a:xfrm>
        </p:grpSpPr>
        <p:sp>
          <p:nvSpPr>
            <p:cNvPr id="285" name="AutoShape 15"/>
            <p:cNvSpPr>
              <a:spLocks noChangeArrowheads="1"/>
            </p:cNvSpPr>
            <p:nvPr/>
          </p:nvSpPr>
          <p:spPr bwMode="auto">
            <a:xfrm>
              <a:off x="4176" y="1008"/>
              <a:ext cx="1344" cy="336"/>
            </a:xfrm>
            <a:prstGeom prst="wedgeRoundRectCallout">
              <a:avLst>
                <a:gd name="adj1" fmla="val -112204"/>
                <a:gd name="adj2" fmla="val 86903"/>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286" name="Text Box 16"/>
            <p:cNvSpPr txBox="1">
              <a:spLocks noChangeArrowheads="1"/>
            </p:cNvSpPr>
            <p:nvPr/>
          </p:nvSpPr>
          <p:spPr bwMode="auto">
            <a:xfrm>
              <a:off x="4224" y="1008"/>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10根地址线</a:t>
              </a:r>
            </a:p>
          </p:txBody>
        </p:sp>
      </p:grpSp>
      <p:grpSp>
        <p:nvGrpSpPr>
          <p:cNvPr id="287" name="Group 17"/>
          <p:cNvGrpSpPr/>
          <p:nvPr/>
        </p:nvGrpSpPr>
        <p:grpSpPr bwMode="auto">
          <a:xfrm>
            <a:off x="9126538" y="3113088"/>
            <a:ext cx="1979612" cy="533400"/>
            <a:chOff x="4176" y="1872"/>
            <a:chExt cx="1344" cy="336"/>
          </a:xfrm>
        </p:grpSpPr>
        <p:sp>
          <p:nvSpPr>
            <p:cNvPr id="288" name="AutoShape 18"/>
            <p:cNvSpPr>
              <a:spLocks noChangeArrowheads="1"/>
            </p:cNvSpPr>
            <p:nvPr/>
          </p:nvSpPr>
          <p:spPr bwMode="auto">
            <a:xfrm>
              <a:off x="4176" y="1872"/>
              <a:ext cx="1296" cy="336"/>
            </a:xfrm>
            <a:prstGeom prst="wedgeRoundRectCallout">
              <a:avLst>
                <a:gd name="adj1" fmla="val -82486"/>
                <a:gd name="adj2" fmla="val -11279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289" name="Text Box 19"/>
            <p:cNvSpPr txBox="1">
              <a:spLocks noChangeArrowheads="1"/>
            </p:cNvSpPr>
            <p:nvPr/>
          </p:nvSpPr>
          <p:spPr bwMode="auto">
            <a:xfrm>
              <a:off x="4272" y="1872"/>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sp>
        <p:nvSpPr>
          <p:cNvPr id="290" name="Line 20"/>
          <p:cNvSpPr>
            <a:spLocks noChangeShapeType="1"/>
          </p:cNvSpPr>
          <p:nvPr/>
        </p:nvSpPr>
        <p:spPr bwMode="auto">
          <a:xfrm>
            <a:off x="2968625" y="6203950"/>
            <a:ext cx="255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14:hiddenLine>
            </a:ext>
          </a:extLst>
        </p:spPr>
        <p:txBody>
          <a:bodyPr/>
          <a:lstStyle/>
          <a:p>
            <a:endParaRPr lang="zh-CN" altLang="en-US"/>
          </a:p>
        </p:txBody>
      </p:sp>
      <p:sp>
        <p:nvSpPr>
          <p:cNvPr id="291" name="Rectangle 21"/>
          <p:cNvSpPr>
            <a:spLocks noChangeArrowheads="1"/>
          </p:cNvSpPr>
          <p:nvPr/>
        </p:nvSpPr>
        <p:spPr bwMode="auto">
          <a:xfrm>
            <a:off x="2960688" y="3479800"/>
            <a:ext cx="2968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2" name="Group 22"/>
          <p:cNvGrpSpPr/>
          <p:nvPr/>
        </p:nvGrpSpPr>
        <p:grpSpPr bwMode="auto">
          <a:xfrm>
            <a:off x="6238875" y="4745038"/>
            <a:ext cx="842963" cy="1168400"/>
            <a:chOff x="2694" y="2961"/>
            <a:chExt cx="531" cy="736"/>
          </a:xfrm>
        </p:grpSpPr>
        <p:grpSp>
          <p:nvGrpSpPr>
            <p:cNvPr id="293" name="Group 23"/>
            <p:cNvGrpSpPr/>
            <p:nvPr/>
          </p:nvGrpSpPr>
          <p:grpSpPr bwMode="auto">
            <a:xfrm>
              <a:off x="2694" y="2971"/>
              <a:ext cx="36" cy="501"/>
              <a:chOff x="2499" y="2165"/>
              <a:chExt cx="36" cy="501"/>
            </a:xfrm>
          </p:grpSpPr>
          <p:sp>
            <p:nvSpPr>
              <p:cNvPr id="298" name="Line 24"/>
              <p:cNvSpPr>
                <a:spLocks noChangeShapeType="1"/>
              </p:cNvSpPr>
              <p:nvPr/>
            </p:nvSpPr>
            <p:spPr bwMode="auto">
              <a:xfrm>
                <a:off x="2516" y="2165"/>
                <a:ext cx="7" cy="4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9" name="Oval 25"/>
              <p:cNvSpPr>
                <a:spLocks noChangeArrowheads="1"/>
              </p:cNvSpPr>
              <p:nvPr/>
            </p:nvSpPr>
            <p:spPr bwMode="auto">
              <a:xfrm>
                <a:off x="2499" y="2630"/>
                <a:ext cx="36" cy="36"/>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94" name="Freeform 26"/>
            <p:cNvSpPr/>
            <p:nvPr/>
          </p:nvSpPr>
          <p:spPr bwMode="auto">
            <a:xfrm>
              <a:off x="2881" y="2966"/>
              <a:ext cx="2" cy="555"/>
            </a:xfrm>
            <a:custGeom>
              <a:avLst/>
              <a:gdLst>
                <a:gd name="T0" fmla="*/ 2 w 2"/>
                <a:gd name="T1" fmla="*/ 0 h 555"/>
                <a:gd name="T2" fmla="*/ 0 w 2"/>
                <a:gd name="T3" fmla="*/ 555 h 555"/>
                <a:gd name="T4" fmla="*/ 0 60000 65536"/>
                <a:gd name="T5" fmla="*/ 0 60000 65536"/>
                <a:gd name="T6" fmla="*/ 0 w 2"/>
                <a:gd name="T7" fmla="*/ 0 h 555"/>
                <a:gd name="T8" fmla="*/ 2 w 2"/>
                <a:gd name="T9" fmla="*/ 555 h 555"/>
              </a:gdLst>
              <a:ahLst/>
              <a:cxnLst>
                <a:cxn ang="T4">
                  <a:pos x="T0" y="T1"/>
                </a:cxn>
                <a:cxn ang="T5">
                  <a:pos x="T2" y="T3"/>
                </a:cxn>
              </a:cxnLst>
              <a:rect l="T6" t="T7" r="T8" b="T9"/>
              <a:pathLst>
                <a:path w="2" h="555">
                  <a:moveTo>
                    <a:pt x="2" y="0"/>
                  </a:moveTo>
                  <a:lnTo>
                    <a:pt x="0" y="5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5" name="Freeform 27"/>
            <p:cNvSpPr/>
            <p:nvPr/>
          </p:nvSpPr>
          <p:spPr bwMode="auto">
            <a:xfrm>
              <a:off x="3060" y="2961"/>
              <a:ext cx="1" cy="648"/>
            </a:xfrm>
            <a:custGeom>
              <a:avLst/>
              <a:gdLst>
                <a:gd name="T0" fmla="*/ 0 w 1"/>
                <a:gd name="T1" fmla="*/ 0 h 648"/>
                <a:gd name="T2" fmla="*/ 1 w 1"/>
                <a:gd name="T3" fmla="*/ 648 h 648"/>
                <a:gd name="T4" fmla="*/ 0 60000 65536"/>
                <a:gd name="T5" fmla="*/ 0 60000 65536"/>
                <a:gd name="T6" fmla="*/ 0 w 1"/>
                <a:gd name="T7" fmla="*/ 0 h 648"/>
                <a:gd name="T8" fmla="*/ 1 w 1"/>
                <a:gd name="T9" fmla="*/ 648 h 648"/>
              </a:gdLst>
              <a:ahLst/>
              <a:cxnLst>
                <a:cxn ang="T4">
                  <a:pos x="T0" y="T1"/>
                </a:cxn>
                <a:cxn ang="T5">
                  <a:pos x="T2" y="T3"/>
                </a:cxn>
              </a:cxnLst>
              <a:rect l="T6" t="T7" r="T8" b="T9"/>
              <a:pathLst>
                <a:path w="1" h="648">
                  <a:moveTo>
                    <a:pt x="0" y="0"/>
                  </a:moveTo>
                  <a:lnTo>
                    <a:pt x="1" y="648"/>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6" name="Oval 28"/>
            <p:cNvSpPr>
              <a:spLocks noChangeArrowheads="1"/>
            </p:cNvSpPr>
            <p:nvPr/>
          </p:nvSpPr>
          <p:spPr bwMode="auto">
            <a:xfrm>
              <a:off x="3041" y="3593"/>
              <a:ext cx="32" cy="32"/>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Freeform 29"/>
            <p:cNvSpPr/>
            <p:nvPr/>
          </p:nvSpPr>
          <p:spPr bwMode="auto">
            <a:xfrm>
              <a:off x="3223" y="2966"/>
              <a:ext cx="2" cy="731"/>
            </a:xfrm>
            <a:custGeom>
              <a:avLst/>
              <a:gdLst>
                <a:gd name="T0" fmla="*/ 2 w 2"/>
                <a:gd name="T1" fmla="*/ 0 h 731"/>
                <a:gd name="T2" fmla="*/ 0 w 2"/>
                <a:gd name="T3" fmla="*/ 731 h 731"/>
                <a:gd name="T4" fmla="*/ 0 60000 65536"/>
                <a:gd name="T5" fmla="*/ 0 60000 65536"/>
                <a:gd name="T6" fmla="*/ 0 w 2"/>
                <a:gd name="T7" fmla="*/ 0 h 731"/>
                <a:gd name="T8" fmla="*/ 2 w 2"/>
                <a:gd name="T9" fmla="*/ 731 h 731"/>
              </a:gdLst>
              <a:ahLst/>
              <a:cxnLst>
                <a:cxn ang="T4">
                  <a:pos x="T0" y="T1"/>
                </a:cxn>
                <a:cxn ang="T5">
                  <a:pos x="T2" y="T3"/>
                </a:cxn>
              </a:cxnLst>
              <a:rect l="T6" t="T7" r="T8" b="T9"/>
              <a:pathLst>
                <a:path w="2" h="731">
                  <a:moveTo>
                    <a:pt x="2" y="0"/>
                  </a:moveTo>
                  <a:lnTo>
                    <a:pt x="0" y="731"/>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0" name="Rectangle 30"/>
          <p:cNvSpPr>
            <a:spLocks noChangeArrowheads="1"/>
          </p:cNvSpPr>
          <p:nvPr/>
        </p:nvSpPr>
        <p:spPr bwMode="auto">
          <a:xfrm>
            <a:off x="2916238" y="6151563"/>
            <a:ext cx="292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1" name="Rectangle 31"/>
          <p:cNvSpPr>
            <a:spLocks noChangeArrowheads="1"/>
          </p:cNvSpPr>
          <p:nvPr/>
        </p:nvSpPr>
        <p:spPr bwMode="auto">
          <a:xfrm>
            <a:off x="2930525" y="5937250"/>
            <a:ext cx="2984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2" name="Oval 32"/>
          <p:cNvSpPr>
            <a:spLocks noChangeArrowheads="1"/>
          </p:cNvSpPr>
          <p:nvPr/>
        </p:nvSpPr>
        <p:spPr bwMode="auto">
          <a:xfrm>
            <a:off x="3059113" y="3195638"/>
            <a:ext cx="31750"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Oval 33"/>
          <p:cNvSpPr>
            <a:spLocks noChangeArrowheads="1"/>
          </p:cNvSpPr>
          <p:nvPr/>
        </p:nvSpPr>
        <p:spPr bwMode="auto">
          <a:xfrm>
            <a:off x="3041650" y="3459163"/>
            <a:ext cx="36513"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4" name="Oval 34"/>
          <p:cNvSpPr>
            <a:spLocks noChangeArrowheads="1"/>
          </p:cNvSpPr>
          <p:nvPr/>
        </p:nvSpPr>
        <p:spPr bwMode="auto">
          <a:xfrm>
            <a:off x="3059113" y="3387725"/>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5" name="Group 35"/>
          <p:cNvGrpSpPr/>
          <p:nvPr/>
        </p:nvGrpSpPr>
        <p:grpSpPr bwMode="auto">
          <a:xfrm>
            <a:off x="2903538" y="4481513"/>
            <a:ext cx="5329237" cy="2376487"/>
            <a:chOff x="593" y="2795"/>
            <a:chExt cx="3357" cy="1497"/>
          </a:xfrm>
        </p:grpSpPr>
        <p:sp>
          <p:nvSpPr>
            <p:cNvPr id="306" name="Line 36"/>
            <p:cNvSpPr>
              <a:spLocks noChangeShapeType="1"/>
            </p:cNvSpPr>
            <p:nvPr/>
          </p:nvSpPr>
          <p:spPr bwMode="auto">
            <a:xfrm>
              <a:off x="795"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37"/>
            <p:cNvGrpSpPr/>
            <p:nvPr/>
          </p:nvGrpSpPr>
          <p:grpSpPr bwMode="auto">
            <a:xfrm>
              <a:off x="593" y="2795"/>
              <a:ext cx="3347" cy="1497"/>
              <a:chOff x="593" y="2795"/>
              <a:chExt cx="3347" cy="1497"/>
            </a:xfrm>
          </p:grpSpPr>
          <p:sp>
            <p:nvSpPr>
              <p:cNvPr id="308" name="Rectangle 38"/>
              <p:cNvSpPr>
                <a:spLocks noChangeArrowheads="1"/>
              </p:cNvSpPr>
              <p:nvPr/>
            </p:nvSpPr>
            <p:spPr bwMode="auto">
              <a:xfrm>
                <a:off x="617" y="3621"/>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09" name="Group 39"/>
              <p:cNvGrpSpPr/>
              <p:nvPr/>
            </p:nvGrpSpPr>
            <p:grpSpPr bwMode="auto">
              <a:xfrm>
                <a:off x="593" y="2795"/>
                <a:ext cx="3347" cy="1497"/>
                <a:chOff x="593" y="2795"/>
                <a:chExt cx="3347" cy="1497"/>
              </a:xfrm>
            </p:grpSpPr>
            <p:sp>
              <p:nvSpPr>
                <p:cNvPr id="310" name="Rectangle 40"/>
                <p:cNvSpPr>
                  <a:spLocks noChangeArrowheads="1"/>
                </p:cNvSpPr>
                <p:nvPr/>
              </p:nvSpPr>
              <p:spPr bwMode="auto">
                <a:xfrm>
                  <a:off x="617" y="332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1" name="Group 41"/>
                <p:cNvGrpSpPr/>
                <p:nvPr/>
              </p:nvGrpSpPr>
              <p:grpSpPr bwMode="auto">
                <a:xfrm>
                  <a:off x="593" y="2795"/>
                  <a:ext cx="3347" cy="1497"/>
                  <a:chOff x="593" y="2795"/>
                  <a:chExt cx="3347" cy="1497"/>
                </a:xfrm>
              </p:grpSpPr>
              <p:sp>
                <p:nvSpPr>
                  <p:cNvPr id="312" name="Text Box 42"/>
                  <p:cNvSpPr txBox="1">
                    <a:spLocks noChangeArrowheads="1"/>
                  </p:cNvSpPr>
                  <p:nvPr/>
                </p:nvSpPr>
                <p:spPr bwMode="auto">
                  <a:xfrm>
                    <a:off x="593" y="3145"/>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grpSp>
                <p:nvGrpSpPr>
                  <p:cNvPr id="313" name="Group 43"/>
                  <p:cNvGrpSpPr/>
                  <p:nvPr/>
                </p:nvGrpSpPr>
                <p:grpSpPr bwMode="auto">
                  <a:xfrm>
                    <a:off x="593" y="2795"/>
                    <a:ext cx="3347" cy="1497"/>
                    <a:chOff x="593" y="2795"/>
                    <a:chExt cx="3347" cy="1497"/>
                  </a:xfrm>
                </p:grpSpPr>
                <p:sp>
                  <p:nvSpPr>
                    <p:cNvPr id="314" name="Text Box 44"/>
                    <p:cNvSpPr txBox="1">
                      <a:spLocks noChangeArrowheads="1"/>
                    </p:cNvSpPr>
                    <p:nvPr/>
                  </p:nvSpPr>
                  <p:spPr bwMode="auto">
                    <a:xfrm>
                      <a:off x="593" y="3441"/>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sp>
                  <p:nvSpPr>
                    <p:cNvPr id="315" name="Rectangle 45"/>
                    <p:cNvSpPr>
                      <a:spLocks noChangeArrowheads="1"/>
                    </p:cNvSpPr>
                    <p:nvPr/>
                  </p:nvSpPr>
                  <p:spPr bwMode="auto">
                    <a:xfrm>
                      <a:off x="630" y="2795"/>
                      <a:ext cx="18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16" name="Group 46"/>
                    <p:cNvGrpSpPr/>
                    <p:nvPr/>
                  </p:nvGrpSpPr>
                  <p:grpSpPr bwMode="auto">
                    <a:xfrm>
                      <a:off x="617" y="2795"/>
                      <a:ext cx="3323" cy="1497"/>
                      <a:chOff x="617" y="2795"/>
                      <a:chExt cx="3323" cy="1497"/>
                    </a:xfrm>
                  </p:grpSpPr>
                  <p:sp>
                    <p:nvSpPr>
                      <p:cNvPr id="317" name="Rectangle 47"/>
                      <p:cNvSpPr>
                        <a:spLocks noChangeArrowheads="1"/>
                      </p:cNvSpPr>
                      <p:nvPr/>
                    </p:nvSpPr>
                    <p:spPr bwMode="auto">
                      <a:xfrm>
                        <a:off x="617" y="3038"/>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8" name="Group 48"/>
                      <p:cNvGrpSpPr/>
                      <p:nvPr/>
                    </p:nvGrpSpPr>
                    <p:grpSpPr bwMode="auto">
                      <a:xfrm>
                        <a:off x="688" y="3097"/>
                        <a:ext cx="3252" cy="717"/>
                        <a:chOff x="688" y="3097"/>
                        <a:chExt cx="3252" cy="717"/>
                      </a:xfrm>
                    </p:grpSpPr>
                    <p:sp>
                      <p:nvSpPr>
                        <p:cNvPr id="321" name="Rectangle 49"/>
                        <p:cNvSpPr>
                          <a:spLocks noChangeArrowheads="1"/>
                        </p:cNvSpPr>
                        <p:nvPr/>
                      </p:nvSpPr>
                      <p:spPr bwMode="auto">
                        <a:xfrm>
                          <a:off x="688" y="368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nvGrpSpPr>
                        <p:cNvPr id="322" name="Group 50"/>
                        <p:cNvGrpSpPr/>
                        <p:nvPr/>
                      </p:nvGrpSpPr>
                      <p:grpSpPr bwMode="auto">
                        <a:xfrm>
                          <a:off x="688" y="3097"/>
                          <a:ext cx="3252" cy="588"/>
                          <a:chOff x="688" y="3097"/>
                          <a:chExt cx="3252" cy="588"/>
                        </a:xfrm>
                      </p:grpSpPr>
                      <p:sp>
                        <p:nvSpPr>
                          <p:cNvPr id="323" name="Rectangle 51"/>
                          <p:cNvSpPr>
                            <a:spLocks noChangeArrowheads="1"/>
                          </p:cNvSpPr>
                          <p:nvPr/>
                        </p:nvSpPr>
                        <p:spPr bwMode="auto">
                          <a:xfrm>
                            <a:off x="688" y="338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4</a:t>
                            </a:r>
                          </a:p>
                        </p:txBody>
                      </p:sp>
                      <p:grpSp>
                        <p:nvGrpSpPr>
                          <p:cNvPr id="324" name="Group 52"/>
                          <p:cNvGrpSpPr/>
                          <p:nvPr/>
                        </p:nvGrpSpPr>
                        <p:grpSpPr bwMode="auto">
                          <a:xfrm>
                            <a:off x="688" y="3097"/>
                            <a:ext cx="3252" cy="588"/>
                            <a:chOff x="688" y="3097"/>
                            <a:chExt cx="3252" cy="588"/>
                          </a:xfrm>
                        </p:grpSpPr>
                        <p:sp>
                          <p:nvSpPr>
                            <p:cNvPr id="325" name="Rectangle 53"/>
                            <p:cNvSpPr>
                              <a:spLocks noChangeArrowheads="1"/>
                            </p:cNvSpPr>
                            <p:nvPr/>
                          </p:nvSpPr>
                          <p:spPr bwMode="auto">
                            <a:xfrm>
                              <a:off x="688" y="3097"/>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grpSp>
                          <p:nvGrpSpPr>
                            <p:cNvPr id="326" name="Group 54"/>
                            <p:cNvGrpSpPr/>
                            <p:nvPr/>
                          </p:nvGrpSpPr>
                          <p:grpSpPr bwMode="auto">
                            <a:xfrm>
                              <a:off x="782" y="3146"/>
                              <a:ext cx="3158" cy="539"/>
                              <a:chOff x="782" y="3146"/>
                              <a:chExt cx="3158" cy="539"/>
                            </a:xfrm>
                          </p:grpSpPr>
                          <p:sp>
                            <p:nvSpPr>
                              <p:cNvPr id="327" name="Line 55"/>
                              <p:cNvSpPr>
                                <a:spLocks noChangeShapeType="1"/>
                              </p:cNvSpPr>
                              <p:nvPr/>
                            </p:nvSpPr>
                            <p:spPr bwMode="auto">
                              <a:xfrm>
                                <a:off x="782"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56"/>
                              <p:cNvSpPr>
                                <a:spLocks noChangeShapeType="1"/>
                              </p:cNvSpPr>
                              <p:nvPr/>
                            </p:nvSpPr>
                            <p:spPr bwMode="auto">
                              <a:xfrm>
                                <a:off x="785" y="3218"/>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57"/>
                              <p:cNvSpPr>
                                <a:spLocks noChangeShapeType="1"/>
                              </p:cNvSpPr>
                              <p:nvPr/>
                            </p:nvSpPr>
                            <p:spPr bwMode="auto">
                              <a:xfrm>
                                <a:off x="782" y="3299"/>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58"/>
                              <p:cNvSpPr>
                                <a:spLocks noChangeShapeType="1"/>
                              </p:cNvSpPr>
                              <p:nvPr/>
                            </p:nvSpPr>
                            <p:spPr bwMode="auto">
                              <a:xfrm>
                                <a:off x="782" y="337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59"/>
                              <p:cNvSpPr>
                                <a:spLocks noChangeShapeType="1"/>
                              </p:cNvSpPr>
                              <p:nvPr/>
                            </p:nvSpPr>
                            <p:spPr bwMode="auto">
                              <a:xfrm>
                                <a:off x="782" y="345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Freeform 60"/>
                              <p:cNvSpPr/>
                              <p:nvPr/>
                            </p:nvSpPr>
                            <p:spPr bwMode="auto">
                              <a:xfrm>
                                <a:off x="782" y="3531"/>
                                <a:ext cx="3157" cy="1"/>
                              </a:xfrm>
                              <a:custGeom>
                                <a:avLst/>
                                <a:gdLst>
                                  <a:gd name="T0" fmla="*/ 0 w 3157"/>
                                  <a:gd name="T1" fmla="*/ 0 h 1"/>
                                  <a:gd name="T2" fmla="*/ 3157 w 3157"/>
                                  <a:gd name="T3" fmla="*/ 0 h 1"/>
                                  <a:gd name="T4" fmla="*/ 0 60000 65536"/>
                                  <a:gd name="T5" fmla="*/ 0 60000 65536"/>
                                  <a:gd name="T6" fmla="*/ 0 w 3157"/>
                                  <a:gd name="T7" fmla="*/ 0 h 1"/>
                                  <a:gd name="T8" fmla="*/ 3157 w 3157"/>
                                  <a:gd name="T9" fmla="*/ 1 h 1"/>
                                </a:gdLst>
                                <a:ahLst/>
                                <a:cxnLst>
                                  <a:cxn ang="T4">
                                    <a:pos x="T0" y="T1"/>
                                  </a:cxn>
                                  <a:cxn ang="T5">
                                    <a:pos x="T2" y="T3"/>
                                  </a:cxn>
                                </a:cxnLst>
                                <a:rect l="T6" t="T7" r="T8" b="T9"/>
                                <a:pathLst>
                                  <a:path w="3157" h="1">
                                    <a:moveTo>
                                      <a:pt x="0" y="0"/>
                                    </a:moveTo>
                                    <a:lnTo>
                                      <a:pt x="315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3" name="Line 61"/>
                              <p:cNvSpPr>
                                <a:spLocks noChangeShapeType="1"/>
                              </p:cNvSpPr>
                              <p:nvPr/>
                            </p:nvSpPr>
                            <p:spPr bwMode="auto">
                              <a:xfrm>
                                <a:off x="782" y="360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62"/>
                              <p:cNvSpPr>
                                <a:spLocks noChangeShapeType="1"/>
                              </p:cNvSpPr>
                              <p:nvPr/>
                            </p:nvSpPr>
                            <p:spPr bwMode="auto">
                              <a:xfrm>
                                <a:off x="782" y="368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319" name="Rectangle 63"/>
                      <p:cNvSpPr>
                        <a:spLocks noChangeArrowheads="1"/>
                      </p:cNvSpPr>
                      <p:nvPr/>
                    </p:nvSpPr>
                    <p:spPr bwMode="auto">
                      <a:xfrm>
                        <a:off x="630" y="2795"/>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0" name="Rectangle 64"/>
                      <p:cNvSpPr>
                        <a:spLocks noChangeArrowheads="1"/>
                      </p:cNvSpPr>
                      <p:nvPr/>
                    </p:nvSpPr>
                    <p:spPr bwMode="auto">
                      <a:xfrm>
                        <a:off x="630" y="4103"/>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grpSp>
      </p:grpSp>
      <p:sp>
        <p:nvSpPr>
          <p:cNvPr id="335" name="Oval 65"/>
          <p:cNvSpPr>
            <a:spLocks noChangeArrowheads="1"/>
          </p:cNvSpPr>
          <p:nvPr/>
        </p:nvSpPr>
        <p:spPr bwMode="auto">
          <a:xfrm>
            <a:off x="3059113" y="5105400"/>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6" name="Oval 66"/>
          <p:cNvSpPr>
            <a:spLocks noChangeArrowheads="1"/>
          </p:cNvSpPr>
          <p:nvPr/>
        </p:nvSpPr>
        <p:spPr bwMode="auto">
          <a:xfrm>
            <a:off x="3065463" y="5281613"/>
            <a:ext cx="34925"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 name="Oval 67"/>
          <p:cNvSpPr>
            <a:spLocks noChangeArrowheads="1"/>
          </p:cNvSpPr>
          <p:nvPr/>
        </p:nvSpPr>
        <p:spPr bwMode="auto">
          <a:xfrm>
            <a:off x="3059113" y="5592763"/>
            <a:ext cx="36512" cy="317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Oval 68"/>
          <p:cNvSpPr>
            <a:spLocks noChangeArrowheads="1"/>
          </p:cNvSpPr>
          <p:nvPr/>
        </p:nvSpPr>
        <p:spPr bwMode="auto">
          <a:xfrm>
            <a:off x="3059113" y="5726113"/>
            <a:ext cx="36512" cy="349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39" name="Group 69"/>
          <p:cNvGrpSpPr/>
          <p:nvPr/>
        </p:nvGrpSpPr>
        <p:grpSpPr bwMode="auto">
          <a:xfrm>
            <a:off x="2873375" y="2921000"/>
            <a:ext cx="5376863" cy="936625"/>
            <a:chOff x="574" y="1812"/>
            <a:chExt cx="3387" cy="590"/>
          </a:xfrm>
        </p:grpSpPr>
        <p:sp>
          <p:nvSpPr>
            <p:cNvPr id="340" name="Rectangle 70"/>
            <p:cNvSpPr>
              <a:spLocks noChangeArrowheads="1"/>
            </p:cNvSpPr>
            <p:nvPr/>
          </p:nvSpPr>
          <p:spPr bwMode="auto">
            <a:xfrm>
              <a:off x="701" y="187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9</a:t>
              </a:r>
            </a:p>
          </p:txBody>
        </p:sp>
        <p:sp>
          <p:nvSpPr>
            <p:cNvPr id="341" name="Rectangle 71"/>
            <p:cNvSpPr>
              <a:spLocks noChangeArrowheads="1"/>
            </p:cNvSpPr>
            <p:nvPr/>
          </p:nvSpPr>
          <p:spPr bwMode="auto">
            <a:xfrm>
              <a:off x="629" y="221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grpSp>
          <p:nvGrpSpPr>
            <p:cNvPr id="342" name="Group 72"/>
            <p:cNvGrpSpPr/>
            <p:nvPr/>
          </p:nvGrpSpPr>
          <p:grpSpPr bwMode="auto">
            <a:xfrm>
              <a:off x="574" y="1812"/>
              <a:ext cx="3387" cy="590"/>
              <a:chOff x="574" y="1812"/>
              <a:chExt cx="3387" cy="590"/>
            </a:xfrm>
          </p:grpSpPr>
          <p:sp>
            <p:nvSpPr>
              <p:cNvPr id="343" name="Line 73"/>
              <p:cNvSpPr>
                <a:spLocks noChangeShapeType="1"/>
              </p:cNvSpPr>
              <p:nvPr/>
            </p:nvSpPr>
            <p:spPr bwMode="auto">
              <a:xfrm>
                <a:off x="795" y="191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74"/>
              <p:cNvSpPr>
                <a:spLocks noChangeShapeType="1"/>
              </p:cNvSpPr>
              <p:nvPr/>
            </p:nvSpPr>
            <p:spPr bwMode="auto">
              <a:xfrm>
                <a:off x="795" y="1992"/>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75"/>
              <p:cNvSpPr>
                <a:spLocks noChangeShapeType="1"/>
              </p:cNvSpPr>
              <p:nvPr/>
            </p:nvSpPr>
            <p:spPr bwMode="auto">
              <a:xfrm>
                <a:off x="806" y="223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76"/>
              <p:cNvSpPr>
                <a:spLocks noChangeShapeType="1"/>
              </p:cNvSpPr>
              <p:nvPr/>
            </p:nvSpPr>
            <p:spPr bwMode="auto">
              <a:xfrm>
                <a:off x="795" y="2311"/>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77"/>
              <p:cNvSpPr>
                <a:spLocks noChangeShapeType="1"/>
              </p:cNvSpPr>
              <p:nvPr/>
            </p:nvSpPr>
            <p:spPr bwMode="auto">
              <a:xfrm>
                <a:off x="795" y="2067"/>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Rectangle 78"/>
              <p:cNvSpPr>
                <a:spLocks noChangeArrowheads="1"/>
              </p:cNvSpPr>
              <p:nvPr/>
            </p:nvSpPr>
            <p:spPr bwMode="auto">
              <a:xfrm>
                <a:off x="630" y="181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sp>
            <p:nvSpPr>
              <p:cNvPr id="349" name="Rectangle 79"/>
              <p:cNvSpPr>
                <a:spLocks noChangeArrowheads="1"/>
              </p:cNvSpPr>
              <p:nvPr/>
            </p:nvSpPr>
            <p:spPr bwMode="auto">
              <a:xfrm>
                <a:off x="700" y="22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sp>
            <p:nvSpPr>
              <p:cNvPr id="350" name="Text Box 80"/>
              <p:cNvSpPr txBox="1">
                <a:spLocks noChangeArrowheads="1"/>
              </p:cNvSpPr>
              <p:nvPr/>
            </p:nvSpPr>
            <p:spPr bwMode="auto">
              <a:xfrm>
                <a:off x="574" y="1969"/>
                <a:ext cx="23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cs typeface="Times New Roman" panose="02020603050405020304" pitchFamily="18" charset="0"/>
                  </a:rPr>
                  <a:t>•••</a:t>
                </a:r>
              </a:p>
            </p:txBody>
          </p:sp>
        </p:grpSp>
      </p:grpSp>
      <p:grpSp>
        <p:nvGrpSpPr>
          <p:cNvPr id="351" name="Group 81"/>
          <p:cNvGrpSpPr/>
          <p:nvPr/>
        </p:nvGrpSpPr>
        <p:grpSpPr bwMode="auto">
          <a:xfrm>
            <a:off x="4184650" y="4106863"/>
            <a:ext cx="3024188" cy="646112"/>
            <a:chOff x="1400" y="2559"/>
            <a:chExt cx="1905" cy="407"/>
          </a:xfrm>
        </p:grpSpPr>
        <p:sp>
          <p:nvSpPr>
            <p:cNvPr id="352" name="Rectangle 82"/>
            <p:cNvSpPr>
              <a:spLocks noChangeArrowheads="1"/>
            </p:cNvSpPr>
            <p:nvPr/>
          </p:nvSpPr>
          <p:spPr bwMode="auto">
            <a:xfrm>
              <a:off x="1561"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nvGrpSpPr>
            <p:cNvPr id="353" name="Group 83"/>
            <p:cNvGrpSpPr/>
            <p:nvPr/>
          </p:nvGrpSpPr>
          <p:grpSpPr bwMode="auto">
            <a:xfrm>
              <a:off x="1400" y="2559"/>
              <a:ext cx="1905" cy="407"/>
              <a:chOff x="1400" y="2559"/>
              <a:chExt cx="1905" cy="407"/>
            </a:xfrm>
          </p:grpSpPr>
          <p:sp>
            <p:nvSpPr>
              <p:cNvPr id="355" name="Rectangle 84"/>
              <p:cNvSpPr>
                <a:spLocks noChangeArrowheads="1"/>
              </p:cNvSpPr>
              <p:nvPr/>
            </p:nvSpPr>
            <p:spPr bwMode="auto">
              <a:xfrm>
                <a:off x="1400" y="2559"/>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6" name="Rectangle 85"/>
              <p:cNvSpPr>
                <a:spLocks noChangeArrowheads="1"/>
              </p:cNvSpPr>
              <p:nvPr/>
            </p:nvSpPr>
            <p:spPr bwMode="auto">
              <a:xfrm>
                <a:off x="2654" y="2565"/>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4" name="Rectangle 86"/>
            <p:cNvSpPr>
              <a:spLocks noChangeArrowheads="1"/>
            </p:cNvSpPr>
            <p:nvPr/>
          </p:nvSpPr>
          <p:spPr bwMode="auto">
            <a:xfrm>
              <a:off x="2832"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grpSp>
        <p:nvGrpSpPr>
          <p:cNvPr id="357" name="Group 87"/>
          <p:cNvGrpSpPr/>
          <p:nvPr/>
        </p:nvGrpSpPr>
        <p:grpSpPr bwMode="auto">
          <a:xfrm>
            <a:off x="5238750" y="4538663"/>
            <a:ext cx="2276475" cy="11112"/>
            <a:chOff x="2064" y="2831"/>
            <a:chExt cx="1434" cy="7"/>
          </a:xfrm>
        </p:grpSpPr>
        <p:sp>
          <p:nvSpPr>
            <p:cNvPr id="358" name="Freeform 88"/>
            <p:cNvSpPr/>
            <p:nvPr/>
          </p:nvSpPr>
          <p:spPr bwMode="auto">
            <a:xfrm>
              <a:off x="3309" y="2837"/>
              <a:ext cx="189" cy="1"/>
            </a:xfrm>
            <a:custGeom>
              <a:avLst/>
              <a:gdLst>
                <a:gd name="T0" fmla="*/ 0 w 189"/>
                <a:gd name="T1" fmla="*/ 0 h 1"/>
                <a:gd name="T2" fmla="*/ 189 w 189"/>
                <a:gd name="T3" fmla="*/ 1 h 1"/>
                <a:gd name="T4" fmla="*/ 0 60000 65536"/>
                <a:gd name="T5" fmla="*/ 0 60000 65536"/>
                <a:gd name="T6" fmla="*/ 0 w 189"/>
                <a:gd name="T7" fmla="*/ 0 h 1"/>
                <a:gd name="T8" fmla="*/ 189 w 189"/>
                <a:gd name="T9" fmla="*/ 1 h 1"/>
              </a:gdLst>
              <a:ahLst/>
              <a:cxnLst>
                <a:cxn ang="T4">
                  <a:pos x="T0" y="T1"/>
                </a:cxn>
                <a:cxn ang="T5">
                  <a:pos x="T2" y="T3"/>
                </a:cxn>
              </a:cxnLst>
              <a:rect l="T6" t="T7" r="T8" b="T9"/>
              <a:pathLst>
                <a:path w="189" h="1">
                  <a:moveTo>
                    <a:pt x="0" y="0"/>
                  </a:moveTo>
                  <a:lnTo>
                    <a:pt x="18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9" name="Line 89"/>
            <p:cNvSpPr>
              <a:spLocks noChangeShapeType="1"/>
            </p:cNvSpPr>
            <p:nvPr/>
          </p:nvSpPr>
          <p:spPr bwMode="auto">
            <a:xfrm>
              <a:off x="2064" y="2831"/>
              <a:ext cx="1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0" name="Group 90"/>
          <p:cNvGrpSpPr/>
          <p:nvPr/>
        </p:nvGrpSpPr>
        <p:grpSpPr bwMode="auto">
          <a:xfrm>
            <a:off x="5438775" y="4524375"/>
            <a:ext cx="2057400" cy="1638300"/>
            <a:chOff x="2190" y="2822"/>
            <a:chExt cx="1296" cy="1032"/>
          </a:xfrm>
        </p:grpSpPr>
        <p:grpSp>
          <p:nvGrpSpPr>
            <p:cNvPr id="361" name="Group 91"/>
            <p:cNvGrpSpPr/>
            <p:nvPr/>
          </p:nvGrpSpPr>
          <p:grpSpPr bwMode="auto">
            <a:xfrm>
              <a:off x="2209" y="2822"/>
              <a:ext cx="1277" cy="1025"/>
              <a:chOff x="2209" y="2822"/>
              <a:chExt cx="1277" cy="1025"/>
            </a:xfrm>
          </p:grpSpPr>
          <p:sp>
            <p:nvSpPr>
              <p:cNvPr id="363" name="Freeform 92"/>
              <p:cNvSpPr/>
              <p:nvPr/>
            </p:nvSpPr>
            <p:spPr bwMode="auto">
              <a:xfrm>
                <a:off x="3485" y="2837"/>
                <a:ext cx="1" cy="1003"/>
              </a:xfrm>
              <a:custGeom>
                <a:avLst/>
                <a:gdLst>
                  <a:gd name="T0" fmla="*/ 1 w 1"/>
                  <a:gd name="T1" fmla="*/ 0 h 1003"/>
                  <a:gd name="T2" fmla="*/ 0 w 1"/>
                  <a:gd name="T3" fmla="*/ 1003 h 1003"/>
                  <a:gd name="T4" fmla="*/ 0 60000 65536"/>
                  <a:gd name="T5" fmla="*/ 0 60000 65536"/>
                  <a:gd name="T6" fmla="*/ 0 w 1"/>
                  <a:gd name="T7" fmla="*/ 0 h 1003"/>
                  <a:gd name="T8" fmla="*/ 1 w 1"/>
                  <a:gd name="T9" fmla="*/ 1003 h 1003"/>
                </a:gdLst>
                <a:ahLst/>
                <a:cxnLst>
                  <a:cxn ang="T4">
                    <a:pos x="T0" y="T1"/>
                  </a:cxn>
                  <a:cxn ang="T5">
                    <a:pos x="T2" y="T3"/>
                  </a:cxn>
                </a:cxnLst>
                <a:rect l="T6" t="T7" r="T8" b="T9"/>
                <a:pathLst>
                  <a:path w="1" h="1003">
                    <a:moveTo>
                      <a:pt x="1" y="0"/>
                    </a:moveTo>
                    <a:lnTo>
                      <a:pt x="0" y="100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4" name="Line 93"/>
              <p:cNvSpPr>
                <a:spLocks noChangeShapeType="1"/>
              </p:cNvSpPr>
              <p:nvPr/>
            </p:nvSpPr>
            <p:spPr bwMode="auto">
              <a:xfrm>
                <a:off x="2209" y="2822"/>
                <a:ext cx="1" cy="10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62" name="Oval 94"/>
            <p:cNvSpPr>
              <a:spLocks noChangeArrowheads="1"/>
            </p:cNvSpPr>
            <p:nvPr/>
          </p:nvSpPr>
          <p:spPr bwMode="auto">
            <a:xfrm>
              <a:off x="2190" y="3821"/>
              <a:ext cx="35"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5" name="Group 95"/>
          <p:cNvGrpSpPr/>
          <p:nvPr/>
        </p:nvGrpSpPr>
        <p:grpSpPr bwMode="auto">
          <a:xfrm>
            <a:off x="2928938" y="6046788"/>
            <a:ext cx="4573587" cy="212725"/>
            <a:chOff x="609" y="3781"/>
            <a:chExt cx="2881" cy="134"/>
          </a:xfrm>
        </p:grpSpPr>
        <p:sp>
          <p:nvSpPr>
            <p:cNvPr id="366" name="Line 96"/>
            <p:cNvSpPr>
              <a:spLocks noChangeShapeType="1"/>
            </p:cNvSpPr>
            <p:nvPr/>
          </p:nvSpPr>
          <p:spPr bwMode="auto">
            <a:xfrm>
              <a:off x="795" y="3831"/>
              <a:ext cx="269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67" name="Group 97"/>
            <p:cNvGrpSpPr/>
            <p:nvPr/>
          </p:nvGrpSpPr>
          <p:grpSpPr bwMode="auto">
            <a:xfrm>
              <a:off x="609" y="3781"/>
              <a:ext cx="156" cy="134"/>
              <a:chOff x="414" y="2975"/>
              <a:chExt cx="156" cy="134"/>
            </a:xfrm>
          </p:grpSpPr>
          <p:sp>
            <p:nvSpPr>
              <p:cNvPr id="368" name="Rectangle 98"/>
              <p:cNvSpPr>
                <a:spLocks noChangeArrowheads="1"/>
              </p:cNvSpPr>
              <p:nvPr/>
            </p:nvSpPr>
            <p:spPr bwMode="auto">
              <a:xfrm>
                <a:off x="415" y="2975"/>
                <a:ext cx="1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CS</a:t>
                </a:r>
              </a:p>
            </p:txBody>
          </p:sp>
          <p:sp>
            <p:nvSpPr>
              <p:cNvPr id="369" name="Line 99"/>
              <p:cNvSpPr>
                <a:spLocks noChangeShapeType="1"/>
              </p:cNvSpPr>
              <p:nvPr/>
            </p:nvSpPr>
            <p:spPr bwMode="auto">
              <a:xfrm>
                <a:off x="414" y="2991"/>
                <a:ext cx="15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70" name="Group 100"/>
          <p:cNvGrpSpPr/>
          <p:nvPr/>
        </p:nvGrpSpPr>
        <p:grpSpPr bwMode="auto">
          <a:xfrm>
            <a:off x="5208588" y="4275138"/>
            <a:ext cx="2509837" cy="1587"/>
            <a:chOff x="2045" y="2665"/>
            <a:chExt cx="1581" cy="1"/>
          </a:xfrm>
        </p:grpSpPr>
        <p:sp>
          <p:nvSpPr>
            <p:cNvPr id="371" name="Line 101"/>
            <p:cNvSpPr>
              <a:spLocks noChangeShapeType="1"/>
            </p:cNvSpPr>
            <p:nvPr/>
          </p:nvSpPr>
          <p:spPr bwMode="auto">
            <a:xfrm>
              <a:off x="3303" y="2665"/>
              <a:ext cx="32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2" name="Line 102"/>
            <p:cNvSpPr>
              <a:spLocks noChangeShapeType="1"/>
            </p:cNvSpPr>
            <p:nvPr/>
          </p:nvSpPr>
          <p:spPr bwMode="auto">
            <a:xfrm>
              <a:off x="2045" y="2665"/>
              <a:ext cx="3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03"/>
          <p:cNvGrpSpPr/>
          <p:nvPr/>
        </p:nvGrpSpPr>
        <p:grpSpPr bwMode="auto">
          <a:xfrm>
            <a:off x="5664200" y="4262438"/>
            <a:ext cx="2055813" cy="2055812"/>
            <a:chOff x="2332" y="2657"/>
            <a:chExt cx="1295" cy="1295"/>
          </a:xfrm>
        </p:grpSpPr>
        <p:grpSp>
          <p:nvGrpSpPr>
            <p:cNvPr id="374" name="Group 104"/>
            <p:cNvGrpSpPr/>
            <p:nvPr/>
          </p:nvGrpSpPr>
          <p:grpSpPr bwMode="auto">
            <a:xfrm>
              <a:off x="2345" y="2657"/>
              <a:ext cx="1282" cy="1291"/>
              <a:chOff x="2345" y="2657"/>
              <a:chExt cx="1282" cy="1291"/>
            </a:xfrm>
          </p:grpSpPr>
          <p:sp>
            <p:nvSpPr>
              <p:cNvPr id="376" name="Line 105"/>
              <p:cNvSpPr>
                <a:spLocks noChangeShapeType="1"/>
              </p:cNvSpPr>
              <p:nvPr/>
            </p:nvSpPr>
            <p:spPr bwMode="auto">
              <a:xfrm>
                <a:off x="3620" y="2657"/>
                <a:ext cx="7" cy="129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Line 106"/>
              <p:cNvSpPr>
                <a:spLocks noChangeShapeType="1"/>
              </p:cNvSpPr>
              <p:nvPr/>
            </p:nvSpPr>
            <p:spPr bwMode="auto">
              <a:xfrm>
                <a:off x="2345" y="2660"/>
                <a:ext cx="7" cy="127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5" name="Oval 107"/>
            <p:cNvSpPr>
              <a:spLocks noChangeArrowheads="1"/>
            </p:cNvSpPr>
            <p:nvPr/>
          </p:nvSpPr>
          <p:spPr bwMode="auto">
            <a:xfrm>
              <a:off x="2332" y="3919"/>
              <a:ext cx="32"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8" name="Group 108"/>
          <p:cNvGrpSpPr/>
          <p:nvPr/>
        </p:nvGrpSpPr>
        <p:grpSpPr bwMode="auto">
          <a:xfrm>
            <a:off x="2909888" y="6243638"/>
            <a:ext cx="4808537" cy="212725"/>
            <a:chOff x="597" y="3905"/>
            <a:chExt cx="3029" cy="134"/>
          </a:xfrm>
        </p:grpSpPr>
        <p:sp>
          <p:nvSpPr>
            <p:cNvPr id="379" name="Line 109"/>
            <p:cNvSpPr>
              <a:spLocks noChangeShapeType="1"/>
            </p:cNvSpPr>
            <p:nvPr/>
          </p:nvSpPr>
          <p:spPr bwMode="auto">
            <a:xfrm>
              <a:off x="795" y="3935"/>
              <a:ext cx="2831"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80" name="Group 110"/>
            <p:cNvGrpSpPr/>
            <p:nvPr/>
          </p:nvGrpSpPr>
          <p:grpSpPr bwMode="auto">
            <a:xfrm>
              <a:off x="597" y="3905"/>
              <a:ext cx="195" cy="134"/>
              <a:chOff x="402" y="3099"/>
              <a:chExt cx="195" cy="134"/>
            </a:xfrm>
          </p:grpSpPr>
          <p:sp>
            <p:nvSpPr>
              <p:cNvPr id="381" name="Rectangle 111"/>
              <p:cNvSpPr>
                <a:spLocks noChangeArrowheads="1"/>
              </p:cNvSpPr>
              <p:nvPr/>
            </p:nvSpPr>
            <p:spPr bwMode="auto">
              <a:xfrm>
                <a:off x="406" y="3099"/>
                <a:ext cx="1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WE</a:t>
                </a:r>
              </a:p>
            </p:txBody>
          </p:sp>
          <p:sp>
            <p:nvSpPr>
              <p:cNvPr id="382" name="Freeform 112"/>
              <p:cNvSpPr/>
              <p:nvPr/>
            </p:nvSpPr>
            <p:spPr bwMode="auto">
              <a:xfrm>
                <a:off x="402" y="3099"/>
                <a:ext cx="195" cy="3"/>
              </a:xfrm>
              <a:custGeom>
                <a:avLst/>
                <a:gdLst>
                  <a:gd name="T0" fmla="*/ 0 w 195"/>
                  <a:gd name="T1" fmla="*/ 3 h 3"/>
                  <a:gd name="T2" fmla="*/ 195 w 195"/>
                  <a:gd name="T3" fmla="*/ 0 h 3"/>
                  <a:gd name="T4" fmla="*/ 0 60000 65536"/>
                  <a:gd name="T5" fmla="*/ 0 60000 65536"/>
                  <a:gd name="T6" fmla="*/ 0 w 195"/>
                  <a:gd name="T7" fmla="*/ 0 h 3"/>
                  <a:gd name="T8" fmla="*/ 195 w 195"/>
                  <a:gd name="T9" fmla="*/ 3 h 3"/>
                </a:gdLst>
                <a:ahLst/>
                <a:cxnLst>
                  <a:cxn ang="T4">
                    <a:pos x="T0" y="T1"/>
                  </a:cxn>
                  <a:cxn ang="T5">
                    <a:pos x="T2" y="T3"/>
                  </a:cxn>
                </a:cxnLst>
                <a:rect l="T6" t="T7" r="T8" b="T9"/>
                <a:pathLst>
                  <a:path w="195" h="3">
                    <a:moveTo>
                      <a:pt x="0" y="3"/>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83" name="Group 113"/>
          <p:cNvGrpSpPr/>
          <p:nvPr/>
        </p:nvGrpSpPr>
        <p:grpSpPr bwMode="auto">
          <a:xfrm>
            <a:off x="6265863" y="3076575"/>
            <a:ext cx="855662" cy="1039813"/>
            <a:chOff x="2711" y="1910"/>
            <a:chExt cx="539" cy="655"/>
          </a:xfrm>
        </p:grpSpPr>
        <p:grpSp>
          <p:nvGrpSpPr>
            <p:cNvPr id="384" name="Group 114"/>
            <p:cNvGrpSpPr/>
            <p:nvPr/>
          </p:nvGrpSpPr>
          <p:grpSpPr bwMode="auto">
            <a:xfrm>
              <a:off x="2711" y="1910"/>
              <a:ext cx="539" cy="655"/>
              <a:chOff x="2711" y="1910"/>
              <a:chExt cx="539" cy="655"/>
            </a:xfrm>
          </p:grpSpPr>
          <p:sp>
            <p:nvSpPr>
              <p:cNvPr id="389" name="Freeform 115"/>
              <p:cNvSpPr/>
              <p:nvPr/>
            </p:nvSpPr>
            <p:spPr bwMode="auto">
              <a:xfrm>
                <a:off x="3249" y="2295"/>
                <a:ext cx="1" cy="270"/>
              </a:xfrm>
              <a:custGeom>
                <a:avLst/>
                <a:gdLst>
                  <a:gd name="T0" fmla="*/ 1 w 1"/>
                  <a:gd name="T1" fmla="*/ 270 h 270"/>
                  <a:gd name="T2" fmla="*/ 0 w 1"/>
                  <a:gd name="T3" fmla="*/ 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1" y="2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0" name="Freeform 116"/>
              <p:cNvSpPr/>
              <p:nvPr/>
            </p:nvSpPr>
            <p:spPr bwMode="auto">
              <a:xfrm>
                <a:off x="3156" y="2225"/>
                <a:ext cx="1" cy="340"/>
              </a:xfrm>
              <a:custGeom>
                <a:avLst/>
                <a:gdLst>
                  <a:gd name="T0" fmla="*/ 1 w 1"/>
                  <a:gd name="T1" fmla="*/ 340 h 340"/>
                  <a:gd name="T2" fmla="*/ 0 w 1"/>
                  <a:gd name="T3" fmla="*/ 0 h 340"/>
                  <a:gd name="T4" fmla="*/ 0 60000 65536"/>
                  <a:gd name="T5" fmla="*/ 0 60000 65536"/>
                  <a:gd name="T6" fmla="*/ 0 w 1"/>
                  <a:gd name="T7" fmla="*/ 0 h 340"/>
                  <a:gd name="T8" fmla="*/ 1 w 1"/>
                  <a:gd name="T9" fmla="*/ 340 h 340"/>
                </a:gdLst>
                <a:ahLst/>
                <a:cxnLst>
                  <a:cxn ang="T4">
                    <a:pos x="T0" y="T1"/>
                  </a:cxn>
                  <a:cxn ang="T5">
                    <a:pos x="T2" y="T3"/>
                  </a:cxn>
                </a:cxnLst>
                <a:rect l="T6" t="T7" r="T8" b="T9"/>
                <a:pathLst>
                  <a:path w="1" h="340">
                    <a:moveTo>
                      <a:pt x="1" y="34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1" name="Line 117"/>
              <p:cNvSpPr>
                <a:spLocks noChangeShapeType="1"/>
              </p:cNvSpPr>
              <p:nvPr/>
            </p:nvSpPr>
            <p:spPr bwMode="auto">
              <a:xfrm flipV="1">
                <a:off x="2891" y="2069"/>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2" name="Line 118"/>
              <p:cNvSpPr>
                <a:spLocks noChangeShapeType="1"/>
              </p:cNvSpPr>
              <p:nvPr/>
            </p:nvSpPr>
            <p:spPr bwMode="auto">
              <a:xfrm flipV="1">
                <a:off x="2801" y="1998"/>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3" name="Line 119"/>
              <p:cNvSpPr>
                <a:spLocks noChangeShapeType="1"/>
              </p:cNvSpPr>
              <p:nvPr/>
            </p:nvSpPr>
            <p:spPr bwMode="auto">
              <a:xfrm flipV="1">
                <a:off x="2711" y="1910"/>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85" name="Group 120"/>
            <p:cNvGrpSpPr/>
            <p:nvPr/>
          </p:nvGrpSpPr>
          <p:grpSpPr bwMode="auto">
            <a:xfrm>
              <a:off x="2935" y="2464"/>
              <a:ext cx="169" cy="23"/>
              <a:chOff x="2935" y="2464"/>
              <a:chExt cx="169" cy="23"/>
            </a:xfrm>
          </p:grpSpPr>
          <p:sp>
            <p:nvSpPr>
              <p:cNvPr id="386" name="Oval 121"/>
              <p:cNvSpPr>
                <a:spLocks noChangeArrowheads="1"/>
              </p:cNvSpPr>
              <p:nvPr/>
            </p:nvSpPr>
            <p:spPr bwMode="auto">
              <a:xfrm>
                <a:off x="3082"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7" name="Oval 122"/>
              <p:cNvSpPr>
                <a:spLocks noChangeArrowheads="1"/>
              </p:cNvSpPr>
              <p:nvPr/>
            </p:nvSpPr>
            <p:spPr bwMode="auto">
              <a:xfrm>
                <a:off x="2935"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8" name="Oval 123"/>
              <p:cNvSpPr>
                <a:spLocks noChangeArrowheads="1"/>
              </p:cNvSpPr>
              <p:nvPr/>
            </p:nvSpPr>
            <p:spPr bwMode="auto">
              <a:xfrm>
                <a:off x="3008"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94" name="Group 124"/>
          <p:cNvGrpSpPr/>
          <p:nvPr/>
        </p:nvGrpSpPr>
        <p:grpSpPr bwMode="auto">
          <a:xfrm>
            <a:off x="4275138" y="3067050"/>
            <a:ext cx="857250" cy="1039813"/>
            <a:chOff x="1457" y="1904"/>
            <a:chExt cx="540" cy="655"/>
          </a:xfrm>
        </p:grpSpPr>
        <p:grpSp>
          <p:nvGrpSpPr>
            <p:cNvPr id="395" name="Group 125"/>
            <p:cNvGrpSpPr/>
            <p:nvPr/>
          </p:nvGrpSpPr>
          <p:grpSpPr bwMode="auto">
            <a:xfrm>
              <a:off x="1457" y="1904"/>
              <a:ext cx="540" cy="655"/>
              <a:chOff x="1457" y="1904"/>
              <a:chExt cx="540" cy="655"/>
            </a:xfrm>
          </p:grpSpPr>
          <p:sp>
            <p:nvSpPr>
              <p:cNvPr id="400" name="Line 126"/>
              <p:cNvSpPr>
                <a:spLocks noChangeShapeType="1"/>
              </p:cNvSpPr>
              <p:nvPr/>
            </p:nvSpPr>
            <p:spPr bwMode="auto">
              <a:xfrm flipV="1">
                <a:off x="1996" y="2301"/>
                <a:ext cx="1" cy="2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1" name="Line 127"/>
              <p:cNvSpPr>
                <a:spLocks noChangeShapeType="1"/>
              </p:cNvSpPr>
              <p:nvPr/>
            </p:nvSpPr>
            <p:spPr bwMode="auto">
              <a:xfrm flipV="1">
                <a:off x="1903" y="222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2" name="Line 128"/>
              <p:cNvSpPr>
                <a:spLocks noChangeShapeType="1"/>
              </p:cNvSpPr>
              <p:nvPr/>
            </p:nvSpPr>
            <p:spPr bwMode="auto">
              <a:xfrm flipV="1">
                <a:off x="1637" y="2063"/>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3" name="Line 129"/>
              <p:cNvSpPr>
                <a:spLocks noChangeShapeType="1"/>
              </p:cNvSpPr>
              <p:nvPr/>
            </p:nvSpPr>
            <p:spPr bwMode="auto">
              <a:xfrm flipV="1">
                <a:off x="1547" y="1992"/>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4" name="Line 130"/>
              <p:cNvSpPr>
                <a:spLocks noChangeShapeType="1"/>
              </p:cNvSpPr>
              <p:nvPr/>
            </p:nvSpPr>
            <p:spPr bwMode="auto">
              <a:xfrm flipV="1">
                <a:off x="1457" y="1904"/>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96" name="Group 131"/>
            <p:cNvGrpSpPr/>
            <p:nvPr/>
          </p:nvGrpSpPr>
          <p:grpSpPr bwMode="auto">
            <a:xfrm>
              <a:off x="1684" y="2464"/>
              <a:ext cx="169" cy="23"/>
              <a:chOff x="1684" y="2464"/>
              <a:chExt cx="169" cy="23"/>
            </a:xfrm>
          </p:grpSpPr>
          <p:sp>
            <p:nvSpPr>
              <p:cNvPr id="397" name="Oval 132"/>
              <p:cNvSpPr>
                <a:spLocks noChangeArrowheads="1"/>
              </p:cNvSpPr>
              <p:nvPr/>
            </p:nvSpPr>
            <p:spPr bwMode="auto">
              <a:xfrm>
                <a:off x="1831"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8" name="Oval 133"/>
              <p:cNvSpPr>
                <a:spLocks noChangeArrowheads="1"/>
              </p:cNvSpPr>
              <p:nvPr/>
            </p:nvSpPr>
            <p:spPr bwMode="auto">
              <a:xfrm>
                <a:off x="1684"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 name="Oval 134"/>
              <p:cNvSpPr>
                <a:spLocks noChangeArrowheads="1"/>
              </p:cNvSpPr>
              <p:nvPr/>
            </p:nvSpPr>
            <p:spPr bwMode="auto">
              <a:xfrm>
                <a:off x="1757"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05" name="Text Box 136"/>
          <p:cNvSpPr txBox="1">
            <a:spLocks noChangeArrowheads="1"/>
          </p:cNvSpPr>
          <p:nvPr/>
        </p:nvSpPr>
        <p:spPr bwMode="auto">
          <a:xfrm>
            <a:off x="3233738" y="230695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 </a:t>
            </a:r>
            <a:r>
              <a:rPr lang="zh-CN" altLang="en-US" sz="2600" b="1">
                <a:solidFill>
                  <a:schemeClr val="folHlink"/>
                </a:solidFill>
              </a:rPr>
              <a:t>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blinds(horizontal)">
                                      <p:cBhvr>
                                        <p:cTn id="7" dur="5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1"/>
                                        </p:tgtEl>
                                        <p:attrNameLst>
                                          <p:attrName>style.visibility</p:attrName>
                                        </p:attrNameLst>
                                      </p:cBhvr>
                                      <p:to>
                                        <p:strVal val="visible"/>
                                      </p:to>
                                    </p:set>
                                    <p:animEffect transition="in" filter="blinds(horizontal)">
                                      <p:cBhvr>
                                        <p:cTn id="12" dur="500"/>
                                        <p:tgtEl>
                                          <p:spTgt spid="2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2"/>
                                        </p:tgtEl>
                                        <p:attrNameLst>
                                          <p:attrName>style.visibility</p:attrName>
                                        </p:attrNameLst>
                                      </p:cBhvr>
                                      <p:to>
                                        <p:strVal val="visible"/>
                                      </p:to>
                                    </p:set>
                                    <p:animEffect transition="in" filter="blinds(horizontal)">
                                      <p:cBhvr>
                                        <p:cTn id="17" dur="500"/>
                                        <p:tgtEl>
                                          <p:spTgt spid="27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3"/>
                                        </p:tgtEl>
                                        <p:attrNameLst>
                                          <p:attrName>style.visibility</p:attrName>
                                        </p:attrNameLst>
                                      </p:cBhvr>
                                      <p:to>
                                        <p:strVal val="visible"/>
                                      </p:to>
                                    </p:set>
                                    <p:animEffect transition="in" filter="blinds(horizontal)">
                                      <p:cBhvr>
                                        <p:cTn id="22" dur="500"/>
                                        <p:tgtEl>
                                          <p:spTgt spid="273"/>
                                        </p:tgtEl>
                                      </p:cBhvr>
                                    </p:animEffect>
                                  </p:childTnLst>
                                  <p:subTnLst>
                                    <p:set>
                                      <p:cBhvr override="childStyle">
                                        <p:cTn dur="1" fill="hold" display="0" masterRel="nextClick" afterEffect="1"/>
                                        <p:tgtEl>
                                          <p:spTgt spid="273"/>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05"/>
                                        </p:tgtEl>
                                        <p:attrNameLst>
                                          <p:attrName>style.visibility</p:attrName>
                                        </p:attrNameLst>
                                      </p:cBhvr>
                                      <p:to>
                                        <p:strVal val="visible"/>
                                      </p:to>
                                    </p:set>
                                    <p:animEffect transition="in" filter="blinds(horizontal)">
                                      <p:cBhvr>
                                        <p:cTn id="27" dur="500"/>
                                        <p:tgtEl>
                                          <p:spTgt spid="40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84"/>
                                        </p:tgtEl>
                                        <p:attrNameLst>
                                          <p:attrName>style.visibility</p:attrName>
                                        </p:attrNameLst>
                                      </p:cBhvr>
                                      <p:to>
                                        <p:strVal val="visible"/>
                                      </p:to>
                                    </p:set>
                                    <p:animEffect transition="in" filter="blinds(horizontal)">
                                      <p:cBhvr>
                                        <p:cTn id="32" dur="500"/>
                                        <p:tgtEl>
                                          <p:spTgt spid="28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87"/>
                                        </p:tgtEl>
                                        <p:attrNameLst>
                                          <p:attrName>style.visibility</p:attrName>
                                        </p:attrNameLst>
                                      </p:cBhvr>
                                      <p:to>
                                        <p:strVal val="visible"/>
                                      </p:to>
                                    </p:set>
                                    <p:animEffect transition="in" filter="blinds(horizontal)">
                                      <p:cBhvr>
                                        <p:cTn id="37" dur="500"/>
                                        <p:tgtEl>
                                          <p:spTgt spid="287"/>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351"/>
                                        </p:tgtEl>
                                        <p:attrNameLst>
                                          <p:attrName>style.visibility</p:attrName>
                                        </p:attrNameLst>
                                      </p:cBhvr>
                                      <p:to>
                                        <p:strVal val="visible"/>
                                      </p:to>
                                    </p:set>
                                    <p:animEffect transition="in" filter="barn(outVertical)">
                                      <p:cBhvr>
                                        <p:cTn id="42" dur="500"/>
                                        <p:tgtEl>
                                          <p:spTgt spid="351"/>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05"/>
                                        </p:tgtEl>
                                        <p:attrNameLst>
                                          <p:attrName>style.visibility</p:attrName>
                                        </p:attrNameLst>
                                      </p:cBhvr>
                                      <p:to>
                                        <p:strVal val="visible"/>
                                      </p:to>
                                    </p:set>
                                    <p:animEffect transition="in" filter="strips(downRight)">
                                      <p:cBhvr>
                                        <p:cTn id="47" dur="500"/>
                                        <p:tgtEl>
                                          <p:spTgt spid="30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3" fill="hold" nodeType="clickEffect">
                                  <p:stCondLst>
                                    <p:cond delay="0"/>
                                  </p:stCondLst>
                                  <p:childTnLst>
                                    <p:set>
                                      <p:cBhvr>
                                        <p:cTn id="51" dur="1" fill="hold">
                                          <p:stCondLst>
                                            <p:cond delay="0"/>
                                          </p:stCondLst>
                                        </p:cTn>
                                        <p:tgtEl>
                                          <p:spTgt spid="274"/>
                                        </p:tgtEl>
                                        <p:attrNameLst>
                                          <p:attrName>style.visibility</p:attrName>
                                        </p:attrNameLst>
                                      </p:cBhvr>
                                      <p:to>
                                        <p:strVal val="visible"/>
                                      </p:to>
                                    </p:set>
                                    <p:animEffect transition="in" filter="strips(upRight)">
                                      <p:cBhvr>
                                        <p:cTn id="52" dur="500"/>
                                        <p:tgtEl>
                                          <p:spTgt spid="274"/>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nodeType="clickEffect">
                                  <p:stCondLst>
                                    <p:cond delay="0"/>
                                  </p:stCondLst>
                                  <p:childTnLst>
                                    <p:set>
                                      <p:cBhvr>
                                        <p:cTn id="56" dur="1" fill="hold">
                                          <p:stCondLst>
                                            <p:cond delay="0"/>
                                          </p:stCondLst>
                                        </p:cTn>
                                        <p:tgtEl>
                                          <p:spTgt spid="292"/>
                                        </p:tgtEl>
                                        <p:attrNameLst>
                                          <p:attrName>style.visibility</p:attrName>
                                        </p:attrNameLst>
                                      </p:cBhvr>
                                      <p:to>
                                        <p:strVal val="visible"/>
                                      </p:to>
                                    </p:set>
                                    <p:animEffect transition="in" filter="strips(upRight)">
                                      <p:cBhvr>
                                        <p:cTn id="57" dur="500"/>
                                        <p:tgtEl>
                                          <p:spTgt spid="292"/>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339"/>
                                        </p:tgtEl>
                                        <p:attrNameLst>
                                          <p:attrName>style.visibility</p:attrName>
                                        </p:attrNameLst>
                                      </p:cBhvr>
                                      <p:to>
                                        <p:strVal val="visible"/>
                                      </p:to>
                                    </p:set>
                                    <p:animEffect transition="in" filter="strips(downRight)">
                                      <p:cBhvr>
                                        <p:cTn id="62" dur="500"/>
                                        <p:tgtEl>
                                          <p:spTgt spid="339"/>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394"/>
                                        </p:tgtEl>
                                        <p:attrNameLst>
                                          <p:attrName>style.visibility</p:attrName>
                                        </p:attrNameLst>
                                      </p:cBhvr>
                                      <p:to>
                                        <p:strVal val="visible"/>
                                      </p:to>
                                    </p:set>
                                    <p:animEffect transition="in" filter="strips(downRight)">
                                      <p:cBhvr>
                                        <p:cTn id="67" dur="500"/>
                                        <p:tgtEl>
                                          <p:spTgt spid="394"/>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6" fill="hold" nodeType="clickEffect">
                                  <p:stCondLst>
                                    <p:cond delay="0"/>
                                  </p:stCondLst>
                                  <p:childTnLst>
                                    <p:set>
                                      <p:cBhvr>
                                        <p:cTn id="71" dur="1" fill="hold">
                                          <p:stCondLst>
                                            <p:cond delay="0"/>
                                          </p:stCondLst>
                                        </p:cTn>
                                        <p:tgtEl>
                                          <p:spTgt spid="383"/>
                                        </p:tgtEl>
                                        <p:attrNameLst>
                                          <p:attrName>style.visibility</p:attrName>
                                        </p:attrNameLst>
                                      </p:cBhvr>
                                      <p:to>
                                        <p:strVal val="visible"/>
                                      </p:to>
                                    </p:set>
                                    <p:animEffect transition="in" filter="strips(downRight)">
                                      <p:cBhvr>
                                        <p:cTn id="72" dur="500"/>
                                        <p:tgtEl>
                                          <p:spTgt spid="383"/>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8" fill="hold" nodeType="clickEffect">
                                  <p:stCondLst>
                                    <p:cond delay="0"/>
                                  </p:stCondLst>
                                  <p:childTnLst>
                                    <p:set>
                                      <p:cBhvr>
                                        <p:cTn id="76" dur="1" fill="hold">
                                          <p:stCondLst>
                                            <p:cond delay="0"/>
                                          </p:stCondLst>
                                        </p:cTn>
                                        <p:tgtEl>
                                          <p:spTgt spid="365"/>
                                        </p:tgtEl>
                                        <p:attrNameLst>
                                          <p:attrName>style.visibility</p:attrName>
                                        </p:attrNameLst>
                                      </p:cBhvr>
                                      <p:to>
                                        <p:strVal val="visible"/>
                                      </p:to>
                                    </p:set>
                                    <p:animEffect transition="in" filter="slide(fromLeft)">
                                      <p:cBhvr>
                                        <p:cTn id="77" dur="500"/>
                                        <p:tgtEl>
                                          <p:spTgt spid="365"/>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60"/>
                                        </p:tgtEl>
                                        <p:attrNameLst>
                                          <p:attrName>style.visibility</p:attrName>
                                        </p:attrNameLst>
                                      </p:cBhvr>
                                      <p:to>
                                        <p:strVal val="visible"/>
                                      </p:to>
                                    </p:set>
                                    <p:animEffect transition="in" filter="wipe(down)">
                                      <p:cBhvr>
                                        <p:cTn id="81" dur="500"/>
                                        <p:tgtEl>
                                          <p:spTgt spid="360"/>
                                        </p:tgtEl>
                                      </p:cBhvr>
                                    </p:animEffect>
                                  </p:childTnLst>
                                </p:cTn>
                              </p:par>
                            </p:childTnLst>
                          </p:cTn>
                        </p:par>
                        <p:par>
                          <p:cTn id="82" fill="hold">
                            <p:stCondLst>
                              <p:cond delay="1000"/>
                            </p:stCondLst>
                            <p:childTnLst>
                              <p:par>
                                <p:cTn id="83" presetID="18" presetClass="entr" presetSubtype="9" fill="hold" nodeType="afterEffect">
                                  <p:stCondLst>
                                    <p:cond delay="0"/>
                                  </p:stCondLst>
                                  <p:childTnLst>
                                    <p:set>
                                      <p:cBhvr>
                                        <p:cTn id="84" dur="1" fill="hold">
                                          <p:stCondLst>
                                            <p:cond delay="0"/>
                                          </p:stCondLst>
                                        </p:cTn>
                                        <p:tgtEl>
                                          <p:spTgt spid="357"/>
                                        </p:tgtEl>
                                        <p:attrNameLst>
                                          <p:attrName>style.visibility</p:attrName>
                                        </p:attrNameLst>
                                      </p:cBhvr>
                                      <p:to>
                                        <p:strVal val="visible"/>
                                      </p:to>
                                    </p:set>
                                    <p:animEffect transition="in" filter="strips(upLeft)">
                                      <p:cBhvr>
                                        <p:cTn id="85" dur="500"/>
                                        <p:tgtEl>
                                          <p:spTgt spid="357"/>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8" fill="hold" nodeType="clickEffect">
                                  <p:stCondLst>
                                    <p:cond delay="0"/>
                                  </p:stCondLst>
                                  <p:childTnLst>
                                    <p:set>
                                      <p:cBhvr>
                                        <p:cTn id="89" dur="1" fill="hold">
                                          <p:stCondLst>
                                            <p:cond delay="0"/>
                                          </p:stCondLst>
                                        </p:cTn>
                                        <p:tgtEl>
                                          <p:spTgt spid="378"/>
                                        </p:tgtEl>
                                        <p:attrNameLst>
                                          <p:attrName>style.visibility</p:attrName>
                                        </p:attrNameLst>
                                      </p:cBhvr>
                                      <p:to>
                                        <p:strVal val="visible"/>
                                      </p:to>
                                    </p:set>
                                    <p:animEffect transition="in" filter="slide(fromLeft)">
                                      <p:cBhvr>
                                        <p:cTn id="90" dur="500"/>
                                        <p:tgtEl>
                                          <p:spTgt spid="378"/>
                                        </p:tgtEl>
                                      </p:cBhvr>
                                    </p:animEffect>
                                  </p:childTnLst>
                                </p:cTn>
                              </p:par>
                            </p:childTnLst>
                          </p:cTn>
                        </p:par>
                        <p:par>
                          <p:cTn id="91" fill="hold">
                            <p:stCondLst>
                              <p:cond delay="500"/>
                            </p:stCondLst>
                            <p:childTnLst>
                              <p:par>
                                <p:cTn id="92" presetID="22" presetClass="entr" presetSubtype="4" fill="hold" nodeType="afterEffect">
                                  <p:stCondLst>
                                    <p:cond delay="0"/>
                                  </p:stCondLst>
                                  <p:childTnLst>
                                    <p:set>
                                      <p:cBhvr>
                                        <p:cTn id="93" dur="1" fill="hold">
                                          <p:stCondLst>
                                            <p:cond delay="0"/>
                                          </p:stCondLst>
                                        </p:cTn>
                                        <p:tgtEl>
                                          <p:spTgt spid="373"/>
                                        </p:tgtEl>
                                        <p:attrNameLst>
                                          <p:attrName>style.visibility</p:attrName>
                                        </p:attrNameLst>
                                      </p:cBhvr>
                                      <p:to>
                                        <p:strVal val="visible"/>
                                      </p:to>
                                    </p:set>
                                    <p:animEffect transition="in" filter="wipe(down)">
                                      <p:cBhvr>
                                        <p:cTn id="94" dur="500"/>
                                        <p:tgtEl>
                                          <p:spTgt spid="373"/>
                                        </p:tgtEl>
                                      </p:cBhvr>
                                    </p:animEffect>
                                  </p:childTnLst>
                                </p:cTn>
                              </p:par>
                            </p:childTnLst>
                          </p:cTn>
                        </p:par>
                        <p:par>
                          <p:cTn id="95" fill="hold">
                            <p:stCondLst>
                              <p:cond delay="1000"/>
                            </p:stCondLst>
                            <p:childTnLst>
                              <p:par>
                                <p:cTn id="96" presetID="18" presetClass="entr" presetSubtype="9" fill="hold" nodeType="afterEffect">
                                  <p:stCondLst>
                                    <p:cond delay="0"/>
                                  </p:stCondLst>
                                  <p:childTnLst>
                                    <p:set>
                                      <p:cBhvr>
                                        <p:cTn id="97" dur="1" fill="hold">
                                          <p:stCondLst>
                                            <p:cond delay="0"/>
                                          </p:stCondLst>
                                        </p:cTn>
                                        <p:tgtEl>
                                          <p:spTgt spid="370"/>
                                        </p:tgtEl>
                                        <p:attrNameLst>
                                          <p:attrName>style.visibility</p:attrName>
                                        </p:attrNameLst>
                                      </p:cBhvr>
                                      <p:to>
                                        <p:strVal val="visible"/>
                                      </p:to>
                                    </p:set>
                                    <p:animEffect transition="in" filter="strips(upLeft)">
                                      <p:cBhvr>
                                        <p:cTn id="98"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p:bldP spid="273" grpId="0"/>
      <p:bldP spid="280" grpId="0" autoUpdateAnimBg="0"/>
      <p:bldP spid="40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标题 88"/>
          <p:cNvSpPr>
            <a:spLocks noGrp="1"/>
          </p:cNvSpPr>
          <p:nvPr>
            <p:ph type="title"/>
          </p:nvPr>
        </p:nvSpPr>
        <p:spPr/>
        <p:txBody>
          <a:bodyPr>
            <a:normAutofit/>
          </a:bodyPr>
          <a:lstStyle/>
          <a:p>
            <a:r>
              <a:rPr lang="zh-CN" altLang="en-US" b="1">
                <a:sym typeface="+mn-ea"/>
              </a:rPr>
              <a:t> (2) 字扩展（增加存储字的数量）</a:t>
            </a:r>
            <a:endParaRPr lang="zh-CN" altLang="en-US"/>
          </a:p>
        </p:txBody>
      </p:sp>
      <p:sp>
        <p:nvSpPr>
          <p:cNvPr id="90" name="内容占位符 89"/>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74</a:t>
            </a:fld>
            <a:endParaRPr lang="zh-CN" altLang="en-US" dirty="0"/>
          </a:p>
        </p:txBody>
      </p:sp>
      <p:sp>
        <p:nvSpPr>
          <p:cNvPr id="4" name="Text Box 3"/>
          <p:cNvSpPr txBox="1">
            <a:spLocks noChangeArrowheads="1"/>
          </p:cNvSpPr>
          <p:nvPr/>
        </p:nvSpPr>
        <p:spPr bwMode="auto">
          <a:xfrm>
            <a:off x="2206625" y="1453832"/>
            <a:ext cx="77724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8位 存储芯片组成 2</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grpSp>
        <p:nvGrpSpPr>
          <p:cNvPr id="5" name="Group 4"/>
          <p:cNvGrpSpPr/>
          <p:nvPr/>
        </p:nvGrpSpPr>
        <p:grpSpPr bwMode="auto">
          <a:xfrm>
            <a:off x="8291513" y="989012"/>
            <a:ext cx="2024062" cy="457200"/>
            <a:chOff x="4208" y="571"/>
            <a:chExt cx="1275" cy="288"/>
          </a:xfrm>
        </p:grpSpPr>
        <p:sp>
          <p:nvSpPr>
            <p:cNvPr id="6" name="AutoShape 5"/>
            <p:cNvSpPr>
              <a:spLocks noChangeArrowheads="1"/>
            </p:cNvSpPr>
            <p:nvPr/>
          </p:nvSpPr>
          <p:spPr bwMode="auto">
            <a:xfrm>
              <a:off x="4208" y="571"/>
              <a:ext cx="1248" cy="270"/>
            </a:xfrm>
            <a:prstGeom prst="wedgeRoundRectCallout">
              <a:avLst>
                <a:gd name="adj1" fmla="val -103734"/>
                <a:gd name="adj2" fmla="val 7688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600" b="1"/>
            </a:p>
          </p:txBody>
        </p:sp>
        <p:sp>
          <p:nvSpPr>
            <p:cNvPr id="7" name="Text Box 6"/>
            <p:cNvSpPr txBox="1">
              <a:spLocks noChangeArrowheads="1"/>
            </p:cNvSpPr>
            <p:nvPr/>
          </p:nvSpPr>
          <p:spPr bwMode="auto">
            <a:xfrm>
              <a:off x="4280" y="571"/>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11根地址线</a:t>
              </a:r>
            </a:p>
          </p:txBody>
        </p:sp>
      </p:grpSp>
      <p:grpSp>
        <p:nvGrpSpPr>
          <p:cNvPr id="8" name="Group 7"/>
          <p:cNvGrpSpPr/>
          <p:nvPr/>
        </p:nvGrpSpPr>
        <p:grpSpPr bwMode="auto">
          <a:xfrm>
            <a:off x="8582025" y="2192020"/>
            <a:ext cx="2119313" cy="457200"/>
            <a:chOff x="4272" y="1396"/>
            <a:chExt cx="1335" cy="288"/>
          </a:xfrm>
        </p:grpSpPr>
        <p:sp>
          <p:nvSpPr>
            <p:cNvPr id="9" name="AutoShape 8"/>
            <p:cNvSpPr>
              <a:spLocks noChangeArrowheads="1"/>
            </p:cNvSpPr>
            <p:nvPr/>
          </p:nvSpPr>
          <p:spPr bwMode="auto">
            <a:xfrm>
              <a:off x="4272" y="1410"/>
              <a:ext cx="1250" cy="270"/>
            </a:xfrm>
            <a:prstGeom prst="wedgeRoundRectCallout">
              <a:avLst>
                <a:gd name="adj1" fmla="val -80560"/>
                <a:gd name="adj2" fmla="val -121852"/>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600" b="1"/>
            </a:p>
          </p:txBody>
        </p:sp>
        <p:sp>
          <p:nvSpPr>
            <p:cNvPr id="10" name="Text Box 9"/>
            <p:cNvSpPr txBox="1">
              <a:spLocks noChangeArrowheads="1"/>
            </p:cNvSpPr>
            <p:nvPr/>
          </p:nvSpPr>
          <p:spPr bwMode="auto">
            <a:xfrm>
              <a:off x="4404" y="1396"/>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8根数据线</a:t>
              </a:r>
            </a:p>
          </p:txBody>
        </p:sp>
      </p:grpSp>
      <p:sp>
        <p:nvSpPr>
          <p:cNvPr id="11" name="Text Box 11"/>
          <p:cNvSpPr txBox="1">
            <a:spLocks noChangeArrowheads="1"/>
          </p:cNvSpPr>
          <p:nvPr/>
        </p:nvSpPr>
        <p:spPr bwMode="auto">
          <a:xfrm>
            <a:off x="2665413" y="1431607"/>
            <a:ext cx="12827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12" name="Text Box 12"/>
          <p:cNvSpPr txBox="1">
            <a:spLocks noChangeArrowheads="1"/>
          </p:cNvSpPr>
          <p:nvPr/>
        </p:nvSpPr>
        <p:spPr bwMode="auto">
          <a:xfrm>
            <a:off x="2767013" y="144589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a:t>
            </a:r>
            <a:r>
              <a:rPr lang="zh-CN" altLang="en-US" sz="2600" b="1">
                <a:solidFill>
                  <a:schemeClr val="folHlink"/>
                </a:solidFill>
              </a:rPr>
              <a:t>片</a:t>
            </a:r>
          </a:p>
        </p:txBody>
      </p:sp>
      <p:grpSp>
        <p:nvGrpSpPr>
          <p:cNvPr id="13" name="Group 13"/>
          <p:cNvGrpSpPr/>
          <p:nvPr/>
        </p:nvGrpSpPr>
        <p:grpSpPr bwMode="auto">
          <a:xfrm>
            <a:off x="5481638" y="4613275"/>
            <a:ext cx="3173412" cy="1587"/>
            <a:chOff x="2421" y="3015"/>
            <a:chExt cx="1999" cy="1"/>
          </a:xfrm>
        </p:grpSpPr>
        <p:sp>
          <p:nvSpPr>
            <p:cNvPr id="14" name="Freeform 14"/>
            <p:cNvSpPr/>
            <p:nvPr/>
          </p:nvSpPr>
          <p:spPr bwMode="auto">
            <a:xfrm>
              <a:off x="2421" y="3015"/>
              <a:ext cx="233" cy="1"/>
            </a:xfrm>
            <a:custGeom>
              <a:avLst/>
              <a:gdLst>
                <a:gd name="T0" fmla="*/ 0 w 233"/>
                <a:gd name="T1" fmla="*/ 0 h 1"/>
                <a:gd name="T2" fmla="*/ 233 w 233"/>
                <a:gd name="T3" fmla="*/ 0 h 1"/>
                <a:gd name="T4" fmla="*/ 0 60000 65536"/>
                <a:gd name="T5" fmla="*/ 0 60000 65536"/>
                <a:gd name="T6" fmla="*/ 0 w 233"/>
                <a:gd name="T7" fmla="*/ 0 h 1"/>
                <a:gd name="T8" fmla="*/ 233 w 233"/>
                <a:gd name="T9" fmla="*/ 1 h 1"/>
              </a:gdLst>
              <a:ahLst/>
              <a:cxnLst>
                <a:cxn ang="T4">
                  <a:pos x="T0" y="T1"/>
                </a:cxn>
                <a:cxn ang="T5">
                  <a:pos x="T2" y="T3"/>
                </a:cxn>
              </a:cxnLst>
              <a:rect l="T6" t="T7" r="T8" b="T9"/>
              <a:pathLst>
                <a:path w="233" h="1">
                  <a:moveTo>
                    <a:pt x="0" y="0"/>
                  </a:moveTo>
                  <a:lnTo>
                    <a:pt x="233"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p:nvPr/>
          </p:nvSpPr>
          <p:spPr bwMode="auto">
            <a:xfrm>
              <a:off x="4194" y="3015"/>
              <a:ext cx="226" cy="1"/>
            </a:xfrm>
            <a:custGeom>
              <a:avLst/>
              <a:gdLst>
                <a:gd name="T0" fmla="*/ 0 w 226"/>
                <a:gd name="T1" fmla="*/ 0 h 1"/>
                <a:gd name="T2" fmla="*/ 226 w 226"/>
                <a:gd name="T3" fmla="*/ 0 h 1"/>
                <a:gd name="T4" fmla="*/ 0 60000 65536"/>
                <a:gd name="T5" fmla="*/ 0 60000 65536"/>
                <a:gd name="T6" fmla="*/ 0 w 226"/>
                <a:gd name="T7" fmla="*/ 0 h 1"/>
                <a:gd name="T8" fmla="*/ 226 w 226"/>
                <a:gd name="T9" fmla="*/ 1 h 1"/>
              </a:gdLst>
              <a:ahLst/>
              <a:cxnLst>
                <a:cxn ang="T4">
                  <a:pos x="T0" y="T1"/>
                </a:cxn>
                <a:cxn ang="T5">
                  <a:pos x="T2" y="T3"/>
                </a:cxn>
              </a:cxnLst>
              <a:rect l="T6" t="T7" r="T8" b="T9"/>
              <a:pathLst>
                <a:path w="226" h="1">
                  <a:moveTo>
                    <a:pt x="0" y="0"/>
                  </a:moveTo>
                  <a:lnTo>
                    <a:pt x="226"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6" name="Group 16"/>
          <p:cNvGrpSpPr/>
          <p:nvPr/>
        </p:nvGrpSpPr>
        <p:grpSpPr bwMode="auto">
          <a:xfrm>
            <a:off x="5856288" y="4600575"/>
            <a:ext cx="2805112" cy="1612900"/>
            <a:chOff x="2657" y="3007"/>
            <a:chExt cx="1767" cy="1016"/>
          </a:xfrm>
        </p:grpSpPr>
        <p:sp>
          <p:nvSpPr>
            <p:cNvPr id="17" name="Line 17"/>
            <p:cNvSpPr>
              <a:spLocks noChangeShapeType="1"/>
            </p:cNvSpPr>
            <p:nvPr/>
          </p:nvSpPr>
          <p:spPr bwMode="auto">
            <a:xfrm>
              <a:off x="2657" y="3007"/>
              <a:ext cx="1" cy="100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Freeform 18"/>
            <p:cNvSpPr/>
            <p:nvPr/>
          </p:nvSpPr>
          <p:spPr bwMode="auto">
            <a:xfrm>
              <a:off x="4419" y="3009"/>
              <a:ext cx="5" cy="1014"/>
            </a:xfrm>
            <a:custGeom>
              <a:avLst/>
              <a:gdLst>
                <a:gd name="T0" fmla="*/ 0 w 5"/>
                <a:gd name="T1" fmla="*/ 0 h 1014"/>
                <a:gd name="T2" fmla="*/ 5 w 5"/>
                <a:gd name="T3" fmla="*/ 1014 h 1014"/>
                <a:gd name="T4" fmla="*/ 0 60000 65536"/>
                <a:gd name="T5" fmla="*/ 0 60000 65536"/>
                <a:gd name="T6" fmla="*/ 0 w 5"/>
                <a:gd name="T7" fmla="*/ 0 h 1014"/>
                <a:gd name="T8" fmla="*/ 5 w 5"/>
                <a:gd name="T9" fmla="*/ 1014 h 1014"/>
              </a:gdLst>
              <a:ahLst/>
              <a:cxnLst>
                <a:cxn ang="T4">
                  <a:pos x="T0" y="T1"/>
                </a:cxn>
                <a:cxn ang="T5">
                  <a:pos x="T2" y="T3"/>
                </a:cxn>
              </a:cxnLst>
              <a:rect l="T6" t="T7" r="T8" b="T9"/>
              <a:pathLst>
                <a:path w="5" h="1014">
                  <a:moveTo>
                    <a:pt x="0" y="0"/>
                  </a:moveTo>
                  <a:lnTo>
                    <a:pt x="5" y="101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19"/>
          <p:cNvGrpSpPr/>
          <p:nvPr/>
        </p:nvGrpSpPr>
        <p:grpSpPr bwMode="auto">
          <a:xfrm>
            <a:off x="4132263" y="4117975"/>
            <a:ext cx="4160837" cy="652462"/>
            <a:chOff x="1571" y="2703"/>
            <a:chExt cx="2621" cy="411"/>
          </a:xfrm>
        </p:grpSpPr>
        <p:sp>
          <p:nvSpPr>
            <p:cNvPr id="20" name="Rectangle 20"/>
            <p:cNvSpPr>
              <a:spLocks noChangeArrowheads="1"/>
            </p:cNvSpPr>
            <p:nvPr/>
          </p:nvSpPr>
          <p:spPr bwMode="auto">
            <a:xfrm>
              <a:off x="1571"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21"/>
            <p:cNvSpPr>
              <a:spLocks noChangeArrowheads="1"/>
            </p:cNvSpPr>
            <p:nvPr/>
          </p:nvSpPr>
          <p:spPr bwMode="auto">
            <a:xfrm>
              <a:off x="1674" y="2792"/>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sp>
          <p:nvSpPr>
            <p:cNvPr id="22" name="Rectangle 22"/>
            <p:cNvSpPr>
              <a:spLocks noChangeArrowheads="1"/>
            </p:cNvSpPr>
            <p:nvPr/>
          </p:nvSpPr>
          <p:spPr bwMode="auto">
            <a:xfrm>
              <a:off x="3335"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23"/>
            <p:cNvSpPr>
              <a:spLocks noChangeArrowheads="1"/>
            </p:cNvSpPr>
            <p:nvPr/>
          </p:nvSpPr>
          <p:spPr bwMode="auto">
            <a:xfrm>
              <a:off x="3443" y="2805"/>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grpSp>
      <p:grpSp>
        <p:nvGrpSpPr>
          <p:cNvPr id="24" name="Group 24"/>
          <p:cNvGrpSpPr/>
          <p:nvPr/>
        </p:nvGrpSpPr>
        <p:grpSpPr bwMode="auto">
          <a:xfrm>
            <a:off x="2206625" y="5024437"/>
            <a:ext cx="7653338" cy="1271588"/>
            <a:chOff x="358" y="3274"/>
            <a:chExt cx="4821" cy="801"/>
          </a:xfrm>
        </p:grpSpPr>
        <p:sp>
          <p:nvSpPr>
            <p:cNvPr id="25" name="Line 25"/>
            <p:cNvSpPr>
              <a:spLocks noChangeShapeType="1"/>
            </p:cNvSpPr>
            <p:nvPr/>
          </p:nvSpPr>
          <p:spPr bwMode="auto">
            <a:xfrm>
              <a:off x="735" y="3869"/>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26"/>
            <p:cNvGrpSpPr/>
            <p:nvPr/>
          </p:nvGrpSpPr>
          <p:grpSpPr bwMode="auto">
            <a:xfrm>
              <a:off x="358" y="3274"/>
              <a:ext cx="4821" cy="801"/>
              <a:chOff x="358" y="3274"/>
              <a:chExt cx="4821" cy="801"/>
            </a:xfrm>
          </p:grpSpPr>
          <p:sp>
            <p:nvSpPr>
              <p:cNvPr id="27" name="Freeform 27"/>
              <p:cNvSpPr/>
              <p:nvPr/>
            </p:nvSpPr>
            <p:spPr bwMode="auto">
              <a:xfrm>
                <a:off x="735" y="3404"/>
                <a:ext cx="4443" cy="1"/>
              </a:xfrm>
              <a:custGeom>
                <a:avLst/>
                <a:gdLst>
                  <a:gd name="T0" fmla="*/ 0 w 4447"/>
                  <a:gd name="T1" fmla="*/ 1 h 1"/>
                  <a:gd name="T2" fmla="*/ 4423 w 4447"/>
                  <a:gd name="T3" fmla="*/ 0 h 1"/>
                  <a:gd name="T4" fmla="*/ 0 60000 65536"/>
                  <a:gd name="T5" fmla="*/ 0 60000 65536"/>
                  <a:gd name="T6" fmla="*/ 0 w 4447"/>
                  <a:gd name="T7" fmla="*/ 0 h 1"/>
                  <a:gd name="T8" fmla="*/ 4447 w 4447"/>
                  <a:gd name="T9" fmla="*/ 1 h 1"/>
                </a:gdLst>
                <a:ahLst/>
                <a:cxnLst>
                  <a:cxn ang="T4">
                    <a:pos x="T0" y="T1"/>
                  </a:cxn>
                  <a:cxn ang="T5">
                    <a:pos x="T2" y="T3"/>
                  </a:cxn>
                </a:cxnLst>
                <a:rect l="T6" t="T7" r="T8" b="T9"/>
                <a:pathLst>
                  <a:path w="4447" h="1">
                    <a:moveTo>
                      <a:pt x="0" y="1"/>
                    </a:moveTo>
                    <a:lnTo>
                      <a:pt x="444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28"/>
              <p:cNvSpPr/>
              <p:nvPr/>
            </p:nvSpPr>
            <p:spPr bwMode="auto">
              <a:xfrm>
                <a:off x="738" y="3490"/>
                <a:ext cx="4441" cy="5"/>
              </a:xfrm>
              <a:custGeom>
                <a:avLst/>
                <a:gdLst>
                  <a:gd name="T0" fmla="*/ 0 w 4441"/>
                  <a:gd name="T1" fmla="*/ 5 h 5"/>
                  <a:gd name="T2" fmla="*/ 4441 w 4441"/>
                  <a:gd name="T3" fmla="*/ 0 h 5"/>
                  <a:gd name="T4" fmla="*/ 0 60000 65536"/>
                  <a:gd name="T5" fmla="*/ 0 60000 65536"/>
                  <a:gd name="T6" fmla="*/ 0 w 4441"/>
                  <a:gd name="T7" fmla="*/ 0 h 5"/>
                  <a:gd name="T8" fmla="*/ 4441 w 4441"/>
                  <a:gd name="T9" fmla="*/ 5 h 5"/>
                </a:gdLst>
                <a:ahLst/>
                <a:cxnLst>
                  <a:cxn ang="T4">
                    <a:pos x="T0" y="T1"/>
                  </a:cxn>
                  <a:cxn ang="T5">
                    <a:pos x="T2" y="T3"/>
                  </a:cxn>
                </a:cxnLst>
                <a:rect l="T6" t="T7" r="T8" b="T9"/>
                <a:pathLst>
                  <a:path w="4441" h="5">
                    <a:moveTo>
                      <a:pt x="0" y="5"/>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Freeform 29"/>
              <p:cNvSpPr/>
              <p:nvPr/>
            </p:nvSpPr>
            <p:spPr bwMode="auto">
              <a:xfrm>
                <a:off x="735" y="3575"/>
                <a:ext cx="4443" cy="4"/>
              </a:xfrm>
              <a:custGeom>
                <a:avLst/>
                <a:gdLst>
                  <a:gd name="T0" fmla="*/ 0 w 4435"/>
                  <a:gd name="T1" fmla="*/ 4 h 4"/>
                  <a:gd name="T2" fmla="*/ 4483 w 4435"/>
                  <a:gd name="T3" fmla="*/ 0 h 4"/>
                  <a:gd name="T4" fmla="*/ 0 60000 65536"/>
                  <a:gd name="T5" fmla="*/ 0 60000 65536"/>
                  <a:gd name="T6" fmla="*/ 0 w 4435"/>
                  <a:gd name="T7" fmla="*/ 0 h 4"/>
                  <a:gd name="T8" fmla="*/ 4435 w 4435"/>
                  <a:gd name="T9" fmla="*/ 4 h 4"/>
                </a:gdLst>
                <a:ahLst/>
                <a:cxnLst>
                  <a:cxn ang="T4">
                    <a:pos x="T0" y="T1"/>
                  </a:cxn>
                  <a:cxn ang="T5">
                    <a:pos x="T2" y="T3"/>
                  </a:cxn>
                </a:cxnLst>
                <a:rect l="T6" t="T7" r="T8" b="T9"/>
                <a:pathLst>
                  <a:path w="4435" h="4">
                    <a:moveTo>
                      <a:pt x="0" y="4"/>
                    </a:moveTo>
                    <a:lnTo>
                      <a:pt x="443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Rectangle 30"/>
              <p:cNvSpPr>
                <a:spLocks noChangeArrowheads="1"/>
              </p:cNvSpPr>
              <p:nvPr/>
            </p:nvSpPr>
            <p:spPr bwMode="auto">
              <a:xfrm>
                <a:off x="479" y="327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endParaRPr lang="en-US" altLang="zh-CN" sz="1800" b="1"/>
              </a:p>
            </p:txBody>
          </p:sp>
          <p:sp>
            <p:nvSpPr>
              <p:cNvPr id="31" name="Rectangle 31"/>
              <p:cNvSpPr>
                <a:spLocks noChangeArrowheads="1"/>
              </p:cNvSpPr>
              <p:nvPr/>
            </p:nvSpPr>
            <p:spPr bwMode="auto">
              <a:xfrm>
                <a:off x="479" y="3729"/>
                <a:ext cx="38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a:p>
                <a:pPr eaLnBrk="1" hangingPunct="1"/>
                <a:endParaRPr lang="en-US" altLang="zh-CN" sz="1800" b="1"/>
              </a:p>
            </p:txBody>
          </p:sp>
          <p:sp>
            <p:nvSpPr>
              <p:cNvPr id="32" name="Text Box 32"/>
              <p:cNvSpPr txBox="1">
                <a:spLocks noChangeArrowheads="1"/>
              </p:cNvSpPr>
              <p:nvPr/>
            </p:nvSpPr>
            <p:spPr bwMode="auto">
              <a:xfrm>
                <a:off x="358" y="3373"/>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33" name="Group 33"/>
          <p:cNvGrpSpPr/>
          <p:nvPr/>
        </p:nvGrpSpPr>
        <p:grpSpPr bwMode="auto">
          <a:xfrm>
            <a:off x="4248150" y="2987675"/>
            <a:ext cx="1074738" cy="1196975"/>
            <a:chOff x="1644" y="1991"/>
            <a:chExt cx="677" cy="754"/>
          </a:xfrm>
        </p:grpSpPr>
        <p:sp>
          <p:nvSpPr>
            <p:cNvPr id="34" name="Line 34"/>
            <p:cNvSpPr>
              <a:spLocks noChangeShapeType="1"/>
            </p:cNvSpPr>
            <p:nvPr/>
          </p:nvSpPr>
          <p:spPr bwMode="auto">
            <a:xfrm flipV="1">
              <a:off x="2319" y="2525"/>
              <a:ext cx="2"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5" name="Line 35"/>
            <p:cNvSpPr>
              <a:spLocks noChangeShapeType="1"/>
            </p:cNvSpPr>
            <p:nvPr/>
          </p:nvSpPr>
          <p:spPr bwMode="auto">
            <a:xfrm flipV="1">
              <a:off x="2198"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36" name="Group 36"/>
            <p:cNvGrpSpPr/>
            <p:nvPr/>
          </p:nvGrpSpPr>
          <p:grpSpPr bwMode="auto">
            <a:xfrm>
              <a:off x="1644" y="1991"/>
              <a:ext cx="578" cy="754"/>
              <a:chOff x="1644" y="1991"/>
              <a:chExt cx="578" cy="754"/>
            </a:xfrm>
          </p:grpSpPr>
          <p:sp>
            <p:nvSpPr>
              <p:cNvPr id="37" name="Line 37"/>
              <p:cNvSpPr>
                <a:spLocks noChangeShapeType="1"/>
              </p:cNvSpPr>
              <p:nvPr/>
            </p:nvSpPr>
            <p:spPr bwMode="auto">
              <a:xfrm flipV="1">
                <a:off x="1777"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ShapeType="1"/>
              </p:cNvSpPr>
              <p:nvPr/>
            </p:nvSpPr>
            <p:spPr bwMode="auto">
              <a:xfrm flipV="1">
                <a:off x="1644"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1768" y="2457"/>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40" name="Group 40"/>
          <p:cNvGrpSpPr/>
          <p:nvPr/>
        </p:nvGrpSpPr>
        <p:grpSpPr bwMode="auto">
          <a:xfrm>
            <a:off x="4262438" y="4759325"/>
            <a:ext cx="1174750" cy="1209675"/>
            <a:chOff x="1653" y="3107"/>
            <a:chExt cx="740" cy="762"/>
          </a:xfrm>
        </p:grpSpPr>
        <p:sp>
          <p:nvSpPr>
            <p:cNvPr id="41" name="Freeform 41"/>
            <p:cNvSpPr/>
            <p:nvPr/>
          </p:nvSpPr>
          <p:spPr bwMode="auto">
            <a:xfrm>
              <a:off x="1653" y="3114"/>
              <a:ext cx="3" cy="289"/>
            </a:xfrm>
            <a:custGeom>
              <a:avLst/>
              <a:gdLst>
                <a:gd name="T0" fmla="*/ 0 w 3"/>
                <a:gd name="T1" fmla="*/ 0 h 289"/>
                <a:gd name="T2" fmla="*/ 3 w 3"/>
                <a:gd name="T3" fmla="*/ 289 h 289"/>
                <a:gd name="T4" fmla="*/ 0 60000 65536"/>
                <a:gd name="T5" fmla="*/ 0 60000 65536"/>
                <a:gd name="T6" fmla="*/ 0 w 3"/>
                <a:gd name="T7" fmla="*/ 0 h 289"/>
                <a:gd name="T8" fmla="*/ 3 w 3"/>
                <a:gd name="T9" fmla="*/ 289 h 289"/>
              </a:gdLst>
              <a:ahLst/>
              <a:cxnLst>
                <a:cxn ang="T4">
                  <a:pos x="T0" y="T1"/>
                </a:cxn>
                <a:cxn ang="T5">
                  <a:pos x="T2" y="T3"/>
                </a:cxn>
              </a:cxnLst>
              <a:rect l="T6" t="T7" r="T8" b="T9"/>
              <a:pathLst>
                <a:path w="3" h="289">
                  <a:moveTo>
                    <a:pt x="0" y="0"/>
                  </a:moveTo>
                  <a:lnTo>
                    <a:pt x="3" y="28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Freeform 42"/>
            <p:cNvSpPr/>
            <p:nvPr/>
          </p:nvSpPr>
          <p:spPr bwMode="auto">
            <a:xfrm>
              <a:off x="1797" y="3120"/>
              <a:ext cx="1" cy="378"/>
            </a:xfrm>
            <a:custGeom>
              <a:avLst/>
              <a:gdLst>
                <a:gd name="T0" fmla="*/ 0 w 1"/>
                <a:gd name="T1" fmla="*/ 0 h 378"/>
                <a:gd name="T2" fmla="*/ 0 w 1"/>
                <a:gd name="T3" fmla="*/ 378 h 378"/>
                <a:gd name="T4" fmla="*/ 0 60000 65536"/>
                <a:gd name="T5" fmla="*/ 0 60000 65536"/>
                <a:gd name="T6" fmla="*/ 0 w 1"/>
                <a:gd name="T7" fmla="*/ 0 h 378"/>
                <a:gd name="T8" fmla="*/ 1 w 1"/>
                <a:gd name="T9" fmla="*/ 378 h 378"/>
              </a:gdLst>
              <a:ahLst/>
              <a:cxnLst>
                <a:cxn ang="T4">
                  <a:pos x="T0" y="T1"/>
                </a:cxn>
                <a:cxn ang="T5">
                  <a:pos x="T2" y="T3"/>
                </a:cxn>
              </a:cxnLst>
              <a:rect l="T6" t="T7" r="T8" b="T9"/>
              <a:pathLst>
                <a:path w="1" h="378">
                  <a:moveTo>
                    <a:pt x="0" y="0"/>
                  </a:moveTo>
                  <a:lnTo>
                    <a:pt x="0" y="37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Freeform 43"/>
            <p:cNvSpPr/>
            <p:nvPr/>
          </p:nvSpPr>
          <p:spPr bwMode="auto">
            <a:xfrm>
              <a:off x="2370" y="3114"/>
              <a:ext cx="1" cy="755"/>
            </a:xfrm>
            <a:custGeom>
              <a:avLst/>
              <a:gdLst>
                <a:gd name="T0" fmla="*/ 0 w 1"/>
                <a:gd name="T1" fmla="*/ 0 h 755"/>
                <a:gd name="T2" fmla="*/ 0 w 1"/>
                <a:gd name="T3" fmla="*/ 755 h 755"/>
                <a:gd name="T4" fmla="*/ 0 60000 65536"/>
                <a:gd name="T5" fmla="*/ 0 60000 65536"/>
                <a:gd name="T6" fmla="*/ 0 w 1"/>
                <a:gd name="T7" fmla="*/ 0 h 755"/>
                <a:gd name="T8" fmla="*/ 1 w 1"/>
                <a:gd name="T9" fmla="*/ 755 h 755"/>
              </a:gdLst>
              <a:ahLst/>
              <a:cxnLst>
                <a:cxn ang="T4">
                  <a:pos x="T0" y="T1"/>
                </a:cxn>
                <a:cxn ang="T5">
                  <a:pos x="T2" y="T3"/>
                </a:cxn>
              </a:cxnLst>
              <a:rect l="T6" t="T7" r="T8" b="T9"/>
              <a:pathLst>
                <a:path w="1" h="755">
                  <a:moveTo>
                    <a:pt x="0" y="0"/>
                  </a:moveTo>
                  <a:lnTo>
                    <a:pt x="0"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Text Box 44"/>
            <p:cNvSpPr txBox="1">
              <a:spLocks noChangeArrowheads="1"/>
            </p:cNvSpPr>
            <p:nvPr/>
          </p:nvSpPr>
          <p:spPr bwMode="auto">
            <a:xfrm>
              <a:off x="1743"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nvGrpSpPr>
          <p:cNvPr id="45" name="Group 45"/>
          <p:cNvGrpSpPr/>
          <p:nvPr/>
        </p:nvGrpSpPr>
        <p:grpSpPr bwMode="auto">
          <a:xfrm>
            <a:off x="7034213" y="2987675"/>
            <a:ext cx="1096962" cy="1196975"/>
            <a:chOff x="3399" y="1991"/>
            <a:chExt cx="691" cy="754"/>
          </a:xfrm>
        </p:grpSpPr>
        <p:sp>
          <p:nvSpPr>
            <p:cNvPr id="46" name="Line 46"/>
            <p:cNvSpPr>
              <a:spLocks noChangeShapeType="1"/>
            </p:cNvSpPr>
            <p:nvPr/>
          </p:nvSpPr>
          <p:spPr bwMode="auto">
            <a:xfrm flipV="1">
              <a:off x="4089" y="2525"/>
              <a:ext cx="1"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7" name="Line 47"/>
            <p:cNvSpPr>
              <a:spLocks noChangeShapeType="1"/>
            </p:cNvSpPr>
            <p:nvPr/>
          </p:nvSpPr>
          <p:spPr bwMode="auto">
            <a:xfrm flipV="1">
              <a:off x="3955"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48" name="Group 48"/>
            <p:cNvGrpSpPr/>
            <p:nvPr/>
          </p:nvGrpSpPr>
          <p:grpSpPr bwMode="auto">
            <a:xfrm>
              <a:off x="3399" y="1991"/>
              <a:ext cx="557" cy="754"/>
              <a:chOff x="3399" y="1991"/>
              <a:chExt cx="557" cy="754"/>
            </a:xfrm>
          </p:grpSpPr>
          <p:sp>
            <p:nvSpPr>
              <p:cNvPr id="49" name="Line 49"/>
              <p:cNvSpPr>
                <a:spLocks noChangeShapeType="1"/>
              </p:cNvSpPr>
              <p:nvPr/>
            </p:nvSpPr>
            <p:spPr bwMode="auto">
              <a:xfrm flipV="1">
                <a:off x="3532"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3399"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Text Box 51"/>
              <p:cNvSpPr txBox="1">
                <a:spLocks noChangeArrowheads="1"/>
              </p:cNvSpPr>
              <p:nvPr/>
            </p:nvSpPr>
            <p:spPr bwMode="auto">
              <a:xfrm>
                <a:off x="3557" y="2457"/>
                <a:ext cx="3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2" name="Group 52"/>
          <p:cNvGrpSpPr/>
          <p:nvPr/>
        </p:nvGrpSpPr>
        <p:grpSpPr bwMode="auto">
          <a:xfrm>
            <a:off x="7072313" y="4759325"/>
            <a:ext cx="1219200" cy="1209675"/>
            <a:chOff x="3423" y="3107"/>
            <a:chExt cx="768" cy="762"/>
          </a:xfrm>
        </p:grpSpPr>
        <p:sp>
          <p:nvSpPr>
            <p:cNvPr id="53" name="Line 53"/>
            <p:cNvSpPr>
              <a:spLocks noChangeShapeType="1"/>
            </p:cNvSpPr>
            <p:nvPr/>
          </p:nvSpPr>
          <p:spPr bwMode="auto">
            <a:xfrm>
              <a:off x="3565" y="3123"/>
              <a:ext cx="1" cy="37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54" name="Group 54"/>
            <p:cNvGrpSpPr/>
            <p:nvPr/>
          </p:nvGrpSpPr>
          <p:grpSpPr bwMode="auto">
            <a:xfrm>
              <a:off x="3423" y="3107"/>
              <a:ext cx="768" cy="762"/>
              <a:chOff x="3423" y="3107"/>
              <a:chExt cx="768" cy="762"/>
            </a:xfrm>
          </p:grpSpPr>
          <p:sp>
            <p:nvSpPr>
              <p:cNvPr id="55" name="Freeform 55"/>
              <p:cNvSpPr/>
              <p:nvPr/>
            </p:nvSpPr>
            <p:spPr bwMode="auto">
              <a:xfrm>
                <a:off x="3423" y="3111"/>
                <a:ext cx="1" cy="292"/>
              </a:xfrm>
              <a:custGeom>
                <a:avLst/>
                <a:gdLst>
                  <a:gd name="T0" fmla="*/ 0 w 1"/>
                  <a:gd name="T1" fmla="*/ 0 h 292"/>
                  <a:gd name="T2" fmla="*/ 0 w 1"/>
                  <a:gd name="T3" fmla="*/ 292 h 292"/>
                  <a:gd name="T4" fmla="*/ 0 60000 65536"/>
                  <a:gd name="T5" fmla="*/ 0 60000 65536"/>
                  <a:gd name="T6" fmla="*/ 0 w 1"/>
                  <a:gd name="T7" fmla="*/ 0 h 292"/>
                  <a:gd name="T8" fmla="*/ 1 w 1"/>
                  <a:gd name="T9" fmla="*/ 292 h 292"/>
                </a:gdLst>
                <a:ahLst/>
                <a:cxnLst>
                  <a:cxn ang="T4">
                    <a:pos x="T0" y="T1"/>
                  </a:cxn>
                  <a:cxn ang="T5">
                    <a:pos x="T2" y="T3"/>
                  </a:cxn>
                </a:cxnLst>
                <a:rect l="T6" t="T7" r="T8" b="T9"/>
                <a:pathLst>
                  <a:path w="1" h="292">
                    <a:moveTo>
                      <a:pt x="0" y="0"/>
                    </a:moveTo>
                    <a:lnTo>
                      <a:pt x="0" y="29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Freeform 56"/>
              <p:cNvSpPr/>
              <p:nvPr/>
            </p:nvSpPr>
            <p:spPr bwMode="auto">
              <a:xfrm>
                <a:off x="4134" y="3114"/>
                <a:ext cx="2" cy="755"/>
              </a:xfrm>
              <a:custGeom>
                <a:avLst/>
                <a:gdLst>
                  <a:gd name="T0" fmla="*/ 0 w 2"/>
                  <a:gd name="T1" fmla="*/ 0 h 755"/>
                  <a:gd name="T2" fmla="*/ 2 w 2"/>
                  <a:gd name="T3" fmla="*/ 755 h 755"/>
                  <a:gd name="T4" fmla="*/ 0 60000 65536"/>
                  <a:gd name="T5" fmla="*/ 0 60000 65536"/>
                  <a:gd name="T6" fmla="*/ 0 w 2"/>
                  <a:gd name="T7" fmla="*/ 0 h 755"/>
                  <a:gd name="T8" fmla="*/ 2 w 2"/>
                  <a:gd name="T9" fmla="*/ 755 h 755"/>
                </a:gdLst>
                <a:ahLst/>
                <a:cxnLst>
                  <a:cxn ang="T4">
                    <a:pos x="T0" y="T1"/>
                  </a:cxn>
                  <a:cxn ang="T5">
                    <a:pos x="T2" y="T3"/>
                  </a:cxn>
                </a:cxnLst>
                <a:rect l="T6" t="T7" r="T8" b="T9"/>
                <a:pathLst>
                  <a:path w="2" h="755">
                    <a:moveTo>
                      <a:pt x="0" y="0"/>
                    </a:moveTo>
                    <a:lnTo>
                      <a:pt x="2"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57"/>
              <p:cNvSpPr txBox="1">
                <a:spLocks noChangeArrowheads="1"/>
              </p:cNvSpPr>
              <p:nvPr/>
            </p:nvSpPr>
            <p:spPr bwMode="auto">
              <a:xfrm>
                <a:off x="3541"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8" name="Group 58"/>
          <p:cNvGrpSpPr/>
          <p:nvPr/>
        </p:nvGrpSpPr>
        <p:grpSpPr bwMode="auto">
          <a:xfrm>
            <a:off x="2320925" y="6075362"/>
            <a:ext cx="6334125" cy="280988"/>
            <a:chOff x="430" y="3936"/>
            <a:chExt cx="3990" cy="177"/>
          </a:xfrm>
        </p:grpSpPr>
        <p:sp>
          <p:nvSpPr>
            <p:cNvPr id="59" name="Freeform 59"/>
            <p:cNvSpPr/>
            <p:nvPr/>
          </p:nvSpPr>
          <p:spPr bwMode="auto">
            <a:xfrm>
              <a:off x="735" y="4007"/>
              <a:ext cx="3685" cy="4"/>
            </a:xfrm>
            <a:custGeom>
              <a:avLst/>
              <a:gdLst>
                <a:gd name="T0" fmla="*/ 0 w 3685"/>
                <a:gd name="T1" fmla="*/ 4 h 4"/>
                <a:gd name="T2" fmla="*/ 3685 w 3685"/>
                <a:gd name="T3" fmla="*/ 0 h 4"/>
                <a:gd name="T4" fmla="*/ 0 60000 65536"/>
                <a:gd name="T5" fmla="*/ 0 60000 65536"/>
                <a:gd name="T6" fmla="*/ 0 w 3685"/>
                <a:gd name="T7" fmla="*/ 0 h 4"/>
                <a:gd name="T8" fmla="*/ 3685 w 3685"/>
                <a:gd name="T9" fmla="*/ 4 h 4"/>
              </a:gdLst>
              <a:ahLst/>
              <a:cxnLst>
                <a:cxn ang="T4">
                  <a:pos x="T0" y="T1"/>
                </a:cxn>
                <a:cxn ang="T5">
                  <a:pos x="T2" y="T3"/>
                </a:cxn>
              </a:cxnLst>
              <a:rect l="T6" t="T7" r="T8" b="T9"/>
              <a:pathLst>
                <a:path w="3685" h="4">
                  <a:moveTo>
                    <a:pt x="0" y="4"/>
                  </a:moveTo>
                  <a:lnTo>
                    <a:pt x="36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Rectangle 60"/>
            <p:cNvSpPr>
              <a:spLocks noChangeArrowheads="1"/>
            </p:cNvSpPr>
            <p:nvPr/>
          </p:nvSpPr>
          <p:spPr bwMode="auto">
            <a:xfrm>
              <a:off x="440" y="3940"/>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WE</a:t>
              </a:r>
            </a:p>
          </p:txBody>
        </p:sp>
        <p:sp>
          <p:nvSpPr>
            <p:cNvPr id="61" name="Line 61"/>
            <p:cNvSpPr>
              <a:spLocks noChangeShapeType="1"/>
            </p:cNvSpPr>
            <p:nvPr/>
          </p:nvSpPr>
          <p:spPr bwMode="auto">
            <a:xfrm>
              <a:off x="430" y="3936"/>
              <a:ext cx="242" cy="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62"/>
          <p:cNvGrpSpPr/>
          <p:nvPr/>
        </p:nvGrpSpPr>
        <p:grpSpPr bwMode="auto">
          <a:xfrm>
            <a:off x="2247900" y="2767012"/>
            <a:ext cx="7612063" cy="1495425"/>
            <a:chOff x="384" y="1852"/>
            <a:chExt cx="4795" cy="942"/>
          </a:xfrm>
        </p:grpSpPr>
        <p:sp>
          <p:nvSpPr>
            <p:cNvPr id="63" name="Rectangle 63"/>
            <p:cNvSpPr>
              <a:spLocks noChangeArrowheads="1"/>
            </p:cNvSpPr>
            <p:nvPr/>
          </p:nvSpPr>
          <p:spPr bwMode="auto">
            <a:xfrm>
              <a:off x="499" y="2269"/>
              <a:ext cx="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a:t>
              </a:r>
              <a:endParaRPr lang="en-US" altLang="zh-CN" sz="1800" b="1"/>
            </a:p>
          </p:txBody>
        </p:sp>
        <p:grpSp>
          <p:nvGrpSpPr>
            <p:cNvPr id="64" name="Group 64"/>
            <p:cNvGrpSpPr/>
            <p:nvPr/>
          </p:nvGrpSpPr>
          <p:grpSpPr bwMode="auto">
            <a:xfrm>
              <a:off x="384" y="1852"/>
              <a:ext cx="4795" cy="942"/>
              <a:chOff x="384" y="1852"/>
              <a:chExt cx="4795" cy="942"/>
            </a:xfrm>
          </p:grpSpPr>
          <p:sp>
            <p:nvSpPr>
              <p:cNvPr id="65" name="Line 65"/>
              <p:cNvSpPr>
                <a:spLocks noChangeShapeType="1"/>
              </p:cNvSpPr>
              <p:nvPr/>
            </p:nvSpPr>
            <p:spPr bwMode="auto">
              <a:xfrm>
                <a:off x="735" y="1991"/>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Freeform 66"/>
              <p:cNvSpPr/>
              <p:nvPr/>
            </p:nvSpPr>
            <p:spPr bwMode="auto">
              <a:xfrm>
                <a:off x="738" y="2076"/>
                <a:ext cx="4440" cy="1"/>
              </a:xfrm>
              <a:custGeom>
                <a:avLst/>
                <a:gdLst>
                  <a:gd name="T0" fmla="*/ 0 w 4440"/>
                  <a:gd name="T1" fmla="*/ 0 h 1"/>
                  <a:gd name="T2" fmla="*/ 4440 w 4440"/>
                  <a:gd name="T3" fmla="*/ 0 h 1"/>
                  <a:gd name="T4" fmla="*/ 0 60000 65536"/>
                  <a:gd name="T5" fmla="*/ 0 60000 65536"/>
                  <a:gd name="T6" fmla="*/ 0 w 4440"/>
                  <a:gd name="T7" fmla="*/ 0 h 1"/>
                  <a:gd name="T8" fmla="*/ 4440 w 4440"/>
                  <a:gd name="T9" fmla="*/ 1 h 1"/>
                </a:gdLst>
                <a:ahLst/>
                <a:cxnLst>
                  <a:cxn ang="T4">
                    <a:pos x="T0" y="T1"/>
                  </a:cxn>
                  <a:cxn ang="T5">
                    <a:pos x="T2" y="T3"/>
                  </a:cxn>
                </a:cxnLst>
                <a:rect l="T6" t="T7" r="T8" b="T9"/>
                <a:pathLst>
                  <a:path w="4440" h="1">
                    <a:moveTo>
                      <a:pt x="0" y="0"/>
                    </a:moveTo>
                    <a:lnTo>
                      <a:pt x="444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7"/>
              <p:cNvSpPr>
                <a:spLocks noChangeShapeType="1"/>
              </p:cNvSpPr>
              <p:nvPr/>
            </p:nvSpPr>
            <p:spPr bwMode="auto">
              <a:xfrm>
                <a:off x="735" y="2431"/>
                <a:ext cx="444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Freeform 68"/>
              <p:cNvSpPr/>
              <p:nvPr/>
            </p:nvSpPr>
            <p:spPr bwMode="auto">
              <a:xfrm>
                <a:off x="738" y="2517"/>
                <a:ext cx="4441" cy="3"/>
              </a:xfrm>
              <a:custGeom>
                <a:avLst/>
                <a:gdLst>
                  <a:gd name="T0" fmla="*/ 0 w 4441"/>
                  <a:gd name="T1" fmla="*/ 3 h 3"/>
                  <a:gd name="T2" fmla="*/ 4441 w 4441"/>
                  <a:gd name="T3" fmla="*/ 0 h 3"/>
                  <a:gd name="T4" fmla="*/ 0 60000 65536"/>
                  <a:gd name="T5" fmla="*/ 0 60000 65536"/>
                  <a:gd name="T6" fmla="*/ 0 w 4441"/>
                  <a:gd name="T7" fmla="*/ 0 h 3"/>
                  <a:gd name="T8" fmla="*/ 4441 w 4441"/>
                  <a:gd name="T9" fmla="*/ 3 h 3"/>
                </a:gdLst>
                <a:ahLst/>
                <a:cxnLst>
                  <a:cxn ang="T4">
                    <a:pos x="T0" y="T1"/>
                  </a:cxn>
                  <a:cxn ang="T5">
                    <a:pos x="T2" y="T3"/>
                  </a:cxn>
                </a:cxnLst>
                <a:rect l="T6" t="T7" r="T8" b="T9"/>
                <a:pathLst>
                  <a:path w="4441" h="3">
                    <a:moveTo>
                      <a:pt x="0" y="3"/>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Freeform 69"/>
              <p:cNvSpPr/>
              <p:nvPr/>
            </p:nvSpPr>
            <p:spPr bwMode="auto">
              <a:xfrm>
                <a:off x="741" y="2157"/>
                <a:ext cx="4437" cy="6"/>
              </a:xfrm>
              <a:custGeom>
                <a:avLst/>
                <a:gdLst>
                  <a:gd name="T0" fmla="*/ 0 w 4437"/>
                  <a:gd name="T1" fmla="*/ 0 h 6"/>
                  <a:gd name="T2" fmla="*/ 4437 w 4437"/>
                  <a:gd name="T3" fmla="*/ 6 h 6"/>
                  <a:gd name="T4" fmla="*/ 0 60000 65536"/>
                  <a:gd name="T5" fmla="*/ 0 60000 65536"/>
                  <a:gd name="T6" fmla="*/ 0 w 4437"/>
                  <a:gd name="T7" fmla="*/ 0 h 6"/>
                  <a:gd name="T8" fmla="*/ 4437 w 4437"/>
                  <a:gd name="T9" fmla="*/ 6 h 6"/>
                </a:gdLst>
                <a:ahLst/>
                <a:cxnLst>
                  <a:cxn ang="T4">
                    <a:pos x="T0" y="T1"/>
                  </a:cxn>
                  <a:cxn ang="T5">
                    <a:pos x="T2" y="T3"/>
                  </a:cxn>
                </a:cxnLst>
                <a:rect l="T6" t="T7" r="T8" b="T9"/>
                <a:pathLst>
                  <a:path w="4437" h="6">
                    <a:moveTo>
                      <a:pt x="0" y="0"/>
                    </a:moveTo>
                    <a:lnTo>
                      <a:pt x="4437" y="6"/>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0"/>
              <p:cNvSpPr>
                <a:spLocks noChangeArrowheads="1"/>
              </p:cNvSpPr>
              <p:nvPr/>
            </p:nvSpPr>
            <p:spPr bwMode="auto">
              <a:xfrm>
                <a:off x="499" y="2448"/>
                <a:ext cx="31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a:p>
                <a:pPr eaLnBrk="1" hangingPunct="1"/>
                <a:endParaRPr lang="en-US" altLang="zh-CN" sz="1800" b="1"/>
              </a:p>
            </p:txBody>
          </p:sp>
          <p:sp>
            <p:nvSpPr>
              <p:cNvPr id="71" name="Text Box 71"/>
              <p:cNvSpPr txBox="1">
                <a:spLocks noChangeArrowheads="1"/>
              </p:cNvSpPr>
              <p:nvPr/>
            </p:nvSpPr>
            <p:spPr bwMode="auto">
              <a:xfrm>
                <a:off x="384" y="1956"/>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sp>
            <p:nvSpPr>
              <p:cNvPr id="72" name="Rectangle 72"/>
              <p:cNvSpPr>
                <a:spLocks noChangeArrowheads="1"/>
              </p:cNvSpPr>
              <p:nvPr/>
            </p:nvSpPr>
            <p:spPr bwMode="auto">
              <a:xfrm>
                <a:off x="491" y="1852"/>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endParaRPr lang="en-US" altLang="zh-CN" sz="1800" b="1"/>
              </a:p>
            </p:txBody>
          </p:sp>
        </p:grpSp>
      </p:grpSp>
      <p:grpSp>
        <p:nvGrpSpPr>
          <p:cNvPr id="73" name="Group 73"/>
          <p:cNvGrpSpPr/>
          <p:nvPr/>
        </p:nvGrpSpPr>
        <p:grpSpPr bwMode="auto">
          <a:xfrm>
            <a:off x="2430463" y="2511425"/>
            <a:ext cx="4856162" cy="1854200"/>
            <a:chOff x="499" y="1691"/>
            <a:chExt cx="3059" cy="1168"/>
          </a:xfrm>
        </p:grpSpPr>
        <p:sp>
          <p:nvSpPr>
            <p:cNvPr id="74" name="Line 74"/>
            <p:cNvSpPr>
              <a:spLocks noChangeShapeType="1"/>
            </p:cNvSpPr>
            <p:nvPr/>
          </p:nvSpPr>
          <p:spPr bwMode="auto">
            <a:xfrm flipV="1">
              <a:off x="2852" y="1835"/>
              <a:ext cx="1" cy="1024"/>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Freeform 75"/>
            <p:cNvSpPr/>
            <p:nvPr/>
          </p:nvSpPr>
          <p:spPr bwMode="auto">
            <a:xfrm>
              <a:off x="2424"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Rectangle 76"/>
            <p:cNvSpPr>
              <a:spLocks noChangeArrowheads="1"/>
            </p:cNvSpPr>
            <p:nvPr/>
          </p:nvSpPr>
          <p:spPr bwMode="auto">
            <a:xfrm>
              <a:off x="2515" y="2623"/>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0</a:t>
              </a:r>
              <a:endParaRPr lang="en-US" altLang="zh-CN" sz="1800" b="1"/>
            </a:p>
          </p:txBody>
        </p:sp>
        <p:sp>
          <p:nvSpPr>
            <p:cNvPr id="77" name="Line 77"/>
            <p:cNvSpPr>
              <a:spLocks noChangeShapeType="1"/>
            </p:cNvSpPr>
            <p:nvPr/>
          </p:nvSpPr>
          <p:spPr bwMode="auto">
            <a:xfrm>
              <a:off x="735" y="1830"/>
              <a:ext cx="2823"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78"/>
            <p:cNvSpPr>
              <a:spLocks noChangeArrowheads="1"/>
            </p:cNvSpPr>
            <p:nvPr/>
          </p:nvSpPr>
          <p:spPr bwMode="auto">
            <a:xfrm>
              <a:off x="499" y="1691"/>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endParaRPr lang="en-US" altLang="zh-CN" sz="1800" b="1"/>
            </a:p>
          </p:txBody>
        </p:sp>
        <p:sp>
          <p:nvSpPr>
            <p:cNvPr id="79" name="Freeform 79"/>
            <p:cNvSpPr/>
            <p:nvPr/>
          </p:nvSpPr>
          <p:spPr bwMode="auto">
            <a:xfrm>
              <a:off x="2511"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0" name="Group 80"/>
          <p:cNvGrpSpPr/>
          <p:nvPr/>
        </p:nvGrpSpPr>
        <p:grpSpPr bwMode="auto">
          <a:xfrm>
            <a:off x="7292975" y="2563812"/>
            <a:ext cx="346075" cy="342900"/>
            <a:chOff x="3562" y="1724"/>
            <a:chExt cx="218" cy="216"/>
          </a:xfrm>
        </p:grpSpPr>
        <p:sp>
          <p:nvSpPr>
            <p:cNvPr id="81" name="Rectangle 81"/>
            <p:cNvSpPr>
              <a:spLocks noChangeArrowheads="1"/>
            </p:cNvSpPr>
            <p:nvPr/>
          </p:nvSpPr>
          <p:spPr bwMode="auto">
            <a:xfrm>
              <a:off x="3562" y="1724"/>
              <a:ext cx="146" cy="216"/>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800" b="1">
                  <a:solidFill>
                    <a:schemeClr val="folHlink"/>
                  </a:solidFill>
                </a:rPr>
                <a:t> </a:t>
              </a:r>
              <a:r>
                <a:rPr lang="zh-CN" altLang="en-US" sz="2000" b="1">
                  <a:solidFill>
                    <a:schemeClr val="folHlink"/>
                  </a:solidFill>
                </a:rPr>
                <a:t>1</a:t>
              </a:r>
            </a:p>
          </p:txBody>
        </p:sp>
        <p:sp>
          <p:nvSpPr>
            <p:cNvPr id="82" name="Oval 82"/>
            <p:cNvSpPr>
              <a:spLocks noChangeArrowheads="1"/>
            </p:cNvSpPr>
            <p:nvPr/>
          </p:nvSpPr>
          <p:spPr bwMode="auto">
            <a:xfrm>
              <a:off x="3724" y="179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3" name="Group 83"/>
          <p:cNvGrpSpPr/>
          <p:nvPr/>
        </p:nvGrpSpPr>
        <p:grpSpPr bwMode="auto">
          <a:xfrm>
            <a:off x="7634288" y="2703512"/>
            <a:ext cx="1360487" cy="1655763"/>
            <a:chOff x="3777" y="1812"/>
            <a:chExt cx="857" cy="1043"/>
          </a:xfrm>
        </p:grpSpPr>
        <p:sp>
          <p:nvSpPr>
            <p:cNvPr id="84" name="Freeform 84"/>
            <p:cNvSpPr/>
            <p:nvPr/>
          </p:nvSpPr>
          <p:spPr bwMode="auto">
            <a:xfrm>
              <a:off x="4623" y="1812"/>
              <a:ext cx="2" cy="1043"/>
            </a:xfrm>
            <a:custGeom>
              <a:avLst/>
              <a:gdLst>
                <a:gd name="T0" fmla="*/ 2 w 2"/>
                <a:gd name="T1" fmla="*/ 1043 h 1043"/>
                <a:gd name="T2" fmla="*/ 0 w 2"/>
                <a:gd name="T3" fmla="*/ 0 h 1043"/>
                <a:gd name="T4" fmla="*/ 0 60000 65536"/>
                <a:gd name="T5" fmla="*/ 0 60000 65536"/>
                <a:gd name="T6" fmla="*/ 0 w 2"/>
                <a:gd name="T7" fmla="*/ 0 h 1043"/>
                <a:gd name="T8" fmla="*/ 2 w 2"/>
                <a:gd name="T9" fmla="*/ 1043 h 1043"/>
              </a:gdLst>
              <a:ahLst/>
              <a:cxnLst>
                <a:cxn ang="T4">
                  <a:pos x="T0" y="T1"/>
                </a:cxn>
                <a:cxn ang="T5">
                  <a:pos x="T2" y="T3"/>
                </a:cxn>
              </a:cxnLst>
              <a:rect l="T6" t="T7" r="T8" b="T9"/>
              <a:pathLst>
                <a:path w="2" h="1043">
                  <a:moveTo>
                    <a:pt x="2" y="1043"/>
                  </a:moveTo>
                  <a:lnTo>
                    <a:pt x="0" y="0"/>
                  </a:lnTo>
                </a:path>
              </a:pathLst>
            </a:custGeom>
            <a:solidFill>
              <a:srgbClr val="FFFFFF"/>
            </a:solidFill>
            <a:ln w="38100">
              <a:solidFill>
                <a:schemeClr val="tx1"/>
              </a:solidFill>
              <a:round/>
              <a:tailEnd type="none"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5"/>
            <p:cNvSpPr/>
            <p:nvPr/>
          </p:nvSpPr>
          <p:spPr bwMode="auto">
            <a:xfrm>
              <a:off x="4191"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Rectangle 86"/>
            <p:cNvSpPr>
              <a:spLocks noChangeArrowheads="1"/>
            </p:cNvSpPr>
            <p:nvPr/>
          </p:nvSpPr>
          <p:spPr bwMode="auto">
            <a:xfrm>
              <a:off x="4271" y="2623"/>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1</a:t>
              </a:r>
              <a:endParaRPr lang="en-US" altLang="zh-CN" sz="1800" b="1"/>
            </a:p>
          </p:txBody>
        </p:sp>
        <p:sp>
          <p:nvSpPr>
            <p:cNvPr id="87" name="Line 87"/>
            <p:cNvSpPr>
              <a:spLocks noChangeShapeType="1"/>
            </p:cNvSpPr>
            <p:nvPr/>
          </p:nvSpPr>
          <p:spPr bwMode="auto">
            <a:xfrm>
              <a:off x="3777" y="1822"/>
              <a:ext cx="85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Freeform 88"/>
            <p:cNvSpPr/>
            <p:nvPr/>
          </p:nvSpPr>
          <p:spPr bwMode="auto">
            <a:xfrm>
              <a:off x="4263"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outVertical)">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Righ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strips(upRight)">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strips(upRight)">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strips(downRight)">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strips(downRight)">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8" presetClass="entr" presetSubtype="6" fill="hold"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strips(downRigh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6"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strips(downRight)">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37" fill="hold" nodeType="click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barn(outVertical)">
                                      <p:cBhvr>
                                        <p:cTn id="72" dur="500"/>
                                        <p:tgtEl>
                                          <p:spTgt spid="80"/>
                                        </p:tgtEl>
                                      </p:cBhvr>
                                    </p:animEffect>
                                  </p:childTnLst>
                                </p:cTn>
                              </p:par>
                            </p:childTnLst>
                          </p:cTn>
                        </p:par>
                      </p:childTnLst>
                    </p:cTn>
                  </p:par>
                  <p:par>
                    <p:cTn id="73" fill="hold">
                      <p:stCondLst>
                        <p:cond delay="indefinite"/>
                      </p:stCondLst>
                      <p:childTnLst>
                        <p:par>
                          <p:cTn id="74" fill="hold">
                            <p:stCondLst>
                              <p:cond delay="0"/>
                            </p:stCondLst>
                            <p:childTnLst>
                              <p:par>
                                <p:cTn id="75" presetID="18" presetClass="entr" presetSubtype="6" fill="hold" nodeType="click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strips(downRight)">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12" presetClass="entr" presetSubtype="8" fill="hold"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slide(fromLeft)">
                                      <p:cBhvr>
                                        <p:cTn id="82" dur="500"/>
                                        <p:tgtEl>
                                          <p:spTgt spid="58"/>
                                        </p:tgtEl>
                                      </p:cBhvr>
                                    </p:animEffect>
                                  </p:childTnLst>
                                </p:cTn>
                              </p:par>
                            </p:childTnLst>
                          </p:cTn>
                        </p:par>
                        <p:par>
                          <p:cTn id="83" fill="hold">
                            <p:stCondLst>
                              <p:cond delay="500"/>
                            </p:stCondLst>
                            <p:childTnLst>
                              <p:par>
                                <p:cTn id="84" presetID="22" presetClass="entr" presetSubtype="4" fill="hold" nodeType="after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wipe(down)">
                                      <p:cBhvr>
                                        <p:cTn id="86" dur="500"/>
                                        <p:tgtEl>
                                          <p:spTgt spid="16"/>
                                        </p:tgtEl>
                                      </p:cBhvr>
                                    </p:animEffect>
                                  </p:childTnLst>
                                </p:cTn>
                              </p:par>
                            </p:childTnLst>
                          </p:cTn>
                        </p:par>
                        <p:par>
                          <p:cTn id="87" fill="hold">
                            <p:stCondLst>
                              <p:cond delay="1000"/>
                            </p:stCondLst>
                            <p:childTnLst>
                              <p:par>
                                <p:cTn id="88" presetID="18" presetClass="entr" presetSubtype="9" fill="hold" nodeType="after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strips(upLeft)">
                                      <p:cBhvr>
                                        <p:cTn id="9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1"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标题 210"/>
          <p:cNvSpPr>
            <a:spLocks noGrp="1"/>
          </p:cNvSpPr>
          <p:nvPr>
            <p:ph type="title"/>
          </p:nvPr>
        </p:nvSpPr>
        <p:spPr/>
        <p:txBody>
          <a:bodyPr>
            <a:normAutofit/>
          </a:bodyPr>
          <a:lstStyle/>
          <a:p>
            <a:r>
              <a:rPr lang="zh-CN" altLang="en-US" b="1">
                <a:sym typeface="+mn-ea"/>
              </a:rPr>
              <a:t> (3) 字、位扩展</a:t>
            </a:r>
            <a:endParaRPr lang="zh-CN" altLang="en-US"/>
          </a:p>
        </p:txBody>
      </p:sp>
      <p:sp>
        <p:nvSpPr>
          <p:cNvPr id="212" name="内容占位符 211"/>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75</a:t>
            </a:fld>
            <a:endParaRPr lang="zh-CN" altLang="en-US" dirty="0"/>
          </a:p>
        </p:txBody>
      </p:sp>
      <p:grpSp>
        <p:nvGrpSpPr>
          <p:cNvPr id="3" name="Group 2"/>
          <p:cNvGrpSpPr/>
          <p:nvPr/>
        </p:nvGrpSpPr>
        <p:grpSpPr bwMode="auto">
          <a:xfrm>
            <a:off x="3390900" y="4670425"/>
            <a:ext cx="6505575" cy="1662113"/>
            <a:chOff x="1218" y="2948"/>
            <a:chExt cx="4098" cy="1047"/>
          </a:xfrm>
        </p:grpSpPr>
        <p:sp>
          <p:nvSpPr>
            <p:cNvPr id="4" name="Line 3"/>
            <p:cNvSpPr>
              <a:spLocks noChangeShapeType="1"/>
            </p:cNvSpPr>
            <p:nvPr/>
          </p:nvSpPr>
          <p:spPr bwMode="auto">
            <a:xfrm>
              <a:off x="121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179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236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a:off x="2951"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a:off x="3567"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8"/>
            <p:cNvSpPr>
              <a:spLocks noChangeShapeType="1"/>
            </p:cNvSpPr>
            <p:nvPr/>
          </p:nvSpPr>
          <p:spPr bwMode="auto">
            <a:xfrm>
              <a:off x="416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473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5315" y="2948"/>
              <a:ext cx="1" cy="104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13" name="Text Box 12"/>
          <p:cNvSpPr txBox="1">
            <a:spLocks noChangeArrowheads="1"/>
          </p:cNvSpPr>
          <p:nvPr/>
        </p:nvSpPr>
        <p:spPr bwMode="auto">
          <a:xfrm>
            <a:off x="2295525" y="942975"/>
            <a:ext cx="82296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用        1</a:t>
            </a:r>
            <a:r>
              <a:rPr lang="en-US" altLang="zh-CN" sz="2800" b="1" dirty="0"/>
              <a:t>K</a:t>
            </a:r>
            <a:r>
              <a:rPr lang="en-US" altLang="zh-CN" sz="900" b="1" dirty="0"/>
              <a:t> </a:t>
            </a:r>
            <a:r>
              <a:rPr lang="en-US" altLang="zh-CN" sz="3200" b="1" dirty="0">
                <a:cs typeface="Times New Roman" panose="02020603050405020304" pitchFamily="18" charset="0"/>
              </a:rPr>
              <a:t>×</a:t>
            </a:r>
            <a:r>
              <a:rPr lang="en-US" altLang="zh-CN" sz="900" b="1" dirty="0">
                <a:cs typeface="Times New Roman" panose="02020603050405020304" pitchFamily="18" charset="0"/>
              </a:rPr>
              <a:t> </a:t>
            </a:r>
            <a:r>
              <a:rPr lang="zh-CN" altLang="en-US" sz="2800" b="1" dirty="0"/>
              <a:t>4位 存储芯片组成 4</a:t>
            </a:r>
            <a:r>
              <a:rPr lang="en-US" altLang="zh-CN" sz="2800" b="1" dirty="0"/>
              <a:t>K</a:t>
            </a:r>
            <a:r>
              <a:rPr lang="en-US" altLang="zh-CN" sz="900" b="1" dirty="0"/>
              <a:t> </a:t>
            </a:r>
            <a:r>
              <a:rPr lang="en-US" altLang="zh-CN" sz="3200" b="1" dirty="0"/>
              <a:t>×</a:t>
            </a:r>
            <a:r>
              <a:rPr lang="en-US" altLang="zh-CN" sz="900" b="1" dirty="0"/>
              <a:t> </a:t>
            </a:r>
            <a:r>
              <a:rPr lang="en-US" altLang="zh-CN" sz="2800" b="1" dirty="0"/>
              <a:t>8</a:t>
            </a:r>
            <a:r>
              <a:rPr lang="zh-CN" altLang="en-US" sz="2800" b="1" dirty="0"/>
              <a:t>位 的存储器</a:t>
            </a:r>
          </a:p>
        </p:txBody>
      </p:sp>
      <p:grpSp>
        <p:nvGrpSpPr>
          <p:cNvPr id="14" name="Group 13"/>
          <p:cNvGrpSpPr/>
          <p:nvPr/>
        </p:nvGrpSpPr>
        <p:grpSpPr bwMode="auto">
          <a:xfrm>
            <a:off x="8455025" y="1743075"/>
            <a:ext cx="2182813" cy="533400"/>
            <a:chOff x="4176" y="1067"/>
            <a:chExt cx="1375" cy="336"/>
          </a:xfrm>
        </p:grpSpPr>
        <p:sp>
          <p:nvSpPr>
            <p:cNvPr id="15" name="AutoShape 14"/>
            <p:cNvSpPr>
              <a:spLocks noChangeArrowheads="1"/>
            </p:cNvSpPr>
            <p:nvPr/>
          </p:nvSpPr>
          <p:spPr bwMode="auto">
            <a:xfrm>
              <a:off x="4176" y="1067"/>
              <a:ext cx="1296" cy="336"/>
            </a:xfrm>
            <a:prstGeom prst="wedgeRoundRectCallout">
              <a:avLst>
                <a:gd name="adj1" fmla="val -51468"/>
                <a:gd name="adj2" fmla="val -9731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16" name="Text Box 15"/>
            <p:cNvSpPr txBox="1">
              <a:spLocks noChangeArrowheads="1"/>
            </p:cNvSpPr>
            <p:nvPr/>
          </p:nvSpPr>
          <p:spPr bwMode="auto">
            <a:xfrm>
              <a:off x="4303" y="1073"/>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grpSp>
        <p:nvGrpSpPr>
          <p:cNvPr id="17" name="Group 16"/>
          <p:cNvGrpSpPr/>
          <p:nvPr/>
        </p:nvGrpSpPr>
        <p:grpSpPr bwMode="auto">
          <a:xfrm>
            <a:off x="5657850" y="1666875"/>
            <a:ext cx="2243138" cy="533400"/>
            <a:chOff x="2427" y="1064"/>
            <a:chExt cx="1413" cy="336"/>
          </a:xfrm>
        </p:grpSpPr>
        <p:sp>
          <p:nvSpPr>
            <p:cNvPr id="18" name="AutoShape 17"/>
            <p:cNvSpPr>
              <a:spLocks noChangeArrowheads="1"/>
            </p:cNvSpPr>
            <p:nvPr/>
          </p:nvSpPr>
          <p:spPr bwMode="auto">
            <a:xfrm>
              <a:off x="2427" y="1064"/>
              <a:ext cx="1342" cy="336"/>
            </a:xfrm>
            <a:prstGeom prst="wedgeRoundRectCallout">
              <a:avLst>
                <a:gd name="adj1" fmla="val 34722"/>
                <a:gd name="adj2" fmla="val -8750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19" name="Text Box 18"/>
            <p:cNvSpPr txBox="1">
              <a:spLocks noChangeArrowheads="1"/>
            </p:cNvSpPr>
            <p:nvPr/>
          </p:nvSpPr>
          <p:spPr bwMode="auto">
            <a:xfrm>
              <a:off x="2496" y="1073"/>
              <a:ext cx="134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12根地址线</a:t>
              </a:r>
            </a:p>
          </p:txBody>
        </p:sp>
      </p:grpSp>
      <p:sp>
        <p:nvSpPr>
          <p:cNvPr id="20" name="Rectangle 19"/>
          <p:cNvSpPr>
            <a:spLocks noChangeArrowheads="1"/>
          </p:cNvSpPr>
          <p:nvPr/>
        </p:nvSpPr>
        <p:spPr bwMode="auto">
          <a:xfrm>
            <a:off x="9882188" y="2687638"/>
            <a:ext cx="320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 name="Group 20"/>
          <p:cNvGrpSpPr/>
          <p:nvPr/>
        </p:nvGrpSpPr>
        <p:grpSpPr bwMode="auto">
          <a:xfrm>
            <a:off x="2046288" y="6327775"/>
            <a:ext cx="8115300" cy="274638"/>
            <a:chOff x="371" y="3992"/>
            <a:chExt cx="5112" cy="173"/>
          </a:xfrm>
        </p:grpSpPr>
        <p:sp>
          <p:nvSpPr>
            <p:cNvPr id="22" name="Rectangle 21"/>
            <p:cNvSpPr>
              <a:spLocks noChangeArrowheads="1"/>
            </p:cNvSpPr>
            <p:nvPr/>
          </p:nvSpPr>
          <p:spPr bwMode="auto">
            <a:xfrm>
              <a:off x="395" y="3992"/>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WE</a:t>
              </a:r>
            </a:p>
          </p:txBody>
        </p:sp>
        <p:sp>
          <p:nvSpPr>
            <p:cNvPr id="23" name="Line 22"/>
            <p:cNvSpPr>
              <a:spLocks noChangeShapeType="1"/>
            </p:cNvSpPr>
            <p:nvPr/>
          </p:nvSpPr>
          <p:spPr bwMode="auto">
            <a:xfrm>
              <a:off x="677" y="399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a:off x="371" y="3996"/>
              <a:ext cx="24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24"/>
          <p:cNvGrpSpPr/>
          <p:nvPr/>
        </p:nvGrpSpPr>
        <p:grpSpPr bwMode="auto">
          <a:xfrm>
            <a:off x="2066925" y="3203575"/>
            <a:ext cx="8094663" cy="1236663"/>
            <a:chOff x="384" y="2024"/>
            <a:chExt cx="5099" cy="779"/>
          </a:xfrm>
        </p:grpSpPr>
        <p:sp>
          <p:nvSpPr>
            <p:cNvPr id="26" name="Rectangle 25"/>
            <p:cNvSpPr>
              <a:spLocks noChangeArrowheads="1"/>
            </p:cNvSpPr>
            <p:nvPr/>
          </p:nvSpPr>
          <p:spPr bwMode="auto">
            <a:xfrm>
              <a:off x="395" y="2146"/>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8</a:t>
              </a:r>
              <a:endParaRPr lang="en-US" altLang="zh-CN" sz="1800" b="1"/>
            </a:p>
          </p:txBody>
        </p:sp>
        <p:grpSp>
          <p:nvGrpSpPr>
            <p:cNvPr id="27" name="Group 26"/>
            <p:cNvGrpSpPr/>
            <p:nvPr/>
          </p:nvGrpSpPr>
          <p:grpSpPr bwMode="auto">
            <a:xfrm>
              <a:off x="384" y="2024"/>
              <a:ext cx="5099" cy="779"/>
              <a:chOff x="384" y="2024"/>
              <a:chExt cx="5099" cy="779"/>
            </a:xfrm>
          </p:grpSpPr>
          <p:sp>
            <p:nvSpPr>
              <p:cNvPr id="28" name="Line 27"/>
              <p:cNvSpPr>
                <a:spLocks noChangeShapeType="1"/>
              </p:cNvSpPr>
              <p:nvPr/>
            </p:nvSpPr>
            <p:spPr bwMode="auto">
              <a:xfrm>
                <a:off x="677" y="2174"/>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677" y="226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Freeform 29"/>
              <p:cNvSpPr/>
              <p:nvPr/>
            </p:nvSpPr>
            <p:spPr bwMode="auto">
              <a:xfrm>
                <a:off x="677" y="2553"/>
                <a:ext cx="4806" cy="1"/>
              </a:xfrm>
              <a:custGeom>
                <a:avLst/>
                <a:gdLst>
                  <a:gd name="T0" fmla="*/ 0 w 4649"/>
                  <a:gd name="T1" fmla="*/ 0 h 1"/>
                  <a:gd name="T2" fmla="*/ 5673 w 4649"/>
                  <a:gd name="T3" fmla="*/ 0 h 1"/>
                  <a:gd name="T4" fmla="*/ 0 60000 65536"/>
                  <a:gd name="T5" fmla="*/ 0 60000 65536"/>
                  <a:gd name="T6" fmla="*/ 0 w 4649"/>
                  <a:gd name="T7" fmla="*/ 0 h 1"/>
                  <a:gd name="T8" fmla="*/ 4649 w 4649"/>
                  <a:gd name="T9" fmla="*/ 1 h 1"/>
                </a:gdLst>
                <a:ahLst/>
                <a:cxnLst>
                  <a:cxn ang="T4">
                    <a:pos x="T0" y="T1"/>
                  </a:cxn>
                  <a:cxn ang="T5">
                    <a:pos x="T2" y="T3"/>
                  </a:cxn>
                </a:cxnLst>
                <a:rect l="T6" t="T7" r="T8" b="T9"/>
                <a:pathLst>
                  <a:path w="4649" h="1">
                    <a:moveTo>
                      <a:pt x="0" y="0"/>
                    </a:moveTo>
                    <a:lnTo>
                      <a:pt x="464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Rectangle 30"/>
              <p:cNvSpPr>
                <a:spLocks noChangeArrowheads="1"/>
              </p:cNvSpPr>
              <p:nvPr/>
            </p:nvSpPr>
            <p:spPr bwMode="auto">
              <a:xfrm>
                <a:off x="395" y="202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9</a:t>
                </a:r>
                <a:endParaRPr lang="en-US" altLang="zh-CN" sz="1800" b="1"/>
              </a:p>
            </p:txBody>
          </p:sp>
          <p:sp>
            <p:nvSpPr>
              <p:cNvPr id="32" name="Rectangle 31"/>
              <p:cNvSpPr>
                <a:spLocks noChangeArrowheads="1"/>
              </p:cNvSpPr>
              <p:nvPr/>
            </p:nvSpPr>
            <p:spPr bwMode="auto">
              <a:xfrm>
                <a:off x="395" y="2457"/>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0</a:t>
                </a:r>
              </a:p>
              <a:p>
                <a:pPr algn="ctr" eaLnBrk="1" hangingPunct="1"/>
                <a:endParaRPr lang="en-US" altLang="zh-CN" sz="1800" b="1"/>
              </a:p>
            </p:txBody>
          </p:sp>
          <p:sp>
            <p:nvSpPr>
              <p:cNvPr id="33" name="Text Box 32"/>
              <p:cNvSpPr txBox="1">
                <a:spLocks noChangeArrowheads="1"/>
              </p:cNvSpPr>
              <p:nvPr/>
            </p:nvSpPr>
            <p:spPr bwMode="auto">
              <a:xfrm>
                <a:off x="384" y="2286"/>
                <a:ext cx="25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34" name="Group 33"/>
          <p:cNvGrpSpPr/>
          <p:nvPr/>
        </p:nvGrpSpPr>
        <p:grpSpPr bwMode="auto">
          <a:xfrm>
            <a:off x="2047875" y="5038725"/>
            <a:ext cx="8120063" cy="1533525"/>
            <a:chOff x="372" y="3180"/>
            <a:chExt cx="5115" cy="966"/>
          </a:xfrm>
        </p:grpSpPr>
        <p:grpSp>
          <p:nvGrpSpPr>
            <p:cNvPr id="35" name="Group 34"/>
            <p:cNvGrpSpPr/>
            <p:nvPr/>
          </p:nvGrpSpPr>
          <p:grpSpPr bwMode="auto">
            <a:xfrm>
              <a:off x="672" y="3335"/>
              <a:ext cx="4815" cy="567"/>
              <a:chOff x="672" y="3335"/>
              <a:chExt cx="4815" cy="567"/>
            </a:xfrm>
          </p:grpSpPr>
          <p:sp>
            <p:nvSpPr>
              <p:cNvPr id="40" name="Freeform 35"/>
              <p:cNvSpPr/>
              <p:nvPr/>
            </p:nvSpPr>
            <p:spPr bwMode="auto">
              <a:xfrm>
                <a:off x="677" y="3335"/>
                <a:ext cx="4806" cy="1"/>
              </a:xfrm>
              <a:custGeom>
                <a:avLst/>
                <a:gdLst>
                  <a:gd name="T0" fmla="*/ 0 w 4659"/>
                  <a:gd name="T1" fmla="*/ 1 h 1"/>
                  <a:gd name="T2" fmla="*/ 5613 w 4659"/>
                  <a:gd name="T3" fmla="*/ 0 h 1"/>
                  <a:gd name="T4" fmla="*/ 0 60000 65536"/>
                  <a:gd name="T5" fmla="*/ 0 60000 65536"/>
                  <a:gd name="T6" fmla="*/ 0 w 4659"/>
                  <a:gd name="T7" fmla="*/ 0 h 1"/>
                  <a:gd name="T8" fmla="*/ 4659 w 4659"/>
                  <a:gd name="T9" fmla="*/ 1 h 1"/>
                </a:gdLst>
                <a:ahLst/>
                <a:cxnLst>
                  <a:cxn ang="T4">
                    <a:pos x="T0" y="T1"/>
                  </a:cxn>
                  <a:cxn ang="T5">
                    <a:pos x="T2" y="T3"/>
                  </a:cxn>
                </a:cxnLst>
                <a:rect l="T6" t="T7" r="T8" b="T9"/>
                <a:pathLst>
                  <a:path w="4659" h="1">
                    <a:moveTo>
                      <a:pt x="0" y="1"/>
                    </a:moveTo>
                    <a:lnTo>
                      <a:pt x="465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Freeform 36"/>
              <p:cNvSpPr/>
              <p:nvPr/>
            </p:nvSpPr>
            <p:spPr bwMode="auto">
              <a:xfrm>
                <a:off x="672" y="3411"/>
                <a:ext cx="4815" cy="3"/>
              </a:xfrm>
              <a:custGeom>
                <a:avLst/>
                <a:gdLst>
                  <a:gd name="T0" fmla="*/ 0 w 4815"/>
                  <a:gd name="T1" fmla="*/ 3 h 3"/>
                  <a:gd name="T2" fmla="*/ 4815 w 4815"/>
                  <a:gd name="T3" fmla="*/ 0 h 3"/>
                  <a:gd name="T4" fmla="*/ 0 60000 65536"/>
                  <a:gd name="T5" fmla="*/ 0 60000 65536"/>
                  <a:gd name="T6" fmla="*/ 0 w 4815"/>
                  <a:gd name="T7" fmla="*/ 0 h 3"/>
                  <a:gd name="T8" fmla="*/ 4815 w 4815"/>
                  <a:gd name="T9" fmla="*/ 3 h 3"/>
                </a:gdLst>
                <a:ahLst/>
                <a:cxnLst>
                  <a:cxn ang="T4">
                    <a:pos x="T0" y="T1"/>
                  </a:cxn>
                  <a:cxn ang="T5">
                    <a:pos x="T2" y="T3"/>
                  </a:cxn>
                </a:cxnLst>
                <a:rect l="T6" t="T7" r="T8" b="T9"/>
                <a:pathLst>
                  <a:path w="4815" h="3">
                    <a:moveTo>
                      <a:pt x="0" y="3"/>
                    </a:moveTo>
                    <a:lnTo>
                      <a:pt x="481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37"/>
              <p:cNvSpPr>
                <a:spLocks noChangeShapeType="1"/>
              </p:cNvSpPr>
              <p:nvPr/>
            </p:nvSpPr>
            <p:spPr bwMode="auto">
              <a:xfrm>
                <a:off x="677" y="3492"/>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38"/>
              <p:cNvSpPr>
                <a:spLocks noChangeShapeType="1"/>
              </p:cNvSpPr>
              <p:nvPr/>
            </p:nvSpPr>
            <p:spPr bwMode="auto">
              <a:xfrm>
                <a:off x="677" y="357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39"/>
              <p:cNvSpPr>
                <a:spLocks noChangeShapeType="1"/>
              </p:cNvSpPr>
              <p:nvPr/>
            </p:nvSpPr>
            <p:spPr bwMode="auto">
              <a:xfrm>
                <a:off x="677" y="365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Freeform 40"/>
              <p:cNvSpPr/>
              <p:nvPr/>
            </p:nvSpPr>
            <p:spPr bwMode="auto">
              <a:xfrm>
                <a:off x="672" y="3735"/>
                <a:ext cx="4811" cy="4"/>
              </a:xfrm>
              <a:custGeom>
                <a:avLst/>
                <a:gdLst>
                  <a:gd name="T0" fmla="*/ 0 w 4811"/>
                  <a:gd name="T1" fmla="*/ 0 h 4"/>
                  <a:gd name="T2" fmla="*/ 4811 w 4811"/>
                  <a:gd name="T3" fmla="*/ 4 h 4"/>
                  <a:gd name="T4" fmla="*/ 0 60000 65536"/>
                  <a:gd name="T5" fmla="*/ 0 60000 65536"/>
                  <a:gd name="T6" fmla="*/ 0 w 4811"/>
                  <a:gd name="T7" fmla="*/ 0 h 4"/>
                  <a:gd name="T8" fmla="*/ 4811 w 4811"/>
                  <a:gd name="T9" fmla="*/ 4 h 4"/>
                </a:gdLst>
                <a:ahLst/>
                <a:cxnLst>
                  <a:cxn ang="T4">
                    <a:pos x="T0" y="T1"/>
                  </a:cxn>
                  <a:cxn ang="T5">
                    <a:pos x="T2" y="T3"/>
                  </a:cxn>
                </a:cxnLst>
                <a:rect l="T6" t="T7" r="T8" b="T9"/>
                <a:pathLst>
                  <a:path w="4811" h="4">
                    <a:moveTo>
                      <a:pt x="0" y="0"/>
                    </a:moveTo>
                    <a:lnTo>
                      <a:pt x="4811" y="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1"/>
              <p:cNvSpPr>
                <a:spLocks noChangeShapeType="1"/>
              </p:cNvSpPr>
              <p:nvPr/>
            </p:nvSpPr>
            <p:spPr bwMode="auto">
              <a:xfrm>
                <a:off x="677" y="381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42"/>
              <p:cNvSpPr>
                <a:spLocks noChangeShapeType="1"/>
              </p:cNvSpPr>
              <p:nvPr/>
            </p:nvSpPr>
            <p:spPr bwMode="auto">
              <a:xfrm>
                <a:off x="677" y="3901"/>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43"/>
            <p:cNvGrpSpPr/>
            <p:nvPr/>
          </p:nvGrpSpPr>
          <p:grpSpPr bwMode="auto">
            <a:xfrm>
              <a:off x="372" y="3180"/>
              <a:ext cx="252" cy="966"/>
              <a:chOff x="372" y="3180"/>
              <a:chExt cx="252" cy="966"/>
            </a:xfrm>
          </p:grpSpPr>
          <p:sp>
            <p:nvSpPr>
              <p:cNvPr id="37" name="Rectangle 44"/>
              <p:cNvSpPr>
                <a:spLocks noChangeArrowheads="1"/>
              </p:cNvSpPr>
              <p:nvPr/>
            </p:nvSpPr>
            <p:spPr bwMode="auto">
              <a:xfrm>
                <a:off x="395" y="3180"/>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7</a:t>
                </a:r>
                <a:endParaRPr lang="en-US" altLang="zh-CN" sz="1800" b="1"/>
              </a:p>
            </p:txBody>
          </p:sp>
          <p:sp>
            <p:nvSpPr>
              <p:cNvPr id="38" name="Rectangle 45"/>
              <p:cNvSpPr>
                <a:spLocks noChangeArrowheads="1"/>
              </p:cNvSpPr>
              <p:nvPr/>
            </p:nvSpPr>
            <p:spPr bwMode="auto">
              <a:xfrm>
                <a:off x="395" y="3800"/>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0</a:t>
                </a:r>
              </a:p>
              <a:p>
                <a:pPr algn="ctr" eaLnBrk="1" hangingPunct="1"/>
                <a:endParaRPr lang="en-US" altLang="zh-CN" sz="1800" b="1"/>
              </a:p>
            </p:txBody>
          </p:sp>
          <p:sp>
            <p:nvSpPr>
              <p:cNvPr id="39" name="Text Box 46"/>
              <p:cNvSpPr txBox="1">
                <a:spLocks noChangeArrowheads="1"/>
              </p:cNvSpPr>
              <p:nvPr/>
            </p:nvSpPr>
            <p:spPr bwMode="auto">
              <a:xfrm>
                <a:off x="372" y="3359"/>
                <a:ext cx="25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48" name="Group 47"/>
          <p:cNvGrpSpPr/>
          <p:nvPr/>
        </p:nvGrpSpPr>
        <p:grpSpPr bwMode="auto">
          <a:xfrm>
            <a:off x="2617788" y="4748213"/>
            <a:ext cx="6991350" cy="1457325"/>
            <a:chOff x="731" y="2997"/>
            <a:chExt cx="4404" cy="918"/>
          </a:xfrm>
        </p:grpSpPr>
        <p:sp>
          <p:nvSpPr>
            <p:cNvPr id="49" name="Line 48"/>
            <p:cNvSpPr>
              <a:spLocks noChangeShapeType="1"/>
            </p:cNvSpPr>
            <p:nvPr/>
          </p:nvSpPr>
          <p:spPr bwMode="auto">
            <a:xfrm>
              <a:off x="85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951" y="3006"/>
              <a:ext cx="1"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Freeform 50"/>
            <p:cNvSpPr/>
            <p:nvPr/>
          </p:nvSpPr>
          <p:spPr bwMode="auto">
            <a:xfrm>
              <a:off x="1041" y="3000"/>
              <a:ext cx="6" cy="582"/>
            </a:xfrm>
            <a:custGeom>
              <a:avLst/>
              <a:gdLst>
                <a:gd name="T0" fmla="*/ 6 w 6"/>
                <a:gd name="T1" fmla="*/ 0 h 582"/>
                <a:gd name="T2" fmla="*/ 0 w 6"/>
                <a:gd name="T3" fmla="*/ 582 h 582"/>
                <a:gd name="T4" fmla="*/ 0 60000 65536"/>
                <a:gd name="T5" fmla="*/ 0 60000 65536"/>
                <a:gd name="T6" fmla="*/ 0 w 6"/>
                <a:gd name="T7" fmla="*/ 0 h 582"/>
                <a:gd name="T8" fmla="*/ 6 w 6"/>
                <a:gd name="T9" fmla="*/ 582 h 582"/>
              </a:gdLst>
              <a:ahLst/>
              <a:cxnLst>
                <a:cxn ang="T4">
                  <a:pos x="T0" y="T1"/>
                </a:cxn>
                <a:cxn ang="T5">
                  <a:pos x="T2" y="T3"/>
                </a:cxn>
              </a:cxnLst>
              <a:rect l="T6" t="T7" r="T8" b="T9"/>
              <a:pathLst>
                <a:path w="6" h="582">
                  <a:moveTo>
                    <a:pt x="6" y="0"/>
                  </a:moveTo>
                  <a:lnTo>
                    <a:pt x="0" y="58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Line 51"/>
            <p:cNvSpPr>
              <a:spLocks noChangeShapeType="1"/>
            </p:cNvSpPr>
            <p:nvPr/>
          </p:nvSpPr>
          <p:spPr bwMode="auto">
            <a:xfrm>
              <a:off x="134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3" name="Freeform 52"/>
            <p:cNvSpPr/>
            <p:nvPr/>
          </p:nvSpPr>
          <p:spPr bwMode="auto">
            <a:xfrm>
              <a:off x="1437" y="2997"/>
              <a:ext cx="1" cy="745"/>
            </a:xfrm>
            <a:custGeom>
              <a:avLst/>
              <a:gdLst>
                <a:gd name="T0" fmla="*/ 0 w 1"/>
                <a:gd name="T1" fmla="*/ 0 h 745"/>
                <a:gd name="T2" fmla="*/ 0 w 1"/>
                <a:gd name="T3" fmla="*/ 745 h 745"/>
                <a:gd name="T4" fmla="*/ 0 60000 65536"/>
                <a:gd name="T5" fmla="*/ 0 60000 65536"/>
                <a:gd name="T6" fmla="*/ 0 w 1"/>
                <a:gd name="T7" fmla="*/ 0 h 745"/>
                <a:gd name="T8" fmla="*/ 1 w 1"/>
                <a:gd name="T9" fmla="*/ 745 h 745"/>
              </a:gdLst>
              <a:ahLst/>
              <a:cxnLst>
                <a:cxn ang="T4">
                  <a:pos x="T0" y="T1"/>
                </a:cxn>
                <a:cxn ang="T5">
                  <a:pos x="T2" y="T3"/>
                </a:cxn>
              </a:cxnLst>
              <a:rect l="T6" t="T7" r="T8" b="T9"/>
              <a:pathLst>
                <a:path w="1" h="745">
                  <a:moveTo>
                    <a:pt x="0" y="0"/>
                  </a:moveTo>
                  <a:lnTo>
                    <a:pt x="0" y="74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Line 53"/>
            <p:cNvSpPr>
              <a:spLocks noChangeShapeType="1"/>
            </p:cNvSpPr>
            <p:nvPr/>
          </p:nvSpPr>
          <p:spPr bwMode="auto">
            <a:xfrm>
              <a:off x="152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54"/>
            <p:cNvSpPr>
              <a:spLocks noChangeShapeType="1"/>
            </p:cNvSpPr>
            <p:nvPr/>
          </p:nvSpPr>
          <p:spPr bwMode="auto">
            <a:xfrm>
              <a:off x="1620" y="3003"/>
              <a:ext cx="1" cy="9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55"/>
            <p:cNvSpPr>
              <a:spLocks noChangeShapeType="1"/>
            </p:cNvSpPr>
            <p:nvPr/>
          </p:nvSpPr>
          <p:spPr bwMode="auto">
            <a:xfrm>
              <a:off x="1917"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56"/>
            <p:cNvSpPr>
              <a:spLocks noChangeShapeType="1"/>
            </p:cNvSpPr>
            <p:nvPr/>
          </p:nvSpPr>
          <p:spPr bwMode="auto">
            <a:xfrm>
              <a:off x="200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57"/>
            <p:cNvSpPr>
              <a:spLocks noChangeShapeType="1"/>
            </p:cNvSpPr>
            <p:nvPr/>
          </p:nvSpPr>
          <p:spPr bwMode="auto">
            <a:xfrm flipH="1">
              <a:off x="2101" y="3006"/>
              <a:ext cx="4"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58"/>
            <p:cNvSpPr>
              <a:spLocks noChangeShapeType="1"/>
            </p:cNvSpPr>
            <p:nvPr/>
          </p:nvSpPr>
          <p:spPr bwMode="auto">
            <a:xfrm>
              <a:off x="2197" y="3006"/>
              <a:ext cx="1" cy="58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0" name="Line 59"/>
            <p:cNvSpPr>
              <a:spLocks noChangeShapeType="1"/>
            </p:cNvSpPr>
            <p:nvPr/>
          </p:nvSpPr>
          <p:spPr bwMode="auto">
            <a:xfrm>
              <a:off x="249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1" name="Line 60"/>
            <p:cNvSpPr>
              <a:spLocks noChangeShapeType="1"/>
            </p:cNvSpPr>
            <p:nvPr/>
          </p:nvSpPr>
          <p:spPr bwMode="auto">
            <a:xfrm>
              <a:off x="2586" y="3003"/>
              <a:ext cx="1" cy="73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2" name="Line 61"/>
            <p:cNvSpPr>
              <a:spLocks noChangeShapeType="1"/>
            </p:cNvSpPr>
            <p:nvPr/>
          </p:nvSpPr>
          <p:spPr bwMode="auto">
            <a:xfrm>
              <a:off x="267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3" name="Freeform 62"/>
            <p:cNvSpPr/>
            <p:nvPr/>
          </p:nvSpPr>
          <p:spPr bwMode="auto">
            <a:xfrm>
              <a:off x="2771" y="3000"/>
              <a:ext cx="3" cy="915"/>
            </a:xfrm>
            <a:custGeom>
              <a:avLst/>
              <a:gdLst>
                <a:gd name="T0" fmla="*/ 3 w 3"/>
                <a:gd name="T1" fmla="*/ 0 h 915"/>
                <a:gd name="T2" fmla="*/ 0 w 3"/>
                <a:gd name="T3" fmla="*/ 915 h 915"/>
                <a:gd name="T4" fmla="*/ 0 60000 65536"/>
                <a:gd name="T5" fmla="*/ 0 60000 65536"/>
                <a:gd name="T6" fmla="*/ 0 w 3"/>
                <a:gd name="T7" fmla="*/ 0 h 915"/>
                <a:gd name="T8" fmla="*/ 3 w 3"/>
                <a:gd name="T9" fmla="*/ 915 h 915"/>
              </a:gdLst>
              <a:ahLst/>
              <a:cxnLst>
                <a:cxn ang="T4">
                  <a:pos x="T0" y="T1"/>
                </a:cxn>
                <a:cxn ang="T5">
                  <a:pos x="T2" y="T3"/>
                </a:cxn>
              </a:cxnLst>
              <a:rect l="T6" t="T7" r="T8" b="T9"/>
              <a:pathLst>
                <a:path w="3" h="915">
                  <a:moveTo>
                    <a:pt x="3" y="0"/>
                  </a:moveTo>
                  <a:lnTo>
                    <a:pt x="0" y="91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Freeform 63"/>
            <p:cNvSpPr/>
            <p:nvPr/>
          </p:nvSpPr>
          <p:spPr bwMode="auto">
            <a:xfrm>
              <a:off x="3131" y="3006"/>
              <a:ext cx="1" cy="318"/>
            </a:xfrm>
            <a:custGeom>
              <a:avLst/>
              <a:gdLst>
                <a:gd name="T0" fmla="*/ 0 w 1"/>
                <a:gd name="T1" fmla="*/ 0 h 318"/>
                <a:gd name="T2" fmla="*/ 1 w 1"/>
                <a:gd name="T3" fmla="*/ 318 h 318"/>
                <a:gd name="T4" fmla="*/ 0 60000 65536"/>
                <a:gd name="T5" fmla="*/ 0 60000 65536"/>
                <a:gd name="T6" fmla="*/ 0 w 1"/>
                <a:gd name="T7" fmla="*/ 0 h 318"/>
                <a:gd name="T8" fmla="*/ 1 w 1"/>
                <a:gd name="T9" fmla="*/ 318 h 318"/>
              </a:gdLst>
              <a:ahLst/>
              <a:cxnLst>
                <a:cxn ang="T4">
                  <a:pos x="T0" y="T1"/>
                </a:cxn>
                <a:cxn ang="T5">
                  <a:pos x="T2" y="T3"/>
                </a:cxn>
              </a:cxnLst>
              <a:rect l="T6" t="T7" r="T8" b="T9"/>
              <a:pathLst>
                <a:path w="1" h="318">
                  <a:moveTo>
                    <a:pt x="0" y="0"/>
                  </a:moveTo>
                  <a:lnTo>
                    <a:pt x="1" y="31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64"/>
            <p:cNvSpPr>
              <a:spLocks noChangeShapeType="1"/>
            </p:cNvSpPr>
            <p:nvPr/>
          </p:nvSpPr>
          <p:spPr bwMode="auto">
            <a:xfrm>
              <a:off x="322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6" name="Freeform 65"/>
            <p:cNvSpPr/>
            <p:nvPr/>
          </p:nvSpPr>
          <p:spPr bwMode="auto">
            <a:xfrm>
              <a:off x="3309" y="2997"/>
              <a:ext cx="6" cy="504"/>
            </a:xfrm>
            <a:custGeom>
              <a:avLst/>
              <a:gdLst>
                <a:gd name="T0" fmla="*/ 6 w 6"/>
                <a:gd name="T1" fmla="*/ 0 h 504"/>
                <a:gd name="T2" fmla="*/ 0 w 6"/>
                <a:gd name="T3" fmla="*/ 504 h 504"/>
                <a:gd name="T4" fmla="*/ 0 60000 65536"/>
                <a:gd name="T5" fmla="*/ 0 60000 65536"/>
                <a:gd name="T6" fmla="*/ 0 w 6"/>
                <a:gd name="T7" fmla="*/ 0 h 504"/>
                <a:gd name="T8" fmla="*/ 6 w 6"/>
                <a:gd name="T9" fmla="*/ 504 h 504"/>
              </a:gdLst>
              <a:ahLst/>
              <a:cxnLst>
                <a:cxn ang="T4">
                  <a:pos x="T0" y="T1"/>
                </a:cxn>
                <a:cxn ang="T5">
                  <a:pos x="T2" y="T3"/>
                </a:cxn>
              </a:cxnLst>
              <a:rect l="T6" t="T7" r="T8" b="T9"/>
              <a:pathLst>
                <a:path w="6" h="504">
                  <a:moveTo>
                    <a:pt x="6" y="0"/>
                  </a:moveTo>
                  <a:lnTo>
                    <a:pt x="0" y="50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6"/>
            <p:cNvSpPr>
              <a:spLocks noChangeShapeType="1"/>
            </p:cNvSpPr>
            <p:nvPr/>
          </p:nvSpPr>
          <p:spPr bwMode="auto">
            <a:xfrm>
              <a:off x="340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8" name="Line 67"/>
            <p:cNvSpPr>
              <a:spLocks noChangeShapeType="1"/>
            </p:cNvSpPr>
            <p:nvPr/>
          </p:nvSpPr>
          <p:spPr bwMode="auto">
            <a:xfrm>
              <a:off x="370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9" name="Line 68"/>
            <p:cNvSpPr>
              <a:spLocks noChangeShapeType="1"/>
            </p:cNvSpPr>
            <p:nvPr/>
          </p:nvSpPr>
          <p:spPr bwMode="auto">
            <a:xfrm>
              <a:off x="379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0" name="Line 69"/>
            <p:cNvSpPr>
              <a:spLocks noChangeShapeType="1"/>
            </p:cNvSpPr>
            <p:nvPr/>
          </p:nvSpPr>
          <p:spPr bwMode="auto">
            <a:xfrm flipH="1">
              <a:off x="388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70"/>
            <p:cNvSpPr>
              <a:spLocks noChangeShapeType="1"/>
            </p:cNvSpPr>
            <p:nvPr/>
          </p:nvSpPr>
          <p:spPr bwMode="auto">
            <a:xfrm>
              <a:off x="398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 name="Freeform 71"/>
            <p:cNvSpPr/>
            <p:nvPr/>
          </p:nvSpPr>
          <p:spPr bwMode="auto">
            <a:xfrm>
              <a:off x="4281" y="3009"/>
              <a:ext cx="1" cy="324"/>
            </a:xfrm>
            <a:custGeom>
              <a:avLst/>
              <a:gdLst>
                <a:gd name="T0" fmla="*/ 0 w 1"/>
                <a:gd name="T1" fmla="*/ 0 h 324"/>
                <a:gd name="T2" fmla="*/ 0 w 1"/>
                <a:gd name="T3" fmla="*/ 324 h 324"/>
                <a:gd name="T4" fmla="*/ 0 60000 65536"/>
                <a:gd name="T5" fmla="*/ 0 60000 65536"/>
                <a:gd name="T6" fmla="*/ 0 w 1"/>
                <a:gd name="T7" fmla="*/ 0 h 324"/>
                <a:gd name="T8" fmla="*/ 1 w 1"/>
                <a:gd name="T9" fmla="*/ 324 h 324"/>
              </a:gdLst>
              <a:ahLst/>
              <a:cxnLst>
                <a:cxn ang="T4">
                  <a:pos x="T0" y="T1"/>
                </a:cxn>
                <a:cxn ang="T5">
                  <a:pos x="T2" y="T3"/>
                </a:cxn>
              </a:cxnLst>
              <a:rect l="T6" t="T7" r="T8" b="T9"/>
              <a:pathLst>
                <a:path w="1" h="324">
                  <a:moveTo>
                    <a:pt x="0" y="0"/>
                  </a:moveTo>
                  <a:lnTo>
                    <a:pt x="0" y="32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Line 72"/>
            <p:cNvSpPr>
              <a:spLocks noChangeShapeType="1"/>
            </p:cNvSpPr>
            <p:nvPr/>
          </p:nvSpPr>
          <p:spPr bwMode="auto">
            <a:xfrm>
              <a:off x="437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4" name="Line 73"/>
            <p:cNvSpPr>
              <a:spLocks noChangeShapeType="1"/>
            </p:cNvSpPr>
            <p:nvPr/>
          </p:nvSpPr>
          <p:spPr bwMode="auto">
            <a:xfrm>
              <a:off x="4465" y="3003"/>
              <a:ext cx="1" cy="49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Line 74"/>
            <p:cNvSpPr>
              <a:spLocks noChangeShapeType="1"/>
            </p:cNvSpPr>
            <p:nvPr/>
          </p:nvSpPr>
          <p:spPr bwMode="auto">
            <a:xfrm>
              <a:off x="455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6" name="Line 75"/>
            <p:cNvSpPr>
              <a:spLocks noChangeShapeType="1"/>
            </p:cNvSpPr>
            <p:nvPr/>
          </p:nvSpPr>
          <p:spPr bwMode="auto">
            <a:xfrm>
              <a:off x="485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7" name="Line 76"/>
            <p:cNvSpPr>
              <a:spLocks noChangeShapeType="1"/>
            </p:cNvSpPr>
            <p:nvPr/>
          </p:nvSpPr>
          <p:spPr bwMode="auto">
            <a:xfrm>
              <a:off x="494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8" name="Line 77"/>
            <p:cNvSpPr>
              <a:spLocks noChangeShapeType="1"/>
            </p:cNvSpPr>
            <p:nvPr/>
          </p:nvSpPr>
          <p:spPr bwMode="auto">
            <a:xfrm flipH="1">
              <a:off x="503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9" name="Line 78"/>
            <p:cNvSpPr>
              <a:spLocks noChangeShapeType="1"/>
            </p:cNvSpPr>
            <p:nvPr/>
          </p:nvSpPr>
          <p:spPr bwMode="auto">
            <a:xfrm>
              <a:off x="513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0" name="Line 79"/>
            <p:cNvSpPr>
              <a:spLocks noChangeShapeType="1"/>
            </p:cNvSpPr>
            <p:nvPr/>
          </p:nvSpPr>
          <p:spPr bwMode="auto">
            <a:xfrm>
              <a:off x="731"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80"/>
          <p:cNvGrpSpPr/>
          <p:nvPr/>
        </p:nvGrpSpPr>
        <p:grpSpPr bwMode="auto">
          <a:xfrm>
            <a:off x="2084388" y="2598738"/>
            <a:ext cx="1119187" cy="817562"/>
            <a:chOff x="395" y="1643"/>
            <a:chExt cx="705" cy="515"/>
          </a:xfrm>
        </p:grpSpPr>
        <p:sp>
          <p:nvSpPr>
            <p:cNvPr id="82" name="Rectangle 81"/>
            <p:cNvSpPr>
              <a:spLocks noChangeArrowheads="1"/>
            </p:cNvSpPr>
            <p:nvPr/>
          </p:nvSpPr>
          <p:spPr bwMode="auto">
            <a:xfrm>
              <a:off x="395" y="1643"/>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11</a:t>
              </a:r>
              <a:endParaRPr lang="en-US" altLang="zh-CN" sz="1800" b="1"/>
            </a:p>
          </p:txBody>
        </p:sp>
        <p:sp>
          <p:nvSpPr>
            <p:cNvPr id="83" name="Rectangle 82"/>
            <p:cNvSpPr>
              <a:spLocks noChangeArrowheads="1"/>
            </p:cNvSpPr>
            <p:nvPr/>
          </p:nvSpPr>
          <p:spPr bwMode="auto">
            <a:xfrm>
              <a:off x="395" y="1812"/>
              <a:ext cx="32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a:p>
              <a:pPr eaLnBrk="1" hangingPunct="1"/>
              <a:endParaRPr lang="en-US" altLang="zh-CN" sz="1800" b="1"/>
            </a:p>
          </p:txBody>
        </p:sp>
        <p:sp>
          <p:nvSpPr>
            <p:cNvPr id="84" name="Freeform 83"/>
            <p:cNvSpPr/>
            <p:nvPr/>
          </p:nvSpPr>
          <p:spPr bwMode="auto">
            <a:xfrm>
              <a:off x="679" y="1742"/>
              <a:ext cx="421" cy="1"/>
            </a:xfrm>
            <a:custGeom>
              <a:avLst/>
              <a:gdLst>
                <a:gd name="T0" fmla="*/ 421 w 421"/>
                <a:gd name="T1" fmla="*/ 0 h 1"/>
                <a:gd name="T2" fmla="*/ 0 w 421"/>
                <a:gd name="T3" fmla="*/ 1 h 1"/>
                <a:gd name="T4" fmla="*/ 0 60000 65536"/>
                <a:gd name="T5" fmla="*/ 0 60000 65536"/>
                <a:gd name="T6" fmla="*/ 0 w 421"/>
                <a:gd name="T7" fmla="*/ 0 h 1"/>
                <a:gd name="T8" fmla="*/ 421 w 421"/>
                <a:gd name="T9" fmla="*/ 1 h 1"/>
              </a:gdLst>
              <a:ahLst/>
              <a:cxnLst>
                <a:cxn ang="T4">
                  <a:pos x="T0" y="T1"/>
                </a:cxn>
                <a:cxn ang="T5">
                  <a:pos x="T2" y="T3"/>
                </a:cxn>
              </a:cxnLst>
              <a:rect l="T6" t="T7" r="T8" b="T9"/>
              <a:pathLst>
                <a:path w="421" h="1">
                  <a:moveTo>
                    <a:pt x="421"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681" y="1899"/>
              <a:ext cx="411" cy="4"/>
            </a:xfrm>
            <a:custGeom>
              <a:avLst/>
              <a:gdLst>
                <a:gd name="T0" fmla="*/ 411 w 411"/>
                <a:gd name="T1" fmla="*/ 4 h 4"/>
                <a:gd name="T2" fmla="*/ 0 w 411"/>
                <a:gd name="T3" fmla="*/ 0 h 4"/>
                <a:gd name="T4" fmla="*/ 0 60000 65536"/>
                <a:gd name="T5" fmla="*/ 0 60000 65536"/>
                <a:gd name="T6" fmla="*/ 0 w 411"/>
                <a:gd name="T7" fmla="*/ 0 h 4"/>
                <a:gd name="T8" fmla="*/ 411 w 411"/>
                <a:gd name="T9" fmla="*/ 4 h 4"/>
              </a:gdLst>
              <a:ahLst/>
              <a:cxnLst>
                <a:cxn ang="T4">
                  <a:pos x="T0" y="T1"/>
                </a:cxn>
                <a:cxn ang="T5">
                  <a:pos x="T2" y="T3"/>
                </a:cxn>
              </a:cxnLst>
              <a:rect l="T6" t="T7" r="T8" b="T9"/>
              <a:pathLst>
                <a:path w="411" h="4">
                  <a:moveTo>
                    <a:pt x="411" y="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6" name="Group 85"/>
          <p:cNvGrpSpPr/>
          <p:nvPr/>
        </p:nvGrpSpPr>
        <p:grpSpPr bwMode="auto">
          <a:xfrm>
            <a:off x="3248025" y="3086100"/>
            <a:ext cx="1497013" cy="1403350"/>
            <a:chOff x="1128" y="1950"/>
            <a:chExt cx="943" cy="884"/>
          </a:xfrm>
        </p:grpSpPr>
        <p:sp>
          <p:nvSpPr>
            <p:cNvPr id="87" name="Line 86"/>
            <p:cNvSpPr>
              <a:spLocks noChangeShapeType="1"/>
            </p:cNvSpPr>
            <p:nvPr/>
          </p:nvSpPr>
          <p:spPr bwMode="auto">
            <a:xfrm flipV="1">
              <a:off x="170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8" name="Group 87"/>
            <p:cNvGrpSpPr/>
            <p:nvPr/>
          </p:nvGrpSpPr>
          <p:grpSpPr bwMode="auto">
            <a:xfrm>
              <a:off x="1128" y="1950"/>
              <a:ext cx="943" cy="884"/>
              <a:chOff x="1128" y="1950"/>
              <a:chExt cx="943" cy="884"/>
            </a:xfrm>
          </p:grpSpPr>
          <p:sp>
            <p:nvSpPr>
              <p:cNvPr id="89" name="Freeform 88"/>
              <p:cNvSpPr/>
              <p:nvPr/>
            </p:nvSpPr>
            <p:spPr bwMode="auto">
              <a:xfrm>
                <a:off x="1467" y="1950"/>
                <a:ext cx="339" cy="6"/>
              </a:xfrm>
              <a:custGeom>
                <a:avLst/>
                <a:gdLst>
                  <a:gd name="T0" fmla="*/ 0 w 339"/>
                  <a:gd name="T1" fmla="*/ 6 h 6"/>
                  <a:gd name="T2" fmla="*/ 0 w 339"/>
                  <a:gd name="T3" fmla="*/ 0 h 6"/>
                  <a:gd name="T4" fmla="*/ 339 w 339"/>
                  <a:gd name="T5" fmla="*/ 0 h 6"/>
                  <a:gd name="T6" fmla="*/ 0 60000 65536"/>
                  <a:gd name="T7" fmla="*/ 0 60000 65536"/>
                  <a:gd name="T8" fmla="*/ 0 60000 65536"/>
                  <a:gd name="T9" fmla="*/ 0 w 339"/>
                  <a:gd name="T10" fmla="*/ 0 h 6"/>
                  <a:gd name="T11" fmla="*/ 339 w 339"/>
                  <a:gd name="T12" fmla="*/ 6 h 6"/>
                </a:gdLst>
                <a:ahLst/>
                <a:cxnLst>
                  <a:cxn ang="T6">
                    <a:pos x="T0" y="T1"/>
                  </a:cxn>
                  <a:cxn ang="T7">
                    <a:pos x="T2" y="T3"/>
                  </a:cxn>
                  <a:cxn ang="T8">
                    <a:pos x="T4" y="T5"/>
                  </a:cxn>
                </a:cxnLst>
                <a:rect l="T9" t="T10" r="T11" b="T12"/>
                <a:pathLst>
                  <a:path w="339" h="6">
                    <a:moveTo>
                      <a:pt x="0" y="6"/>
                    </a:moveTo>
                    <a:lnTo>
                      <a:pt x="0" y="0"/>
                    </a:lnTo>
                    <a:lnTo>
                      <a:pt x="33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Freeform 89"/>
              <p:cNvSpPr/>
              <p:nvPr/>
            </p:nvSpPr>
            <p:spPr bwMode="auto">
              <a:xfrm>
                <a:off x="1795" y="1950"/>
                <a:ext cx="1" cy="884"/>
              </a:xfrm>
              <a:custGeom>
                <a:avLst/>
                <a:gdLst>
                  <a:gd name="T0" fmla="*/ 1 w 1"/>
                  <a:gd name="T1" fmla="*/ 0 h 861"/>
                  <a:gd name="T2" fmla="*/ 0 w 1"/>
                  <a:gd name="T3" fmla="*/ 1009 h 861"/>
                  <a:gd name="T4" fmla="*/ 0 60000 65536"/>
                  <a:gd name="T5" fmla="*/ 0 60000 65536"/>
                  <a:gd name="T6" fmla="*/ 0 w 1"/>
                  <a:gd name="T7" fmla="*/ 0 h 861"/>
                  <a:gd name="T8" fmla="*/ 1 w 1"/>
                  <a:gd name="T9" fmla="*/ 861 h 861"/>
                </a:gdLst>
                <a:ahLst/>
                <a:cxnLst>
                  <a:cxn ang="T4">
                    <a:pos x="T0" y="T1"/>
                  </a:cxn>
                  <a:cxn ang="T5">
                    <a:pos x="T2" y="T3"/>
                  </a:cxn>
                </a:cxnLst>
                <a:rect l="T6" t="T7" r="T8" b="T9"/>
                <a:pathLst>
                  <a:path w="1" h="861">
                    <a:moveTo>
                      <a:pt x="1" y="0"/>
                    </a:moveTo>
                    <a:lnTo>
                      <a:pt x="0" y="86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Line 90"/>
              <p:cNvSpPr>
                <a:spLocks noChangeShapeType="1"/>
              </p:cNvSpPr>
              <p:nvPr/>
            </p:nvSpPr>
            <p:spPr bwMode="auto">
              <a:xfrm>
                <a:off x="1128" y="2823"/>
                <a:ext cx="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flipV="1">
                <a:off x="1218"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92"/>
              <p:cNvSpPr>
                <a:spLocks noChangeShapeType="1"/>
              </p:cNvSpPr>
              <p:nvPr/>
            </p:nvSpPr>
            <p:spPr bwMode="auto">
              <a:xfrm>
                <a:off x="1209" y="2639"/>
                <a:ext cx="577"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4" name="Rectangle 93"/>
              <p:cNvSpPr>
                <a:spLocks noChangeArrowheads="1"/>
              </p:cNvSpPr>
              <p:nvPr/>
            </p:nvSpPr>
            <p:spPr bwMode="auto">
              <a:xfrm>
                <a:off x="183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0</a:t>
                </a:r>
                <a:endParaRPr lang="en-US" altLang="zh-CN" sz="1800" b="1"/>
              </a:p>
            </p:txBody>
          </p:sp>
          <p:sp>
            <p:nvSpPr>
              <p:cNvPr id="95" name="Freeform 94"/>
              <p:cNvSpPr/>
              <p:nvPr/>
            </p:nvSpPr>
            <p:spPr bwMode="auto">
              <a:xfrm>
                <a:off x="1842" y="1962"/>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96" name="Group 95"/>
          <p:cNvGrpSpPr/>
          <p:nvPr/>
        </p:nvGrpSpPr>
        <p:grpSpPr bwMode="auto">
          <a:xfrm>
            <a:off x="3786188" y="2962275"/>
            <a:ext cx="2787650" cy="1509713"/>
            <a:chOff x="1467" y="1872"/>
            <a:chExt cx="1756" cy="951"/>
          </a:xfrm>
        </p:grpSpPr>
        <p:sp>
          <p:nvSpPr>
            <p:cNvPr id="97" name="Line 96"/>
            <p:cNvSpPr>
              <a:spLocks noChangeShapeType="1"/>
            </p:cNvSpPr>
            <p:nvPr/>
          </p:nvSpPr>
          <p:spPr bwMode="auto">
            <a:xfrm flipV="1">
              <a:off x="285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8" name="Group 97"/>
            <p:cNvGrpSpPr/>
            <p:nvPr/>
          </p:nvGrpSpPr>
          <p:grpSpPr bwMode="auto">
            <a:xfrm>
              <a:off x="1467" y="1872"/>
              <a:ext cx="1756" cy="951"/>
              <a:chOff x="1467" y="1872"/>
              <a:chExt cx="1756" cy="951"/>
            </a:xfrm>
          </p:grpSpPr>
          <p:sp>
            <p:nvSpPr>
              <p:cNvPr id="99" name="Freeform 98"/>
              <p:cNvSpPr/>
              <p:nvPr/>
            </p:nvSpPr>
            <p:spPr bwMode="auto">
              <a:xfrm>
                <a:off x="2948" y="1872"/>
                <a:ext cx="1" cy="948"/>
              </a:xfrm>
              <a:custGeom>
                <a:avLst/>
                <a:gdLst>
                  <a:gd name="T0" fmla="*/ 0 w 1"/>
                  <a:gd name="T1" fmla="*/ 948 h 948"/>
                  <a:gd name="T2" fmla="*/ 0 w 1"/>
                  <a:gd name="T3" fmla="*/ 0 h 948"/>
                  <a:gd name="T4" fmla="*/ 0 60000 65536"/>
                  <a:gd name="T5" fmla="*/ 0 60000 65536"/>
                  <a:gd name="T6" fmla="*/ 0 w 1"/>
                  <a:gd name="T7" fmla="*/ 0 h 948"/>
                  <a:gd name="T8" fmla="*/ 1 w 1"/>
                  <a:gd name="T9" fmla="*/ 948 h 948"/>
                </a:gdLst>
                <a:ahLst/>
                <a:cxnLst>
                  <a:cxn ang="T4">
                    <a:pos x="T0" y="T1"/>
                  </a:cxn>
                  <a:cxn ang="T5">
                    <a:pos x="T2" y="T3"/>
                  </a:cxn>
                </a:cxnLst>
                <a:rect l="T6" t="T7" r="T8" b="T9"/>
                <a:pathLst>
                  <a:path w="1" h="948">
                    <a:moveTo>
                      <a:pt x="0" y="948"/>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Line 99"/>
              <p:cNvSpPr>
                <a:spLocks noChangeShapeType="1"/>
              </p:cNvSpPr>
              <p:nvPr/>
            </p:nvSpPr>
            <p:spPr bwMode="auto">
              <a:xfrm flipV="1">
                <a:off x="2278" y="2820"/>
                <a:ext cx="104" cy="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100"/>
              <p:cNvSpPr>
                <a:spLocks noChangeShapeType="1"/>
              </p:cNvSpPr>
              <p:nvPr/>
            </p:nvSpPr>
            <p:spPr bwMode="auto">
              <a:xfrm flipV="1">
                <a:off x="2371"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101"/>
              <p:cNvSpPr>
                <a:spLocks noChangeShapeType="1"/>
              </p:cNvSpPr>
              <p:nvPr/>
            </p:nvSpPr>
            <p:spPr bwMode="auto">
              <a:xfrm>
                <a:off x="2365" y="2639"/>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03" name="Group 102"/>
              <p:cNvGrpSpPr/>
              <p:nvPr/>
            </p:nvGrpSpPr>
            <p:grpSpPr bwMode="auto">
              <a:xfrm>
                <a:off x="1467" y="1878"/>
                <a:ext cx="1756" cy="249"/>
                <a:chOff x="1467" y="1878"/>
                <a:chExt cx="1756" cy="249"/>
              </a:xfrm>
            </p:grpSpPr>
            <p:sp>
              <p:nvSpPr>
                <p:cNvPr id="104" name="Rectangle 103"/>
                <p:cNvSpPr>
                  <a:spLocks noChangeArrowheads="1"/>
                </p:cNvSpPr>
                <p:nvPr/>
              </p:nvSpPr>
              <p:spPr bwMode="auto">
                <a:xfrm>
                  <a:off x="2991"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1</a:t>
                  </a:r>
                  <a:endParaRPr lang="en-US" altLang="zh-CN" sz="1800" b="1"/>
                </a:p>
              </p:txBody>
            </p:sp>
            <p:sp>
              <p:nvSpPr>
                <p:cNvPr id="105" name="Freeform 104"/>
                <p:cNvSpPr/>
                <p:nvPr/>
              </p:nvSpPr>
              <p:spPr bwMode="auto">
                <a:xfrm>
                  <a:off x="1467" y="1878"/>
                  <a:ext cx="1485" cy="1"/>
                </a:xfrm>
                <a:custGeom>
                  <a:avLst/>
                  <a:gdLst>
                    <a:gd name="T0" fmla="*/ 0 w 1485"/>
                    <a:gd name="T1" fmla="*/ 0 h 1"/>
                    <a:gd name="T2" fmla="*/ 1485 w 1485"/>
                    <a:gd name="T3" fmla="*/ 0 h 1"/>
                    <a:gd name="T4" fmla="*/ 0 60000 65536"/>
                    <a:gd name="T5" fmla="*/ 0 60000 65536"/>
                    <a:gd name="T6" fmla="*/ 0 w 1485"/>
                    <a:gd name="T7" fmla="*/ 0 h 1"/>
                    <a:gd name="T8" fmla="*/ 1485 w 1485"/>
                    <a:gd name="T9" fmla="*/ 1 h 1"/>
                  </a:gdLst>
                  <a:ahLst/>
                  <a:cxnLst>
                    <a:cxn ang="T4">
                      <a:pos x="T0" y="T1"/>
                    </a:cxn>
                    <a:cxn ang="T5">
                      <a:pos x="T2" y="T3"/>
                    </a:cxn>
                  </a:cxnLst>
                  <a:rect l="T6" t="T7" r="T8" b="T9"/>
                  <a:pathLst>
                    <a:path w="1485" h="1">
                      <a:moveTo>
                        <a:pt x="0" y="0"/>
                      </a:moveTo>
                      <a:lnTo>
                        <a:pt x="14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Freeform 105"/>
                <p:cNvSpPr/>
                <p:nvPr/>
              </p:nvSpPr>
              <p:spPr bwMode="auto">
                <a:xfrm flipV="1">
                  <a:off x="2994"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107" name="Group 106"/>
          <p:cNvGrpSpPr/>
          <p:nvPr/>
        </p:nvGrpSpPr>
        <p:grpSpPr bwMode="auto">
          <a:xfrm>
            <a:off x="3767138" y="2809875"/>
            <a:ext cx="4725987" cy="1662113"/>
            <a:chOff x="1455" y="1776"/>
            <a:chExt cx="2977" cy="1047"/>
          </a:xfrm>
        </p:grpSpPr>
        <p:sp>
          <p:nvSpPr>
            <p:cNvPr id="108" name="Freeform 107"/>
            <p:cNvSpPr/>
            <p:nvPr/>
          </p:nvSpPr>
          <p:spPr bwMode="auto">
            <a:xfrm>
              <a:off x="4154" y="1776"/>
              <a:ext cx="6" cy="1044"/>
            </a:xfrm>
            <a:custGeom>
              <a:avLst/>
              <a:gdLst>
                <a:gd name="T0" fmla="*/ 6 w 6"/>
                <a:gd name="T1" fmla="*/ 1044 h 1044"/>
                <a:gd name="T2" fmla="*/ 0 w 6"/>
                <a:gd name="T3" fmla="*/ 0 h 1044"/>
                <a:gd name="T4" fmla="*/ 0 60000 65536"/>
                <a:gd name="T5" fmla="*/ 0 60000 65536"/>
                <a:gd name="T6" fmla="*/ 0 w 6"/>
                <a:gd name="T7" fmla="*/ 0 h 1044"/>
                <a:gd name="T8" fmla="*/ 6 w 6"/>
                <a:gd name="T9" fmla="*/ 1044 h 1044"/>
              </a:gdLst>
              <a:ahLst/>
              <a:cxnLst>
                <a:cxn ang="T4">
                  <a:pos x="T0" y="T1"/>
                </a:cxn>
                <a:cxn ang="T5">
                  <a:pos x="T2" y="T3"/>
                </a:cxn>
              </a:cxnLst>
              <a:rect l="T6" t="T7" r="T8" b="T9"/>
              <a:pathLst>
                <a:path w="6" h="1044">
                  <a:moveTo>
                    <a:pt x="6" y="104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108"/>
            <p:cNvSpPr>
              <a:spLocks noChangeShapeType="1"/>
            </p:cNvSpPr>
            <p:nvPr/>
          </p:nvSpPr>
          <p:spPr bwMode="auto">
            <a:xfrm flipV="1">
              <a:off x="3474" y="2814"/>
              <a:ext cx="110"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109"/>
            <p:cNvSpPr>
              <a:spLocks noChangeShapeType="1"/>
            </p:cNvSpPr>
            <p:nvPr/>
          </p:nvSpPr>
          <p:spPr bwMode="auto">
            <a:xfrm flipV="1">
              <a:off x="406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Freeform 110"/>
            <p:cNvSpPr/>
            <p:nvPr/>
          </p:nvSpPr>
          <p:spPr bwMode="auto">
            <a:xfrm>
              <a:off x="3573" y="2641"/>
              <a:ext cx="1" cy="182"/>
            </a:xfrm>
            <a:custGeom>
              <a:avLst/>
              <a:gdLst>
                <a:gd name="T0" fmla="*/ 0 w 1"/>
                <a:gd name="T1" fmla="*/ 182 h 182"/>
                <a:gd name="T2" fmla="*/ 1 w 1"/>
                <a:gd name="T3" fmla="*/ 0 h 182"/>
                <a:gd name="T4" fmla="*/ 0 60000 65536"/>
                <a:gd name="T5" fmla="*/ 0 60000 65536"/>
                <a:gd name="T6" fmla="*/ 0 w 1"/>
                <a:gd name="T7" fmla="*/ 0 h 182"/>
                <a:gd name="T8" fmla="*/ 1 w 1"/>
                <a:gd name="T9" fmla="*/ 182 h 182"/>
              </a:gdLst>
              <a:ahLst/>
              <a:cxnLst>
                <a:cxn ang="T4">
                  <a:pos x="T0" y="T1"/>
                </a:cxn>
                <a:cxn ang="T5">
                  <a:pos x="T2" y="T3"/>
                </a:cxn>
              </a:cxnLst>
              <a:rect l="T6" t="T7" r="T8" b="T9"/>
              <a:pathLst>
                <a:path w="1" h="182">
                  <a:moveTo>
                    <a:pt x="0" y="182"/>
                  </a:moveTo>
                  <a:lnTo>
                    <a:pt x="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Line 111"/>
            <p:cNvSpPr>
              <a:spLocks noChangeShapeType="1"/>
            </p:cNvSpPr>
            <p:nvPr/>
          </p:nvSpPr>
          <p:spPr bwMode="auto">
            <a:xfrm>
              <a:off x="3564" y="2628"/>
              <a:ext cx="589"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13" name="Group 112"/>
            <p:cNvGrpSpPr/>
            <p:nvPr/>
          </p:nvGrpSpPr>
          <p:grpSpPr bwMode="auto">
            <a:xfrm>
              <a:off x="1455" y="1779"/>
              <a:ext cx="2977" cy="348"/>
              <a:chOff x="1455" y="1779"/>
              <a:chExt cx="2977" cy="348"/>
            </a:xfrm>
          </p:grpSpPr>
          <p:sp>
            <p:nvSpPr>
              <p:cNvPr id="114" name="Freeform 113"/>
              <p:cNvSpPr/>
              <p:nvPr/>
            </p:nvSpPr>
            <p:spPr bwMode="auto">
              <a:xfrm>
                <a:off x="1455" y="1779"/>
                <a:ext cx="2712" cy="3"/>
              </a:xfrm>
              <a:custGeom>
                <a:avLst/>
                <a:gdLst>
                  <a:gd name="T0" fmla="*/ 0 w 2712"/>
                  <a:gd name="T1" fmla="*/ 0 h 3"/>
                  <a:gd name="T2" fmla="*/ 2712 w 2712"/>
                  <a:gd name="T3" fmla="*/ 3 h 3"/>
                  <a:gd name="T4" fmla="*/ 0 60000 65536"/>
                  <a:gd name="T5" fmla="*/ 0 60000 65536"/>
                  <a:gd name="T6" fmla="*/ 0 w 2712"/>
                  <a:gd name="T7" fmla="*/ 0 h 3"/>
                  <a:gd name="T8" fmla="*/ 2712 w 2712"/>
                  <a:gd name="T9" fmla="*/ 3 h 3"/>
                </a:gdLst>
                <a:ahLst/>
                <a:cxnLst>
                  <a:cxn ang="T4">
                    <a:pos x="T0" y="T1"/>
                  </a:cxn>
                  <a:cxn ang="T5">
                    <a:pos x="T2" y="T3"/>
                  </a:cxn>
                </a:cxnLst>
                <a:rect l="T6" t="T7" r="T8" b="T9"/>
                <a:pathLst>
                  <a:path w="2712" h="3">
                    <a:moveTo>
                      <a:pt x="0" y="0"/>
                    </a:moveTo>
                    <a:lnTo>
                      <a:pt x="2712" y="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Rectangle 114"/>
              <p:cNvSpPr>
                <a:spLocks noChangeArrowheads="1"/>
              </p:cNvSpPr>
              <p:nvPr/>
            </p:nvSpPr>
            <p:spPr bwMode="auto">
              <a:xfrm>
                <a:off x="4200"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2</a:t>
                </a:r>
                <a:endParaRPr lang="en-US" altLang="zh-CN" sz="1800" b="1"/>
              </a:p>
            </p:txBody>
          </p:sp>
          <p:sp>
            <p:nvSpPr>
              <p:cNvPr id="116" name="Freeform 115"/>
              <p:cNvSpPr/>
              <p:nvPr/>
            </p:nvSpPr>
            <p:spPr bwMode="auto">
              <a:xfrm flipV="1">
                <a:off x="4200"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16"/>
          <p:cNvGrpSpPr/>
          <p:nvPr/>
        </p:nvGrpSpPr>
        <p:grpSpPr bwMode="auto">
          <a:xfrm>
            <a:off x="3762375" y="2682875"/>
            <a:ext cx="6554788" cy="1778000"/>
            <a:chOff x="1452" y="1696"/>
            <a:chExt cx="4129" cy="1120"/>
          </a:xfrm>
        </p:grpSpPr>
        <p:sp>
          <p:nvSpPr>
            <p:cNvPr id="118" name="Line 117"/>
            <p:cNvSpPr>
              <a:spLocks noChangeShapeType="1"/>
            </p:cNvSpPr>
            <p:nvPr/>
          </p:nvSpPr>
          <p:spPr bwMode="auto">
            <a:xfrm flipV="1">
              <a:off x="4642"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118"/>
            <p:cNvSpPr>
              <a:spLocks noChangeShapeType="1"/>
            </p:cNvSpPr>
            <p:nvPr/>
          </p:nvSpPr>
          <p:spPr bwMode="auto">
            <a:xfrm flipV="1">
              <a:off x="521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119"/>
            <p:cNvSpPr>
              <a:spLocks noChangeShapeType="1"/>
            </p:cNvSpPr>
            <p:nvPr/>
          </p:nvSpPr>
          <p:spPr bwMode="auto">
            <a:xfrm flipV="1">
              <a:off x="4732" y="2628"/>
              <a:ext cx="1"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120"/>
            <p:cNvSpPr>
              <a:spLocks noChangeShapeType="1"/>
            </p:cNvSpPr>
            <p:nvPr/>
          </p:nvSpPr>
          <p:spPr bwMode="auto">
            <a:xfrm>
              <a:off x="4726" y="2628"/>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 name="Line 121"/>
            <p:cNvSpPr>
              <a:spLocks noChangeShapeType="1"/>
            </p:cNvSpPr>
            <p:nvPr/>
          </p:nvSpPr>
          <p:spPr bwMode="auto">
            <a:xfrm flipH="1" flipV="1">
              <a:off x="5308" y="1696"/>
              <a:ext cx="4" cy="11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3" name="Group 122"/>
            <p:cNvGrpSpPr/>
            <p:nvPr/>
          </p:nvGrpSpPr>
          <p:grpSpPr bwMode="auto">
            <a:xfrm>
              <a:off x="1452" y="1698"/>
              <a:ext cx="4129" cy="429"/>
              <a:chOff x="1452" y="1698"/>
              <a:chExt cx="4129" cy="429"/>
            </a:xfrm>
          </p:grpSpPr>
          <p:sp>
            <p:nvSpPr>
              <p:cNvPr id="124" name="Freeform 123"/>
              <p:cNvSpPr/>
              <p:nvPr/>
            </p:nvSpPr>
            <p:spPr bwMode="auto">
              <a:xfrm>
                <a:off x="1452" y="1698"/>
                <a:ext cx="3870" cy="1"/>
              </a:xfrm>
              <a:custGeom>
                <a:avLst/>
                <a:gdLst>
                  <a:gd name="T0" fmla="*/ 0 w 3870"/>
                  <a:gd name="T1" fmla="*/ 0 h 1"/>
                  <a:gd name="T2" fmla="*/ 3870 w 3870"/>
                  <a:gd name="T3" fmla="*/ 0 h 1"/>
                  <a:gd name="T4" fmla="*/ 0 60000 65536"/>
                  <a:gd name="T5" fmla="*/ 0 60000 65536"/>
                  <a:gd name="T6" fmla="*/ 0 w 3870"/>
                  <a:gd name="T7" fmla="*/ 0 h 1"/>
                  <a:gd name="T8" fmla="*/ 3870 w 3870"/>
                  <a:gd name="T9" fmla="*/ 1 h 1"/>
                </a:gdLst>
                <a:ahLst/>
                <a:cxnLst>
                  <a:cxn ang="T4">
                    <a:pos x="T0" y="T1"/>
                  </a:cxn>
                  <a:cxn ang="T5">
                    <a:pos x="T2" y="T3"/>
                  </a:cxn>
                </a:cxnLst>
                <a:rect l="T6" t="T7" r="T8" b="T9"/>
                <a:pathLst>
                  <a:path w="3870" h="1">
                    <a:moveTo>
                      <a:pt x="0" y="0"/>
                    </a:moveTo>
                    <a:lnTo>
                      <a:pt x="387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Rectangle 124"/>
              <p:cNvSpPr>
                <a:spLocks noChangeArrowheads="1"/>
              </p:cNvSpPr>
              <p:nvPr/>
            </p:nvSpPr>
            <p:spPr bwMode="auto">
              <a:xfrm>
                <a:off x="534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3</a:t>
                </a:r>
                <a:endParaRPr lang="en-US" altLang="zh-CN" sz="1800" b="1"/>
              </a:p>
            </p:txBody>
          </p:sp>
          <p:sp>
            <p:nvSpPr>
              <p:cNvPr id="126" name="Freeform 125"/>
              <p:cNvSpPr/>
              <p:nvPr/>
            </p:nvSpPr>
            <p:spPr bwMode="auto">
              <a:xfrm flipV="1">
                <a:off x="5343"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27" name="Group 126"/>
          <p:cNvGrpSpPr/>
          <p:nvPr/>
        </p:nvGrpSpPr>
        <p:grpSpPr bwMode="auto">
          <a:xfrm>
            <a:off x="3203575" y="2605088"/>
            <a:ext cx="574675" cy="622300"/>
            <a:chOff x="1100" y="1647"/>
            <a:chExt cx="362" cy="392"/>
          </a:xfrm>
        </p:grpSpPr>
        <p:sp>
          <p:nvSpPr>
            <p:cNvPr id="128" name="Rectangle 127"/>
            <p:cNvSpPr>
              <a:spLocks noChangeArrowheads="1"/>
            </p:cNvSpPr>
            <p:nvPr/>
          </p:nvSpPr>
          <p:spPr bwMode="auto">
            <a:xfrm>
              <a:off x="1100" y="1651"/>
              <a:ext cx="298" cy="388"/>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Rectangle 128"/>
            <p:cNvSpPr>
              <a:spLocks noChangeArrowheads="1"/>
            </p:cNvSpPr>
            <p:nvPr/>
          </p:nvSpPr>
          <p:spPr bwMode="auto">
            <a:xfrm>
              <a:off x="1103" y="1647"/>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片选</a:t>
              </a:r>
            </a:p>
          </p:txBody>
        </p:sp>
        <p:sp>
          <p:nvSpPr>
            <p:cNvPr id="130" name="Rectangle 129"/>
            <p:cNvSpPr>
              <a:spLocks noChangeArrowheads="1"/>
            </p:cNvSpPr>
            <p:nvPr/>
          </p:nvSpPr>
          <p:spPr bwMode="auto">
            <a:xfrm>
              <a:off x="1103" y="1835"/>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译码</a:t>
              </a:r>
            </a:p>
          </p:txBody>
        </p:sp>
        <p:sp>
          <p:nvSpPr>
            <p:cNvPr id="131" name="Oval 130"/>
            <p:cNvSpPr>
              <a:spLocks noChangeArrowheads="1"/>
            </p:cNvSpPr>
            <p:nvPr/>
          </p:nvSpPr>
          <p:spPr bwMode="auto">
            <a:xfrm>
              <a:off x="1397" y="1673"/>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131"/>
            <p:cNvSpPr>
              <a:spLocks noChangeArrowheads="1"/>
            </p:cNvSpPr>
            <p:nvPr/>
          </p:nvSpPr>
          <p:spPr bwMode="auto">
            <a:xfrm>
              <a:off x="1403" y="1754"/>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132"/>
            <p:cNvSpPr>
              <a:spLocks noChangeArrowheads="1"/>
            </p:cNvSpPr>
            <p:nvPr/>
          </p:nvSpPr>
          <p:spPr bwMode="auto">
            <a:xfrm>
              <a:off x="1403" y="184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Oval 133"/>
            <p:cNvSpPr>
              <a:spLocks noChangeArrowheads="1"/>
            </p:cNvSpPr>
            <p:nvPr/>
          </p:nvSpPr>
          <p:spPr bwMode="auto">
            <a:xfrm>
              <a:off x="1406" y="1931"/>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5" name="Group 134"/>
          <p:cNvGrpSpPr/>
          <p:nvPr/>
        </p:nvGrpSpPr>
        <p:grpSpPr bwMode="auto">
          <a:xfrm>
            <a:off x="2647950" y="3424238"/>
            <a:ext cx="7061200" cy="985837"/>
            <a:chOff x="750" y="2163"/>
            <a:chExt cx="4448" cy="621"/>
          </a:xfrm>
        </p:grpSpPr>
        <p:grpSp>
          <p:nvGrpSpPr>
            <p:cNvPr id="136" name="Group 135"/>
            <p:cNvGrpSpPr/>
            <p:nvPr/>
          </p:nvGrpSpPr>
          <p:grpSpPr bwMode="auto">
            <a:xfrm>
              <a:off x="750" y="2169"/>
              <a:ext cx="354" cy="615"/>
              <a:chOff x="750" y="2169"/>
              <a:chExt cx="354" cy="615"/>
            </a:xfrm>
          </p:grpSpPr>
          <p:sp>
            <p:nvSpPr>
              <p:cNvPr id="172" name="Line 136"/>
              <p:cNvSpPr>
                <a:spLocks noChangeShapeType="1"/>
              </p:cNvSpPr>
              <p:nvPr/>
            </p:nvSpPr>
            <p:spPr bwMode="auto">
              <a:xfrm flipV="1">
                <a:off x="834" y="2254"/>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3" name="Line 137"/>
              <p:cNvSpPr>
                <a:spLocks noChangeShapeType="1"/>
              </p:cNvSpPr>
              <p:nvPr/>
            </p:nvSpPr>
            <p:spPr bwMode="auto">
              <a:xfrm flipV="1">
                <a:off x="750" y="2169"/>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4" name="Line 138"/>
              <p:cNvSpPr>
                <a:spLocks noChangeShapeType="1"/>
              </p:cNvSpPr>
              <p:nvPr/>
            </p:nvSpPr>
            <p:spPr bwMode="auto">
              <a:xfrm flipV="1">
                <a:off x="1056" y="2546"/>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5" name="Text Box 139"/>
              <p:cNvSpPr txBox="1">
                <a:spLocks noChangeArrowheads="1"/>
              </p:cNvSpPr>
              <p:nvPr/>
            </p:nvSpPr>
            <p:spPr bwMode="auto">
              <a:xfrm>
                <a:off x="79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7" name="Group 140"/>
            <p:cNvGrpSpPr/>
            <p:nvPr/>
          </p:nvGrpSpPr>
          <p:grpSpPr bwMode="auto">
            <a:xfrm>
              <a:off x="1340" y="2174"/>
              <a:ext cx="352" cy="610"/>
              <a:chOff x="1340" y="2174"/>
              <a:chExt cx="352" cy="610"/>
            </a:xfrm>
          </p:grpSpPr>
          <p:sp>
            <p:nvSpPr>
              <p:cNvPr id="168" name="Line 141"/>
              <p:cNvSpPr>
                <a:spLocks noChangeShapeType="1"/>
              </p:cNvSpPr>
              <p:nvPr/>
            </p:nvSpPr>
            <p:spPr bwMode="auto">
              <a:xfrm flipV="1">
                <a:off x="1424" y="2259"/>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9" name="Line 142"/>
              <p:cNvSpPr>
                <a:spLocks noChangeShapeType="1"/>
              </p:cNvSpPr>
              <p:nvPr/>
            </p:nvSpPr>
            <p:spPr bwMode="auto">
              <a:xfrm flipV="1">
                <a:off x="1340" y="2174"/>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0" name="Line 143"/>
              <p:cNvSpPr>
                <a:spLocks noChangeShapeType="1"/>
              </p:cNvSpPr>
              <p:nvPr/>
            </p:nvSpPr>
            <p:spPr bwMode="auto">
              <a:xfrm flipV="1">
                <a:off x="1646" y="2551"/>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1" name="Text Box 144"/>
              <p:cNvSpPr txBox="1">
                <a:spLocks noChangeArrowheads="1"/>
              </p:cNvSpPr>
              <p:nvPr/>
            </p:nvSpPr>
            <p:spPr bwMode="auto">
              <a:xfrm>
                <a:off x="13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8" name="Group 145"/>
            <p:cNvGrpSpPr/>
            <p:nvPr/>
          </p:nvGrpSpPr>
          <p:grpSpPr bwMode="auto">
            <a:xfrm>
              <a:off x="1917" y="2166"/>
              <a:ext cx="337" cy="611"/>
              <a:chOff x="1917" y="2166"/>
              <a:chExt cx="337" cy="611"/>
            </a:xfrm>
          </p:grpSpPr>
          <p:sp>
            <p:nvSpPr>
              <p:cNvPr id="164" name="Line 146"/>
              <p:cNvSpPr>
                <a:spLocks noChangeShapeType="1"/>
              </p:cNvSpPr>
              <p:nvPr/>
            </p:nvSpPr>
            <p:spPr bwMode="auto">
              <a:xfrm flipV="1">
                <a:off x="2001" y="2251"/>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147"/>
              <p:cNvSpPr>
                <a:spLocks noChangeShapeType="1"/>
              </p:cNvSpPr>
              <p:nvPr/>
            </p:nvSpPr>
            <p:spPr bwMode="auto">
              <a:xfrm flipV="1">
                <a:off x="1917" y="2166"/>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6" name="Line 148"/>
              <p:cNvSpPr>
                <a:spLocks noChangeShapeType="1"/>
              </p:cNvSpPr>
              <p:nvPr/>
            </p:nvSpPr>
            <p:spPr bwMode="auto">
              <a:xfrm flipV="1">
                <a:off x="2223" y="2543"/>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7" name="Text Box 149"/>
              <p:cNvSpPr txBox="1">
                <a:spLocks noChangeArrowheads="1"/>
              </p:cNvSpPr>
              <p:nvPr/>
            </p:nvSpPr>
            <p:spPr bwMode="auto">
              <a:xfrm>
                <a:off x="1978" y="252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endParaRPr lang="zh-CN" altLang="en-US" sz="2000" b="1">
                  <a:latin typeface="宋体" panose="02010600030101010101" pitchFamily="2" charset="-122"/>
                </a:endParaRPr>
              </a:p>
            </p:txBody>
          </p:sp>
        </p:grpSp>
        <p:grpSp>
          <p:nvGrpSpPr>
            <p:cNvPr id="139" name="Group 150"/>
            <p:cNvGrpSpPr/>
            <p:nvPr/>
          </p:nvGrpSpPr>
          <p:grpSpPr bwMode="auto">
            <a:xfrm>
              <a:off x="2481" y="2171"/>
              <a:ext cx="359" cy="613"/>
              <a:chOff x="2481" y="2171"/>
              <a:chExt cx="359" cy="613"/>
            </a:xfrm>
          </p:grpSpPr>
          <p:sp>
            <p:nvSpPr>
              <p:cNvPr id="160" name="Line 151"/>
              <p:cNvSpPr>
                <a:spLocks noChangeShapeType="1"/>
              </p:cNvSpPr>
              <p:nvPr/>
            </p:nvSpPr>
            <p:spPr bwMode="auto">
              <a:xfrm flipV="1">
                <a:off x="2565"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152"/>
              <p:cNvSpPr>
                <a:spLocks noChangeShapeType="1"/>
              </p:cNvSpPr>
              <p:nvPr/>
            </p:nvSpPr>
            <p:spPr bwMode="auto">
              <a:xfrm flipV="1">
                <a:off x="2481" y="2171"/>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153"/>
              <p:cNvSpPr>
                <a:spLocks noChangeShapeType="1"/>
              </p:cNvSpPr>
              <p:nvPr/>
            </p:nvSpPr>
            <p:spPr bwMode="auto">
              <a:xfrm flipV="1">
                <a:off x="2787"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3" name="Text Box 154"/>
              <p:cNvSpPr txBox="1">
                <a:spLocks noChangeArrowheads="1"/>
              </p:cNvSpPr>
              <p:nvPr/>
            </p:nvSpPr>
            <p:spPr bwMode="auto">
              <a:xfrm>
                <a:off x="25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40" name="Group 155"/>
            <p:cNvGrpSpPr/>
            <p:nvPr/>
          </p:nvGrpSpPr>
          <p:grpSpPr bwMode="auto">
            <a:xfrm>
              <a:off x="3093" y="2178"/>
              <a:ext cx="347" cy="606"/>
              <a:chOff x="3093" y="2178"/>
              <a:chExt cx="347" cy="606"/>
            </a:xfrm>
          </p:grpSpPr>
          <p:sp>
            <p:nvSpPr>
              <p:cNvPr id="156" name="Line 156"/>
              <p:cNvSpPr>
                <a:spLocks noChangeShapeType="1"/>
              </p:cNvSpPr>
              <p:nvPr/>
            </p:nvSpPr>
            <p:spPr bwMode="auto">
              <a:xfrm flipV="1">
                <a:off x="3176"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7" name="Freeform 157"/>
              <p:cNvSpPr/>
              <p:nvPr/>
            </p:nvSpPr>
            <p:spPr bwMode="auto">
              <a:xfrm>
                <a:off x="3093" y="2178"/>
                <a:ext cx="1" cy="561"/>
              </a:xfrm>
              <a:custGeom>
                <a:avLst/>
                <a:gdLst>
                  <a:gd name="T0" fmla="*/ 0 w 1"/>
                  <a:gd name="T1" fmla="*/ 561 h 561"/>
                  <a:gd name="T2" fmla="*/ 0 w 1"/>
                  <a:gd name="T3" fmla="*/ 0 h 561"/>
                  <a:gd name="T4" fmla="*/ 0 60000 65536"/>
                  <a:gd name="T5" fmla="*/ 0 60000 65536"/>
                  <a:gd name="T6" fmla="*/ 0 w 1"/>
                  <a:gd name="T7" fmla="*/ 0 h 561"/>
                  <a:gd name="T8" fmla="*/ 1 w 1"/>
                  <a:gd name="T9" fmla="*/ 561 h 561"/>
                </a:gdLst>
                <a:ahLst/>
                <a:cxnLst>
                  <a:cxn ang="T4">
                    <a:pos x="T0" y="T1"/>
                  </a:cxn>
                  <a:cxn ang="T5">
                    <a:pos x="T2" y="T3"/>
                  </a:cxn>
                </a:cxnLst>
                <a:rect l="T6" t="T7" r="T8" b="T9"/>
                <a:pathLst>
                  <a:path w="1" h="561">
                    <a:moveTo>
                      <a:pt x="0" y="561"/>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Line 158"/>
              <p:cNvSpPr>
                <a:spLocks noChangeShapeType="1"/>
              </p:cNvSpPr>
              <p:nvPr/>
            </p:nvSpPr>
            <p:spPr bwMode="auto">
              <a:xfrm flipV="1">
                <a:off x="3398"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9" name="Text Box 159"/>
              <p:cNvSpPr txBox="1">
                <a:spLocks noChangeArrowheads="1"/>
              </p:cNvSpPr>
              <p:nvPr/>
            </p:nvSpPr>
            <p:spPr bwMode="auto">
              <a:xfrm>
                <a:off x="31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1" name="Group 160"/>
            <p:cNvGrpSpPr/>
            <p:nvPr/>
          </p:nvGrpSpPr>
          <p:grpSpPr bwMode="auto">
            <a:xfrm>
              <a:off x="3695" y="2163"/>
              <a:ext cx="349" cy="621"/>
              <a:chOff x="3695" y="2163"/>
              <a:chExt cx="349" cy="621"/>
            </a:xfrm>
          </p:grpSpPr>
          <p:sp>
            <p:nvSpPr>
              <p:cNvPr id="152" name="Line 161"/>
              <p:cNvSpPr>
                <a:spLocks noChangeShapeType="1"/>
              </p:cNvSpPr>
              <p:nvPr/>
            </p:nvSpPr>
            <p:spPr bwMode="auto">
              <a:xfrm flipV="1">
                <a:off x="3779" y="224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162"/>
              <p:cNvSpPr>
                <a:spLocks noChangeShapeType="1"/>
              </p:cNvSpPr>
              <p:nvPr/>
            </p:nvSpPr>
            <p:spPr bwMode="auto">
              <a:xfrm flipV="1">
                <a:off x="3695" y="2163"/>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163"/>
              <p:cNvSpPr>
                <a:spLocks noChangeShapeType="1"/>
              </p:cNvSpPr>
              <p:nvPr/>
            </p:nvSpPr>
            <p:spPr bwMode="auto">
              <a:xfrm flipV="1">
                <a:off x="4001" y="254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5" name="Text Box 164"/>
              <p:cNvSpPr txBox="1">
                <a:spLocks noChangeArrowheads="1"/>
              </p:cNvSpPr>
              <p:nvPr/>
            </p:nvSpPr>
            <p:spPr bwMode="auto">
              <a:xfrm>
                <a:off x="373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2" name="Group 165"/>
            <p:cNvGrpSpPr/>
            <p:nvPr/>
          </p:nvGrpSpPr>
          <p:grpSpPr bwMode="auto">
            <a:xfrm>
              <a:off x="4246" y="2168"/>
              <a:ext cx="346" cy="616"/>
              <a:chOff x="4246" y="2168"/>
              <a:chExt cx="346" cy="616"/>
            </a:xfrm>
          </p:grpSpPr>
          <p:sp>
            <p:nvSpPr>
              <p:cNvPr id="148" name="Freeform 166"/>
              <p:cNvSpPr/>
              <p:nvPr/>
            </p:nvSpPr>
            <p:spPr bwMode="auto">
              <a:xfrm>
                <a:off x="4326" y="2250"/>
                <a:ext cx="4" cy="497"/>
              </a:xfrm>
              <a:custGeom>
                <a:avLst/>
                <a:gdLst>
                  <a:gd name="T0" fmla="*/ 4 w 4"/>
                  <a:gd name="T1" fmla="*/ 497 h 497"/>
                  <a:gd name="T2" fmla="*/ 0 w 4"/>
                  <a:gd name="T3" fmla="*/ 0 h 497"/>
                  <a:gd name="T4" fmla="*/ 0 60000 65536"/>
                  <a:gd name="T5" fmla="*/ 0 60000 65536"/>
                  <a:gd name="T6" fmla="*/ 0 w 4"/>
                  <a:gd name="T7" fmla="*/ 0 h 497"/>
                  <a:gd name="T8" fmla="*/ 4 w 4"/>
                  <a:gd name="T9" fmla="*/ 497 h 497"/>
                </a:gdLst>
                <a:ahLst/>
                <a:cxnLst>
                  <a:cxn ang="T4">
                    <a:pos x="T0" y="T1"/>
                  </a:cxn>
                  <a:cxn ang="T5">
                    <a:pos x="T2" y="T3"/>
                  </a:cxn>
                </a:cxnLst>
                <a:rect l="T6" t="T7" r="T8" b="T9"/>
                <a:pathLst>
                  <a:path w="4" h="497">
                    <a:moveTo>
                      <a:pt x="4" y="497"/>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Line 167"/>
              <p:cNvSpPr>
                <a:spLocks noChangeShapeType="1"/>
              </p:cNvSpPr>
              <p:nvPr/>
            </p:nvSpPr>
            <p:spPr bwMode="auto">
              <a:xfrm flipV="1">
                <a:off x="4246" y="2168"/>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168"/>
              <p:cNvSpPr>
                <a:spLocks noChangeShapeType="1"/>
              </p:cNvSpPr>
              <p:nvPr/>
            </p:nvSpPr>
            <p:spPr bwMode="auto">
              <a:xfrm flipV="1">
                <a:off x="4552" y="2545"/>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1" name="Text Box 169"/>
              <p:cNvSpPr txBox="1">
                <a:spLocks noChangeArrowheads="1"/>
              </p:cNvSpPr>
              <p:nvPr/>
            </p:nvSpPr>
            <p:spPr bwMode="auto">
              <a:xfrm>
                <a:off x="42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3" name="Group 170"/>
            <p:cNvGrpSpPr/>
            <p:nvPr/>
          </p:nvGrpSpPr>
          <p:grpSpPr bwMode="auto">
            <a:xfrm>
              <a:off x="4845" y="2175"/>
              <a:ext cx="353" cy="609"/>
              <a:chOff x="4845" y="2175"/>
              <a:chExt cx="353" cy="609"/>
            </a:xfrm>
          </p:grpSpPr>
          <p:sp>
            <p:nvSpPr>
              <p:cNvPr id="144" name="Line 171"/>
              <p:cNvSpPr>
                <a:spLocks noChangeShapeType="1"/>
              </p:cNvSpPr>
              <p:nvPr/>
            </p:nvSpPr>
            <p:spPr bwMode="auto">
              <a:xfrm flipV="1">
                <a:off x="4933" y="225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5" name="Freeform 172"/>
              <p:cNvSpPr/>
              <p:nvPr/>
            </p:nvSpPr>
            <p:spPr bwMode="auto">
              <a:xfrm>
                <a:off x="4845" y="2175"/>
                <a:ext cx="4" cy="570"/>
              </a:xfrm>
              <a:custGeom>
                <a:avLst/>
                <a:gdLst>
                  <a:gd name="T0" fmla="*/ 4 w 4"/>
                  <a:gd name="T1" fmla="*/ 570 h 570"/>
                  <a:gd name="T2" fmla="*/ 0 w 4"/>
                  <a:gd name="T3" fmla="*/ 0 h 570"/>
                  <a:gd name="T4" fmla="*/ 0 60000 65536"/>
                  <a:gd name="T5" fmla="*/ 0 60000 65536"/>
                  <a:gd name="T6" fmla="*/ 0 w 4"/>
                  <a:gd name="T7" fmla="*/ 0 h 570"/>
                  <a:gd name="T8" fmla="*/ 4 w 4"/>
                  <a:gd name="T9" fmla="*/ 570 h 570"/>
                </a:gdLst>
                <a:ahLst/>
                <a:cxnLst>
                  <a:cxn ang="T4">
                    <a:pos x="T0" y="T1"/>
                  </a:cxn>
                  <a:cxn ang="T5">
                    <a:pos x="T2" y="T3"/>
                  </a:cxn>
                </a:cxnLst>
                <a:rect l="T6" t="T7" r="T8" b="T9"/>
                <a:pathLst>
                  <a:path w="4" h="570">
                    <a:moveTo>
                      <a:pt x="4" y="5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Line 173"/>
              <p:cNvSpPr>
                <a:spLocks noChangeShapeType="1"/>
              </p:cNvSpPr>
              <p:nvPr/>
            </p:nvSpPr>
            <p:spPr bwMode="auto">
              <a:xfrm flipV="1">
                <a:off x="5155" y="255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7" name="Text Box 174"/>
              <p:cNvSpPr txBox="1">
                <a:spLocks noChangeArrowheads="1"/>
              </p:cNvSpPr>
              <p:nvPr/>
            </p:nvSpPr>
            <p:spPr bwMode="auto">
              <a:xfrm>
                <a:off x="4890"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grpSp>
        <p:nvGrpSpPr>
          <p:cNvPr id="176" name="Group 176"/>
          <p:cNvGrpSpPr/>
          <p:nvPr/>
        </p:nvGrpSpPr>
        <p:grpSpPr bwMode="auto">
          <a:xfrm>
            <a:off x="3248025" y="4668838"/>
            <a:ext cx="6664325" cy="19050"/>
            <a:chOff x="1128" y="2947"/>
            <a:chExt cx="4198" cy="12"/>
          </a:xfrm>
        </p:grpSpPr>
        <p:grpSp>
          <p:nvGrpSpPr>
            <p:cNvPr id="177" name="Group 177"/>
            <p:cNvGrpSpPr/>
            <p:nvPr/>
          </p:nvGrpSpPr>
          <p:grpSpPr bwMode="auto">
            <a:xfrm>
              <a:off x="1128" y="2947"/>
              <a:ext cx="4198" cy="12"/>
              <a:chOff x="1128" y="2947"/>
              <a:chExt cx="4198" cy="12"/>
            </a:xfrm>
          </p:grpSpPr>
          <p:grpSp>
            <p:nvGrpSpPr>
              <p:cNvPr id="179" name="Group 178"/>
              <p:cNvGrpSpPr/>
              <p:nvPr/>
            </p:nvGrpSpPr>
            <p:grpSpPr bwMode="auto">
              <a:xfrm>
                <a:off x="2858" y="2947"/>
                <a:ext cx="1318" cy="12"/>
                <a:chOff x="2858" y="2947"/>
                <a:chExt cx="1318" cy="12"/>
              </a:xfrm>
            </p:grpSpPr>
            <p:sp>
              <p:nvSpPr>
                <p:cNvPr id="187" name="Line 179"/>
                <p:cNvSpPr>
                  <a:spLocks noChangeShapeType="1"/>
                </p:cNvSpPr>
                <p:nvPr/>
              </p:nvSpPr>
              <p:spPr bwMode="auto">
                <a:xfrm>
                  <a:off x="285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 name="Line 180"/>
                <p:cNvSpPr>
                  <a:spLocks noChangeShapeType="1"/>
                </p:cNvSpPr>
                <p:nvPr/>
              </p:nvSpPr>
              <p:spPr bwMode="auto">
                <a:xfrm>
                  <a:off x="3477"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 name="Line 181"/>
                <p:cNvSpPr>
                  <a:spLocks noChangeShapeType="1"/>
                </p:cNvSpPr>
                <p:nvPr/>
              </p:nvSpPr>
              <p:spPr bwMode="auto">
                <a:xfrm>
                  <a:off x="407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0" name="Group 182"/>
              <p:cNvGrpSpPr/>
              <p:nvPr/>
            </p:nvGrpSpPr>
            <p:grpSpPr bwMode="auto">
              <a:xfrm>
                <a:off x="1128" y="2947"/>
                <a:ext cx="4198" cy="12"/>
                <a:chOff x="1128" y="2947"/>
                <a:chExt cx="4198" cy="12"/>
              </a:xfrm>
            </p:grpSpPr>
            <p:sp>
              <p:nvSpPr>
                <p:cNvPr id="181" name="Line 183"/>
                <p:cNvSpPr>
                  <a:spLocks noChangeShapeType="1"/>
                </p:cNvSpPr>
                <p:nvPr/>
              </p:nvSpPr>
              <p:spPr bwMode="auto">
                <a:xfrm>
                  <a:off x="227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2" name="Group 184"/>
                <p:cNvGrpSpPr/>
                <p:nvPr/>
              </p:nvGrpSpPr>
              <p:grpSpPr bwMode="auto">
                <a:xfrm>
                  <a:off x="1128" y="2947"/>
                  <a:ext cx="4198" cy="12"/>
                  <a:chOff x="1128" y="2947"/>
                  <a:chExt cx="4198" cy="12"/>
                </a:xfrm>
              </p:grpSpPr>
              <p:sp>
                <p:nvSpPr>
                  <p:cNvPr id="183" name="Line 185"/>
                  <p:cNvSpPr>
                    <a:spLocks noChangeShapeType="1"/>
                  </p:cNvSpPr>
                  <p:nvPr/>
                </p:nvSpPr>
                <p:spPr bwMode="auto">
                  <a:xfrm>
                    <a:off x="170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 name="Group 186"/>
                  <p:cNvGrpSpPr/>
                  <p:nvPr/>
                </p:nvGrpSpPr>
                <p:grpSpPr bwMode="auto">
                  <a:xfrm>
                    <a:off x="1128" y="2947"/>
                    <a:ext cx="4198" cy="12"/>
                    <a:chOff x="1128" y="2947"/>
                    <a:chExt cx="4198" cy="12"/>
                  </a:xfrm>
                </p:grpSpPr>
                <p:sp>
                  <p:nvSpPr>
                    <p:cNvPr id="185" name="Line 187"/>
                    <p:cNvSpPr>
                      <a:spLocks noChangeShapeType="1"/>
                    </p:cNvSpPr>
                    <p:nvPr/>
                  </p:nvSpPr>
                  <p:spPr bwMode="auto">
                    <a:xfrm>
                      <a:off x="112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 name="Line 188"/>
                    <p:cNvSpPr>
                      <a:spLocks noChangeShapeType="1"/>
                    </p:cNvSpPr>
                    <p:nvPr/>
                  </p:nvSpPr>
                  <p:spPr bwMode="auto">
                    <a:xfrm>
                      <a:off x="522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78" name="Line 189"/>
            <p:cNvSpPr>
              <a:spLocks noChangeShapeType="1"/>
            </p:cNvSpPr>
            <p:nvPr/>
          </p:nvSpPr>
          <p:spPr bwMode="auto">
            <a:xfrm>
              <a:off x="464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0" name="Group 190"/>
          <p:cNvGrpSpPr/>
          <p:nvPr/>
        </p:nvGrpSpPr>
        <p:grpSpPr bwMode="auto">
          <a:xfrm>
            <a:off x="2506663" y="4349750"/>
            <a:ext cx="7224712" cy="407988"/>
            <a:chOff x="661" y="2746"/>
            <a:chExt cx="4551" cy="257"/>
          </a:xfrm>
        </p:grpSpPr>
        <p:grpSp>
          <p:nvGrpSpPr>
            <p:cNvPr id="191" name="Group 191"/>
            <p:cNvGrpSpPr/>
            <p:nvPr/>
          </p:nvGrpSpPr>
          <p:grpSpPr bwMode="auto">
            <a:xfrm>
              <a:off x="661" y="2746"/>
              <a:ext cx="4551" cy="257"/>
              <a:chOff x="661" y="2746"/>
              <a:chExt cx="4551" cy="257"/>
            </a:xfrm>
          </p:grpSpPr>
          <p:sp>
            <p:nvSpPr>
              <p:cNvPr id="193" name="Rectangle 192"/>
              <p:cNvSpPr>
                <a:spLocks noChangeArrowheads="1"/>
              </p:cNvSpPr>
              <p:nvPr/>
            </p:nvSpPr>
            <p:spPr bwMode="auto">
              <a:xfrm>
                <a:off x="690"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nvGrpSpPr>
              <p:cNvPr id="194" name="Group 193"/>
              <p:cNvGrpSpPr/>
              <p:nvPr/>
            </p:nvGrpSpPr>
            <p:grpSpPr bwMode="auto">
              <a:xfrm>
                <a:off x="661" y="2746"/>
                <a:ext cx="4551" cy="257"/>
                <a:chOff x="661" y="2746"/>
                <a:chExt cx="4551" cy="257"/>
              </a:xfrm>
            </p:grpSpPr>
            <p:sp>
              <p:nvSpPr>
                <p:cNvPr id="201" name="Rectangle 194"/>
                <p:cNvSpPr>
                  <a:spLocks noChangeArrowheads="1"/>
                </p:cNvSpPr>
                <p:nvPr/>
              </p:nvSpPr>
              <p:spPr bwMode="auto">
                <a:xfrm>
                  <a:off x="661" y="2746"/>
                  <a:ext cx="463"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Rectangle 195"/>
                <p:cNvSpPr>
                  <a:spLocks noChangeArrowheads="1"/>
                </p:cNvSpPr>
                <p:nvPr/>
              </p:nvSpPr>
              <p:spPr bwMode="auto">
                <a:xfrm>
                  <a:off x="1853"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Rectangle 196"/>
                <p:cNvSpPr>
                  <a:spLocks noChangeArrowheads="1"/>
                </p:cNvSpPr>
                <p:nvPr/>
              </p:nvSpPr>
              <p:spPr bwMode="auto">
                <a:xfrm>
                  <a:off x="242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Rectangle 197"/>
                <p:cNvSpPr>
                  <a:spLocks noChangeArrowheads="1"/>
                </p:cNvSpPr>
                <p:nvPr/>
              </p:nvSpPr>
              <p:spPr bwMode="auto">
                <a:xfrm>
                  <a:off x="3043"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Rectangle 198"/>
                <p:cNvSpPr>
                  <a:spLocks noChangeArrowheads="1"/>
                </p:cNvSpPr>
                <p:nvPr/>
              </p:nvSpPr>
              <p:spPr bwMode="auto">
                <a:xfrm>
                  <a:off x="3640" y="2746"/>
                  <a:ext cx="422"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Rectangle 199"/>
                <p:cNvSpPr>
                  <a:spLocks noChangeArrowheads="1"/>
                </p:cNvSpPr>
                <p:nvPr/>
              </p:nvSpPr>
              <p:spPr bwMode="auto">
                <a:xfrm>
                  <a:off x="4214"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200"/>
                <p:cNvSpPr>
                  <a:spLocks noChangeArrowheads="1"/>
                </p:cNvSpPr>
                <p:nvPr/>
              </p:nvSpPr>
              <p:spPr bwMode="auto">
                <a:xfrm>
                  <a:off x="4791" y="2746"/>
                  <a:ext cx="421"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201"/>
                <p:cNvSpPr>
                  <a:spLocks noChangeArrowheads="1"/>
                </p:cNvSpPr>
                <p:nvPr/>
              </p:nvSpPr>
              <p:spPr bwMode="auto">
                <a:xfrm>
                  <a:off x="127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5" name="Rectangle 202"/>
              <p:cNvSpPr>
                <a:spLocks noChangeArrowheads="1"/>
              </p:cNvSpPr>
              <p:nvPr/>
            </p:nvSpPr>
            <p:spPr bwMode="auto">
              <a:xfrm>
                <a:off x="185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6" name="Rectangle 203"/>
              <p:cNvSpPr>
                <a:spLocks noChangeArrowheads="1"/>
              </p:cNvSpPr>
              <p:nvPr/>
            </p:nvSpPr>
            <p:spPr bwMode="auto">
              <a:xfrm>
                <a:off x="2432"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7" name="Rectangle 204"/>
              <p:cNvSpPr>
                <a:spLocks noChangeArrowheads="1"/>
              </p:cNvSpPr>
              <p:nvPr/>
            </p:nvSpPr>
            <p:spPr bwMode="auto">
              <a:xfrm>
                <a:off x="305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8" name="Rectangle 205"/>
              <p:cNvSpPr>
                <a:spLocks noChangeArrowheads="1"/>
              </p:cNvSpPr>
              <p:nvPr/>
            </p:nvSpPr>
            <p:spPr bwMode="auto">
              <a:xfrm>
                <a:off x="3645"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9" name="Rectangle 206"/>
              <p:cNvSpPr>
                <a:spLocks noChangeArrowheads="1"/>
              </p:cNvSpPr>
              <p:nvPr/>
            </p:nvSpPr>
            <p:spPr bwMode="auto">
              <a:xfrm>
                <a:off x="422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200" name="Rectangle 207"/>
              <p:cNvSpPr>
                <a:spLocks noChangeArrowheads="1"/>
              </p:cNvSpPr>
              <p:nvPr/>
            </p:nvSpPr>
            <p:spPr bwMode="auto">
              <a:xfrm>
                <a:off x="4797"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grpSp>
        <p:sp>
          <p:nvSpPr>
            <p:cNvPr id="192" name="Rectangle 208"/>
            <p:cNvSpPr>
              <a:spLocks noChangeArrowheads="1"/>
            </p:cNvSpPr>
            <p:nvPr/>
          </p:nvSpPr>
          <p:spPr bwMode="auto">
            <a:xfrm>
              <a:off x="127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sp>
        <p:nvSpPr>
          <p:cNvPr id="209" name="Text Box 209"/>
          <p:cNvSpPr txBox="1">
            <a:spLocks noChangeArrowheads="1"/>
          </p:cNvSpPr>
          <p:nvPr/>
        </p:nvSpPr>
        <p:spPr bwMode="auto">
          <a:xfrm>
            <a:off x="2659063" y="985838"/>
            <a:ext cx="12827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210" name="Text Box 210"/>
          <p:cNvSpPr txBox="1">
            <a:spLocks noChangeArrowheads="1"/>
          </p:cNvSpPr>
          <p:nvPr/>
        </p:nvSpPr>
        <p:spPr bwMode="auto">
          <a:xfrm>
            <a:off x="2789238" y="100012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8</a:t>
            </a:r>
            <a:r>
              <a:rPr lang="zh-CN" altLang="en-US" sz="2600" b="1">
                <a:solidFill>
                  <a:schemeClr val="folHlink"/>
                </a:solidFill>
              </a:rPr>
              <a:t>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9"/>
                                        </p:tgtEl>
                                        <p:attrNameLst>
                                          <p:attrName>style.visibility</p:attrName>
                                        </p:attrNameLst>
                                      </p:cBhvr>
                                      <p:to>
                                        <p:strVal val="visible"/>
                                      </p:to>
                                    </p:set>
                                    <p:animEffect transition="in" filter="blinds(horizontal)">
                                      <p:cBhvr>
                                        <p:cTn id="12"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0"/>
                                        </p:tgtEl>
                                        <p:attrNameLst>
                                          <p:attrName>style.visibility</p:attrName>
                                        </p:attrNameLst>
                                      </p:cBhvr>
                                      <p:to>
                                        <p:strVal val="visible"/>
                                      </p:to>
                                    </p:set>
                                    <p:animEffect transition="in" filter="blinds(horizontal)">
                                      <p:cBhvr>
                                        <p:cTn id="17" dur="500"/>
                                        <p:tgtEl>
                                          <p:spTgt spid="2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190"/>
                                        </p:tgtEl>
                                        <p:attrNameLst>
                                          <p:attrName>style.visibility</p:attrName>
                                        </p:attrNameLst>
                                      </p:cBhvr>
                                      <p:to>
                                        <p:strVal val="visible"/>
                                      </p:to>
                                    </p:set>
                                    <p:animEffect transition="in" filter="barn(outVertical)">
                                      <p:cBhvr>
                                        <p:cTn id="32" dur="500"/>
                                        <p:tgtEl>
                                          <p:spTgt spid="190"/>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strips(downRigh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3"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strips(upRigh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strips(downRigh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35"/>
                                        </p:tgtEl>
                                        <p:attrNameLst>
                                          <p:attrName>style.visibility</p:attrName>
                                        </p:attrNameLst>
                                      </p:cBhvr>
                                      <p:to>
                                        <p:strVal val="visible"/>
                                      </p:to>
                                    </p:set>
                                    <p:animEffect transition="in" filter="strips(downRight)">
                                      <p:cBhvr>
                                        <p:cTn id="52" dur="500"/>
                                        <p:tgtEl>
                                          <p:spTgt spid="135"/>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slide(fromLeft)">
                                      <p:cBhvr>
                                        <p:cTn id="57" dur="500"/>
                                        <p:tgtEl>
                                          <p:spTgt spid="21"/>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down)">
                                      <p:cBhvr>
                                        <p:cTn id="61" dur="500"/>
                                        <p:tgtEl>
                                          <p:spTgt spid="3"/>
                                        </p:tgtEl>
                                      </p:cBhvr>
                                    </p:animEffect>
                                  </p:childTnLst>
                                </p:cTn>
                              </p:par>
                            </p:childTnLst>
                          </p:cTn>
                        </p:par>
                        <p:par>
                          <p:cTn id="62" fill="hold">
                            <p:stCondLst>
                              <p:cond delay="1000"/>
                            </p:stCondLst>
                            <p:childTnLst>
                              <p:par>
                                <p:cTn id="63" presetID="18" presetClass="entr" presetSubtype="9" fill="hold" nodeType="afterEffect">
                                  <p:stCondLst>
                                    <p:cond delay="0"/>
                                  </p:stCondLst>
                                  <p:childTnLst>
                                    <p:set>
                                      <p:cBhvr>
                                        <p:cTn id="64" dur="1" fill="hold">
                                          <p:stCondLst>
                                            <p:cond delay="0"/>
                                          </p:stCondLst>
                                        </p:cTn>
                                        <p:tgtEl>
                                          <p:spTgt spid="176"/>
                                        </p:tgtEl>
                                        <p:attrNameLst>
                                          <p:attrName>style.visibility</p:attrName>
                                        </p:attrNameLst>
                                      </p:cBhvr>
                                      <p:to>
                                        <p:strVal val="visible"/>
                                      </p:to>
                                    </p:set>
                                    <p:animEffect transition="in" filter="strips(upLeft)">
                                      <p:cBhvr>
                                        <p:cTn id="65" dur="500"/>
                                        <p:tgtEl>
                                          <p:spTgt spid="176"/>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strips(downRight)">
                                      <p:cBhvr>
                                        <p:cTn id="70" dur="500"/>
                                        <p:tgtEl>
                                          <p:spTgt spid="81"/>
                                        </p:tgtEl>
                                      </p:cBhvr>
                                    </p:animEffect>
                                  </p:childTnLst>
                                </p:cTn>
                              </p:par>
                            </p:childTnLst>
                          </p:cTn>
                        </p:par>
                        <p:par>
                          <p:cTn id="71" fill="hold">
                            <p:stCondLst>
                              <p:cond delay="500"/>
                            </p:stCondLst>
                            <p:childTnLst>
                              <p:par>
                                <p:cTn id="72" presetID="18" presetClass="entr" presetSubtype="6" fill="hold" nodeType="after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strips(downRight)">
                                      <p:cBhvr>
                                        <p:cTn id="74" dur="500"/>
                                        <p:tgtEl>
                                          <p:spTgt spid="127"/>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nodeType="clickEffect">
                                  <p:stCondLst>
                                    <p:cond delay="0"/>
                                  </p:stCondLst>
                                  <p:childTnLst>
                                    <p:set>
                                      <p:cBhvr>
                                        <p:cTn id="78" dur="1" fill="hold">
                                          <p:stCondLst>
                                            <p:cond delay="0"/>
                                          </p:stCondLst>
                                        </p:cTn>
                                        <p:tgtEl>
                                          <p:spTgt spid="86"/>
                                        </p:tgtEl>
                                        <p:attrNameLst>
                                          <p:attrName>style.visibility</p:attrName>
                                        </p:attrNameLst>
                                      </p:cBhvr>
                                      <p:to>
                                        <p:strVal val="visible"/>
                                      </p:to>
                                    </p:set>
                                    <p:animEffect transition="in" filter="strips(downRight)">
                                      <p:cBhvr>
                                        <p:cTn id="79" dur="500"/>
                                        <p:tgtEl>
                                          <p:spTgt spid="86"/>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6" fill="hold" nodeType="clickEffect">
                                  <p:stCondLst>
                                    <p:cond delay="0"/>
                                  </p:stCondLst>
                                  <p:childTnLst>
                                    <p:set>
                                      <p:cBhvr>
                                        <p:cTn id="83" dur="1" fill="hold">
                                          <p:stCondLst>
                                            <p:cond delay="0"/>
                                          </p:stCondLst>
                                        </p:cTn>
                                        <p:tgtEl>
                                          <p:spTgt spid="96"/>
                                        </p:tgtEl>
                                        <p:attrNameLst>
                                          <p:attrName>style.visibility</p:attrName>
                                        </p:attrNameLst>
                                      </p:cBhvr>
                                      <p:to>
                                        <p:strVal val="visible"/>
                                      </p:to>
                                    </p:set>
                                    <p:animEffect transition="in" filter="strips(downRight)">
                                      <p:cBhvr>
                                        <p:cTn id="84" dur="500"/>
                                        <p:tgtEl>
                                          <p:spTgt spid="9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6" fill="hold" nodeType="click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strips(downRight)">
                                      <p:cBhvr>
                                        <p:cTn id="89" dur="500"/>
                                        <p:tgtEl>
                                          <p:spTgt spid="107"/>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6" fill="hold" nodeType="clickEffect">
                                  <p:stCondLst>
                                    <p:cond delay="0"/>
                                  </p:stCondLst>
                                  <p:childTnLst>
                                    <p:set>
                                      <p:cBhvr>
                                        <p:cTn id="93" dur="1" fill="hold">
                                          <p:stCondLst>
                                            <p:cond delay="0"/>
                                          </p:stCondLst>
                                        </p:cTn>
                                        <p:tgtEl>
                                          <p:spTgt spid="117"/>
                                        </p:tgtEl>
                                        <p:attrNameLst>
                                          <p:attrName>style.visibility</p:attrName>
                                        </p:attrNameLst>
                                      </p:cBhvr>
                                      <p:to>
                                        <p:strVal val="visible"/>
                                      </p:to>
                                    </p:set>
                                    <p:animEffect transition="in" filter="strips(downRight)">
                                      <p:cBhvr>
                                        <p:cTn id="94"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09" grpId="0"/>
      <p:bldP spid="2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6.2</a:t>
            </a:r>
            <a:r>
              <a:rPr lang="zh-CN" altLang="en-US" b="1" dirty="0">
                <a:sym typeface="+mn-ea"/>
              </a:rPr>
              <a:t>主存储器</a:t>
            </a:r>
            <a:endParaRPr lang="zh-CN" altLang="en-US" dirty="0"/>
          </a:p>
        </p:txBody>
      </p:sp>
      <p:sp>
        <p:nvSpPr>
          <p:cNvPr id="3" name="灯片编号占位符 2"/>
          <p:cNvSpPr>
            <a:spLocks noGrp="1"/>
          </p:cNvSpPr>
          <p:nvPr>
            <p:ph type="sldNum" sz="quarter" idx="12"/>
          </p:nvPr>
        </p:nvSpPr>
        <p:spPr>
          <a:xfrm>
            <a:off x="8610600" y="638302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Text Box 2"/>
          <p:cNvSpPr txBox="1">
            <a:spLocks noChangeArrowheads="1"/>
          </p:cNvSpPr>
          <p:nvPr/>
        </p:nvSpPr>
        <p:spPr bwMode="auto">
          <a:xfrm>
            <a:off x="641350" y="1054100"/>
            <a:ext cx="6200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存储器与 </a:t>
            </a:r>
            <a:r>
              <a:rPr kumimoji="1" lang="en-US" altLang="zh-CN"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CPU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连接的要点</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15" name="Text Box 3"/>
          <p:cNvSpPr txBox="1">
            <a:spLocks noChangeArrowheads="1"/>
          </p:cNvSpPr>
          <p:nvPr/>
        </p:nvSpPr>
        <p:spPr bwMode="auto">
          <a:xfrm>
            <a:off x="1039652" y="1833309"/>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地址线的连接</a:t>
            </a:r>
          </a:p>
        </p:txBody>
      </p:sp>
      <p:sp>
        <p:nvSpPr>
          <p:cNvPr id="16" name="Text Box 4"/>
          <p:cNvSpPr txBox="1">
            <a:spLocks noChangeArrowheads="1"/>
          </p:cNvSpPr>
          <p:nvPr/>
        </p:nvSpPr>
        <p:spPr bwMode="auto">
          <a:xfrm>
            <a:off x="1039652" y="4479020"/>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数据线的连接</a:t>
            </a:r>
          </a:p>
        </p:txBody>
      </p:sp>
      <p:sp>
        <p:nvSpPr>
          <p:cNvPr id="11" name="Text Box 3"/>
          <p:cNvSpPr txBox="1">
            <a:spLocks noChangeArrowheads="1"/>
          </p:cNvSpPr>
          <p:nvPr/>
        </p:nvSpPr>
        <p:spPr bwMode="auto">
          <a:xfrm>
            <a:off x="1513049" y="2448662"/>
            <a:ext cx="984075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的地址线数往往比一个存储芯片的地址线数要多</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。通常总是将</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地址线的</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低位</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与存储芯片的地址线相连，</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地址线的</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高位</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一般用于生成片选信号。</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lvl="0" indent="-342900" algn="just" eaLnBrk="1" hangingPunct="1">
              <a:buFont typeface="Arial" panose="020B0604020202020204" pitchFamily="34" charset="0"/>
              <a:buChar char="•"/>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如：</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片</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1K</a:t>
            </a:r>
            <a:r>
              <a:rPr lang="en-US" altLang="zh-CN" b="1" dirty="0"/>
              <a:t> × </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位的芯片扩展成</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4K</a:t>
            </a:r>
            <a:r>
              <a:rPr lang="en-US" altLang="zh-CN" b="1" dirty="0"/>
              <a:t> × </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位的存储器，</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地址线为</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12</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位，而存储芯片的地址线仅有</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p>
        </p:txBody>
      </p:sp>
      <p:sp>
        <p:nvSpPr>
          <p:cNvPr id="12" name="Text Box 3"/>
          <p:cNvSpPr txBox="1">
            <a:spLocks noChangeArrowheads="1"/>
          </p:cNvSpPr>
          <p:nvPr/>
        </p:nvSpPr>
        <p:spPr bwMode="auto">
          <a:xfrm>
            <a:off x="1513048" y="5118511"/>
            <a:ext cx="984075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lnSpc>
                <a:spcPct val="100000"/>
              </a:lnSpc>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的数据线数与存储芯片的数据线数也不一定相等</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。需要对存储芯片进行</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位扩展</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，使其与</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的数据线数相等。</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lvl="0" indent="-342900" algn="just" eaLnBrk="1" hangingPunct="1">
              <a:buFont typeface="Arial" panose="020B0604020202020204" pitchFamily="34" charset="0"/>
              <a:buChar char="•"/>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如：</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片</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1K</a:t>
            </a:r>
            <a:r>
              <a:rPr lang="en-US" altLang="zh-CN" b="1" dirty="0"/>
              <a:t> × </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位的芯片扩展成</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4K</a:t>
            </a:r>
            <a:r>
              <a:rPr lang="en-US" altLang="zh-CN" b="1" dirty="0"/>
              <a:t> × </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位的存储器，</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数据线为</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位，而存储芯片的数据线仅有</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p>
        </p:txBody>
      </p:sp>
    </p:spTree>
    <p:extLst>
      <p:ext uri="{BB962C8B-B14F-4D97-AF65-F5344CB8AC3E}">
        <p14:creationId xmlns:p14="http://schemas.microsoft.com/office/powerpoint/2010/main" val="257346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1" grpId="0" autoUpdateAnimBg="0"/>
      <p:bldP spid="12"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6.2</a:t>
            </a:r>
            <a:r>
              <a:rPr lang="zh-CN" altLang="en-US" b="1" dirty="0">
                <a:sym typeface="+mn-ea"/>
              </a:rPr>
              <a:t>主存储器</a:t>
            </a:r>
            <a:endParaRPr lang="zh-CN" altLang="en-US" dirty="0"/>
          </a:p>
        </p:txBody>
      </p:sp>
      <p:sp>
        <p:nvSpPr>
          <p:cNvPr id="14" name="Text Box 2"/>
          <p:cNvSpPr txBox="1">
            <a:spLocks noChangeArrowheads="1"/>
          </p:cNvSpPr>
          <p:nvPr/>
        </p:nvSpPr>
        <p:spPr bwMode="auto">
          <a:xfrm>
            <a:off x="641350" y="1054100"/>
            <a:ext cx="6200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存储器与 </a:t>
            </a:r>
            <a:r>
              <a:rPr kumimoji="1" lang="en-US" altLang="zh-CN"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CPU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连接的要点</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15" name="Text Box 3"/>
          <p:cNvSpPr txBox="1">
            <a:spLocks noChangeArrowheads="1"/>
          </p:cNvSpPr>
          <p:nvPr/>
        </p:nvSpPr>
        <p:spPr bwMode="auto">
          <a:xfrm>
            <a:off x="1039652" y="1833309"/>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片选线的连接</a:t>
            </a:r>
          </a:p>
        </p:txBody>
      </p:sp>
      <mc:AlternateContent xmlns:mc="http://schemas.openxmlformats.org/markup-compatibility/2006" xmlns:a14="http://schemas.microsoft.com/office/drawing/2010/main">
        <mc:Choice Requires="a14">
          <p:sp>
            <p:nvSpPr>
              <p:cNvPr id="11" name="Text Box 3"/>
              <p:cNvSpPr txBox="1">
                <a:spLocks noChangeArrowheads="1"/>
              </p:cNvSpPr>
              <p:nvPr/>
            </p:nvSpPr>
            <p:spPr bwMode="auto">
              <a:xfrm>
                <a:off x="1338878" y="2545624"/>
                <a:ext cx="10156436" cy="36360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片选线的连接是</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与存储芯片正确工作的关键。哪一片存储芯片被选中主要取决于存储芯片的</a:t>
                </a:r>
                <a:r>
                  <a:rPr kumimoji="1" lang="zh-CN" altLang="en-US" sz="2400" b="1" i="0" u="none" strike="noStrike" kern="1200" cap="none" spc="0" normalizeH="0" baseline="0" noProof="0" dirty="0">
                    <a:ln>
                      <a:noFill/>
                    </a:ln>
                    <a:solidFill>
                      <a:srgbClr val="0000FF"/>
                    </a:solidFill>
                    <a:effectLst/>
                    <a:uLnTx/>
                    <a:uFillTx/>
                    <a:cs typeface="+mn-cs"/>
                  </a:rPr>
                  <a:t>片选控制端</a:t>
                </a:r>
                <a14:m>
                  <m:oMath xmlns:m="http://schemas.openxmlformats.org/officeDocument/2006/math">
                    <m:acc>
                      <m:accPr>
                        <m:chr m:val="̅"/>
                        <m:ctrlPr>
                          <a:rPr kumimoji="1" lang="zh-CN" altLang="en-US" sz="2400" b="1" i="1" u="none" strike="noStrike" kern="1200" cap="none" spc="0" normalizeH="0" baseline="0" noProof="0">
                            <a:ln>
                              <a:noFill/>
                            </a:ln>
                            <a:solidFill>
                              <a:srgbClr val="0000FF"/>
                            </a:solidFill>
                            <a:effectLst/>
                            <a:uLnTx/>
                            <a:uFillTx/>
                            <a:latin typeface="Cambria Math" panose="02040503050406030204" pitchFamily="18" charset="0"/>
                            <a:cs typeface="+mn-cs"/>
                          </a:rPr>
                        </m:ctrlPr>
                      </m:accPr>
                      <m:e>
                        <m:r>
                          <a:rPr kumimoji="1" lang="en-US" altLang="zh-CN" sz="2400" b="1" i="1" u="none" strike="noStrike" kern="1200" cap="none" spc="0" normalizeH="0" baseline="0" noProof="0">
                            <a:ln>
                              <a:noFill/>
                            </a:ln>
                            <a:solidFill>
                              <a:srgbClr val="0000FF"/>
                            </a:solidFill>
                            <a:effectLst/>
                            <a:uLnTx/>
                            <a:uFillTx/>
                            <a:latin typeface="Cambria Math" panose="02040503050406030204" pitchFamily="18" charset="0"/>
                            <a:cs typeface="+mn-cs"/>
                          </a:rPr>
                          <m:t>𝑪𝑺</m:t>
                        </m:r>
                      </m:e>
                    </m:acc>
                  </m:oMath>
                </a14:m>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能否接收到来自</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的片选有效信号（低电平有效）。</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片选有效信号与</a:t>
                </a:r>
                <a:r>
                  <a:rPr kumimoji="1" lang="en-US" altLang="zh-CN"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访存控制信号</a:t>
                </a:r>
                <a14:m>
                  <m:oMath xmlns:m="http://schemas.openxmlformats.org/officeDocument/2006/math">
                    <m:acc>
                      <m:accPr>
                        <m:chr m:val="̅"/>
                        <m:ctrlPr>
                          <a:rPr kumimoji="1" lang="zh-CN"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ctrlPr>
                      </m:accPr>
                      <m:e>
                        <m:r>
                          <a:rPr kumimoji="1" lang="en-US" altLang="zh-CN"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𝑀𝑅𝐸𝑄</m:t>
                        </m:r>
                      </m:e>
                    </m:acc>
                    <m:r>
                      <a:rPr kumimoji="1"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有关。只有当</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要求访存时，才需要选择存储芯片。</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片选有效信号还与地址有关。</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在实际应用中，</a:t>
                </a:r>
                <a:r>
                  <a:rPr kumimoji="1" lang="zh-CN" altLang="en-US" sz="2400" b="0" i="0" u="sng" strike="noStrike" kern="1200" cap="none" spc="0" normalizeH="0" baseline="0" noProof="0" dirty="0">
                    <a:ln>
                      <a:noFill/>
                    </a:ln>
                    <a:solidFill>
                      <a:prstClr val="black"/>
                    </a:solidFill>
                    <a:effectLst/>
                    <a:uLnTx/>
                    <a:uFillTx/>
                    <a:cs typeface="+mn-cs"/>
                  </a:rPr>
                  <a:t>我们会使用访存控制信号</a:t>
                </a:r>
                <a14:m>
                  <m:oMath xmlns:m="http://schemas.openxmlformats.org/officeDocument/2006/math">
                    <m:acc>
                      <m:accPr>
                        <m:chr m:val="̅"/>
                        <m:ctrlPr>
                          <a:rPr kumimoji="1" lang="zh-CN" altLang="en-US" sz="2400" b="0" i="1" u="sng"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1" lang="en-US" altLang="zh-CN" sz="2400" b="0" i="1" u="sng" strike="noStrike" kern="1200" cap="none" spc="0" normalizeH="0" baseline="0" noProof="0">
                            <a:ln>
                              <a:noFill/>
                            </a:ln>
                            <a:solidFill>
                              <a:prstClr val="black"/>
                            </a:solidFill>
                            <a:effectLst/>
                            <a:uLnTx/>
                            <a:uFillTx/>
                            <a:latin typeface="Cambria Math" panose="02040503050406030204" pitchFamily="18" charset="0"/>
                            <a:cs typeface="+mn-cs"/>
                          </a:rPr>
                          <m:t>𝑀𝑅𝐸𝑄</m:t>
                        </m:r>
                      </m:e>
                    </m:acc>
                    <m:r>
                      <a:rPr kumimoji="1" lang="en-US" altLang="zh-CN" sz="2400" b="0" i="1" u="sng"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1" lang="zh-CN" altLang="en-US" sz="2400" b="0" i="0" u="sng" strike="noStrike" kern="1200" cap="none" spc="0" normalizeH="0" baseline="0" noProof="0" dirty="0">
                    <a:ln>
                      <a:noFill/>
                    </a:ln>
                    <a:solidFill>
                      <a:prstClr val="black"/>
                    </a:solidFill>
                    <a:effectLst/>
                    <a:uLnTx/>
                    <a:uFillTx/>
                    <a:cs typeface="+mn-cs"/>
                  </a:rPr>
                  <a:t>和高位地址共同产生片选有效信号</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1" name="Text Box 3"/>
              <p:cNvSpPr txBox="1">
                <a:spLocks noRot="1" noChangeAspect="1" noMove="1" noResize="1" noEditPoints="1" noAdjustHandles="1" noChangeArrowheads="1" noChangeShapeType="1" noTextEdit="1"/>
              </p:cNvSpPr>
              <p:nvPr/>
            </p:nvSpPr>
            <p:spPr bwMode="auto">
              <a:xfrm>
                <a:off x="1338878" y="2545624"/>
                <a:ext cx="10156436" cy="3636010"/>
              </a:xfrm>
              <a:prstGeom prst="rect">
                <a:avLst/>
              </a:prstGeom>
              <a:blipFill>
                <a:blip r:embed="rId3"/>
                <a:stretch>
                  <a:fillRect l="-840" t="-1846" r="-3962" b="-15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灯片编号占位符 1"/>
          <p:cNvSpPr>
            <a:spLocks noGrp="1"/>
          </p:cNvSpPr>
          <p:nvPr>
            <p:ph type="sldNum" sz="quarter" idx="12"/>
          </p:nvPr>
        </p:nvSpPr>
        <p:spPr>
          <a:xfrm>
            <a:off x="8610600" y="6356350"/>
            <a:ext cx="2743200" cy="365125"/>
          </a:xfrm>
        </p:spPr>
        <p:txBody>
          <a:bodyPr/>
          <a:lstStyle/>
          <a:p>
            <a:fld id="{8EE8E787-E6FE-45D8-9039-788B45E44EE7}" type="slidenum">
              <a:rPr lang="zh-CN" altLang="en-US" smtClean="0"/>
              <a:t>77</a:t>
            </a:fld>
            <a:endParaRPr lang="zh-CN" altLang="en-US" dirty="0"/>
          </a:p>
        </p:txBody>
      </p:sp>
    </p:spTree>
    <p:extLst>
      <p:ext uri="{BB962C8B-B14F-4D97-AF65-F5344CB8AC3E}">
        <p14:creationId xmlns:p14="http://schemas.microsoft.com/office/powerpoint/2010/main" val="165434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6.2</a:t>
            </a:r>
            <a:r>
              <a:rPr lang="zh-CN" altLang="en-US" b="1" dirty="0">
                <a:sym typeface="+mn-ea"/>
              </a:rPr>
              <a:t>主存储器</a:t>
            </a:r>
            <a:endParaRPr lang="zh-CN" altLang="en-US" dirty="0"/>
          </a:p>
        </p:txBody>
      </p:sp>
      <p:sp>
        <p:nvSpPr>
          <p:cNvPr id="3" name="灯片编号占位符 2"/>
          <p:cNvSpPr>
            <a:spLocks noGrp="1"/>
          </p:cNvSpPr>
          <p:nvPr>
            <p:ph type="sldNum" sz="quarter" idx="12"/>
          </p:nvPr>
        </p:nvSpPr>
        <p:spPr>
          <a:xfrm>
            <a:off x="8610600" y="638302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Text Box 2"/>
          <p:cNvSpPr txBox="1">
            <a:spLocks noChangeArrowheads="1"/>
          </p:cNvSpPr>
          <p:nvPr/>
        </p:nvSpPr>
        <p:spPr bwMode="auto">
          <a:xfrm>
            <a:off x="641350" y="1054100"/>
            <a:ext cx="6200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存储器与 </a:t>
            </a:r>
            <a:r>
              <a:rPr kumimoji="1" lang="en-US" altLang="zh-CN"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 </a:t>
            </a:r>
            <a:r>
              <a:rPr kumimoji="1" lang="zh-CN" altLang="en-US" sz="36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连接的要点</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15" name="Text Box 3"/>
          <p:cNvSpPr txBox="1">
            <a:spLocks noChangeArrowheads="1"/>
          </p:cNvSpPr>
          <p:nvPr/>
        </p:nvSpPr>
        <p:spPr bwMode="auto">
          <a:xfrm>
            <a:off x="1039652" y="1833309"/>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读/写命令线的连接</a:t>
            </a:r>
          </a:p>
        </p:txBody>
      </p:sp>
      <p:sp>
        <p:nvSpPr>
          <p:cNvPr id="16" name="Text Box 4"/>
          <p:cNvSpPr txBox="1">
            <a:spLocks noChangeArrowheads="1"/>
          </p:cNvSpPr>
          <p:nvPr/>
        </p:nvSpPr>
        <p:spPr bwMode="auto">
          <a:xfrm>
            <a:off x="1039652" y="3588481"/>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合理选择存储芯片</a:t>
            </a:r>
          </a:p>
        </p:txBody>
      </p:sp>
      <mc:AlternateContent xmlns:mc="http://schemas.openxmlformats.org/markup-compatibility/2006" xmlns:a14="http://schemas.microsoft.com/office/drawing/2010/main">
        <mc:Choice Requires="a14">
          <p:sp>
            <p:nvSpPr>
              <p:cNvPr id="11" name="Text Box 3"/>
              <p:cNvSpPr txBox="1">
                <a:spLocks noChangeArrowheads="1"/>
              </p:cNvSpPr>
              <p:nvPr/>
            </p:nvSpPr>
            <p:spPr bwMode="auto">
              <a:xfrm>
                <a:off x="1513049" y="2500617"/>
                <a:ext cx="9840752"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的读</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写命令线（ </a:t>
                </a:r>
                <a14:m>
                  <m:oMath xmlns:m="http://schemas.openxmlformats.org/officeDocument/2006/math">
                    <m:acc>
                      <m:accPr>
                        <m:chr m:val="̅"/>
                        <m:ctrlPr>
                          <a:rPr kumimoji="1"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accPr>
                      <m:e>
                        <m:r>
                          <a:rPr kumimoji="1"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𝑊𝐸</m:t>
                        </m:r>
                      </m:e>
                    </m:acc>
                    <m:r>
                      <a:rPr kumimoji="1"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 </m:t>
                    </m:r>
                  </m:oMath>
                </a14:m>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）一般可以直接与存储芯片的读</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写控制端相连，一般为高电平读，低电平写。</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1" name="Text Box 3"/>
              <p:cNvSpPr txBox="1">
                <a:spLocks noRot="1" noChangeAspect="1" noMove="1" noResize="1" noEditPoints="1" noAdjustHandles="1" noChangeArrowheads="1" noChangeShapeType="1" noTextEdit="1"/>
              </p:cNvSpPr>
              <p:nvPr/>
            </p:nvSpPr>
            <p:spPr bwMode="auto">
              <a:xfrm>
                <a:off x="1513049" y="2500617"/>
                <a:ext cx="9840752" cy="830997"/>
              </a:xfrm>
              <a:prstGeom prst="rect">
                <a:avLst/>
              </a:prstGeom>
              <a:blipFill>
                <a:blip r:embed="rId3"/>
                <a:stretch>
                  <a:fillRect l="-805" t="-8029" r="-929" b="-131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Text Box 3"/>
          <p:cNvSpPr txBox="1">
            <a:spLocks noChangeArrowheads="1"/>
          </p:cNvSpPr>
          <p:nvPr/>
        </p:nvSpPr>
        <p:spPr bwMode="auto">
          <a:xfrm>
            <a:off x="1513049" y="4225031"/>
            <a:ext cx="9840752"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合理选择存储芯片主要包括选择芯片类型（</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RAM</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或者</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ROM</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），以及芯片的数量。</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通常选用</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ROM</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存放</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系统程序、标准子程序和常数</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选用</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RAM</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存放</a:t>
            </a:r>
            <a:r>
              <a:rPr kumimoji="1"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用户程序</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Tree>
    <p:extLst>
      <p:ext uri="{BB962C8B-B14F-4D97-AF65-F5344CB8AC3E}">
        <p14:creationId xmlns:p14="http://schemas.microsoft.com/office/powerpoint/2010/main" val="314947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linds(horizontal)">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2"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6.2</a:t>
            </a:r>
            <a:r>
              <a:rPr lang="zh-CN" altLang="en-US" b="1" dirty="0">
                <a:sym typeface="+mn-ea"/>
              </a:rPr>
              <a:t>主存储器</a:t>
            </a:r>
            <a:endParaRPr lang="zh-CN" altLang="en-US" dirty="0"/>
          </a:p>
        </p:txBody>
      </p:sp>
      <p:sp>
        <p:nvSpPr>
          <p:cNvPr id="3" name="灯片编号占位符 2"/>
          <p:cNvSpPr>
            <a:spLocks noGrp="1"/>
          </p:cNvSpPr>
          <p:nvPr>
            <p:ph type="sldNum" sz="quarter" idx="12"/>
          </p:nvPr>
        </p:nvSpPr>
        <p:spPr>
          <a:xfrm>
            <a:off x="8610600" y="638302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Text Box 2"/>
          <p:cNvSpPr txBox="1">
            <a:spLocks noChangeArrowheads="1"/>
          </p:cNvSpPr>
          <p:nvPr/>
        </p:nvSpPr>
        <p:spPr bwMode="auto">
          <a:xfrm>
            <a:off x="641350" y="1054100"/>
            <a:ext cx="6200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存储器与 </a:t>
            </a:r>
            <a:r>
              <a:rPr kumimoji="1" lang="en-US" altLang="zh-CN"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CPU </a:t>
            </a:r>
            <a:r>
              <a:rPr kumimoji="1" lang="zh-CN" altLang="en-US" sz="36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连接的要点</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15" name="Text Box 3"/>
          <p:cNvSpPr txBox="1">
            <a:spLocks noChangeArrowheads="1"/>
          </p:cNvSpPr>
          <p:nvPr/>
        </p:nvSpPr>
        <p:spPr bwMode="auto">
          <a:xfrm>
            <a:off x="1039652" y="1990957"/>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a:t>
            </a:r>
            <a:r>
              <a:rPr kumimoji="1"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)其他：时序、负载等</a:t>
            </a:r>
          </a:p>
        </p:txBody>
      </p:sp>
      <p:sp>
        <p:nvSpPr>
          <p:cNvPr id="11" name="Text Box 3"/>
          <p:cNvSpPr txBox="1">
            <a:spLocks noChangeArrowheads="1"/>
          </p:cNvSpPr>
          <p:nvPr/>
        </p:nvSpPr>
        <p:spPr bwMode="auto">
          <a:xfrm>
            <a:off x="1513048" y="2813310"/>
            <a:ext cx="9375531"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时序和存储器的时序要能够相互配合，才能够正确读出或写入数据。</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342900" marR="0" lvl="0" indent="-342900" algn="just" defTabSz="914400" rtl="0" eaLnBrk="1" fontAlgn="auto" latinLnBrk="0" hangingPunct="1">
              <a:lnSpc>
                <a:spcPct val="100000"/>
              </a:lnSpc>
              <a:spcBef>
                <a:spcPct val="50000"/>
              </a:spcBef>
              <a:spcAft>
                <a:spcPts val="0"/>
              </a:spcAft>
              <a:buClrTx/>
              <a:buSzTx/>
              <a:buFont typeface="Arial" panose="020B0604020202020204" pitchFamily="34" charset="0"/>
              <a:buChar char="•"/>
              <a:tabLst/>
              <a:defRPr/>
            </a:pP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负载考虑的是</a:t>
            </a:r>
            <a:r>
              <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最多可以带动多少片存储芯片。</a:t>
            </a:r>
            <a:endParaRPr kumimoji="1"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1981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kumimoji="1" lang="zh-CN" altLang="en-US" dirty="0">
                <a:sym typeface="+mn-ea"/>
              </a:rPr>
              <a:t>程序运行的局部性原理</a:t>
            </a:r>
            <a:endParaRPr lang="zh-CN" altLang="en-US"/>
          </a:p>
        </p:txBody>
      </p:sp>
      <p:sp>
        <p:nvSpPr>
          <p:cNvPr id="6" name="内容占位符 5"/>
          <p:cNvSpPr>
            <a:spLocks noGrp="1"/>
          </p:cNvSpPr>
          <p:nvPr>
            <p:ph idx="1"/>
          </p:nvPr>
        </p:nvSpPr>
        <p:spPr/>
        <p:txBody>
          <a:bodyPr>
            <a:noAutofit/>
          </a:bodyPr>
          <a:lstStyle/>
          <a:p>
            <a:pPr>
              <a:lnSpc>
                <a:spcPct val="120000"/>
              </a:lnSpc>
            </a:pPr>
            <a:r>
              <a:rPr lang="zh-CN" altLang="en-US" dirty="0">
                <a:sym typeface="+mn-ea"/>
              </a:rPr>
              <a:t>在一小段</a:t>
            </a:r>
            <a:r>
              <a:rPr lang="zh-CN" altLang="en-US" dirty="0">
                <a:solidFill>
                  <a:srgbClr val="FF0000"/>
                </a:solidFill>
                <a:sym typeface="+mn-ea"/>
              </a:rPr>
              <a:t>时间</a:t>
            </a:r>
            <a:r>
              <a:rPr lang="zh-CN" altLang="en-US" dirty="0">
                <a:sym typeface="+mn-ea"/>
              </a:rPr>
              <a:t>内，最近被访问过的程序和数据很可能再次被访问</a:t>
            </a:r>
            <a:endParaRPr lang="en-US" altLang="zh-CN" dirty="0"/>
          </a:p>
          <a:p>
            <a:pPr>
              <a:lnSpc>
                <a:spcPct val="120000"/>
              </a:lnSpc>
            </a:pPr>
            <a:r>
              <a:rPr lang="zh-CN" altLang="en-US" dirty="0">
                <a:sym typeface="+mn-ea"/>
              </a:rPr>
              <a:t>在</a:t>
            </a:r>
            <a:r>
              <a:rPr lang="zh-CN" altLang="en-US" dirty="0">
                <a:solidFill>
                  <a:srgbClr val="FF0000"/>
                </a:solidFill>
                <a:sym typeface="+mn-ea"/>
              </a:rPr>
              <a:t>空间</a:t>
            </a:r>
            <a:r>
              <a:rPr lang="zh-CN" altLang="en-US" dirty="0">
                <a:sym typeface="+mn-ea"/>
              </a:rPr>
              <a:t>上这些被访问的程序和数据往往集中在一小片存储区</a:t>
            </a:r>
            <a:endParaRPr lang="en-US" altLang="zh-CN" dirty="0"/>
          </a:p>
          <a:p>
            <a:pPr>
              <a:lnSpc>
                <a:spcPct val="120000"/>
              </a:lnSpc>
            </a:pPr>
            <a:r>
              <a:rPr lang="zh-CN" altLang="en-US" dirty="0">
                <a:sym typeface="+mn-ea"/>
              </a:rPr>
              <a:t>在访问</a:t>
            </a:r>
            <a:r>
              <a:rPr lang="zh-CN" altLang="en-US" dirty="0">
                <a:solidFill>
                  <a:srgbClr val="FF0000"/>
                </a:solidFill>
                <a:sym typeface="+mn-ea"/>
              </a:rPr>
              <a:t>顺序</a:t>
            </a:r>
            <a:r>
              <a:rPr lang="zh-CN" altLang="en-US" dirty="0">
                <a:sym typeface="+mn-ea"/>
              </a:rPr>
              <a:t>上，指令顺序执行比转移执行的可能性大</a:t>
            </a:r>
            <a:r>
              <a:rPr lang="en-US" altLang="zh-CN" b="1" dirty="0">
                <a:sym typeface="+mn-ea"/>
              </a:rPr>
              <a:t>(</a:t>
            </a:r>
            <a:r>
              <a:rPr lang="zh-CN" altLang="en-US" dirty="0">
                <a:sym typeface="+mn-ea"/>
              </a:rPr>
              <a:t>大约</a:t>
            </a:r>
            <a:r>
              <a:rPr lang="en-US" altLang="zh-CN" b="1" dirty="0">
                <a:sym typeface="+mn-ea"/>
              </a:rPr>
              <a:t>5:1 )</a:t>
            </a:r>
            <a:endParaRPr lang="zh-CN" altLang="en-US" dirty="0"/>
          </a:p>
          <a:p>
            <a:pPr>
              <a:lnSpc>
                <a:spcPct val="120000"/>
              </a:lnSpc>
            </a:pPr>
            <a:r>
              <a:rPr lang="zh-CN" altLang="en-US" dirty="0">
                <a:sym typeface="+mn-ea"/>
              </a:rPr>
              <a:t>合理地把程序和数据分配在不同存储介质中</a:t>
            </a:r>
          </a:p>
          <a:p>
            <a:pPr marL="0" indent="0">
              <a:lnSpc>
                <a:spcPct val="120000"/>
              </a:lnSpc>
              <a:buNone/>
            </a:pPr>
            <a:r>
              <a:rPr lang="en-US" altLang="zh-CN" sz="2400" dirty="0">
                <a:sym typeface="+mn-ea"/>
              </a:rPr>
              <a:t>   </a:t>
            </a:r>
            <a:r>
              <a:rPr lang="zh-CN" altLang="en-US" sz="2400" dirty="0">
                <a:sym typeface="+mn-ea"/>
              </a:rPr>
              <a:t>可以将最近被访问过的程序或数据放入高速缓存中，当</a:t>
            </a:r>
            <a:r>
              <a:rPr lang="en-US" altLang="zh-CN" sz="2400" dirty="0">
                <a:sym typeface="+mn-ea"/>
              </a:rPr>
              <a:t>CPU</a:t>
            </a:r>
            <a:r>
              <a:rPr lang="zh-CN" altLang="en-US" sz="2400" dirty="0">
                <a:sym typeface="+mn-ea"/>
              </a:rPr>
              <a:t>再次访问这些程</a:t>
            </a:r>
          </a:p>
          <a:p>
            <a:pPr marL="0" indent="0">
              <a:lnSpc>
                <a:spcPct val="120000"/>
              </a:lnSpc>
              <a:buNone/>
            </a:pPr>
            <a:r>
              <a:rPr lang="zh-CN" altLang="en-US" sz="2400" dirty="0">
                <a:sym typeface="+mn-ea"/>
              </a:rPr>
              <a:t> </a:t>
            </a:r>
            <a:r>
              <a:rPr lang="en-US" altLang="zh-CN" sz="2400" dirty="0">
                <a:sym typeface="+mn-ea"/>
              </a:rPr>
              <a:t>  </a:t>
            </a:r>
            <a:r>
              <a:rPr lang="zh-CN" altLang="en-US" sz="2400" dirty="0">
                <a:sym typeface="+mn-ea"/>
              </a:rPr>
              <a:t>序或</a:t>
            </a:r>
            <a:r>
              <a:rPr lang="zh-CN" altLang="en-US" sz="2400">
                <a:sym typeface="+mn-ea"/>
              </a:rPr>
              <a:t>数据时，访问速度就可以大大提高</a:t>
            </a:r>
            <a:endParaRPr lang="zh-CN" altLang="en-US" sz="2400" dirty="0"/>
          </a:p>
          <a:p>
            <a:pPr marL="0" indent="0">
              <a:buNone/>
            </a:pPr>
            <a:endParaRPr lang="zh-CN" altLang="en-US" sz="2400" dirty="0"/>
          </a:p>
        </p:txBody>
      </p:sp>
      <p:sp>
        <p:nvSpPr>
          <p:cNvPr id="2" name="灯片编号占位符 1"/>
          <p:cNvSpPr>
            <a:spLocks noGrp="1"/>
          </p:cNvSpPr>
          <p:nvPr>
            <p:ph type="sldNum" sz="quarter" idx="12"/>
          </p:nvPr>
        </p:nvSpPr>
        <p:spPr/>
        <p:txBody>
          <a:bodyPr/>
          <a:lstStyle/>
          <a:p>
            <a:fld id="{8EE8E787-E6FE-45D8-9039-788B45E44EE7}" type="slidenum">
              <a:rPr lang="zh-CN" altLang="en-US" smtClean="0"/>
              <a:t>8</a:t>
            </a:fld>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80</a:t>
            </a:fld>
            <a:endParaRPr lang="zh-CN" altLang="en-US" dirty="0"/>
          </a:p>
        </p:txBody>
      </p:sp>
      <p:sp>
        <p:nvSpPr>
          <p:cNvPr id="7" name="Text Box 2"/>
          <p:cNvSpPr txBox="1">
            <a:spLocks noChangeArrowheads="1"/>
          </p:cNvSpPr>
          <p:nvPr/>
        </p:nvSpPr>
        <p:spPr bwMode="auto">
          <a:xfrm>
            <a:off x="656814" y="191751"/>
            <a:ext cx="15843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chemeClr val="folHlink"/>
                </a:solidFill>
                <a:latin typeface="宋体" panose="02010600030101010101" pitchFamily="2" charset="-122"/>
              </a:rPr>
              <a:t>例</a:t>
            </a:r>
            <a:r>
              <a:rPr lang="en-US" altLang="zh-CN" sz="3200" b="1" dirty="0">
                <a:solidFill>
                  <a:schemeClr val="folHlink"/>
                </a:solidFill>
              </a:rPr>
              <a:t>6.1</a:t>
            </a:r>
            <a:r>
              <a:rPr lang="en-US" altLang="zh-CN" b="1" dirty="0">
                <a:solidFill>
                  <a:schemeClr val="folHlink"/>
                </a:solidFill>
                <a:latin typeface="宋体" panose="02010600030101010101" pitchFamily="2" charset="-122"/>
              </a:rPr>
              <a:t> </a:t>
            </a:r>
          </a:p>
        </p:txBody>
      </p:sp>
      <p:grpSp>
        <p:nvGrpSpPr>
          <p:cNvPr id="8" name="Group 3"/>
          <p:cNvGrpSpPr/>
          <p:nvPr/>
        </p:nvGrpSpPr>
        <p:grpSpPr bwMode="auto">
          <a:xfrm>
            <a:off x="833456" y="758824"/>
            <a:ext cx="8137525" cy="5780088"/>
            <a:chOff x="385" y="391"/>
            <a:chExt cx="5126" cy="3641"/>
          </a:xfrm>
        </p:grpSpPr>
        <p:sp>
          <p:nvSpPr>
            <p:cNvPr id="9" name="Text Box 4"/>
            <p:cNvSpPr txBox="1">
              <a:spLocks noChangeArrowheads="1"/>
            </p:cNvSpPr>
            <p:nvPr/>
          </p:nvSpPr>
          <p:spPr bwMode="auto">
            <a:xfrm>
              <a:off x="385" y="391"/>
              <a:ext cx="5126" cy="3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dirty="0"/>
                <a:t>　　 </a:t>
              </a:r>
              <a:r>
                <a:rPr lang="zh-CN" altLang="zh-CN" b="1" dirty="0"/>
                <a:t>设</a:t>
              </a:r>
              <a:r>
                <a:rPr lang="zh-CN" altLang="en-US" b="1" dirty="0"/>
                <a:t>   </a:t>
              </a:r>
              <a:r>
                <a:rPr lang="zh-CN" altLang="zh-CN" b="1" dirty="0"/>
                <a:t>CPU</a:t>
              </a:r>
              <a:r>
                <a:rPr lang="zh-CN" altLang="en-US" b="1" dirty="0"/>
                <a:t> </a:t>
              </a:r>
              <a:r>
                <a:rPr lang="zh-CN" altLang="zh-CN" b="1" dirty="0"/>
                <a:t>有</a:t>
              </a:r>
              <a:r>
                <a:rPr lang="zh-CN" altLang="en-US" b="1" dirty="0"/>
                <a:t> </a:t>
              </a:r>
              <a:r>
                <a:rPr lang="zh-CN" altLang="zh-CN" b="1" dirty="0"/>
                <a:t>16</a:t>
              </a:r>
              <a:r>
                <a:rPr lang="zh-CN" altLang="en-US" b="1" dirty="0"/>
                <a:t> </a:t>
              </a:r>
              <a:r>
                <a:rPr lang="zh-CN" altLang="zh-CN" b="1" dirty="0"/>
                <a:t>根地址线</a:t>
              </a:r>
              <a:r>
                <a:rPr lang="zh-CN" altLang="en-US" b="1" dirty="0"/>
                <a:t>，</a:t>
              </a:r>
              <a:r>
                <a:rPr lang="zh-CN" altLang="zh-CN" b="1" dirty="0"/>
                <a:t>8</a:t>
              </a:r>
              <a:r>
                <a:rPr lang="zh-CN" altLang="en-US" b="1" dirty="0"/>
                <a:t> </a:t>
              </a:r>
              <a:r>
                <a:rPr lang="zh-CN" altLang="zh-CN" b="1" dirty="0"/>
                <a:t>根数据线，</a:t>
              </a:r>
              <a:endParaRPr lang="zh-CN" altLang="en-US" b="1" dirty="0"/>
            </a:p>
            <a:p>
              <a:pPr eaLnBrk="1" hangingPunct="1">
                <a:lnSpc>
                  <a:spcPct val="120000"/>
                </a:lnSpc>
              </a:pPr>
              <a:r>
                <a:rPr lang="zh-CN" altLang="en-US" b="1" dirty="0"/>
                <a:t>                </a:t>
              </a:r>
              <a:r>
                <a:rPr lang="en-US" altLang="zh-CN" b="1" dirty="0"/>
                <a:t>MREQ </a:t>
              </a:r>
              <a:r>
                <a:rPr lang="zh-CN" altLang="zh-CN" b="1" dirty="0"/>
                <a:t>访存控制信号（低电平有效），</a:t>
              </a:r>
              <a:endParaRPr lang="zh-CN" altLang="en-US" b="1" dirty="0"/>
            </a:p>
            <a:p>
              <a:pPr eaLnBrk="1" hangingPunct="1">
                <a:lnSpc>
                  <a:spcPct val="120000"/>
                </a:lnSpc>
              </a:pPr>
              <a:r>
                <a:rPr lang="zh-CN" altLang="en-US" b="1" dirty="0"/>
                <a:t>                </a:t>
              </a:r>
              <a:r>
                <a:rPr lang="en-US" altLang="zh-CN" b="1" dirty="0"/>
                <a:t>WR </a:t>
              </a:r>
              <a:r>
                <a:rPr lang="zh-CN" altLang="zh-CN" b="1" dirty="0"/>
                <a:t>读/写控制信号（高电平为读，低电平为写） </a:t>
              </a:r>
              <a:r>
                <a:rPr lang="zh-CN" altLang="en-US" b="1" dirty="0"/>
                <a:t>  </a:t>
              </a:r>
            </a:p>
            <a:p>
              <a:pPr eaLnBrk="1" hangingPunct="1">
                <a:lnSpc>
                  <a:spcPct val="120000"/>
                </a:lnSpc>
              </a:pPr>
              <a:r>
                <a:rPr lang="zh-CN" altLang="en-US" b="1" dirty="0"/>
                <a:t>                </a:t>
              </a:r>
              <a:r>
                <a:rPr lang="zh-CN" altLang="zh-CN" b="1" dirty="0"/>
                <a:t>RAM </a:t>
              </a:r>
              <a:r>
                <a:rPr lang="zh-CN" altLang="en-US" b="1" dirty="0"/>
                <a:t>：</a:t>
              </a:r>
              <a:r>
                <a:rPr lang="zh-CN" altLang="zh-CN" b="1" dirty="0"/>
                <a:t>1K×4位；4K×8位；8K×8</a:t>
              </a:r>
              <a:r>
                <a:rPr lang="zh-CN" altLang="en-US" b="1" dirty="0"/>
                <a:t> </a:t>
              </a:r>
              <a:r>
                <a:rPr lang="zh-CN" altLang="zh-CN" b="1" dirty="0"/>
                <a:t>位</a:t>
              </a:r>
              <a:endParaRPr lang="zh-CN" altLang="en-US" b="1" dirty="0"/>
            </a:p>
            <a:p>
              <a:pPr eaLnBrk="1" hangingPunct="1">
                <a:lnSpc>
                  <a:spcPct val="120000"/>
                </a:lnSpc>
              </a:pPr>
              <a:r>
                <a:rPr lang="zh-CN" altLang="en-US" b="1" dirty="0"/>
                <a:t>                R</a:t>
              </a:r>
              <a:r>
                <a:rPr lang="en-US" altLang="zh-CN" b="1" dirty="0"/>
                <a:t>OM </a:t>
              </a:r>
              <a:r>
                <a:rPr lang="zh-CN" altLang="en-US" b="1" dirty="0"/>
                <a:t>：</a:t>
              </a:r>
              <a:r>
                <a:rPr lang="zh-CN" altLang="zh-CN" b="1" dirty="0"/>
                <a:t>2K×8位；4K×8位；8K×8</a:t>
              </a:r>
              <a:r>
                <a:rPr lang="zh-CN" altLang="en-US" b="1" dirty="0"/>
                <a:t> </a:t>
              </a:r>
              <a:r>
                <a:rPr lang="zh-CN" altLang="zh-CN" b="1" dirty="0"/>
                <a:t>位</a:t>
              </a:r>
              <a:endParaRPr lang="zh-CN" altLang="en-US" b="1" dirty="0"/>
            </a:p>
            <a:p>
              <a:pPr eaLnBrk="1" hangingPunct="1">
                <a:lnSpc>
                  <a:spcPct val="120000"/>
                </a:lnSpc>
              </a:pPr>
              <a:r>
                <a:rPr lang="zh-CN" altLang="en-US" b="1" dirty="0"/>
                <a:t>                </a:t>
              </a:r>
              <a:r>
                <a:rPr lang="zh-CN" altLang="zh-CN" b="1" dirty="0"/>
                <a:t>74LS138</a:t>
              </a:r>
              <a:r>
                <a:rPr lang="zh-CN" altLang="en-US" b="1" dirty="0"/>
                <a:t> </a:t>
              </a:r>
              <a:r>
                <a:rPr lang="zh-CN" altLang="zh-CN" b="1" dirty="0"/>
                <a:t>译码器和各种门电路</a:t>
              </a:r>
              <a:endParaRPr lang="zh-CN" altLang="en-US" b="1" dirty="0"/>
            </a:p>
            <a:p>
              <a:pPr eaLnBrk="1" hangingPunct="1">
                <a:lnSpc>
                  <a:spcPct val="120000"/>
                </a:lnSpc>
              </a:pPr>
              <a:r>
                <a:rPr lang="zh-CN" altLang="en-US" b="1" dirty="0"/>
                <a:t>       </a:t>
              </a:r>
              <a:r>
                <a:rPr lang="zh-CN" altLang="zh-CN" b="1" dirty="0"/>
                <a:t>画出</a:t>
              </a:r>
              <a:r>
                <a:rPr lang="zh-CN" altLang="en-US" b="1" dirty="0"/>
                <a:t> </a:t>
              </a:r>
              <a:r>
                <a:rPr lang="zh-CN" altLang="zh-CN" b="1" dirty="0"/>
                <a:t>CPU</a:t>
              </a:r>
              <a:r>
                <a:rPr lang="zh-CN" altLang="en-US" b="1" dirty="0"/>
                <a:t> </a:t>
              </a:r>
              <a:r>
                <a:rPr lang="zh-CN" altLang="zh-CN" b="1" dirty="0"/>
                <a:t>与存储器的连接图，要求</a:t>
              </a:r>
              <a:endParaRPr lang="zh-CN" altLang="en-US" b="1" dirty="0"/>
            </a:p>
            <a:p>
              <a:pPr eaLnBrk="1" hangingPunct="1">
                <a:lnSpc>
                  <a:spcPct val="120000"/>
                </a:lnSpc>
                <a:spcBef>
                  <a:spcPct val="20000"/>
                </a:spcBef>
              </a:pPr>
              <a:r>
                <a:rPr lang="zh-CN" altLang="en-US" b="1" dirty="0"/>
                <a:t>                </a:t>
              </a:r>
              <a:r>
                <a:rPr lang="zh-CN" altLang="en-US" b="1" dirty="0">
                  <a:solidFill>
                    <a:srgbClr val="0000FF"/>
                  </a:solidFill>
                </a:rPr>
                <a:t>① 主存地址空间分配：</a:t>
              </a:r>
            </a:p>
            <a:p>
              <a:pPr eaLnBrk="1" hangingPunct="1">
                <a:lnSpc>
                  <a:spcPct val="120000"/>
                </a:lnSpc>
                <a:spcBef>
                  <a:spcPct val="20000"/>
                </a:spcBef>
              </a:pPr>
              <a:r>
                <a:rPr lang="en-US" altLang="zh-CN" b="1" dirty="0"/>
                <a:t>                      6000H</a:t>
              </a:r>
              <a:r>
                <a:rPr lang="zh-CN" altLang="en-US" b="1" dirty="0"/>
                <a:t>～</a:t>
              </a:r>
              <a:r>
                <a:rPr lang="en-US" altLang="zh-CN" b="1" dirty="0"/>
                <a:t>67FFH </a:t>
              </a:r>
              <a:r>
                <a:rPr lang="zh-CN" altLang="en-US" b="1" dirty="0"/>
                <a:t>为系统程序区；</a:t>
              </a:r>
            </a:p>
            <a:p>
              <a:pPr eaLnBrk="1" hangingPunct="1">
                <a:lnSpc>
                  <a:spcPct val="120000"/>
                </a:lnSpc>
                <a:spcBef>
                  <a:spcPct val="20000"/>
                </a:spcBef>
              </a:pPr>
              <a:r>
                <a:rPr lang="en-US" altLang="zh-CN" b="1" dirty="0"/>
                <a:t>                      6800H</a:t>
              </a:r>
              <a:r>
                <a:rPr lang="zh-CN" altLang="en-US" b="1" dirty="0"/>
                <a:t>～</a:t>
              </a:r>
              <a:r>
                <a:rPr lang="en-US" altLang="zh-CN" b="1" dirty="0"/>
                <a:t>6BFFH </a:t>
              </a:r>
              <a:r>
                <a:rPr lang="zh-CN" altLang="en-US" b="1" dirty="0"/>
                <a:t>为用户程序区。</a:t>
              </a:r>
            </a:p>
            <a:p>
              <a:pPr eaLnBrk="1" hangingPunct="1">
                <a:lnSpc>
                  <a:spcPct val="120000"/>
                </a:lnSpc>
                <a:spcBef>
                  <a:spcPct val="20000"/>
                </a:spcBef>
              </a:pPr>
              <a:r>
                <a:rPr lang="zh-CN" altLang="en-US" b="1" dirty="0"/>
                <a:t>                ② 合理选用上述存储芯片，说明</a:t>
              </a:r>
              <a:r>
                <a:rPr lang="zh-CN" altLang="en-US" b="1" dirty="0">
                  <a:solidFill>
                    <a:srgbClr val="0000FF"/>
                  </a:solidFill>
                </a:rPr>
                <a:t>各选几片</a:t>
              </a:r>
              <a:r>
                <a:rPr lang="zh-CN" altLang="en-US" b="1" dirty="0"/>
                <a:t>？</a:t>
              </a:r>
            </a:p>
            <a:p>
              <a:pPr eaLnBrk="1" hangingPunct="1">
                <a:lnSpc>
                  <a:spcPct val="120000"/>
                </a:lnSpc>
                <a:spcBef>
                  <a:spcPct val="20000"/>
                </a:spcBef>
              </a:pPr>
              <a:r>
                <a:rPr lang="zh-CN" altLang="en-US" b="1" dirty="0"/>
                <a:t>                ③ 详细</a:t>
              </a:r>
              <a:r>
                <a:rPr lang="zh-CN" altLang="en-US" b="1" dirty="0">
                  <a:solidFill>
                    <a:srgbClr val="0000FF"/>
                  </a:solidFill>
                </a:rPr>
                <a:t>画出存储芯片的片选逻辑图</a:t>
              </a:r>
              <a:r>
                <a:rPr lang="zh-CN" altLang="en-US" b="1" dirty="0"/>
                <a:t>。</a:t>
              </a:r>
            </a:p>
          </p:txBody>
        </p:sp>
        <p:sp>
          <p:nvSpPr>
            <p:cNvPr id="10" name="Line 5"/>
            <p:cNvSpPr>
              <a:spLocks noChangeShapeType="1"/>
            </p:cNvSpPr>
            <p:nvPr/>
          </p:nvSpPr>
          <p:spPr bwMode="auto">
            <a:xfrm>
              <a:off x="1220" y="754"/>
              <a:ext cx="5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6"/>
            <p:cNvSpPr>
              <a:spLocks noChangeShapeType="1"/>
            </p:cNvSpPr>
            <p:nvPr/>
          </p:nvSpPr>
          <p:spPr bwMode="auto">
            <a:xfrm>
              <a:off x="1202" y="1026"/>
              <a:ext cx="36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pic>
        <p:nvPicPr>
          <p:cNvPr id="12" name="图片 11"/>
          <p:cNvPicPr>
            <a:picLocks noChangeAspect="1"/>
          </p:cNvPicPr>
          <p:nvPr/>
        </p:nvPicPr>
        <p:blipFill>
          <a:blip r:embed="rId2"/>
          <a:stretch>
            <a:fillRect/>
          </a:stretch>
        </p:blipFill>
        <p:spPr>
          <a:xfrm>
            <a:off x="8833238" y="362331"/>
            <a:ext cx="2869462" cy="2032911"/>
          </a:xfrm>
          <a:prstGeom prst="rect">
            <a:avLst/>
          </a:prstGeom>
          <a:ln w="28575"/>
        </p:spPr>
        <p:style>
          <a:lnRef idx="2">
            <a:schemeClr val="accent2"/>
          </a:lnRef>
          <a:fillRef idx="1">
            <a:schemeClr val="lt1"/>
          </a:fillRef>
          <a:effectRef idx="0">
            <a:schemeClr val="accent2"/>
          </a:effectRef>
          <a:fontRef idx="minor">
            <a:schemeClr val="dk1"/>
          </a:fontRef>
        </p:style>
      </p:pic>
      <p:sp>
        <p:nvSpPr>
          <p:cNvPr id="13" name="矩形 12"/>
          <p:cNvSpPr/>
          <p:nvPr/>
        </p:nvSpPr>
        <p:spPr>
          <a:xfrm>
            <a:off x="9344779" y="70551"/>
            <a:ext cx="1819729"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zh-CN" b="1" dirty="0"/>
              <a:t>74LS138</a:t>
            </a:r>
            <a:r>
              <a:rPr lang="zh-CN" altLang="en-US" b="1" dirty="0"/>
              <a:t> </a:t>
            </a:r>
            <a:r>
              <a:rPr lang="zh-CN" altLang="zh-CN" b="1" dirty="0"/>
              <a:t>译码器</a:t>
            </a:r>
            <a:endParaRPr lang="zh-CN" altLang="en-US" dirty="0"/>
          </a:p>
        </p:txBody>
      </p:sp>
      <p:graphicFrame>
        <p:nvGraphicFramePr>
          <p:cNvPr id="2" name="表格 1"/>
          <p:cNvGraphicFramePr>
            <a:graphicFrameLocks noGrp="1"/>
          </p:cNvGraphicFramePr>
          <p:nvPr/>
        </p:nvGraphicFramePr>
        <p:xfrm>
          <a:off x="8182200" y="2732211"/>
          <a:ext cx="3600000" cy="3337560"/>
        </p:xfrm>
        <a:graphic>
          <a:graphicData uri="http://schemas.openxmlformats.org/drawingml/2006/table">
            <a:tbl>
              <a:tblPr firstRow="1" bandRow="1">
                <a:tableStyleId>{5C22544A-7EE6-4342-B048-85BDC9FD1C3A}</a:tableStyleId>
              </a:tblPr>
              <a:tblGrid>
                <a:gridCol w="1131858">
                  <a:extLst>
                    <a:ext uri="{9D8B030D-6E8A-4147-A177-3AD203B41FA5}">
                      <a16:colId xmlns:a16="http://schemas.microsoft.com/office/drawing/2014/main" val="20000"/>
                    </a:ext>
                  </a:extLst>
                </a:gridCol>
                <a:gridCol w="2468142">
                  <a:extLst>
                    <a:ext uri="{9D8B030D-6E8A-4147-A177-3AD203B41FA5}">
                      <a16:colId xmlns:a16="http://schemas.microsoft.com/office/drawing/2014/main" val="20001"/>
                    </a:ext>
                  </a:extLst>
                </a:gridCol>
              </a:tblGrid>
              <a:tr h="370840">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en-US" altLang="zh-CN"/>
                        <a:t>CBA</a:t>
                      </a:r>
                      <a:endParaRPr lang="zh-CN" altLang="en-US"/>
                    </a:p>
                  </a:txBody>
                  <a:tcPr/>
                </a:tc>
                <a:tc>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r>
                        <a:rPr lang="zh-CN" altLang="en-US"/>
                        <a:t>输出</a:t>
                      </a:r>
                      <a:r>
                        <a:rPr lang="en-US" altLang="zh-CN"/>
                        <a:t>(Y7-Y0)</a:t>
                      </a:r>
                      <a:endParaRPr lang="zh-CN" altLang="en-US"/>
                    </a:p>
                  </a:txBody>
                  <a:tcPr/>
                </a:tc>
                <a:extLst>
                  <a:ext uri="{0D108BD9-81ED-4DB2-BD59-A6C34878D82A}">
                    <a16:rowId xmlns:a16="http://schemas.microsoft.com/office/drawing/2014/main" val="10000"/>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00000001</a:t>
                      </a:r>
                      <a:endParaRPr lang="zh-CN" altLang="en-US"/>
                    </a:p>
                  </a:txBody>
                  <a:tcPr/>
                </a:tc>
                <a:extLst>
                  <a:ext uri="{0D108BD9-81ED-4DB2-BD59-A6C34878D82A}">
                    <a16:rowId xmlns:a16="http://schemas.microsoft.com/office/drawing/2014/main" val="10001"/>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001</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00000010</a:t>
                      </a:r>
                      <a:endParaRPr lang="zh-CN" altLang="en-US"/>
                    </a:p>
                  </a:txBody>
                  <a:tcPr/>
                </a:tc>
                <a:extLst>
                  <a:ext uri="{0D108BD9-81ED-4DB2-BD59-A6C34878D82A}">
                    <a16:rowId xmlns:a16="http://schemas.microsoft.com/office/drawing/2014/main" val="10002"/>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010</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00000100</a:t>
                      </a:r>
                      <a:endParaRPr lang="zh-CN" altLang="en-US"/>
                    </a:p>
                  </a:txBody>
                  <a:tcPr/>
                </a:tc>
                <a:extLst>
                  <a:ext uri="{0D108BD9-81ED-4DB2-BD59-A6C34878D82A}">
                    <a16:rowId xmlns:a16="http://schemas.microsoft.com/office/drawing/2014/main" val="10003"/>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011</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00001000</a:t>
                      </a:r>
                      <a:endParaRPr lang="zh-CN" altLang="en-US"/>
                    </a:p>
                  </a:txBody>
                  <a:tcPr/>
                </a:tc>
                <a:extLst>
                  <a:ext uri="{0D108BD9-81ED-4DB2-BD59-A6C34878D82A}">
                    <a16:rowId xmlns:a16="http://schemas.microsoft.com/office/drawing/2014/main" val="10004"/>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100</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00010000</a:t>
                      </a:r>
                      <a:endParaRPr lang="zh-CN" altLang="en-US"/>
                    </a:p>
                  </a:txBody>
                  <a:tcPr/>
                </a:tc>
                <a:extLst>
                  <a:ext uri="{0D108BD9-81ED-4DB2-BD59-A6C34878D82A}">
                    <a16:rowId xmlns:a16="http://schemas.microsoft.com/office/drawing/2014/main" val="10005"/>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101</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00100000</a:t>
                      </a:r>
                      <a:endParaRPr lang="zh-CN" altLang="en-US"/>
                    </a:p>
                  </a:txBody>
                  <a:tcPr/>
                </a:tc>
                <a:extLst>
                  <a:ext uri="{0D108BD9-81ED-4DB2-BD59-A6C34878D82A}">
                    <a16:rowId xmlns:a16="http://schemas.microsoft.com/office/drawing/2014/main" val="10006"/>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110</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01000000</a:t>
                      </a:r>
                      <a:endParaRPr lang="zh-CN" altLang="en-US"/>
                    </a:p>
                  </a:txBody>
                  <a:tcPr/>
                </a:tc>
                <a:extLst>
                  <a:ext uri="{0D108BD9-81ED-4DB2-BD59-A6C34878D82A}">
                    <a16:rowId xmlns:a16="http://schemas.microsoft.com/office/drawing/2014/main" val="10007"/>
                  </a:ext>
                </a:extLst>
              </a:tr>
              <a:tr h="370840">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a:t>111</a:t>
                      </a:r>
                      <a:endParaRPr lang="zh-CN" altLang="en-US"/>
                    </a:p>
                  </a:txBody>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dirty="0"/>
                        <a:t>10000000</a:t>
                      </a:r>
                      <a:endParaRPr lang="zh-CN" altLang="en-US" dirty="0"/>
                    </a:p>
                  </a:txBody>
                  <a:tcPr/>
                </a:tc>
                <a:extLst>
                  <a:ext uri="{0D108BD9-81ED-4DB2-BD59-A6C34878D82A}">
                    <a16:rowId xmlns:a16="http://schemas.microsoft.com/office/drawing/2014/main" val="10008"/>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宋体" panose="02010600030101010101" pitchFamily="2" charset="-122"/>
                <a:sym typeface="+mn-ea"/>
              </a:rPr>
              <a:t>例</a:t>
            </a:r>
            <a:r>
              <a:rPr lang="en-US" altLang="zh-CN" b="1" dirty="0">
                <a:sym typeface="+mn-ea"/>
              </a:rPr>
              <a:t>6</a:t>
            </a:r>
            <a:r>
              <a:rPr lang="zh-CN" altLang="en-US" b="1" dirty="0">
                <a:sym typeface="+mn-ea"/>
              </a:rPr>
              <a:t>.1   解析</a:t>
            </a:r>
            <a:endParaRPr lang="en-US" altLang="zh-CN" b="1" dirty="0">
              <a:sym typeface="+mn-ea"/>
            </a:endParaRPr>
          </a:p>
        </p:txBody>
      </p:sp>
      <p:sp>
        <p:nvSpPr>
          <p:cNvPr id="51" name="Text Box 3"/>
          <p:cNvSpPr txBox="1">
            <a:spLocks noChangeArrowheads="1"/>
          </p:cNvSpPr>
          <p:nvPr/>
        </p:nvSpPr>
        <p:spPr bwMode="auto">
          <a:xfrm>
            <a:off x="885826" y="1030478"/>
            <a:ext cx="79248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(1) 写出对应的二进制地址码</a:t>
            </a:r>
          </a:p>
        </p:txBody>
      </p:sp>
      <p:sp>
        <p:nvSpPr>
          <p:cNvPr id="52" name="Text Box 4"/>
          <p:cNvSpPr txBox="1">
            <a:spLocks noChangeArrowheads="1"/>
          </p:cNvSpPr>
          <p:nvPr/>
        </p:nvSpPr>
        <p:spPr bwMode="auto">
          <a:xfrm>
            <a:off x="944564" y="5414968"/>
            <a:ext cx="79248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(2) 确定芯片的数量及类型</a:t>
            </a:r>
          </a:p>
        </p:txBody>
      </p:sp>
      <p:grpSp>
        <p:nvGrpSpPr>
          <p:cNvPr id="53" name="Group 5"/>
          <p:cNvGrpSpPr/>
          <p:nvPr/>
        </p:nvGrpSpPr>
        <p:grpSpPr bwMode="auto">
          <a:xfrm>
            <a:off x="2657475" y="1989725"/>
            <a:ext cx="6858000" cy="579438"/>
            <a:chOff x="384" y="1296"/>
            <a:chExt cx="4320" cy="365"/>
          </a:xfrm>
        </p:grpSpPr>
        <p:sp>
          <p:nvSpPr>
            <p:cNvPr id="54" name="Text Box 6"/>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55" name="Text Box 7"/>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0  0  0  0</a:t>
              </a:r>
            </a:p>
          </p:txBody>
        </p:sp>
        <p:sp>
          <p:nvSpPr>
            <p:cNvPr id="56" name="Text Box 8"/>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7" name="Text Box 9"/>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58" name="Text Box 10"/>
          <p:cNvSpPr txBox="1">
            <a:spLocks noChangeArrowheads="1"/>
          </p:cNvSpPr>
          <p:nvPr/>
        </p:nvSpPr>
        <p:spPr bwMode="auto">
          <a:xfrm>
            <a:off x="2581275" y="1608725"/>
            <a:ext cx="784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A</a:t>
            </a:r>
            <a:r>
              <a:rPr lang="en-US" altLang="zh-CN" b="1" baseline="-25000" dirty="0"/>
              <a:t>15</a:t>
            </a:r>
            <a:r>
              <a:rPr lang="en-US" altLang="zh-CN" b="1" dirty="0"/>
              <a:t>A</a:t>
            </a:r>
            <a:r>
              <a:rPr lang="en-US" altLang="zh-CN" b="1" baseline="-25000" dirty="0"/>
              <a:t>14</a:t>
            </a:r>
            <a:r>
              <a:rPr lang="en-US" altLang="zh-CN" b="1" dirty="0"/>
              <a:t>A</a:t>
            </a:r>
            <a:r>
              <a:rPr lang="en-US" altLang="zh-CN" b="1" baseline="-25000" dirty="0"/>
              <a:t>13       </a:t>
            </a:r>
            <a:r>
              <a:rPr lang="en-US" altLang="zh-CN" b="1" dirty="0"/>
              <a:t>A</a:t>
            </a:r>
            <a:r>
              <a:rPr lang="en-US" altLang="zh-CN" b="1" baseline="-25000" dirty="0"/>
              <a:t>11 </a:t>
            </a:r>
            <a:r>
              <a:rPr lang="en-US" altLang="zh-CN" b="1" dirty="0"/>
              <a:t>A</a:t>
            </a:r>
            <a:r>
              <a:rPr lang="en-US" altLang="zh-CN" b="1" baseline="-25000" dirty="0"/>
              <a:t>10</a:t>
            </a:r>
            <a:r>
              <a:rPr lang="en-US" altLang="zh-CN" b="1" dirty="0"/>
              <a:t>    …    A</a:t>
            </a:r>
            <a:r>
              <a:rPr lang="en-US" altLang="zh-CN" b="1" baseline="-25000" dirty="0"/>
              <a:t>7     </a:t>
            </a:r>
            <a:r>
              <a:rPr lang="en-US" altLang="zh-CN" b="1" dirty="0"/>
              <a:t>…   </a:t>
            </a:r>
            <a:r>
              <a:rPr lang="en-US" altLang="zh-CN" b="1" baseline="-25000" dirty="0"/>
              <a:t> </a:t>
            </a:r>
            <a:r>
              <a:rPr lang="en-US" altLang="zh-CN" b="1" dirty="0"/>
              <a:t>A</a:t>
            </a:r>
            <a:r>
              <a:rPr lang="en-US" altLang="zh-CN" b="1" baseline="-25000" dirty="0"/>
              <a:t>4   </a:t>
            </a:r>
            <a:r>
              <a:rPr lang="en-US" altLang="zh-CN" b="1" dirty="0"/>
              <a:t>A</a:t>
            </a:r>
            <a:r>
              <a:rPr lang="en-US" altLang="zh-CN" b="1" baseline="-25000" dirty="0"/>
              <a:t>3      </a:t>
            </a:r>
            <a:r>
              <a:rPr lang="en-US" altLang="zh-CN" b="1" dirty="0"/>
              <a:t>…</a:t>
            </a:r>
            <a:r>
              <a:rPr lang="en-US" altLang="zh-CN" b="1" baseline="-25000" dirty="0"/>
              <a:t>   </a:t>
            </a:r>
            <a:r>
              <a:rPr lang="en-US" altLang="zh-CN" sz="800" b="1" baseline="-25000" dirty="0"/>
              <a:t> </a:t>
            </a:r>
            <a:r>
              <a:rPr lang="en-US" altLang="zh-CN" b="1" baseline="-25000" dirty="0"/>
              <a:t>  </a:t>
            </a:r>
            <a:r>
              <a:rPr lang="en-US" altLang="zh-CN" b="1" dirty="0"/>
              <a:t>A</a:t>
            </a:r>
            <a:r>
              <a:rPr lang="en-US" altLang="zh-CN" b="1" baseline="-25000" dirty="0"/>
              <a:t>0</a:t>
            </a:r>
          </a:p>
        </p:txBody>
      </p:sp>
      <p:grpSp>
        <p:nvGrpSpPr>
          <p:cNvPr id="59" name="Group 11"/>
          <p:cNvGrpSpPr/>
          <p:nvPr/>
        </p:nvGrpSpPr>
        <p:grpSpPr bwMode="auto">
          <a:xfrm>
            <a:off x="2657475" y="2523125"/>
            <a:ext cx="6858000" cy="1112838"/>
            <a:chOff x="288" y="1632"/>
            <a:chExt cx="4320" cy="701"/>
          </a:xfrm>
        </p:grpSpPr>
        <p:sp>
          <p:nvSpPr>
            <p:cNvPr id="60" name="Text Box 12"/>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61" name="Group 13"/>
            <p:cNvGrpSpPr/>
            <p:nvPr/>
          </p:nvGrpSpPr>
          <p:grpSpPr bwMode="auto">
            <a:xfrm>
              <a:off x="288" y="1968"/>
              <a:ext cx="4320" cy="365"/>
              <a:chOff x="384" y="1968"/>
              <a:chExt cx="4320" cy="365"/>
            </a:xfrm>
          </p:grpSpPr>
          <p:sp>
            <p:nvSpPr>
              <p:cNvPr id="62" name="Text Box 14"/>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63" name="Text Box 15"/>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0  1  1  1</a:t>
                </a:r>
              </a:p>
            </p:txBody>
          </p:sp>
          <p:sp>
            <p:nvSpPr>
              <p:cNvPr id="64" name="Text Box 16"/>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65" name="Text Box 17"/>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6" name="Group 18"/>
          <p:cNvGrpSpPr/>
          <p:nvPr/>
        </p:nvGrpSpPr>
        <p:grpSpPr bwMode="auto">
          <a:xfrm>
            <a:off x="2657475" y="3696288"/>
            <a:ext cx="6858000" cy="579437"/>
            <a:chOff x="384" y="1296"/>
            <a:chExt cx="4320" cy="365"/>
          </a:xfrm>
        </p:grpSpPr>
        <p:sp>
          <p:nvSpPr>
            <p:cNvPr id="67"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68"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1  0  0  0</a:t>
              </a:r>
            </a:p>
          </p:txBody>
        </p:sp>
        <p:sp>
          <p:nvSpPr>
            <p:cNvPr id="69"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70"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71" name="Group 23"/>
          <p:cNvGrpSpPr/>
          <p:nvPr/>
        </p:nvGrpSpPr>
        <p:grpSpPr bwMode="auto">
          <a:xfrm>
            <a:off x="2657475" y="4199525"/>
            <a:ext cx="6858000" cy="1189038"/>
            <a:chOff x="288" y="2688"/>
            <a:chExt cx="4320" cy="749"/>
          </a:xfrm>
        </p:grpSpPr>
        <p:sp>
          <p:nvSpPr>
            <p:cNvPr id="72"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25"/>
            <p:cNvGrpSpPr/>
            <p:nvPr/>
          </p:nvGrpSpPr>
          <p:grpSpPr bwMode="auto">
            <a:xfrm>
              <a:off x="288" y="3072"/>
              <a:ext cx="4320" cy="365"/>
              <a:chOff x="384" y="1968"/>
              <a:chExt cx="4320" cy="365"/>
            </a:xfrm>
          </p:grpSpPr>
          <p:sp>
            <p:nvSpPr>
              <p:cNvPr id="74"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75"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1  0  1  1</a:t>
                </a:r>
              </a:p>
            </p:txBody>
          </p:sp>
          <p:sp>
            <p:nvSpPr>
              <p:cNvPr id="76"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78" name="Group 30"/>
          <p:cNvGrpSpPr/>
          <p:nvPr/>
        </p:nvGrpSpPr>
        <p:grpSpPr bwMode="auto">
          <a:xfrm>
            <a:off x="9363075" y="2218325"/>
            <a:ext cx="2514600" cy="1219200"/>
            <a:chOff x="4512" y="1440"/>
            <a:chExt cx="1584" cy="768"/>
          </a:xfrm>
        </p:grpSpPr>
        <p:sp>
          <p:nvSpPr>
            <p:cNvPr id="79" name="AutoShape 31"/>
            <p:cNvSpPr/>
            <p:nvPr/>
          </p:nvSpPr>
          <p:spPr bwMode="auto">
            <a:xfrm>
              <a:off x="4512" y="1440"/>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32"/>
            <p:cNvSpPr txBox="1">
              <a:spLocks noChangeArrowheads="1"/>
            </p:cNvSpPr>
            <p:nvPr/>
          </p:nvSpPr>
          <p:spPr bwMode="auto">
            <a:xfrm>
              <a:off x="4752" y="1795"/>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a:t>
              </a:r>
              <a:r>
                <a:rPr lang="en-US" altLang="zh-CN" sz="2800" b="1"/>
                <a:t>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grpSp>
      <p:grpSp>
        <p:nvGrpSpPr>
          <p:cNvPr id="81" name="Group 33"/>
          <p:cNvGrpSpPr/>
          <p:nvPr/>
        </p:nvGrpSpPr>
        <p:grpSpPr bwMode="auto">
          <a:xfrm>
            <a:off x="9363075" y="3970925"/>
            <a:ext cx="2514600" cy="1219200"/>
            <a:chOff x="4512" y="2544"/>
            <a:chExt cx="1584" cy="768"/>
          </a:xfrm>
        </p:grpSpPr>
        <p:sp>
          <p:nvSpPr>
            <p:cNvPr id="8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sp>
          <p:nvSpPr>
            <p:cNvPr id="8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36"/>
          <p:cNvSpPr txBox="1">
            <a:spLocks noChangeArrowheads="1"/>
          </p:cNvSpPr>
          <p:nvPr/>
        </p:nvSpPr>
        <p:spPr bwMode="auto">
          <a:xfrm>
            <a:off x="9109075" y="5944188"/>
            <a:ext cx="15398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grpSp>
        <p:nvGrpSpPr>
          <p:cNvPr id="85" name="Group 37"/>
          <p:cNvGrpSpPr/>
          <p:nvPr/>
        </p:nvGrpSpPr>
        <p:grpSpPr bwMode="auto">
          <a:xfrm>
            <a:off x="8745538" y="4563063"/>
            <a:ext cx="2497137" cy="1541462"/>
            <a:chOff x="4123" y="2917"/>
            <a:chExt cx="1573" cy="971"/>
          </a:xfrm>
        </p:grpSpPr>
        <p:sp>
          <p:nvSpPr>
            <p:cNvPr id="86" name="AutoShape 38"/>
            <p:cNvSpPr>
              <a:spLocks noChangeArrowheads="1"/>
            </p:cNvSpPr>
            <p:nvPr/>
          </p:nvSpPr>
          <p:spPr bwMode="auto">
            <a:xfrm>
              <a:off x="4720" y="2917"/>
              <a:ext cx="976" cy="349"/>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RAM</a:t>
              </a:r>
            </a:p>
          </p:txBody>
        </p:sp>
        <p:grpSp>
          <p:nvGrpSpPr>
            <p:cNvPr id="87" name="Group 39"/>
            <p:cNvGrpSpPr/>
            <p:nvPr/>
          </p:nvGrpSpPr>
          <p:grpSpPr bwMode="auto">
            <a:xfrm>
              <a:off x="4123" y="3511"/>
              <a:ext cx="1546" cy="377"/>
              <a:chOff x="4123" y="3511"/>
              <a:chExt cx="1546" cy="377"/>
            </a:xfrm>
          </p:grpSpPr>
          <p:sp>
            <p:nvSpPr>
              <p:cNvPr id="88" name="AutoShape 40"/>
              <p:cNvSpPr>
                <a:spLocks noChangeArrowheads="1"/>
              </p:cNvSpPr>
              <p:nvPr/>
            </p:nvSpPr>
            <p:spPr bwMode="auto">
              <a:xfrm>
                <a:off x="4176" y="3552"/>
                <a:ext cx="1392" cy="336"/>
              </a:xfrm>
              <a:prstGeom prst="wedgeRoundRectCallout">
                <a:avLst>
                  <a:gd name="adj1" fmla="val -505"/>
                  <a:gd name="adj2" fmla="val -15714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2800" b="1"/>
              </a:p>
            </p:txBody>
          </p:sp>
          <p:sp>
            <p:nvSpPr>
              <p:cNvPr id="89" name="AutoShape 41"/>
              <p:cNvSpPr>
                <a:spLocks noChangeArrowheads="1"/>
              </p:cNvSpPr>
              <p:nvPr/>
            </p:nvSpPr>
            <p:spPr bwMode="auto">
              <a:xfrm>
                <a:off x="4123" y="3511"/>
                <a:ext cx="1546" cy="328"/>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2片</a:t>
                </a:r>
                <a:r>
                  <a:rPr lang="en-US" altLang="zh-CN" sz="2600" b="1"/>
                  <a:t>1K</a:t>
                </a:r>
                <a:r>
                  <a:rPr lang="en-US" altLang="zh-CN" sz="2600" b="1">
                    <a:cs typeface="Times New Roman" panose="02020603050405020304" pitchFamily="18" charset="0"/>
                  </a:rPr>
                  <a:t>×4</a:t>
                </a:r>
                <a:r>
                  <a:rPr lang="zh-CN" altLang="en-US" sz="2600" b="1"/>
                  <a:t>位</a:t>
                </a:r>
              </a:p>
            </p:txBody>
          </p:sp>
        </p:grpSp>
      </p:grpSp>
      <p:grpSp>
        <p:nvGrpSpPr>
          <p:cNvPr id="90" name="Group 42"/>
          <p:cNvGrpSpPr/>
          <p:nvPr/>
        </p:nvGrpSpPr>
        <p:grpSpPr bwMode="auto">
          <a:xfrm>
            <a:off x="9210675" y="1323975"/>
            <a:ext cx="2057400" cy="1585913"/>
            <a:chOff x="4416" y="816"/>
            <a:chExt cx="1296" cy="999"/>
          </a:xfrm>
        </p:grpSpPr>
        <p:sp>
          <p:nvSpPr>
            <p:cNvPr id="91" name="Text Box 43"/>
            <p:cNvSpPr txBox="1">
              <a:spLocks noChangeArrowheads="1"/>
            </p:cNvSpPr>
            <p:nvPr/>
          </p:nvSpPr>
          <p:spPr bwMode="auto">
            <a:xfrm>
              <a:off x="4752" y="1488"/>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grpSp>
          <p:nvGrpSpPr>
            <p:cNvPr id="92" name="Group 44"/>
            <p:cNvGrpSpPr/>
            <p:nvPr/>
          </p:nvGrpSpPr>
          <p:grpSpPr bwMode="auto">
            <a:xfrm>
              <a:off x="4416" y="816"/>
              <a:ext cx="1296" cy="384"/>
              <a:chOff x="4416" y="816"/>
              <a:chExt cx="1296" cy="384"/>
            </a:xfrm>
          </p:grpSpPr>
          <p:sp>
            <p:nvSpPr>
              <p:cNvPr id="93" name="AutoShape 45"/>
              <p:cNvSpPr>
                <a:spLocks noChangeArrowheads="1"/>
              </p:cNvSpPr>
              <p:nvPr/>
            </p:nvSpPr>
            <p:spPr bwMode="auto">
              <a:xfrm>
                <a:off x="4416" y="816"/>
                <a:ext cx="1296" cy="384"/>
              </a:xfrm>
              <a:prstGeom prst="wedgeRoundRectCallout">
                <a:avLst>
                  <a:gd name="adj1" fmla="val -3319"/>
                  <a:gd name="adj2" fmla="val 14192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sp>
            <p:nvSpPr>
              <p:cNvPr id="94" name="Text Box 46"/>
              <p:cNvSpPr txBox="1">
                <a:spLocks noChangeArrowheads="1"/>
              </p:cNvSpPr>
              <p:nvPr/>
            </p:nvSpPr>
            <p:spPr bwMode="auto">
              <a:xfrm>
                <a:off x="4416" y="816"/>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1片 2</a:t>
                </a:r>
                <a:r>
                  <a:rPr lang="en-US" altLang="zh-CN" sz="2600" b="1"/>
                  <a:t>K</a:t>
                </a:r>
                <a:r>
                  <a:rPr lang="en-US" altLang="zh-CN" sz="2600" b="1">
                    <a:cs typeface="Times New Roman" panose="02020603050405020304" pitchFamily="18" charset="0"/>
                  </a:rPr>
                  <a:t>×8</a:t>
                </a:r>
                <a:r>
                  <a:rPr lang="zh-CN" altLang="en-US" sz="2600" b="1"/>
                  <a:t>位</a:t>
                </a:r>
              </a:p>
            </p:txBody>
          </p:sp>
        </p:grpSp>
      </p:grpSp>
      <p:sp>
        <p:nvSpPr>
          <p:cNvPr id="95" name="灯片编号占位符 2"/>
          <p:cNvSpPr>
            <a:spLocks noGrp="1"/>
          </p:cNvSpPr>
          <p:nvPr>
            <p:ph type="sldNum" sz="quarter" idx="12"/>
          </p:nvPr>
        </p:nvSpPr>
        <p:spPr>
          <a:xfrm>
            <a:off x="8658126" y="6425193"/>
            <a:ext cx="2743200" cy="365125"/>
          </a:xfrm>
        </p:spPr>
        <p:txBody>
          <a:bodyPr/>
          <a:lstStyle/>
          <a:p>
            <a:fld id="{8EE8E787-E6FE-45D8-9039-788B45E44EE7}" type="slidenum">
              <a:rPr lang="zh-CN" altLang="en-US" smtClean="0"/>
              <a:t>81</a:t>
            </a:fld>
            <a:endParaRPr lang="zh-CN" altLang="en-US" dirty="0"/>
          </a:p>
        </p:txBody>
      </p:sp>
      <p:sp>
        <p:nvSpPr>
          <p:cNvPr id="4" name="矩形 3"/>
          <p:cNvSpPr/>
          <p:nvPr/>
        </p:nvSpPr>
        <p:spPr>
          <a:xfrm>
            <a:off x="295275" y="46371"/>
            <a:ext cx="3198696" cy="812530"/>
          </a:xfrm>
          <a:prstGeom prst="rect">
            <a:avLst/>
          </a:prstGeom>
        </p:spPr>
        <p:txBody>
          <a:bodyPr wrap="square">
            <a:spAutoFit/>
          </a:bodyPr>
          <a:lstStyle/>
          <a:p>
            <a:pPr>
              <a:lnSpc>
                <a:spcPct val="120000"/>
              </a:lnSpc>
              <a:spcBef>
                <a:spcPct val="20000"/>
              </a:spcBef>
            </a:pPr>
            <a:r>
              <a:rPr lang="en-US" altLang="zh-CN" b="1" dirty="0">
                <a:solidFill>
                  <a:srgbClr val="0000FF"/>
                </a:solidFill>
              </a:rPr>
              <a:t>6000H</a:t>
            </a:r>
            <a:r>
              <a:rPr lang="zh-CN" altLang="en-US" b="1" dirty="0">
                <a:solidFill>
                  <a:srgbClr val="0000FF"/>
                </a:solidFill>
              </a:rPr>
              <a:t>～</a:t>
            </a:r>
            <a:r>
              <a:rPr lang="en-US" altLang="zh-CN" b="1" dirty="0">
                <a:solidFill>
                  <a:srgbClr val="0000FF"/>
                </a:solidFill>
              </a:rPr>
              <a:t>67FFH :</a:t>
            </a:r>
            <a:r>
              <a:rPr lang="zh-CN" altLang="en-US" b="1" dirty="0">
                <a:solidFill>
                  <a:srgbClr val="0000FF"/>
                </a:solidFill>
              </a:rPr>
              <a:t>系统程序区</a:t>
            </a:r>
          </a:p>
          <a:p>
            <a:pPr>
              <a:lnSpc>
                <a:spcPct val="120000"/>
              </a:lnSpc>
              <a:spcBef>
                <a:spcPct val="20000"/>
              </a:spcBef>
            </a:pPr>
            <a:r>
              <a:rPr lang="en-US" altLang="zh-CN" b="1" dirty="0">
                <a:solidFill>
                  <a:srgbClr val="0000FF"/>
                </a:solidFill>
              </a:rPr>
              <a:t>6800H</a:t>
            </a:r>
            <a:r>
              <a:rPr lang="zh-CN" altLang="en-US" b="1" dirty="0">
                <a:solidFill>
                  <a:srgbClr val="0000FF"/>
                </a:solidFill>
              </a:rPr>
              <a:t>～</a:t>
            </a:r>
            <a:r>
              <a:rPr lang="en-US" altLang="zh-CN" b="1" dirty="0">
                <a:solidFill>
                  <a:srgbClr val="0000FF"/>
                </a:solidFill>
              </a:rPr>
              <a:t>6BFFH :</a:t>
            </a:r>
            <a:r>
              <a:rPr lang="zh-CN" altLang="en-US" b="1" dirty="0">
                <a:solidFill>
                  <a:srgbClr val="0000FF"/>
                </a:solidFill>
              </a:rPr>
              <a:t>用户程序区</a:t>
            </a:r>
          </a:p>
        </p:txBody>
      </p:sp>
      <p:grpSp>
        <p:nvGrpSpPr>
          <p:cNvPr id="6" name="组合 5"/>
          <p:cNvGrpSpPr/>
          <p:nvPr/>
        </p:nvGrpSpPr>
        <p:grpSpPr>
          <a:xfrm>
            <a:off x="2657475" y="1981788"/>
            <a:ext cx="2137966" cy="1662112"/>
            <a:chOff x="2657475" y="2078038"/>
            <a:chExt cx="2137966" cy="1662112"/>
          </a:xfrm>
        </p:grpSpPr>
        <p:grpSp>
          <p:nvGrpSpPr>
            <p:cNvPr id="5" name="组合 4"/>
            <p:cNvGrpSpPr/>
            <p:nvPr/>
          </p:nvGrpSpPr>
          <p:grpSpPr>
            <a:xfrm>
              <a:off x="2657475" y="2078038"/>
              <a:ext cx="2135982" cy="595312"/>
              <a:chOff x="2657475" y="2078038"/>
              <a:chExt cx="2135982" cy="595312"/>
            </a:xfrm>
          </p:grpSpPr>
          <p:sp>
            <p:nvSpPr>
              <p:cNvPr id="50" name="Text Box 6"/>
              <p:cNvSpPr txBox="1">
                <a:spLocks noChangeArrowheads="1"/>
              </p:cNvSpPr>
              <p:nvPr/>
            </p:nvSpPr>
            <p:spPr bwMode="auto">
              <a:xfrm>
                <a:off x="2657475" y="2078038"/>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0  1  1  0</a:t>
                </a:r>
              </a:p>
            </p:txBody>
          </p:sp>
          <p:sp>
            <p:nvSpPr>
              <p:cNvPr id="96" name="Text Box 7"/>
              <p:cNvSpPr txBox="1">
                <a:spLocks noChangeArrowheads="1"/>
              </p:cNvSpPr>
              <p:nvPr/>
            </p:nvSpPr>
            <p:spPr bwMode="auto">
              <a:xfrm>
                <a:off x="4331494" y="2093912"/>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a:t>
                </a:r>
              </a:p>
            </p:txBody>
          </p:sp>
        </p:grpSp>
        <p:grpSp>
          <p:nvGrpSpPr>
            <p:cNvPr id="97" name="组合 96"/>
            <p:cNvGrpSpPr/>
            <p:nvPr/>
          </p:nvGrpSpPr>
          <p:grpSpPr>
            <a:xfrm>
              <a:off x="2659459" y="3144838"/>
              <a:ext cx="2135982" cy="595312"/>
              <a:chOff x="2657475" y="2078038"/>
              <a:chExt cx="2135982" cy="595312"/>
            </a:xfrm>
          </p:grpSpPr>
          <p:sp>
            <p:nvSpPr>
              <p:cNvPr id="98" name="Text Box 6"/>
              <p:cNvSpPr txBox="1">
                <a:spLocks noChangeArrowheads="1"/>
              </p:cNvSpPr>
              <p:nvPr/>
            </p:nvSpPr>
            <p:spPr bwMode="auto">
              <a:xfrm>
                <a:off x="2657475" y="2078038"/>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0  1  1  0</a:t>
                </a:r>
              </a:p>
            </p:txBody>
          </p:sp>
          <p:sp>
            <p:nvSpPr>
              <p:cNvPr id="99" name="Text Box 7"/>
              <p:cNvSpPr txBox="1">
                <a:spLocks noChangeArrowheads="1"/>
              </p:cNvSpPr>
              <p:nvPr/>
            </p:nvSpPr>
            <p:spPr bwMode="auto">
              <a:xfrm>
                <a:off x="4331494" y="2093912"/>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a:t>
                </a:r>
              </a:p>
            </p:txBody>
          </p:sp>
        </p:grpSp>
      </p:grpSp>
      <p:grpSp>
        <p:nvGrpSpPr>
          <p:cNvPr id="8" name="组合 7"/>
          <p:cNvGrpSpPr/>
          <p:nvPr/>
        </p:nvGrpSpPr>
        <p:grpSpPr>
          <a:xfrm>
            <a:off x="2660684" y="3693111"/>
            <a:ext cx="2545953" cy="1698629"/>
            <a:chOff x="2660684" y="3789361"/>
            <a:chExt cx="2545953" cy="1698629"/>
          </a:xfrm>
        </p:grpSpPr>
        <p:grpSp>
          <p:nvGrpSpPr>
            <p:cNvPr id="7" name="组合 6"/>
            <p:cNvGrpSpPr/>
            <p:nvPr/>
          </p:nvGrpSpPr>
          <p:grpSpPr>
            <a:xfrm>
              <a:off x="2660684" y="3789361"/>
              <a:ext cx="2545953" cy="1698629"/>
              <a:chOff x="2660684" y="3789361"/>
              <a:chExt cx="2545953" cy="1698629"/>
            </a:xfrm>
          </p:grpSpPr>
          <p:grpSp>
            <p:nvGrpSpPr>
              <p:cNvPr id="101" name="组合 100"/>
              <p:cNvGrpSpPr/>
              <p:nvPr/>
            </p:nvGrpSpPr>
            <p:grpSpPr>
              <a:xfrm>
                <a:off x="2660684" y="3789361"/>
                <a:ext cx="2137172" cy="1698629"/>
                <a:chOff x="2668985" y="2074862"/>
                <a:chExt cx="2137172" cy="1698629"/>
              </a:xfrm>
            </p:grpSpPr>
            <p:grpSp>
              <p:nvGrpSpPr>
                <p:cNvPr id="102" name="组合 101"/>
                <p:cNvGrpSpPr/>
                <p:nvPr/>
              </p:nvGrpSpPr>
              <p:grpSpPr>
                <a:xfrm>
                  <a:off x="2670175" y="2074862"/>
                  <a:ext cx="2135982" cy="582614"/>
                  <a:chOff x="2670175" y="2074862"/>
                  <a:chExt cx="2135982" cy="582614"/>
                </a:xfrm>
              </p:grpSpPr>
              <p:sp>
                <p:nvSpPr>
                  <p:cNvPr id="106" name="Text Box 6"/>
                  <p:cNvSpPr txBox="1">
                    <a:spLocks noChangeArrowheads="1"/>
                  </p:cNvSpPr>
                  <p:nvPr/>
                </p:nvSpPr>
                <p:spPr bwMode="auto">
                  <a:xfrm>
                    <a:off x="2670175" y="2078038"/>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0  1  1  0</a:t>
                    </a:r>
                  </a:p>
                </p:txBody>
              </p:sp>
              <p:sp>
                <p:nvSpPr>
                  <p:cNvPr id="107" name="Text Box 7"/>
                  <p:cNvSpPr txBox="1">
                    <a:spLocks noChangeArrowheads="1"/>
                  </p:cNvSpPr>
                  <p:nvPr/>
                </p:nvSpPr>
                <p:spPr bwMode="auto">
                  <a:xfrm>
                    <a:off x="4344194" y="2074862"/>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1</a:t>
                    </a:r>
                    <a:endParaRPr lang="zh-CN" altLang="en-US" sz="3200" b="1" dirty="0">
                      <a:solidFill>
                        <a:srgbClr val="0000FF"/>
                      </a:solidFill>
                    </a:endParaRPr>
                  </a:p>
                </p:txBody>
              </p:sp>
            </p:grpSp>
            <p:grpSp>
              <p:nvGrpSpPr>
                <p:cNvPr id="103" name="组合 102"/>
                <p:cNvGrpSpPr/>
                <p:nvPr/>
              </p:nvGrpSpPr>
              <p:grpSpPr>
                <a:xfrm>
                  <a:off x="2668985" y="3187705"/>
                  <a:ext cx="2135982" cy="585786"/>
                  <a:chOff x="2667001" y="2120905"/>
                  <a:chExt cx="2135982" cy="585786"/>
                </a:xfrm>
              </p:grpSpPr>
              <p:sp>
                <p:nvSpPr>
                  <p:cNvPr id="104" name="Text Box 6"/>
                  <p:cNvSpPr txBox="1">
                    <a:spLocks noChangeArrowheads="1"/>
                  </p:cNvSpPr>
                  <p:nvPr/>
                </p:nvSpPr>
                <p:spPr bwMode="auto">
                  <a:xfrm>
                    <a:off x="2667001" y="2120905"/>
                    <a:ext cx="1828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solidFill>
                          <a:srgbClr val="0000FF"/>
                        </a:solidFill>
                      </a:rPr>
                      <a:t>0  1  1  0</a:t>
                    </a:r>
                  </a:p>
                </p:txBody>
              </p:sp>
              <p:sp>
                <p:nvSpPr>
                  <p:cNvPr id="105" name="Text Box 7"/>
                  <p:cNvSpPr txBox="1">
                    <a:spLocks noChangeArrowheads="1"/>
                  </p:cNvSpPr>
                  <p:nvPr/>
                </p:nvSpPr>
                <p:spPr bwMode="auto">
                  <a:xfrm>
                    <a:off x="4341020" y="2127253"/>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1</a:t>
                    </a:r>
                    <a:endParaRPr lang="zh-CN" altLang="en-US" sz="3200" b="1" dirty="0">
                      <a:solidFill>
                        <a:srgbClr val="0000FF"/>
                      </a:solidFill>
                    </a:endParaRPr>
                  </a:p>
                </p:txBody>
              </p:sp>
            </p:grpSp>
          </p:grpSp>
          <p:sp>
            <p:nvSpPr>
              <p:cNvPr id="108" name="Text Box 7"/>
              <p:cNvSpPr txBox="1">
                <a:spLocks noChangeArrowheads="1"/>
              </p:cNvSpPr>
              <p:nvPr/>
            </p:nvSpPr>
            <p:spPr bwMode="auto">
              <a:xfrm>
                <a:off x="4744674" y="3794919"/>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0</a:t>
                </a:r>
                <a:endParaRPr lang="zh-CN" altLang="en-US" sz="3200" b="1" dirty="0">
                  <a:solidFill>
                    <a:srgbClr val="0000FF"/>
                  </a:solidFill>
                </a:endParaRPr>
              </a:p>
            </p:txBody>
          </p:sp>
        </p:grpSp>
        <p:sp>
          <p:nvSpPr>
            <p:cNvPr id="109" name="Text Box 7"/>
            <p:cNvSpPr txBox="1">
              <a:spLocks noChangeArrowheads="1"/>
            </p:cNvSpPr>
            <p:nvPr/>
          </p:nvSpPr>
          <p:spPr bwMode="auto">
            <a:xfrm>
              <a:off x="4744674" y="4905375"/>
              <a:ext cx="4619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0000FF"/>
                  </a:solidFill>
                </a:rPr>
                <a:t>0</a:t>
              </a:r>
              <a:endParaRPr lang="zh-CN" altLang="en-US" sz="3200" b="1" dirty="0">
                <a:solidFill>
                  <a:srgbClr val="0000FF"/>
                </a:solidFill>
              </a:endParaRPr>
            </a:p>
          </p:txBody>
        </p:sp>
      </p:grpSp>
      <p:sp>
        <p:nvSpPr>
          <p:cNvPr id="10" name="矩形 9"/>
          <p:cNvSpPr/>
          <p:nvPr/>
        </p:nvSpPr>
        <p:spPr>
          <a:xfrm>
            <a:off x="2723091" y="5885455"/>
            <a:ext cx="6087535" cy="904863"/>
          </a:xfrm>
          <a:prstGeom prst="rect">
            <a:avLst/>
          </a:prstGeom>
        </p:spPr>
        <p:txBody>
          <a:bodyPr wrap="square">
            <a:spAutoFit/>
          </a:bodyPr>
          <a:lstStyle/>
          <a:p>
            <a:pPr>
              <a:lnSpc>
                <a:spcPct val="120000"/>
              </a:lnSpc>
            </a:pPr>
            <a:r>
              <a:rPr lang="zh-CN" altLang="en-US" sz="2200" b="1" dirty="0">
                <a:solidFill>
                  <a:srgbClr val="0000FF"/>
                </a:solidFill>
                <a:latin typeface="Times New Roman" panose="02020603050405020304" pitchFamily="18" charset="0"/>
                <a:cs typeface="Times New Roman" panose="02020603050405020304" pitchFamily="18" charset="0"/>
              </a:rPr>
              <a:t>可选的</a:t>
            </a:r>
            <a:r>
              <a:rPr lang="zh-CN" altLang="en-US" sz="2200" b="1" dirty="0">
                <a:latin typeface="Times New Roman" panose="02020603050405020304" pitchFamily="18" charset="0"/>
                <a:cs typeface="Times New Roman" panose="02020603050405020304" pitchFamily="18" charset="0"/>
              </a:rPr>
              <a:t>：</a:t>
            </a:r>
            <a:r>
              <a:rPr lang="zh-CN" altLang="zh-CN" sz="2200" b="1" dirty="0">
                <a:latin typeface="Times New Roman" panose="02020603050405020304" pitchFamily="18" charset="0"/>
                <a:cs typeface="Times New Roman" panose="02020603050405020304" pitchFamily="18" charset="0"/>
              </a:rPr>
              <a:t>RAM </a:t>
            </a:r>
            <a:r>
              <a:rPr lang="zh-CN" altLang="en-US" sz="2200" b="1" dirty="0">
                <a:latin typeface="Times New Roman" panose="02020603050405020304" pitchFamily="18" charset="0"/>
                <a:cs typeface="Times New Roman" panose="02020603050405020304" pitchFamily="18" charset="0"/>
              </a:rPr>
              <a:t>：</a:t>
            </a:r>
            <a:r>
              <a:rPr lang="zh-CN" altLang="zh-CN" sz="2200" b="1" dirty="0">
                <a:solidFill>
                  <a:srgbClr val="0000FF"/>
                </a:solidFill>
                <a:latin typeface="Times New Roman" panose="02020603050405020304" pitchFamily="18" charset="0"/>
                <a:cs typeface="Times New Roman" panose="02020603050405020304" pitchFamily="18" charset="0"/>
              </a:rPr>
              <a:t>1K×4位</a:t>
            </a:r>
            <a:r>
              <a:rPr lang="zh-CN" altLang="zh-CN" sz="2200" b="1" dirty="0">
                <a:latin typeface="Times New Roman" panose="02020603050405020304" pitchFamily="18" charset="0"/>
                <a:cs typeface="Times New Roman" panose="02020603050405020304" pitchFamily="18" charset="0"/>
              </a:rPr>
              <a:t>；4K×8位；8K×8</a:t>
            </a:r>
            <a:r>
              <a:rPr lang="zh-CN" altLang="en-US" sz="2200" b="1" dirty="0">
                <a:latin typeface="Times New Roman" panose="02020603050405020304" pitchFamily="18" charset="0"/>
                <a:cs typeface="Times New Roman" panose="02020603050405020304" pitchFamily="18" charset="0"/>
              </a:rPr>
              <a:t> </a:t>
            </a:r>
            <a:r>
              <a:rPr lang="zh-CN" altLang="zh-CN" sz="2200" b="1" dirty="0">
                <a:latin typeface="Times New Roman" panose="02020603050405020304" pitchFamily="18" charset="0"/>
                <a:cs typeface="Times New Roman" panose="02020603050405020304" pitchFamily="18" charset="0"/>
              </a:rPr>
              <a:t>位</a:t>
            </a:r>
            <a:endParaRPr lang="zh-CN" altLang="en-US" sz="2200" b="1" dirty="0">
              <a:latin typeface="Times New Roman" panose="02020603050405020304" pitchFamily="18" charset="0"/>
              <a:cs typeface="Times New Roman" panose="02020603050405020304" pitchFamily="18" charset="0"/>
            </a:endParaRPr>
          </a:p>
          <a:p>
            <a:pPr>
              <a:lnSpc>
                <a:spcPct val="120000"/>
              </a:lnSpc>
            </a:pPr>
            <a:r>
              <a:rPr lang="zh-CN" altLang="en-US" sz="2200" b="1" dirty="0">
                <a:latin typeface="Times New Roman" panose="02020603050405020304" pitchFamily="18" charset="0"/>
                <a:cs typeface="Times New Roman" panose="02020603050405020304" pitchFamily="18" charset="0"/>
              </a:rPr>
              <a:t>                R</a:t>
            </a:r>
            <a:r>
              <a:rPr lang="en-US" altLang="zh-CN" sz="2200" b="1" dirty="0">
                <a:latin typeface="Times New Roman" panose="02020603050405020304" pitchFamily="18" charset="0"/>
                <a:cs typeface="Times New Roman" panose="02020603050405020304" pitchFamily="18" charset="0"/>
              </a:rPr>
              <a:t>OM </a:t>
            </a:r>
            <a:r>
              <a:rPr lang="zh-CN" altLang="en-US" sz="2200" b="1" dirty="0">
                <a:latin typeface="Times New Roman" panose="02020603050405020304" pitchFamily="18" charset="0"/>
                <a:cs typeface="Times New Roman" panose="02020603050405020304" pitchFamily="18" charset="0"/>
              </a:rPr>
              <a:t>：</a:t>
            </a:r>
            <a:r>
              <a:rPr lang="zh-CN" altLang="zh-CN" sz="2200" b="1" dirty="0">
                <a:solidFill>
                  <a:srgbClr val="0000FF"/>
                </a:solidFill>
                <a:latin typeface="Times New Roman" panose="02020603050405020304" pitchFamily="18" charset="0"/>
                <a:cs typeface="Times New Roman" panose="02020603050405020304" pitchFamily="18" charset="0"/>
              </a:rPr>
              <a:t>2K×8位</a:t>
            </a:r>
            <a:r>
              <a:rPr lang="zh-CN" altLang="zh-CN" sz="2200" b="1" dirty="0">
                <a:latin typeface="Times New Roman" panose="02020603050405020304" pitchFamily="18" charset="0"/>
                <a:cs typeface="Times New Roman" panose="02020603050405020304" pitchFamily="18" charset="0"/>
              </a:rPr>
              <a:t>；4K×8位；8K×8</a:t>
            </a:r>
            <a:r>
              <a:rPr lang="zh-CN" altLang="en-US" sz="2200" b="1" dirty="0">
                <a:latin typeface="Times New Roman" panose="02020603050405020304" pitchFamily="18" charset="0"/>
                <a:cs typeface="Times New Roman" panose="02020603050405020304" pitchFamily="18" charset="0"/>
              </a:rPr>
              <a:t> </a:t>
            </a:r>
            <a:r>
              <a:rPr lang="zh-CN" altLang="zh-CN" sz="2200" b="1" dirty="0">
                <a:latin typeface="Times New Roman" panose="02020603050405020304" pitchFamily="18" charset="0"/>
                <a:cs typeface="Times New Roman" panose="02020603050405020304" pitchFamily="18" charset="0"/>
              </a:rPr>
              <a:t>位</a:t>
            </a:r>
            <a:endParaRPr lang="zh-CN" altLang="en-US" sz="22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blinds(horizontal)">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blinds(horizontal)">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blinds(horizontal)">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blinds(horizontal)">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blinds(horizontal)">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blinds(horizontal)">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blinds(horizontal)">
                                      <p:cBhvr>
                                        <p:cTn id="47" dur="5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blinds(horizontal)">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blinds(horizontal)">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blinds(horizontal)">
                                      <p:cBhvr>
                                        <p:cTn id="6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utoUpdateAnimBg="0"/>
      <p:bldP spid="58" grpId="0" autoUpdateAnimBg="0"/>
      <p:bldP spid="1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Box 2"/>
          <p:cNvSpPr txBox="1">
            <a:spLocks noChangeArrowheads="1"/>
          </p:cNvSpPr>
          <p:nvPr/>
        </p:nvSpPr>
        <p:spPr bwMode="auto">
          <a:xfrm>
            <a:off x="762000" y="159543"/>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(3) 分配地址线</a:t>
            </a:r>
          </a:p>
        </p:txBody>
      </p:sp>
      <p:sp>
        <p:nvSpPr>
          <p:cNvPr id="50" name="Text Box 3"/>
          <p:cNvSpPr txBox="1">
            <a:spLocks noChangeArrowheads="1"/>
          </p:cNvSpPr>
          <p:nvPr/>
        </p:nvSpPr>
        <p:spPr bwMode="auto">
          <a:xfrm>
            <a:off x="2362200" y="4722796"/>
            <a:ext cx="6172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dirty="0"/>
              <a:t>A</a:t>
            </a:r>
            <a:r>
              <a:rPr lang="en-US" altLang="zh-CN" sz="2600" b="1" baseline="-25000" dirty="0"/>
              <a:t>10</a:t>
            </a:r>
            <a:r>
              <a:rPr lang="en-US" altLang="zh-CN" sz="2600" b="1" dirty="0"/>
              <a:t>~ A</a:t>
            </a:r>
            <a:r>
              <a:rPr lang="en-US" altLang="zh-CN" sz="2600" b="1" baseline="-25000" dirty="0"/>
              <a:t>0    </a:t>
            </a:r>
            <a:r>
              <a:rPr lang="zh-CN" altLang="en-US" sz="2600" b="1" dirty="0"/>
              <a:t>接 2</a:t>
            </a:r>
            <a:r>
              <a:rPr lang="en-US" altLang="zh-CN" sz="2600" b="1" dirty="0"/>
              <a:t>K</a:t>
            </a:r>
            <a:r>
              <a:rPr lang="en-US" altLang="zh-CN" sz="900" b="1" dirty="0"/>
              <a:t> </a:t>
            </a:r>
            <a:r>
              <a:rPr lang="en-US" altLang="zh-CN" sz="2600" b="1" dirty="0">
                <a:cs typeface="Times New Roman" panose="02020603050405020304" pitchFamily="18" charset="0"/>
              </a:rPr>
              <a:t>×</a:t>
            </a:r>
            <a:r>
              <a:rPr lang="en-US" altLang="zh-CN" sz="900" b="1" dirty="0">
                <a:cs typeface="Times New Roman" panose="02020603050405020304" pitchFamily="18" charset="0"/>
              </a:rPr>
              <a:t> </a:t>
            </a:r>
            <a:r>
              <a:rPr lang="en-US" altLang="zh-CN" sz="2600" b="1" dirty="0">
                <a:cs typeface="Times New Roman" panose="02020603050405020304" pitchFamily="18" charset="0"/>
              </a:rPr>
              <a:t>8</a:t>
            </a:r>
            <a:r>
              <a:rPr lang="zh-CN" altLang="en-US" sz="2600" b="1" dirty="0"/>
              <a:t>位 </a:t>
            </a:r>
            <a:r>
              <a:rPr lang="en-US" altLang="zh-CN" sz="2600" b="1" dirty="0"/>
              <a:t>ROM </a:t>
            </a:r>
            <a:r>
              <a:rPr lang="zh-CN" altLang="en-US" sz="2600" b="1" dirty="0"/>
              <a:t>的地址线</a:t>
            </a:r>
          </a:p>
        </p:txBody>
      </p:sp>
      <p:sp>
        <p:nvSpPr>
          <p:cNvPr id="51" name="Text Box 4"/>
          <p:cNvSpPr txBox="1">
            <a:spLocks noChangeArrowheads="1"/>
          </p:cNvSpPr>
          <p:nvPr/>
        </p:nvSpPr>
        <p:spPr bwMode="auto">
          <a:xfrm>
            <a:off x="2362200" y="5256196"/>
            <a:ext cx="6248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t>A</a:t>
            </a:r>
            <a:r>
              <a:rPr lang="en-US" altLang="zh-CN" sz="2600" b="1" baseline="-25000"/>
              <a:t>9  </a:t>
            </a:r>
            <a:r>
              <a:rPr lang="en-US" altLang="zh-CN" sz="2600" b="1"/>
              <a:t>~ A</a:t>
            </a:r>
            <a:r>
              <a:rPr lang="en-US" altLang="zh-CN" sz="2600" b="1" baseline="-25000"/>
              <a:t>0    </a:t>
            </a:r>
            <a:r>
              <a:rPr lang="zh-CN" altLang="en-US" sz="2600" b="1"/>
              <a:t>接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en-US" altLang="zh-CN" sz="2600" b="1">
                <a:cs typeface="Times New Roman" panose="02020603050405020304" pitchFamily="18" charset="0"/>
              </a:rPr>
              <a:t>4</a:t>
            </a:r>
            <a:r>
              <a:rPr lang="zh-CN" altLang="en-US" sz="2600" b="1"/>
              <a:t>位 </a:t>
            </a:r>
            <a:r>
              <a:rPr lang="en-US" altLang="zh-CN" sz="2600" b="1"/>
              <a:t>RAM </a:t>
            </a:r>
            <a:r>
              <a:rPr lang="zh-CN" altLang="en-US" sz="2600" b="1"/>
              <a:t>的地址线</a:t>
            </a:r>
            <a:endParaRPr lang="en-US" altLang="zh-CN" sz="2600" b="1"/>
          </a:p>
        </p:txBody>
      </p:sp>
      <p:sp>
        <p:nvSpPr>
          <p:cNvPr id="52" name="Rectangle 5"/>
          <p:cNvSpPr>
            <a:spLocks noChangeArrowheads="1"/>
          </p:cNvSpPr>
          <p:nvPr/>
        </p:nvSpPr>
        <p:spPr bwMode="auto">
          <a:xfrm>
            <a:off x="1079500" y="5762157"/>
            <a:ext cx="4089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(4) 确定片选信号</a:t>
            </a:r>
            <a:endParaRPr lang="en-US" altLang="zh-CN" sz="3200" b="1" dirty="0"/>
          </a:p>
        </p:txBody>
      </p:sp>
      <p:sp>
        <p:nvSpPr>
          <p:cNvPr id="53" name="Line 6"/>
          <p:cNvSpPr>
            <a:spLocks noChangeShapeType="1"/>
          </p:cNvSpPr>
          <p:nvPr/>
        </p:nvSpPr>
        <p:spPr bwMode="auto">
          <a:xfrm>
            <a:off x="4038600" y="1217596"/>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7"/>
          <p:cNvSpPr>
            <a:spLocks noChangeShapeType="1"/>
          </p:cNvSpPr>
          <p:nvPr/>
        </p:nvSpPr>
        <p:spPr bwMode="auto">
          <a:xfrm>
            <a:off x="4495800" y="1217596"/>
            <a:ext cx="0" cy="3200400"/>
          </a:xfrm>
          <a:prstGeom prst="line">
            <a:avLst/>
          </a:prstGeom>
          <a:noFill/>
          <a:ln w="38100">
            <a:solidFill>
              <a:srgbClr val="0000FF"/>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8"/>
          <p:cNvSpPr>
            <a:spLocks noChangeShapeType="1"/>
          </p:cNvSpPr>
          <p:nvPr/>
        </p:nvSpPr>
        <p:spPr bwMode="auto">
          <a:xfrm>
            <a:off x="2743200" y="1217596"/>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6" name="Group 9"/>
          <p:cNvGrpSpPr/>
          <p:nvPr/>
        </p:nvGrpSpPr>
        <p:grpSpPr bwMode="auto">
          <a:xfrm>
            <a:off x="2743200" y="4341796"/>
            <a:ext cx="1371600" cy="519113"/>
            <a:chOff x="720" y="2880"/>
            <a:chExt cx="864" cy="327"/>
          </a:xfrm>
        </p:grpSpPr>
        <p:sp>
          <p:nvSpPr>
            <p:cNvPr id="57" name="Text Box 10"/>
            <p:cNvSpPr txBox="1">
              <a:spLocks noChangeArrowheads="1"/>
            </p:cNvSpPr>
            <p:nvPr/>
          </p:nvSpPr>
          <p:spPr bwMode="auto">
            <a:xfrm>
              <a:off x="72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C</a:t>
              </a:r>
            </a:p>
          </p:txBody>
        </p:sp>
        <p:sp>
          <p:nvSpPr>
            <p:cNvPr id="58" name="Text Box 11"/>
            <p:cNvSpPr txBox="1">
              <a:spLocks noChangeArrowheads="1"/>
            </p:cNvSpPr>
            <p:nvPr/>
          </p:nvSpPr>
          <p:spPr bwMode="auto">
            <a:xfrm>
              <a:off x="96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dirty="0">
                  <a:solidFill>
                    <a:schemeClr val="folHlink"/>
                  </a:solidFill>
                </a:rPr>
                <a:t>B</a:t>
              </a:r>
            </a:p>
          </p:txBody>
        </p:sp>
        <p:sp>
          <p:nvSpPr>
            <p:cNvPr id="59" name="Text Box 12"/>
            <p:cNvSpPr txBox="1">
              <a:spLocks noChangeArrowheads="1"/>
            </p:cNvSpPr>
            <p:nvPr/>
          </p:nvSpPr>
          <p:spPr bwMode="auto">
            <a:xfrm>
              <a:off x="1248"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A</a:t>
              </a:r>
            </a:p>
          </p:txBody>
        </p:sp>
      </p:grpSp>
      <p:grpSp>
        <p:nvGrpSpPr>
          <p:cNvPr id="60" name="Group 13"/>
          <p:cNvGrpSpPr/>
          <p:nvPr/>
        </p:nvGrpSpPr>
        <p:grpSpPr bwMode="auto">
          <a:xfrm>
            <a:off x="1905000" y="760396"/>
            <a:ext cx="9296400" cy="3779838"/>
            <a:chOff x="192" y="624"/>
            <a:chExt cx="5856" cy="2381"/>
          </a:xfrm>
        </p:grpSpPr>
        <p:grpSp>
          <p:nvGrpSpPr>
            <p:cNvPr id="61" name="Group 14"/>
            <p:cNvGrpSpPr/>
            <p:nvPr/>
          </p:nvGrpSpPr>
          <p:grpSpPr bwMode="auto">
            <a:xfrm>
              <a:off x="240" y="864"/>
              <a:ext cx="4320" cy="365"/>
              <a:chOff x="384" y="1296"/>
              <a:chExt cx="4320" cy="365"/>
            </a:xfrm>
          </p:grpSpPr>
          <p:sp>
            <p:nvSpPr>
              <p:cNvPr id="88" name="Text Box 15"/>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89" name="Text Box 16"/>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0" name="Text Box 17"/>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1" name="Text Box 18"/>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62" name="Text Box 19"/>
            <p:cNvSpPr txBox="1">
              <a:spLocks noChangeArrowheads="1"/>
            </p:cNvSpPr>
            <p:nvPr/>
          </p:nvSpPr>
          <p:spPr bwMode="auto">
            <a:xfrm>
              <a:off x="192" y="624"/>
              <a:ext cx="4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dirty="0"/>
                <a:t>A</a:t>
              </a:r>
              <a:r>
                <a:rPr lang="en-US" altLang="zh-CN" b="1" baseline="-25000" dirty="0"/>
                <a:t>15        </a:t>
              </a:r>
              <a:r>
                <a:rPr lang="en-US" altLang="zh-CN" b="1" dirty="0"/>
                <a:t>A</a:t>
              </a:r>
              <a:r>
                <a:rPr lang="en-US" altLang="zh-CN" b="1" baseline="-25000" dirty="0"/>
                <a:t>13       </a:t>
              </a:r>
              <a:r>
                <a:rPr lang="en-US" altLang="zh-CN" b="1" dirty="0"/>
                <a:t>A</a:t>
              </a:r>
              <a:r>
                <a:rPr lang="en-US" altLang="zh-CN" b="1" baseline="-25000" dirty="0"/>
                <a:t>11 </a:t>
              </a:r>
              <a:r>
                <a:rPr lang="en-US" altLang="zh-CN" b="1" dirty="0"/>
                <a:t>A</a:t>
              </a:r>
              <a:r>
                <a:rPr lang="en-US" altLang="zh-CN" b="1" baseline="-25000" dirty="0"/>
                <a:t>10</a:t>
              </a:r>
              <a:r>
                <a:rPr lang="en-US" altLang="zh-CN" b="1" dirty="0"/>
                <a:t>    …    A</a:t>
              </a:r>
              <a:r>
                <a:rPr lang="en-US" altLang="zh-CN" b="1" baseline="-25000" dirty="0"/>
                <a:t>7     </a:t>
              </a:r>
              <a:r>
                <a:rPr lang="en-US" altLang="zh-CN" b="1" dirty="0"/>
                <a:t>…    A</a:t>
              </a:r>
              <a:r>
                <a:rPr lang="en-US" altLang="zh-CN" b="1" baseline="-25000" dirty="0"/>
                <a:t>4   </a:t>
              </a:r>
              <a:r>
                <a:rPr lang="en-US" altLang="zh-CN" b="1" dirty="0"/>
                <a:t>A</a:t>
              </a:r>
              <a:r>
                <a:rPr lang="en-US" altLang="zh-CN" b="1" baseline="-25000" dirty="0"/>
                <a:t>3      </a:t>
              </a:r>
              <a:r>
                <a:rPr lang="en-US" altLang="zh-CN" b="1" dirty="0"/>
                <a:t>…</a:t>
              </a:r>
              <a:r>
                <a:rPr lang="en-US" altLang="zh-CN" b="1" baseline="-25000" dirty="0"/>
                <a:t>     </a:t>
              </a:r>
              <a:r>
                <a:rPr lang="en-US" altLang="zh-CN" b="1" dirty="0"/>
                <a:t>A</a:t>
              </a:r>
              <a:r>
                <a:rPr lang="en-US" altLang="zh-CN" b="1" baseline="-25000" dirty="0"/>
                <a:t>0</a:t>
              </a:r>
            </a:p>
          </p:txBody>
        </p:sp>
        <p:grpSp>
          <p:nvGrpSpPr>
            <p:cNvPr id="63" name="Group 20"/>
            <p:cNvGrpSpPr/>
            <p:nvPr/>
          </p:nvGrpSpPr>
          <p:grpSpPr bwMode="auto">
            <a:xfrm>
              <a:off x="240" y="1200"/>
              <a:ext cx="4320" cy="701"/>
              <a:chOff x="288" y="1632"/>
              <a:chExt cx="4320" cy="701"/>
            </a:xfrm>
          </p:grpSpPr>
          <p:sp>
            <p:nvSpPr>
              <p:cNvPr id="82" name="Text Box 21"/>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83" name="Group 22"/>
              <p:cNvGrpSpPr/>
              <p:nvPr/>
            </p:nvGrpSpPr>
            <p:grpSpPr bwMode="auto">
              <a:xfrm>
                <a:off x="288" y="1968"/>
                <a:ext cx="4320" cy="365"/>
                <a:chOff x="384" y="1968"/>
                <a:chExt cx="4320" cy="365"/>
              </a:xfrm>
            </p:grpSpPr>
            <p:sp>
              <p:nvSpPr>
                <p:cNvPr id="84" name="Text Box 23"/>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85" name="Text Box 24"/>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0  1  1  1</a:t>
                  </a:r>
                </a:p>
              </p:txBody>
            </p:sp>
            <p:sp>
              <p:nvSpPr>
                <p:cNvPr id="86" name="Text Box 25"/>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87" name="Text Box 26"/>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4" name="Group 27"/>
            <p:cNvGrpSpPr/>
            <p:nvPr/>
          </p:nvGrpSpPr>
          <p:grpSpPr bwMode="auto">
            <a:xfrm>
              <a:off x="240" y="1939"/>
              <a:ext cx="4320" cy="365"/>
              <a:chOff x="384" y="1296"/>
              <a:chExt cx="4320" cy="365"/>
            </a:xfrm>
          </p:grpSpPr>
          <p:sp>
            <p:nvSpPr>
              <p:cNvPr id="78" name="Text Box 28"/>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9" name="Text Box 29"/>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1  0  0  0</a:t>
                </a:r>
              </a:p>
            </p:txBody>
          </p:sp>
          <p:sp>
            <p:nvSpPr>
              <p:cNvPr id="80" name="Text Box 30"/>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81" name="Text Box 31"/>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65" name="Group 32"/>
            <p:cNvGrpSpPr/>
            <p:nvPr/>
          </p:nvGrpSpPr>
          <p:grpSpPr bwMode="auto">
            <a:xfrm>
              <a:off x="240" y="2256"/>
              <a:ext cx="4320" cy="749"/>
              <a:chOff x="288" y="2688"/>
              <a:chExt cx="4320" cy="749"/>
            </a:xfrm>
          </p:grpSpPr>
          <p:sp>
            <p:nvSpPr>
              <p:cNvPr id="72" name="Text Box 33"/>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34"/>
              <p:cNvGrpSpPr/>
              <p:nvPr/>
            </p:nvGrpSpPr>
            <p:grpSpPr bwMode="auto">
              <a:xfrm>
                <a:off x="288" y="3072"/>
                <a:ext cx="4320" cy="365"/>
                <a:chOff x="384" y="1968"/>
                <a:chExt cx="4320" cy="365"/>
              </a:xfrm>
            </p:grpSpPr>
            <p:sp>
              <p:nvSpPr>
                <p:cNvPr id="74" name="Text Box 35"/>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0  1  1  0</a:t>
                  </a:r>
                </a:p>
              </p:txBody>
            </p:sp>
            <p:sp>
              <p:nvSpPr>
                <p:cNvPr id="75" name="Text Box 36"/>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1  0  1  1</a:t>
                  </a:r>
                </a:p>
              </p:txBody>
            </p:sp>
            <p:sp>
              <p:nvSpPr>
                <p:cNvPr id="76" name="Text Box 37"/>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38"/>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sp>
          <p:nvSpPr>
            <p:cNvPr id="66" name="AutoShape 39"/>
            <p:cNvSpPr/>
            <p:nvPr/>
          </p:nvSpPr>
          <p:spPr bwMode="auto">
            <a:xfrm>
              <a:off x="4464" y="1008"/>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Text Box 40"/>
            <p:cNvSpPr txBox="1">
              <a:spLocks noChangeArrowheads="1"/>
            </p:cNvSpPr>
            <p:nvPr/>
          </p:nvSpPr>
          <p:spPr bwMode="auto">
            <a:xfrm>
              <a:off x="4704" y="1363"/>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2K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8</a:t>
              </a:r>
              <a:r>
                <a:rPr lang="zh-CN" altLang="en-US" sz="2800" b="1"/>
                <a:t>位</a:t>
              </a:r>
              <a:endParaRPr lang="en-US" altLang="zh-CN" sz="2800" b="1"/>
            </a:p>
          </p:txBody>
        </p:sp>
        <p:sp>
          <p:nvSpPr>
            <p:cNvPr id="68" name="Text Box 41"/>
            <p:cNvSpPr txBox="1">
              <a:spLocks noChangeArrowheads="1"/>
            </p:cNvSpPr>
            <p:nvPr/>
          </p:nvSpPr>
          <p:spPr bwMode="auto">
            <a:xfrm>
              <a:off x="4704" y="1056"/>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cs typeface="Times New Roman" panose="02020603050405020304" pitchFamily="18" charset="0"/>
                </a:rPr>
                <a:t>1片 </a:t>
              </a: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sp>
          <p:nvSpPr>
            <p:cNvPr id="69" name="AutoShape 42"/>
            <p:cNvSpPr/>
            <p:nvPr/>
          </p:nvSpPr>
          <p:spPr bwMode="auto">
            <a:xfrm>
              <a:off x="4464" y="2112"/>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Text Box 43"/>
            <p:cNvSpPr txBox="1">
              <a:spLocks noChangeArrowheads="1"/>
            </p:cNvSpPr>
            <p:nvPr/>
          </p:nvSpPr>
          <p:spPr bwMode="auto">
            <a:xfrm>
              <a:off x="4704" y="2448"/>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4</a:t>
              </a:r>
              <a:r>
                <a:rPr lang="zh-CN" altLang="en-US" sz="2800" b="1"/>
                <a:t>位</a:t>
              </a:r>
              <a:endParaRPr lang="en-US" altLang="zh-CN" sz="2800" b="1"/>
            </a:p>
          </p:txBody>
        </p:sp>
        <p:sp>
          <p:nvSpPr>
            <p:cNvPr id="71" name="Text Box 44"/>
            <p:cNvSpPr txBox="1">
              <a:spLocks noChangeArrowheads="1"/>
            </p:cNvSpPr>
            <p:nvPr/>
          </p:nvSpPr>
          <p:spPr bwMode="auto">
            <a:xfrm>
              <a:off x="4704" y="2121"/>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cs typeface="Times New Roman" panose="02020603050405020304" pitchFamily="18" charset="0"/>
                </a:rPr>
                <a:t>2片</a:t>
              </a:r>
              <a:r>
                <a:rPr lang="en-US" altLang="zh-CN" sz="2800" b="1" dirty="0">
                  <a:cs typeface="Times New Roman" panose="02020603050405020304" pitchFamily="18" charset="0"/>
                </a:rPr>
                <a:t>RAM</a:t>
              </a:r>
              <a:endParaRPr lang="zh-CN" altLang="en-US" sz="2800" b="1" dirty="0">
                <a:cs typeface="Times New Roman" panose="02020603050405020304" pitchFamily="18" charset="0"/>
              </a:endParaRPr>
            </a:p>
          </p:txBody>
        </p:sp>
      </p:grpSp>
      <p:sp>
        <p:nvSpPr>
          <p:cNvPr id="9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82</a:t>
            </a:fld>
            <a:endParaRPr lang="zh-CN" altLang="en-US" dirty="0"/>
          </a:p>
        </p:txBody>
      </p:sp>
      <p:pic>
        <p:nvPicPr>
          <p:cNvPr id="2" name="图片 1"/>
          <p:cNvPicPr>
            <a:picLocks noChangeAspect="1"/>
          </p:cNvPicPr>
          <p:nvPr/>
        </p:nvPicPr>
        <p:blipFill>
          <a:blip r:embed="rId3"/>
          <a:stretch>
            <a:fillRect/>
          </a:stretch>
        </p:blipFill>
        <p:spPr>
          <a:xfrm>
            <a:off x="8184330" y="4633913"/>
            <a:ext cx="2869462" cy="2032911"/>
          </a:xfrm>
          <a:prstGeom prst="rect">
            <a:avLst/>
          </a:prstGeom>
          <a:ln w="28575"/>
        </p:spPr>
        <p:style>
          <a:lnRef idx="2">
            <a:schemeClr val="accent2"/>
          </a:lnRef>
          <a:fillRef idx="1">
            <a:schemeClr val="lt1"/>
          </a:fillRef>
          <a:effectRef idx="0">
            <a:schemeClr val="accent2"/>
          </a:effectRef>
          <a:fontRef idx="minor">
            <a:schemeClr val="dk1"/>
          </a:fontRef>
        </p:style>
      </p:pic>
      <p:sp>
        <p:nvSpPr>
          <p:cNvPr id="3" name="矩形 2"/>
          <p:cNvSpPr/>
          <p:nvPr/>
        </p:nvSpPr>
        <p:spPr>
          <a:xfrm>
            <a:off x="8695871" y="4342133"/>
            <a:ext cx="1819729" cy="369332"/>
          </a:xfrm>
          <a:prstGeom prst="rect">
            <a:avLst/>
          </a:prstGeom>
        </p:spPr>
        <p:style>
          <a:lnRef idx="2">
            <a:schemeClr val="accent4"/>
          </a:lnRef>
          <a:fillRef idx="1">
            <a:schemeClr val="lt1"/>
          </a:fillRef>
          <a:effectRef idx="0">
            <a:schemeClr val="accent4"/>
          </a:effectRef>
          <a:fontRef idx="minor">
            <a:schemeClr val="dk1"/>
          </a:fontRef>
        </p:style>
        <p:txBody>
          <a:bodyPr wrap="none">
            <a:spAutoFit/>
          </a:bodyPr>
          <a:lstStyle/>
          <a:p>
            <a:r>
              <a:rPr lang="zh-CN" altLang="zh-CN" b="1" dirty="0"/>
              <a:t>74LS138</a:t>
            </a:r>
            <a:r>
              <a:rPr lang="zh-CN" altLang="en-US" b="1" dirty="0"/>
              <a:t> </a:t>
            </a:r>
            <a:r>
              <a:rPr lang="zh-CN" altLang="zh-CN" b="1" dirty="0"/>
              <a:t>译码器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slide(fromTop)">
                                      <p:cBhvr>
                                        <p:cTn id="12" dur="500"/>
                                        <p:tgtEl>
                                          <p:spTgt spid="5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blinds(horizontal)">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slide(fromTop)">
                                      <p:cBhvr>
                                        <p:cTn id="20" dur="500"/>
                                        <p:tgtEl>
                                          <p:spTgt spid="5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blinds(horizontal)">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blinds(horizontal)">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slide(fromTop)">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blinds(horizontal)">
                                      <p:cBhvr>
                                        <p:cTn id="4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utoUpdateAnimBg="0"/>
      <p:bldP spid="51" grpId="0" autoUpdateAnimBg="0"/>
      <p:bldP spid="52" grpId="0" autoUpdateAnimBg="0"/>
      <p:bldP spid="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例 </a:t>
            </a:r>
            <a:r>
              <a:rPr lang="en-US" altLang="zh-CN" b="1" dirty="0">
                <a:sym typeface="+mn-ea"/>
              </a:rPr>
              <a:t>6</a:t>
            </a:r>
            <a:r>
              <a:rPr lang="zh-CN" altLang="en-US" b="1" dirty="0">
                <a:sym typeface="+mn-ea"/>
              </a:rPr>
              <a:t>.1  </a:t>
            </a:r>
            <a:r>
              <a:rPr lang="en-US" altLang="zh-CN" b="1" dirty="0">
                <a:sym typeface="+mn-ea"/>
              </a:rPr>
              <a:t>CPU </a:t>
            </a:r>
            <a:r>
              <a:rPr lang="zh-CN" altLang="en-US" b="1" dirty="0">
                <a:sym typeface="+mn-ea"/>
              </a:rPr>
              <a:t>与存储器的连接图</a:t>
            </a:r>
            <a:endParaRPr lang="zh-CN" altLang="en-US" dirty="0"/>
          </a:p>
        </p:txBody>
      </p:sp>
      <p:sp>
        <p:nvSpPr>
          <p:cNvPr id="149" name="灯片编号占位符 2"/>
          <p:cNvSpPr>
            <a:spLocks noGrp="1"/>
          </p:cNvSpPr>
          <p:nvPr>
            <p:ph type="sldNum" sz="quarter" idx="12"/>
          </p:nvPr>
        </p:nvSpPr>
        <p:spPr/>
        <p:txBody>
          <a:bodyPr/>
          <a:lstStyle/>
          <a:p>
            <a:fld id="{8EE8E787-E6FE-45D8-9039-788B45E44EE7}" type="slidenum">
              <a:rPr lang="zh-CN" altLang="en-US" smtClean="0"/>
              <a:t>83</a:t>
            </a:fld>
            <a:endParaRPr lang="zh-CN" altLang="en-US" dirty="0"/>
          </a:p>
        </p:txBody>
      </p:sp>
      <p:sp>
        <p:nvSpPr>
          <p:cNvPr id="152" name="Freeform 2"/>
          <p:cNvSpPr/>
          <p:nvPr/>
        </p:nvSpPr>
        <p:spPr bwMode="auto">
          <a:xfrm>
            <a:off x="3810000" y="1724660"/>
            <a:ext cx="1062038" cy="1588"/>
          </a:xfrm>
          <a:custGeom>
            <a:avLst/>
            <a:gdLst>
              <a:gd name="T0" fmla="*/ 2147483647 w 669"/>
              <a:gd name="T1" fmla="*/ 0 h 1"/>
              <a:gd name="T2" fmla="*/ 0 w 669"/>
              <a:gd name="T3" fmla="*/ 0 h 1"/>
              <a:gd name="T4" fmla="*/ 0 60000 65536"/>
              <a:gd name="T5" fmla="*/ 0 60000 65536"/>
              <a:gd name="T6" fmla="*/ 0 w 669"/>
              <a:gd name="T7" fmla="*/ 0 h 1"/>
              <a:gd name="T8" fmla="*/ 669 w 669"/>
              <a:gd name="T9" fmla="*/ 1 h 1"/>
            </a:gdLst>
            <a:ahLst/>
            <a:cxnLst>
              <a:cxn ang="T4">
                <a:pos x="T0" y="T1"/>
              </a:cxn>
              <a:cxn ang="T5">
                <a:pos x="T2" y="T3"/>
              </a:cxn>
            </a:cxnLst>
            <a:rect l="T6" t="T7" r="T8" b="T9"/>
            <a:pathLst>
              <a:path w="669" h="1">
                <a:moveTo>
                  <a:pt x="669"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Line 3"/>
          <p:cNvSpPr>
            <a:spLocks noChangeShapeType="1"/>
          </p:cNvSpPr>
          <p:nvPr/>
        </p:nvSpPr>
        <p:spPr bwMode="auto">
          <a:xfrm flipH="1">
            <a:off x="3810000" y="1438910"/>
            <a:ext cx="1198563"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4" name="Group 4"/>
          <p:cNvGrpSpPr/>
          <p:nvPr/>
        </p:nvGrpSpPr>
        <p:grpSpPr bwMode="auto">
          <a:xfrm>
            <a:off x="1847850" y="1019810"/>
            <a:ext cx="298450" cy="1247775"/>
            <a:chOff x="156" y="696"/>
            <a:chExt cx="188" cy="786"/>
          </a:xfrm>
        </p:grpSpPr>
        <p:sp>
          <p:nvSpPr>
            <p:cNvPr id="155" name="Line 5"/>
            <p:cNvSpPr>
              <a:spLocks noChangeShapeType="1"/>
            </p:cNvSpPr>
            <p:nvPr/>
          </p:nvSpPr>
          <p:spPr bwMode="auto">
            <a:xfrm flipH="1">
              <a:off x="157" y="1467"/>
              <a:ext cx="18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Freeform 6"/>
            <p:cNvSpPr/>
            <p:nvPr/>
          </p:nvSpPr>
          <p:spPr bwMode="auto">
            <a:xfrm>
              <a:off x="156" y="696"/>
              <a:ext cx="1" cy="786"/>
            </a:xfrm>
            <a:custGeom>
              <a:avLst/>
              <a:gdLst>
                <a:gd name="T0" fmla="*/ 0 w 1"/>
                <a:gd name="T1" fmla="*/ 786 h 786"/>
                <a:gd name="T2" fmla="*/ 0 w 1"/>
                <a:gd name="T3" fmla="*/ 0 h 786"/>
                <a:gd name="T4" fmla="*/ 0 60000 65536"/>
                <a:gd name="T5" fmla="*/ 0 60000 65536"/>
                <a:gd name="T6" fmla="*/ 0 w 1"/>
                <a:gd name="T7" fmla="*/ 0 h 786"/>
                <a:gd name="T8" fmla="*/ 1 w 1"/>
                <a:gd name="T9" fmla="*/ 786 h 786"/>
              </a:gdLst>
              <a:ahLst/>
              <a:cxnLst>
                <a:cxn ang="T4">
                  <a:pos x="T0" y="T1"/>
                </a:cxn>
                <a:cxn ang="T5">
                  <a:pos x="T2" y="T3"/>
                </a:cxn>
              </a:cxnLst>
              <a:rect l="T6" t="T7" r="T8" b="T9"/>
              <a:pathLst>
                <a:path w="1" h="786">
                  <a:moveTo>
                    <a:pt x="0" y="786"/>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7" name="Group 7"/>
          <p:cNvGrpSpPr/>
          <p:nvPr/>
        </p:nvGrpSpPr>
        <p:grpSpPr bwMode="auto">
          <a:xfrm>
            <a:off x="1836738" y="1022985"/>
            <a:ext cx="3040062" cy="990600"/>
            <a:chOff x="149" y="698"/>
            <a:chExt cx="1915" cy="624"/>
          </a:xfrm>
        </p:grpSpPr>
        <p:sp>
          <p:nvSpPr>
            <p:cNvPr id="158" name="Freeform 8"/>
            <p:cNvSpPr/>
            <p:nvPr/>
          </p:nvSpPr>
          <p:spPr bwMode="auto">
            <a:xfrm>
              <a:off x="1727" y="1321"/>
              <a:ext cx="337" cy="1"/>
            </a:xfrm>
            <a:custGeom>
              <a:avLst/>
              <a:gdLst>
                <a:gd name="T0" fmla="*/ 342 w 336"/>
                <a:gd name="T1" fmla="*/ 0 h 1"/>
                <a:gd name="T2" fmla="*/ 0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336"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Line 9"/>
            <p:cNvSpPr>
              <a:spLocks noChangeShapeType="1"/>
            </p:cNvSpPr>
            <p:nvPr/>
          </p:nvSpPr>
          <p:spPr bwMode="auto">
            <a:xfrm>
              <a:off x="149" y="698"/>
              <a:ext cx="158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 name="Line 10"/>
            <p:cNvSpPr>
              <a:spLocks noChangeShapeType="1"/>
            </p:cNvSpPr>
            <p:nvPr/>
          </p:nvSpPr>
          <p:spPr bwMode="auto">
            <a:xfrm>
              <a:off x="1733" y="698"/>
              <a:ext cx="1" cy="6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11"/>
          <p:cNvSpPr>
            <a:spLocks noChangeShapeType="1"/>
          </p:cNvSpPr>
          <p:nvPr/>
        </p:nvSpPr>
        <p:spPr bwMode="auto">
          <a:xfrm flipH="1">
            <a:off x="3810000" y="2329498"/>
            <a:ext cx="1193800"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 name="Line 12"/>
          <p:cNvSpPr>
            <a:spLocks noChangeShapeType="1"/>
          </p:cNvSpPr>
          <p:nvPr/>
        </p:nvSpPr>
        <p:spPr bwMode="auto">
          <a:xfrm flipH="1">
            <a:off x="3810000" y="2621598"/>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 name="Line 13"/>
          <p:cNvSpPr>
            <a:spLocks noChangeShapeType="1"/>
          </p:cNvSpPr>
          <p:nvPr/>
        </p:nvSpPr>
        <p:spPr bwMode="auto">
          <a:xfrm flipH="1">
            <a:off x="3810000" y="2885123"/>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4" name="Group 14"/>
          <p:cNvGrpSpPr/>
          <p:nvPr/>
        </p:nvGrpSpPr>
        <p:grpSpPr bwMode="auto">
          <a:xfrm>
            <a:off x="7391400" y="2048510"/>
            <a:ext cx="361950" cy="1190625"/>
            <a:chOff x="3648" y="1344"/>
            <a:chExt cx="228" cy="750"/>
          </a:xfrm>
        </p:grpSpPr>
        <p:sp>
          <p:nvSpPr>
            <p:cNvPr id="165" name="Freeform 15"/>
            <p:cNvSpPr/>
            <p:nvPr/>
          </p:nvSpPr>
          <p:spPr bwMode="auto">
            <a:xfrm>
              <a:off x="3651" y="1344"/>
              <a:ext cx="225" cy="1"/>
            </a:xfrm>
            <a:custGeom>
              <a:avLst/>
              <a:gdLst>
                <a:gd name="T0" fmla="*/ 0 w 225"/>
                <a:gd name="T1" fmla="*/ 0 h 1"/>
                <a:gd name="T2" fmla="*/ 225 w 225"/>
                <a:gd name="T3" fmla="*/ 0 h 1"/>
                <a:gd name="T4" fmla="*/ 0 60000 65536"/>
                <a:gd name="T5" fmla="*/ 0 60000 65536"/>
                <a:gd name="T6" fmla="*/ 0 w 225"/>
                <a:gd name="T7" fmla="*/ 0 h 1"/>
                <a:gd name="T8" fmla="*/ 225 w 225"/>
                <a:gd name="T9" fmla="*/ 1 h 1"/>
              </a:gdLst>
              <a:ahLst/>
              <a:cxnLst>
                <a:cxn ang="T4">
                  <a:pos x="T0" y="T1"/>
                </a:cxn>
                <a:cxn ang="T5">
                  <a:pos x="T2" y="T3"/>
                </a:cxn>
              </a:cxnLst>
              <a:rect l="T6" t="T7" r="T8" b="T9"/>
              <a:pathLst>
                <a:path w="225" h="1">
                  <a:moveTo>
                    <a:pt x="0" y="0"/>
                  </a:moveTo>
                  <a:lnTo>
                    <a:pt x="22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Line 16"/>
            <p:cNvSpPr>
              <a:spLocks noChangeShapeType="1"/>
            </p:cNvSpPr>
            <p:nvPr/>
          </p:nvSpPr>
          <p:spPr bwMode="auto">
            <a:xfrm>
              <a:off x="3648" y="1344"/>
              <a:ext cx="1" cy="7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67" name="Group 17"/>
          <p:cNvGrpSpPr/>
          <p:nvPr/>
        </p:nvGrpSpPr>
        <p:grpSpPr bwMode="auto">
          <a:xfrm>
            <a:off x="4406900" y="4442460"/>
            <a:ext cx="723900" cy="355600"/>
            <a:chOff x="1768" y="2852"/>
            <a:chExt cx="456" cy="224"/>
          </a:xfrm>
        </p:grpSpPr>
        <p:sp>
          <p:nvSpPr>
            <p:cNvPr id="168" name="Line 18"/>
            <p:cNvSpPr>
              <a:spLocks noChangeShapeType="1"/>
            </p:cNvSpPr>
            <p:nvPr/>
          </p:nvSpPr>
          <p:spPr bwMode="auto">
            <a:xfrm flipH="1">
              <a:off x="1876" y="2852"/>
              <a:ext cx="348"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 name="Line 19"/>
            <p:cNvSpPr>
              <a:spLocks noChangeShapeType="1"/>
            </p:cNvSpPr>
            <p:nvPr/>
          </p:nvSpPr>
          <p:spPr bwMode="auto">
            <a:xfrm>
              <a:off x="1876" y="2852"/>
              <a:ext cx="1" cy="21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 name="Rectangle 20"/>
            <p:cNvSpPr>
              <a:spLocks noChangeArrowheads="1"/>
            </p:cNvSpPr>
            <p:nvPr/>
          </p:nvSpPr>
          <p:spPr bwMode="auto">
            <a:xfrm>
              <a:off x="1768" y="3057"/>
              <a:ext cx="187" cy="19"/>
            </a:xfrm>
            <a:prstGeom prst="rect">
              <a:avLst/>
            </a:prstGeom>
            <a:solidFill>
              <a:srgbClr val="000000"/>
            </a:solidFill>
            <a:ln w="381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1" name="Group 21"/>
          <p:cNvGrpSpPr/>
          <p:nvPr/>
        </p:nvGrpSpPr>
        <p:grpSpPr bwMode="auto">
          <a:xfrm>
            <a:off x="8372475" y="1867535"/>
            <a:ext cx="314325" cy="2395538"/>
            <a:chOff x="4266" y="1230"/>
            <a:chExt cx="198" cy="1509"/>
          </a:xfrm>
        </p:grpSpPr>
        <p:sp>
          <p:nvSpPr>
            <p:cNvPr id="172" name="Freeform 22"/>
            <p:cNvSpPr/>
            <p:nvPr/>
          </p:nvSpPr>
          <p:spPr bwMode="auto">
            <a:xfrm>
              <a:off x="4266" y="1236"/>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23"/>
            <p:cNvSpPr/>
            <p:nvPr/>
          </p:nvSpPr>
          <p:spPr bwMode="auto">
            <a:xfrm>
              <a:off x="4462" y="1230"/>
              <a:ext cx="2" cy="1509"/>
            </a:xfrm>
            <a:custGeom>
              <a:avLst/>
              <a:gdLst>
                <a:gd name="T0" fmla="*/ 1 w 3"/>
                <a:gd name="T1" fmla="*/ 0 h 1509"/>
                <a:gd name="T2" fmla="*/ 0 w 3"/>
                <a:gd name="T3" fmla="*/ 1509 h 1509"/>
                <a:gd name="T4" fmla="*/ 0 60000 65536"/>
                <a:gd name="T5" fmla="*/ 0 60000 65536"/>
                <a:gd name="T6" fmla="*/ 0 w 3"/>
                <a:gd name="T7" fmla="*/ 0 h 1509"/>
                <a:gd name="T8" fmla="*/ 3 w 3"/>
                <a:gd name="T9" fmla="*/ 1509 h 1509"/>
              </a:gdLst>
              <a:ahLst/>
              <a:cxnLst>
                <a:cxn ang="T4">
                  <a:pos x="T0" y="T1"/>
                </a:cxn>
                <a:cxn ang="T5">
                  <a:pos x="T2" y="T3"/>
                </a:cxn>
              </a:cxnLst>
              <a:rect l="T6" t="T7" r="T8" b="T9"/>
              <a:pathLst>
                <a:path w="3" h="1509">
                  <a:moveTo>
                    <a:pt x="3" y="0"/>
                  </a:moveTo>
                  <a:lnTo>
                    <a:pt x="0" y="150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4" name="Freeform 24"/>
          <p:cNvSpPr/>
          <p:nvPr/>
        </p:nvSpPr>
        <p:spPr bwMode="auto">
          <a:xfrm>
            <a:off x="6238875" y="4258310"/>
            <a:ext cx="657225" cy="1588"/>
          </a:xfrm>
          <a:custGeom>
            <a:avLst/>
            <a:gdLst>
              <a:gd name="T0" fmla="*/ 2147483647 w 414"/>
              <a:gd name="T1" fmla="*/ 0 h 1"/>
              <a:gd name="T2" fmla="*/ 0 w 414"/>
              <a:gd name="T3" fmla="*/ 2147483647 h 1"/>
              <a:gd name="T4" fmla="*/ 0 60000 65536"/>
              <a:gd name="T5" fmla="*/ 0 60000 65536"/>
              <a:gd name="T6" fmla="*/ 0 w 414"/>
              <a:gd name="T7" fmla="*/ 0 h 1"/>
              <a:gd name="T8" fmla="*/ 414 w 414"/>
              <a:gd name="T9" fmla="*/ 1 h 1"/>
            </a:gdLst>
            <a:ahLst/>
            <a:cxnLst>
              <a:cxn ang="T4">
                <a:pos x="T0" y="T1"/>
              </a:cxn>
              <a:cxn ang="T5">
                <a:pos x="T2" y="T3"/>
              </a:cxn>
            </a:cxnLst>
            <a:rect l="T6" t="T7" r="T8" b="T9"/>
            <a:pathLst>
              <a:path w="414" h="1">
                <a:moveTo>
                  <a:pt x="414"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5" name="Group 25"/>
          <p:cNvGrpSpPr/>
          <p:nvPr/>
        </p:nvGrpSpPr>
        <p:grpSpPr bwMode="auto">
          <a:xfrm>
            <a:off x="5130800" y="4105910"/>
            <a:ext cx="1120775" cy="595313"/>
            <a:chOff x="2224" y="2640"/>
            <a:chExt cx="706" cy="375"/>
          </a:xfrm>
        </p:grpSpPr>
        <p:sp>
          <p:nvSpPr>
            <p:cNvPr id="176" name="Rectangle 26"/>
            <p:cNvSpPr>
              <a:spLocks noChangeArrowheads="1"/>
            </p:cNvSpPr>
            <p:nvPr/>
          </p:nvSpPr>
          <p:spPr bwMode="auto">
            <a:xfrm>
              <a:off x="2224" y="2671"/>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Text Box 27"/>
            <p:cNvSpPr txBox="1">
              <a:spLocks noChangeArrowheads="1"/>
            </p:cNvSpPr>
            <p:nvPr/>
          </p:nvSpPr>
          <p:spPr bwMode="auto">
            <a:xfrm>
              <a:off x="2232" y="2640"/>
              <a:ext cx="6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 2</a:t>
              </a:r>
              <a:r>
                <a:rPr lang="en-US" altLang="zh-CN" sz="1800" b="1"/>
                <a:t>K</a:t>
              </a:r>
              <a:r>
                <a:rPr lang="en-US" altLang="zh-CN" sz="800" b="1"/>
                <a:t> </a:t>
              </a:r>
              <a:r>
                <a:rPr lang="en-US" altLang="zh-CN" sz="1600" b="1">
                  <a:latin typeface="宋体" panose="02010600030101010101" pitchFamily="2" charset="-122"/>
                </a:rPr>
                <a:t>×</a:t>
              </a:r>
              <a:r>
                <a:rPr lang="en-US" altLang="zh-CN" sz="1800" b="1"/>
                <a:t>8</a:t>
              </a:r>
              <a:r>
                <a:rPr lang="zh-CN" altLang="en-US" sz="1800" b="1"/>
                <a:t>位</a:t>
              </a:r>
            </a:p>
          </p:txBody>
        </p:sp>
        <p:sp>
          <p:nvSpPr>
            <p:cNvPr id="178" name="Text Box 28"/>
            <p:cNvSpPr txBox="1">
              <a:spLocks noChangeArrowheads="1"/>
            </p:cNvSpPr>
            <p:nvPr/>
          </p:nvSpPr>
          <p:spPr bwMode="auto">
            <a:xfrm>
              <a:off x="2304" y="2784"/>
              <a:ext cx="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 ROM</a:t>
              </a:r>
            </a:p>
          </p:txBody>
        </p:sp>
      </p:grpSp>
      <p:sp>
        <p:nvSpPr>
          <p:cNvPr id="179" name="Line 29"/>
          <p:cNvSpPr>
            <a:spLocks noChangeShapeType="1"/>
          </p:cNvSpPr>
          <p:nvPr/>
        </p:nvSpPr>
        <p:spPr bwMode="auto">
          <a:xfrm>
            <a:off x="8245475" y="4258310"/>
            <a:ext cx="852488"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0" name="Group 30"/>
          <p:cNvGrpSpPr/>
          <p:nvPr/>
        </p:nvGrpSpPr>
        <p:grpSpPr bwMode="auto">
          <a:xfrm>
            <a:off x="3810000" y="4442460"/>
            <a:ext cx="5287963" cy="1649413"/>
            <a:chOff x="1392" y="2852"/>
            <a:chExt cx="3331" cy="1039"/>
          </a:xfrm>
        </p:grpSpPr>
        <p:sp>
          <p:nvSpPr>
            <p:cNvPr id="181" name="Line 31"/>
            <p:cNvSpPr>
              <a:spLocks noChangeShapeType="1"/>
            </p:cNvSpPr>
            <p:nvPr/>
          </p:nvSpPr>
          <p:spPr bwMode="auto">
            <a:xfrm flipH="1">
              <a:off x="3137"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2" name="Line 32"/>
            <p:cNvSpPr>
              <a:spLocks noChangeShapeType="1"/>
            </p:cNvSpPr>
            <p:nvPr/>
          </p:nvSpPr>
          <p:spPr bwMode="auto">
            <a:xfrm rot="10800000">
              <a:off x="3137" y="2852"/>
              <a:ext cx="1" cy="1039"/>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3" name="Line 33"/>
            <p:cNvSpPr>
              <a:spLocks noChangeShapeType="1"/>
            </p:cNvSpPr>
            <p:nvPr/>
          </p:nvSpPr>
          <p:spPr bwMode="auto">
            <a:xfrm>
              <a:off x="4373" y="2852"/>
              <a:ext cx="1" cy="10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 name="Freeform 34"/>
            <p:cNvSpPr/>
            <p:nvPr/>
          </p:nvSpPr>
          <p:spPr bwMode="auto">
            <a:xfrm>
              <a:off x="1392" y="3885"/>
              <a:ext cx="2994" cy="6"/>
            </a:xfrm>
            <a:custGeom>
              <a:avLst/>
              <a:gdLst>
                <a:gd name="T0" fmla="*/ 0 w 2994"/>
                <a:gd name="T1" fmla="*/ 6 h 6"/>
                <a:gd name="T2" fmla="*/ 2994 w 2994"/>
                <a:gd name="T3" fmla="*/ 0 h 6"/>
                <a:gd name="T4" fmla="*/ 0 60000 65536"/>
                <a:gd name="T5" fmla="*/ 0 60000 65536"/>
                <a:gd name="T6" fmla="*/ 0 w 2994"/>
                <a:gd name="T7" fmla="*/ 0 h 6"/>
                <a:gd name="T8" fmla="*/ 2994 w 2994"/>
                <a:gd name="T9" fmla="*/ 6 h 6"/>
              </a:gdLst>
              <a:ahLst/>
              <a:cxnLst>
                <a:cxn ang="T4">
                  <a:pos x="T0" y="T1"/>
                </a:cxn>
                <a:cxn ang="T5">
                  <a:pos x="T2" y="T3"/>
                </a:cxn>
              </a:cxnLst>
              <a:rect l="T6" t="T7" r="T8" b="T9"/>
              <a:pathLst>
                <a:path w="2994" h="6">
                  <a:moveTo>
                    <a:pt x="0" y="6"/>
                  </a:moveTo>
                  <a:lnTo>
                    <a:pt x="299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Line 35"/>
            <p:cNvSpPr>
              <a:spLocks noChangeShapeType="1"/>
            </p:cNvSpPr>
            <p:nvPr/>
          </p:nvSpPr>
          <p:spPr bwMode="auto">
            <a:xfrm flipH="1">
              <a:off x="4373"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6" name="Group 36"/>
          <p:cNvGrpSpPr/>
          <p:nvPr/>
        </p:nvGrpSpPr>
        <p:grpSpPr bwMode="auto">
          <a:xfrm>
            <a:off x="7118350" y="4120198"/>
            <a:ext cx="3092450" cy="614362"/>
            <a:chOff x="3476" y="2649"/>
            <a:chExt cx="1948" cy="387"/>
          </a:xfrm>
        </p:grpSpPr>
        <p:sp>
          <p:nvSpPr>
            <p:cNvPr id="187" name="Text Box 37"/>
            <p:cNvSpPr txBox="1">
              <a:spLocks noChangeArrowheads="1"/>
            </p:cNvSpPr>
            <p:nvPr/>
          </p:nvSpPr>
          <p:spPr bwMode="auto">
            <a:xfrm>
              <a:off x="3504" y="2649"/>
              <a:ext cx="6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88" name="Rectangle 38"/>
            <p:cNvSpPr>
              <a:spLocks noChangeArrowheads="1"/>
            </p:cNvSpPr>
            <p:nvPr/>
          </p:nvSpPr>
          <p:spPr bwMode="auto">
            <a:xfrm>
              <a:off x="3476" y="2688"/>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Text Box 39"/>
            <p:cNvSpPr txBox="1">
              <a:spLocks noChangeArrowheads="1"/>
            </p:cNvSpPr>
            <p:nvPr/>
          </p:nvSpPr>
          <p:spPr bwMode="auto">
            <a:xfrm>
              <a:off x="3600" y="2784"/>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sp>
          <p:nvSpPr>
            <p:cNvPr id="190" name="Rectangle 40"/>
            <p:cNvSpPr>
              <a:spLocks noChangeArrowheads="1"/>
            </p:cNvSpPr>
            <p:nvPr/>
          </p:nvSpPr>
          <p:spPr bwMode="auto">
            <a:xfrm>
              <a:off x="4724" y="2697"/>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Text Box 41"/>
            <p:cNvSpPr txBox="1">
              <a:spLocks noChangeArrowheads="1"/>
            </p:cNvSpPr>
            <p:nvPr/>
          </p:nvSpPr>
          <p:spPr bwMode="auto">
            <a:xfrm>
              <a:off x="4752" y="2670"/>
              <a:ext cx="6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92" name="Text Box 42"/>
            <p:cNvSpPr txBox="1">
              <a:spLocks noChangeArrowheads="1"/>
            </p:cNvSpPr>
            <p:nvPr/>
          </p:nvSpPr>
          <p:spPr bwMode="auto">
            <a:xfrm>
              <a:off x="4848" y="280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grpSp>
      <p:grpSp>
        <p:nvGrpSpPr>
          <p:cNvPr id="193" name="Group 43"/>
          <p:cNvGrpSpPr/>
          <p:nvPr/>
        </p:nvGrpSpPr>
        <p:grpSpPr bwMode="auto">
          <a:xfrm>
            <a:off x="9272588" y="3445510"/>
            <a:ext cx="711200" cy="750888"/>
            <a:chOff x="4833" y="2224"/>
            <a:chExt cx="448" cy="473"/>
          </a:xfrm>
        </p:grpSpPr>
        <p:sp>
          <p:nvSpPr>
            <p:cNvPr id="194" name="Freeform 44"/>
            <p:cNvSpPr/>
            <p:nvPr/>
          </p:nvSpPr>
          <p:spPr bwMode="auto">
            <a:xfrm>
              <a:off x="4833" y="2224"/>
              <a:ext cx="1" cy="473"/>
            </a:xfrm>
            <a:custGeom>
              <a:avLst/>
              <a:gdLst>
                <a:gd name="T0" fmla="*/ 0 w 1"/>
                <a:gd name="T1" fmla="*/ 0 h 473"/>
                <a:gd name="T2" fmla="*/ 0 w 1"/>
                <a:gd name="T3" fmla="*/ 473 h 473"/>
                <a:gd name="T4" fmla="*/ 0 60000 65536"/>
                <a:gd name="T5" fmla="*/ 0 60000 65536"/>
                <a:gd name="T6" fmla="*/ 0 w 1"/>
                <a:gd name="T7" fmla="*/ 0 h 473"/>
                <a:gd name="T8" fmla="*/ 1 w 1"/>
                <a:gd name="T9" fmla="*/ 473 h 473"/>
              </a:gdLst>
              <a:ahLst/>
              <a:cxnLst>
                <a:cxn ang="T4">
                  <a:pos x="T0" y="T1"/>
                </a:cxn>
                <a:cxn ang="T5">
                  <a:pos x="T2" y="T3"/>
                </a:cxn>
              </a:cxnLst>
              <a:rect l="T6" t="T7" r="T8" b="T9"/>
              <a:pathLst>
                <a:path w="1" h="473">
                  <a:moveTo>
                    <a:pt x="0" y="0"/>
                  </a:moveTo>
                  <a:lnTo>
                    <a:pt x="0" y="473"/>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45"/>
            <p:cNvSpPr/>
            <p:nvPr/>
          </p:nvSpPr>
          <p:spPr bwMode="auto">
            <a:xfrm>
              <a:off x="5280" y="2496"/>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Text Box 46"/>
            <p:cNvSpPr txBox="1">
              <a:spLocks noChangeArrowheads="1"/>
            </p:cNvSpPr>
            <p:nvPr/>
          </p:nvSpPr>
          <p:spPr bwMode="auto">
            <a:xfrm>
              <a:off x="4876"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197" name="Group 47"/>
          <p:cNvGrpSpPr/>
          <p:nvPr/>
        </p:nvGrpSpPr>
        <p:grpSpPr bwMode="auto">
          <a:xfrm>
            <a:off x="5257800" y="3229610"/>
            <a:ext cx="844550" cy="927100"/>
            <a:chOff x="2304" y="2088"/>
            <a:chExt cx="532" cy="584"/>
          </a:xfrm>
        </p:grpSpPr>
        <p:sp>
          <p:nvSpPr>
            <p:cNvPr id="198" name="Freeform 48"/>
            <p:cNvSpPr/>
            <p:nvPr/>
          </p:nvSpPr>
          <p:spPr bwMode="auto">
            <a:xfrm>
              <a:off x="2304" y="2088"/>
              <a:ext cx="2" cy="584"/>
            </a:xfrm>
            <a:custGeom>
              <a:avLst/>
              <a:gdLst>
                <a:gd name="T0" fmla="*/ 2 w 2"/>
                <a:gd name="T1" fmla="*/ 0 h 584"/>
                <a:gd name="T2" fmla="*/ 0 w 2"/>
                <a:gd name="T3" fmla="*/ 584 h 584"/>
                <a:gd name="T4" fmla="*/ 0 60000 65536"/>
                <a:gd name="T5" fmla="*/ 0 60000 65536"/>
                <a:gd name="T6" fmla="*/ 0 w 2"/>
                <a:gd name="T7" fmla="*/ 0 h 584"/>
                <a:gd name="T8" fmla="*/ 2 w 2"/>
                <a:gd name="T9" fmla="*/ 584 h 584"/>
              </a:gdLst>
              <a:ahLst/>
              <a:cxnLst>
                <a:cxn ang="T4">
                  <a:pos x="T0" y="T1"/>
                </a:cxn>
                <a:cxn ang="T5">
                  <a:pos x="T2" y="T3"/>
                </a:cxn>
              </a:cxnLst>
              <a:rect l="T6" t="T7" r="T8" b="T9"/>
              <a:pathLst>
                <a:path w="2" h="584">
                  <a:moveTo>
                    <a:pt x="2" y="0"/>
                  </a:moveTo>
                  <a:lnTo>
                    <a:pt x="0" y="5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49"/>
            <p:cNvSpPr/>
            <p:nvPr/>
          </p:nvSpPr>
          <p:spPr bwMode="auto">
            <a:xfrm>
              <a:off x="2835" y="2496"/>
              <a:ext cx="1" cy="171"/>
            </a:xfrm>
            <a:custGeom>
              <a:avLst/>
              <a:gdLst>
                <a:gd name="T0" fmla="*/ 0 w 1"/>
                <a:gd name="T1" fmla="*/ 0 h 171"/>
                <a:gd name="T2" fmla="*/ 0 w 1"/>
                <a:gd name="T3" fmla="*/ 171 h 171"/>
                <a:gd name="T4" fmla="*/ 0 60000 65536"/>
                <a:gd name="T5" fmla="*/ 0 60000 65536"/>
                <a:gd name="T6" fmla="*/ 0 w 1"/>
                <a:gd name="T7" fmla="*/ 0 h 171"/>
                <a:gd name="T8" fmla="*/ 1 w 1"/>
                <a:gd name="T9" fmla="*/ 171 h 171"/>
              </a:gdLst>
              <a:ahLst/>
              <a:cxnLst>
                <a:cxn ang="T4">
                  <a:pos x="T0" y="T1"/>
                </a:cxn>
                <a:cxn ang="T5">
                  <a:pos x="T2" y="T3"/>
                </a:cxn>
              </a:cxnLst>
              <a:rect l="T6" t="T7" r="T8" b="T9"/>
              <a:pathLst>
                <a:path w="1" h="171">
                  <a:moveTo>
                    <a:pt x="0" y="0"/>
                  </a:moveTo>
                  <a:lnTo>
                    <a:pt x="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Text Box 50"/>
            <p:cNvSpPr txBox="1">
              <a:spLocks noChangeArrowheads="1"/>
            </p:cNvSpPr>
            <p:nvPr/>
          </p:nvSpPr>
          <p:spPr bwMode="auto">
            <a:xfrm>
              <a:off x="2400"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1" name="Group 51"/>
          <p:cNvGrpSpPr/>
          <p:nvPr/>
        </p:nvGrpSpPr>
        <p:grpSpPr bwMode="auto">
          <a:xfrm>
            <a:off x="7289800" y="3443923"/>
            <a:ext cx="787400" cy="738187"/>
            <a:chOff x="3584" y="2223"/>
            <a:chExt cx="496" cy="465"/>
          </a:xfrm>
        </p:grpSpPr>
        <p:sp>
          <p:nvSpPr>
            <p:cNvPr id="202" name="Freeform 52"/>
            <p:cNvSpPr/>
            <p:nvPr/>
          </p:nvSpPr>
          <p:spPr bwMode="auto">
            <a:xfrm>
              <a:off x="3584" y="2223"/>
              <a:ext cx="1" cy="459"/>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Line 53"/>
            <p:cNvSpPr>
              <a:spLocks noChangeShapeType="1"/>
            </p:cNvSpPr>
            <p:nvPr/>
          </p:nvSpPr>
          <p:spPr bwMode="auto">
            <a:xfrm>
              <a:off x="4080" y="2496"/>
              <a:ext cx="0" cy="192"/>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4" name="Text Box 54"/>
            <p:cNvSpPr txBox="1">
              <a:spLocks noChangeArrowheads="1"/>
            </p:cNvSpPr>
            <p:nvPr/>
          </p:nvSpPr>
          <p:spPr bwMode="auto">
            <a:xfrm>
              <a:off x="3648"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5" name="Group 55"/>
          <p:cNvGrpSpPr/>
          <p:nvPr/>
        </p:nvGrpSpPr>
        <p:grpSpPr bwMode="auto">
          <a:xfrm>
            <a:off x="7740650" y="1515110"/>
            <a:ext cx="641350" cy="762000"/>
            <a:chOff x="3868" y="1008"/>
            <a:chExt cx="472" cy="480"/>
          </a:xfrm>
        </p:grpSpPr>
        <p:sp>
          <p:nvSpPr>
            <p:cNvPr id="206" name="Text Box 56"/>
            <p:cNvSpPr txBox="1">
              <a:spLocks noChangeArrowheads="1"/>
            </p:cNvSpPr>
            <p:nvPr/>
          </p:nvSpPr>
          <p:spPr bwMode="auto">
            <a:xfrm>
              <a:off x="3936" y="1065"/>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&amp;</a:t>
              </a:r>
            </a:p>
          </p:txBody>
        </p:sp>
        <p:sp>
          <p:nvSpPr>
            <p:cNvPr id="207" name="Rectangle 57"/>
            <p:cNvSpPr>
              <a:spLocks noChangeArrowheads="1"/>
            </p:cNvSpPr>
            <p:nvPr/>
          </p:nvSpPr>
          <p:spPr bwMode="auto">
            <a:xfrm>
              <a:off x="3936" y="1008"/>
              <a:ext cx="336" cy="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Oval 58"/>
            <p:cNvSpPr>
              <a:spLocks noChangeArrowheads="1"/>
            </p:cNvSpPr>
            <p:nvPr/>
          </p:nvSpPr>
          <p:spPr bwMode="auto">
            <a:xfrm>
              <a:off x="3868" y="1178"/>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Oval 59"/>
            <p:cNvSpPr>
              <a:spLocks noChangeArrowheads="1"/>
            </p:cNvSpPr>
            <p:nvPr/>
          </p:nvSpPr>
          <p:spPr bwMode="auto">
            <a:xfrm>
              <a:off x="3868" y="131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Oval 60"/>
            <p:cNvSpPr>
              <a:spLocks noChangeArrowheads="1"/>
            </p:cNvSpPr>
            <p:nvPr/>
          </p:nvSpPr>
          <p:spPr bwMode="auto">
            <a:xfrm>
              <a:off x="4272" y="120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1" name="Group 61"/>
          <p:cNvGrpSpPr/>
          <p:nvPr/>
        </p:nvGrpSpPr>
        <p:grpSpPr bwMode="auto">
          <a:xfrm>
            <a:off x="3962400" y="4120198"/>
            <a:ext cx="1219200" cy="366712"/>
            <a:chOff x="1488" y="2649"/>
            <a:chExt cx="768" cy="231"/>
          </a:xfrm>
        </p:grpSpPr>
        <p:sp>
          <p:nvSpPr>
            <p:cNvPr id="212" name="Text Box 62"/>
            <p:cNvSpPr txBox="1">
              <a:spLocks noChangeArrowheads="1"/>
            </p:cNvSpPr>
            <p:nvPr/>
          </p:nvSpPr>
          <p:spPr bwMode="auto">
            <a:xfrm>
              <a:off x="1488" y="264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a:t>PD/Progr</a:t>
              </a:r>
            </a:p>
          </p:txBody>
        </p:sp>
        <p:sp>
          <p:nvSpPr>
            <p:cNvPr id="213" name="Line 63"/>
            <p:cNvSpPr>
              <a:spLocks noChangeShapeType="1"/>
            </p:cNvSpPr>
            <p:nvPr/>
          </p:nvSpPr>
          <p:spPr bwMode="auto">
            <a:xfrm>
              <a:off x="1539" y="2685"/>
              <a:ext cx="19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4" name="Group 64"/>
          <p:cNvGrpSpPr/>
          <p:nvPr/>
        </p:nvGrpSpPr>
        <p:grpSpPr bwMode="auto">
          <a:xfrm>
            <a:off x="5988050" y="1472248"/>
            <a:ext cx="1746250" cy="381000"/>
            <a:chOff x="2764" y="981"/>
            <a:chExt cx="1100" cy="240"/>
          </a:xfrm>
        </p:grpSpPr>
        <p:grpSp>
          <p:nvGrpSpPr>
            <p:cNvPr id="215" name="Group 65"/>
            <p:cNvGrpSpPr/>
            <p:nvPr/>
          </p:nvGrpSpPr>
          <p:grpSpPr bwMode="auto">
            <a:xfrm>
              <a:off x="2826" y="981"/>
              <a:ext cx="1038" cy="231"/>
              <a:chOff x="2826" y="981"/>
              <a:chExt cx="1038" cy="231"/>
            </a:xfrm>
          </p:grpSpPr>
          <p:sp>
            <p:nvSpPr>
              <p:cNvPr id="217" name="Freeform 66"/>
              <p:cNvSpPr/>
              <p:nvPr/>
            </p:nvSpPr>
            <p:spPr bwMode="auto">
              <a:xfrm>
                <a:off x="2826" y="1206"/>
                <a:ext cx="1038" cy="1"/>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Text Box 67"/>
              <p:cNvSpPr txBox="1">
                <a:spLocks noChangeArrowheads="1"/>
              </p:cNvSpPr>
              <p:nvPr/>
            </p:nvSpPr>
            <p:spPr bwMode="auto">
              <a:xfrm>
                <a:off x="2844" y="98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5</a:t>
                </a:r>
              </a:p>
            </p:txBody>
          </p:sp>
          <p:sp>
            <p:nvSpPr>
              <p:cNvPr id="219" name="Line 68"/>
              <p:cNvSpPr>
                <a:spLocks noChangeShapeType="1"/>
              </p:cNvSpPr>
              <p:nvPr/>
            </p:nvSpPr>
            <p:spPr bwMode="auto">
              <a:xfrm>
                <a:off x="2876" y="1019"/>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6" name="Oval 69"/>
            <p:cNvSpPr>
              <a:spLocks noChangeArrowheads="1"/>
            </p:cNvSpPr>
            <p:nvPr/>
          </p:nvSpPr>
          <p:spPr bwMode="auto">
            <a:xfrm>
              <a:off x="2764" y="1153"/>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0" name="Group 70"/>
          <p:cNvGrpSpPr/>
          <p:nvPr/>
        </p:nvGrpSpPr>
        <p:grpSpPr bwMode="auto">
          <a:xfrm>
            <a:off x="5988050" y="2092960"/>
            <a:ext cx="903288" cy="2170113"/>
            <a:chOff x="2764" y="1372"/>
            <a:chExt cx="569" cy="1367"/>
          </a:xfrm>
        </p:grpSpPr>
        <p:grpSp>
          <p:nvGrpSpPr>
            <p:cNvPr id="221" name="Group 71"/>
            <p:cNvGrpSpPr/>
            <p:nvPr/>
          </p:nvGrpSpPr>
          <p:grpSpPr bwMode="auto">
            <a:xfrm>
              <a:off x="2814" y="1401"/>
              <a:ext cx="519" cy="1338"/>
              <a:chOff x="2814" y="1401"/>
              <a:chExt cx="519" cy="1338"/>
            </a:xfrm>
          </p:grpSpPr>
          <p:grpSp>
            <p:nvGrpSpPr>
              <p:cNvPr id="223" name="Group 72"/>
              <p:cNvGrpSpPr/>
              <p:nvPr/>
            </p:nvGrpSpPr>
            <p:grpSpPr bwMode="auto">
              <a:xfrm>
                <a:off x="2814" y="1401"/>
                <a:ext cx="519" cy="1338"/>
                <a:chOff x="2814" y="1401"/>
                <a:chExt cx="519" cy="1338"/>
              </a:xfrm>
            </p:grpSpPr>
            <p:sp>
              <p:nvSpPr>
                <p:cNvPr id="226" name="Freeform 73"/>
                <p:cNvSpPr/>
                <p:nvPr/>
              </p:nvSpPr>
              <p:spPr bwMode="auto">
                <a:xfrm>
                  <a:off x="2814" y="1401"/>
                  <a:ext cx="519" cy="3"/>
                </a:xfrm>
                <a:custGeom>
                  <a:avLst/>
                  <a:gdLst>
                    <a:gd name="T0" fmla="*/ 0 w 519"/>
                    <a:gd name="T1" fmla="*/ 3 h 3"/>
                    <a:gd name="T2" fmla="*/ 519 w 519"/>
                    <a:gd name="T3" fmla="*/ 0 h 3"/>
                    <a:gd name="T4" fmla="*/ 0 60000 65536"/>
                    <a:gd name="T5" fmla="*/ 0 60000 65536"/>
                    <a:gd name="T6" fmla="*/ 0 w 519"/>
                    <a:gd name="T7" fmla="*/ 0 h 3"/>
                    <a:gd name="T8" fmla="*/ 519 w 519"/>
                    <a:gd name="T9" fmla="*/ 3 h 3"/>
                  </a:gdLst>
                  <a:ahLst/>
                  <a:cxnLst>
                    <a:cxn ang="T4">
                      <a:pos x="T0" y="T1"/>
                    </a:cxn>
                    <a:cxn ang="T5">
                      <a:pos x="T2" y="T3"/>
                    </a:cxn>
                  </a:cxnLst>
                  <a:rect l="T6" t="T7" r="T8" b="T9"/>
                  <a:pathLst>
                    <a:path w="519" h="3">
                      <a:moveTo>
                        <a:pt x="0" y="3"/>
                      </a:moveTo>
                      <a:lnTo>
                        <a:pt x="51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Freeform 74"/>
                <p:cNvSpPr/>
                <p:nvPr/>
              </p:nvSpPr>
              <p:spPr bwMode="auto">
                <a:xfrm>
                  <a:off x="3324" y="1402"/>
                  <a:ext cx="2" cy="1337"/>
                </a:xfrm>
                <a:custGeom>
                  <a:avLst/>
                  <a:gdLst>
                    <a:gd name="T0" fmla="*/ 2 w 2"/>
                    <a:gd name="T1" fmla="*/ 0 h 1337"/>
                    <a:gd name="T2" fmla="*/ 0 w 2"/>
                    <a:gd name="T3" fmla="*/ 1337 h 1337"/>
                    <a:gd name="T4" fmla="*/ 0 60000 65536"/>
                    <a:gd name="T5" fmla="*/ 0 60000 65536"/>
                    <a:gd name="T6" fmla="*/ 0 w 2"/>
                    <a:gd name="T7" fmla="*/ 0 h 1337"/>
                    <a:gd name="T8" fmla="*/ 2 w 2"/>
                    <a:gd name="T9" fmla="*/ 1337 h 1337"/>
                  </a:gdLst>
                  <a:ahLst/>
                  <a:cxnLst>
                    <a:cxn ang="T4">
                      <a:pos x="T0" y="T1"/>
                    </a:cxn>
                    <a:cxn ang="T5">
                      <a:pos x="T2" y="T3"/>
                    </a:cxn>
                  </a:cxnLst>
                  <a:rect l="T6" t="T7" r="T8" b="T9"/>
                  <a:pathLst>
                    <a:path w="2" h="1337">
                      <a:moveTo>
                        <a:pt x="2" y="0"/>
                      </a:moveTo>
                      <a:lnTo>
                        <a:pt x="0" y="133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4" name="Text Box 75"/>
              <p:cNvSpPr txBox="1">
                <a:spLocks noChangeArrowheads="1"/>
              </p:cNvSpPr>
              <p:nvPr/>
            </p:nvSpPr>
            <p:spPr bwMode="auto">
              <a:xfrm>
                <a:off x="2844" y="146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4</a:t>
                </a:r>
              </a:p>
            </p:txBody>
          </p:sp>
          <p:sp>
            <p:nvSpPr>
              <p:cNvPr id="225" name="Line 76"/>
              <p:cNvSpPr>
                <a:spLocks noChangeShapeType="1"/>
              </p:cNvSpPr>
              <p:nvPr/>
            </p:nvSpPr>
            <p:spPr bwMode="auto">
              <a:xfrm>
                <a:off x="2876" y="1490"/>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22" name="Oval 77"/>
            <p:cNvSpPr>
              <a:spLocks noChangeArrowheads="1"/>
            </p:cNvSpPr>
            <p:nvPr/>
          </p:nvSpPr>
          <p:spPr bwMode="auto">
            <a:xfrm>
              <a:off x="2764" y="1372"/>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8" name="Group 78"/>
          <p:cNvGrpSpPr/>
          <p:nvPr/>
        </p:nvGrpSpPr>
        <p:grpSpPr bwMode="auto">
          <a:xfrm>
            <a:off x="4876800" y="1210310"/>
            <a:ext cx="1109663" cy="1890713"/>
            <a:chOff x="2064" y="816"/>
            <a:chExt cx="699" cy="1191"/>
          </a:xfrm>
        </p:grpSpPr>
        <p:sp>
          <p:nvSpPr>
            <p:cNvPr id="229" name="Rectangle 79"/>
            <p:cNvSpPr>
              <a:spLocks noChangeArrowheads="1"/>
            </p:cNvSpPr>
            <p:nvPr/>
          </p:nvSpPr>
          <p:spPr bwMode="auto">
            <a:xfrm>
              <a:off x="2144" y="816"/>
              <a:ext cx="619" cy="11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Text Box 80"/>
            <p:cNvSpPr txBox="1">
              <a:spLocks noChangeArrowheads="1"/>
            </p:cNvSpPr>
            <p:nvPr/>
          </p:nvSpPr>
          <p:spPr bwMode="auto">
            <a:xfrm>
              <a:off x="2120" y="816"/>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1</a:t>
              </a:r>
            </a:p>
          </p:txBody>
        </p:sp>
        <p:sp>
          <p:nvSpPr>
            <p:cNvPr id="231" name="Text Box 81"/>
            <p:cNvSpPr txBox="1">
              <a:spLocks noChangeArrowheads="1"/>
            </p:cNvSpPr>
            <p:nvPr/>
          </p:nvSpPr>
          <p:spPr bwMode="auto">
            <a:xfrm>
              <a:off x="2120" y="14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a:t>
              </a:r>
            </a:p>
          </p:txBody>
        </p:sp>
        <p:sp>
          <p:nvSpPr>
            <p:cNvPr id="232" name="Text Box 82"/>
            <p:cNvSpPr txBox="1">
              <a:spLocks noChangeArrowheads="1"/>
            </p:cNvSpPr>
            <p:nvPr/>
          </p:nvSpPr>
          <p:spPr bwMode="auto">
            <a:xfrm>
              <a:off x="2120" y="15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B</a:t>
              </a:r>
            </a:p>
          </p:txBody>
        </p:sp>
        <p:sp>
          <p:nvSpPr>
            <p:cNvPr id="233" name="Text Box 83"/>
            <p:cNvSpPr txBox="1">
              <a:spLocks noChangeArrowheads="1"/>
            </p:cNvSpPr>
            <p:nvPr/>
          </p:nvSpPr>
          <p:spPr bwMode="auto">
            <a:xfrm>
              <a:off x="2120" y="17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p>
          </p:txBody>
        </p:sp>
        <p:sp>
          <p:nvSpPr>
            <p:cNvPr id="234" name="Oval 84"/>
            <p:cNvSpPr>
              <a:spLocks noChangeArrowheads="1"/>
            </p:cNvSpPr>
            <p:nvPr/>
          </p:nvSpPr>
          <p:spPr bwMode="auto">
            <a:xfrm>
              <a:off x="2064" y="1099"/>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Oval 85"/>
            <p:cNvSpPr>
              <a:spLocks noChangeArrowheads="1"/>
            </p:cNvSpPr>
            <p:nvPr/>
          </p:nvSpPr>
          <p:spPr bwMode="auto">
            <a:xfrm>
              <a:off x="2064" y="129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36" name="Group 86"/>
            <p:cNvGrpSpPr/>
            <p:nvPr/>
          </p:nvGrpSpPr>
          <p:grpSpPr bwMode="auto">
            <a:xfrm>
              <a:off x="2137" y="1205"/>
              <a:ext cx="340" cy="231"/>
              <a:chOff x="2137" y="1205"/>
              <a:chExt cx="340" cy="231"/>
            </a:xfrm>
          </p:grpSpPr>
          <p:sp>
            <p:nvSpPr>
              <p:cNvPr id="240" name="Text Box 87"/>
              <p:cNvSpPr txBox="1">
                <a:spLocks noChangeArrowheads="1"/>
              </p:cNvSpPr>
              <p:nvPr/>
            </p:nvSpPr>
            <p:spPr bwMode="auto">
              <a:xfrm>
                <a:off x="2137" y="120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2B</a:t>
                </a:r>
              </a:p>
            </p:txBody>
          </p:sp>
          <p:sp>
            <p:nvSpPr>
              <p:cNvPr id="241" name="Freeform 88"/>
              <p:cNvSpPr/>
              <p:nvPr/>
            </p:nvSpPr>
            <p:spPr bwMode="auto">
              <a:xfrm>
                <a:off x="2184" y="1255"/>
                <a:ext cx="120" cy="1"/>
              </a:xfrm>
              <a:custGeom>
                <a:avLst/>
                <a:gdLst>
                  <a:gd name="T0" fmla="*/ 0 w 207"/>
                  <a:gd name="T1" fmla="*/ 0 h 1"/>
                  <a:gd name="T2" fmla="*/ 8 w 207"/>
                  <a:gd name="T3" fmla="*/ 0 h 1"/>
                  <a:gd name="T4" fmla="*/ 0 60000 65536"/>
                  <a:gd name="T5" fmla="*/ 0 60000 65536"/>
                  <a:gd name="T6" fmla="*/ 0 w 207"/>
                  <a:gd name="T7" fmla="*/ 0 h 1"/>
                  <a:gd name="T8" fmla="*/ 207 w 207"/>
                  <a:gd name="T9" fmla="*/ 1 h 1"/>
                </a:gdLst>
                <a:ahLst/>
                <a:cxnLst>
                  <a:cxn ang="T4">
                    <a:pos x="T0" y="T1"/>
                  </a:cxn>
                  <a:cxn ang="T5">
                    <a:pos x="T2" y="T3"/>
                  </a:cxn>
                </a:cxnLst>
                <a:rect l="T6" t="T7" r="T8" b="T9"/>
                <a:pathLst>
                  <a:path w="207" h="1">
                    <a:moveTo>
                      <a:pt x="0" y="0"/>
                    </a:moveTo>
                    <a:lnTo>
                      <a:pt x="207"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7" name="Group 89"/>
            <p:cNvGrpSpPr/>
            <p:nvPr/>
          </p:nvGrpSpPr>
          <p:grpSpPr bwMode="auto">
            <a:xfrm>
              <a:off x="2132" y="1004"/>
              <a:ext cx="345" cy="231"/>
              <a:chOff x="2132" y="1004"/>
              <a:chExt cx="345" cy="231"/>
            </a:xfrm>
          </p:grpSpPr>
          <p:sp>
            <p:nvSpPr>
              <p:cNvPr id="238" name="Text Box 90"/>
              <p:cNvSpPr txBox="1">
                <a:spLocks noChangeArrowheads="1"/>
              </p:cNvSpPr>
              <p:nvPr/>
            </p:nvSpPr>
            <p:spPr bwMode="auto">
              <a:xfrm>
                <a:off x="2132" y="1004"/>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2A</a:t>
                </a:r>
              </a:p>
            </p:txBody>
          </p:sp>
          <p:sp>
            <p:nvSpPr>
              <p:cNvPr id="239" name="Freeform 91"/>
              <p:cNvSpPr/>
              <p:nvPr/>
            </p:nvSpPr>
            <p:spPr bwMode="auto">
              <a:xfrm>
                <a:off x="2184" y="1051"/>
                <a:ext cx="120" cy="1"/>
              </a:xfrm>
              <a:custGeom>
                <a:avLst/>
                <a:gdLst>
                  <a:gd name="T0" fmla="*/ 0 w 204"/>
                  <a:gd name="T1" fmla="*/ 0 h 1"/>
                  <a:gd name="T2" fmla="*/ 9 w 204"/>
                  <a:gd name="T3" fmla="*/ 0 h 1"/>
                  <a:gd name="T4" fmla="*/ 0 60000 65536"/>
                  <a:gd name="T5" fmla="*/ 0 60000 65536"/>
                  <a:gd name="T6" fmla="*/ 0 w 204"/>
                  <a:gd name="T7" fmla="*/ 0 h 1"/>
                  <a:gd name="T8" fmla="*/ 204 w 204"/>
                  <a:gd name="T9" fmla="*/ 1 h 1"/>
                </a:gdLst>
                <a:ahLst/>
                <a:cxnLst>
                  <a:cxn ang="T4">
                    <a:pos x="T0" y="T1"/>
                  </a:cxn>
                  <a:cxn ang="T5">
                    <a:pos x="T2" y="T3"/>
                  </a:cxn>
                </a:cxnLst>
                <a:rect l="T6" t="T7" r="T8" b="T9"/>
                <a:pathLst>
                  <a:path w="204" h="1">
                    <a:moveTo>
                      <a:pt x="0" y="0"/>
                    </a:moveTo>
                    <a:lnTo>
                      <a:pt x="204"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242" name="Group 92"/>
          <p:cNvGrpSpPr/>
          <p:nvPr/>
        </p:nvGrpSpPr>
        <p:grpSpPr bwMode="auto">
          <a:xfrm>
            <a:off x="3810000" y="4913948"/>
            <a:ext cx="6737350" cy="919162"/>
            <a:chOff x="1392" y="3149"/>
            <a:chExt cx="4244" cy="579"/>
          </a:xfrm>
        </p:grpSpPr>
        <p:sp>
          <p:nvSpPr>
            <p:cNvPr id="243" name="Line 93"/>
            <p:cNvSpPr>
              <a:spLocks noChangeShapeType="1"/>
            </p:cNvSpPr>
            <p:nvPr/>
          </p:nvSpPr>
          <p:spPr bwMode="auto">
            <a:xfrm>
              <a:off x="1392" y="3149"/>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94"/>
            <p:cNvSpPr>
              <a:spLocks noChangeShapeType="1"/>
            </p:cNvSpPr>
            <p:nvPr/>
          </p:nvSpPr>
          <p:spPr bwMode="auto">
            <a:xfrm>
              <a:off x="1392" y="3725"/>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95"/>
            <p:cNvSpPr>
              <a:spLocks noChangeShapeType="1"/>
            </p:cNvSpPr>
            <p:nvPr/>
          </p:nvSpPr>
          <p:spPr bwMode="auto">
            <a:xfrm>
              <a:off x="1392" y="3363"/>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96"/>
            <p:cNvSpPr>
              <a:spLocks noChangeShapeType="1"/>
            </p:cNvSpPr>
            <p:nvPr/>
          </p:nvSpPr>
          <p:spPr bwMode="auto">
            <a:xfrm>
              <a:off x="1392" y="3528"/>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Text Box 97"/>
            <p:cNvSpPr txBox="1">
              <a:spLocks noChangeArrowheads="1"/>
            </p:cNvSpPr>
            <p:nvPr/>
          </p:nvSpPr>
          <p:spPr bwMode="auto">
            <a:xfrm>
              <a:off x="1516" y="3168"/>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dirty="0"/>
                <a:t>…</a:t>
              </a:r>
            </a:p>
          </p:txBody>
        </p:sp>
        <p:sp>
          <p:nvSpPr>
            <p:cNvPr id="248" name="Text Box 98"/>
            <p:cNvSpPr txBox="1">
              <a:spLocks noChangeArrowheads="1"/>
            </p:cNvSpPr>
            <p:nvPr/>
          </p:nvSpPr>
          <p:spPr bwMode="auto">
            <a:xfrm>
              <a:off x="1516" y="353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nvGrpSpPr>
          <p:cNvPr id="249" name="Group 99"/>
          <p:cNvGrpSpPr/>
          <p:nvPr/>
        </p:nvGrpSpPr>
        <p:grpSpPr bwMode="auto">
          <a:xfrm>
            <a:off x="2133600" y="1210310"/>
            <a:ext cx="1681163" cy="5257800"/>
            <a:chOff x="336" y="816"/>
            <a:chExt cx="1059" cy="3312"/>
          </a:xfrm>
        </p:grpSpPr>
        <p:sp>
          <p:nvSpPr>
            <p:cNvPr id="250" name="Rectangle 100"/>
            <p:cNvSpPr>
              <a:spLocks noChangeArrowheads="1"/>
            </p:cNvSpPr>
            <p:nvPr/>
          </p:nvSpPr>
          <p:spPr bwMode="auto">
            <a:xfrm>
              <a:off x="344" y="816"/>
              <a:ext cx="1051" cy="331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Freeform 101"/>
            <p:cNvSpPr/>
            <p:nvPr/>
          </p:nvSpPr>
          <p:spPr bwMode="auto">
            <a:xfrm>
              <a:off x="368" y="1425"/>
              <a:ext cx="474" cy="1"/>
            </a:xfrm>
            <a:custGeom>
              <a:avLst/>
              <a:gdLst>
                <a:gd name="T0" fmla="*/ 0 w 474"/>
                <a:gd name="T1" fmla="*/ 0 h 1"/>
                <a:gd name="T2" fmla="*/ 474 w 474"/>
                <a:gd name="T3" fmla="*/ 0 h 1"/>
                <a:gd name="T4" fmla="*/ 0 60000 65536"/>
                <a:gd name="T5" fmla="*/ 0 60000 65536"/>
                <a:gd name="T6" fmla="*/ 0 w 474"/>
                <a:gd name="T7" fmla="*/ 0 h 1"/>
                <a:gd name="T8" fmla="*/ 474 w 474"/>
                <a:gd name="T9" fmla="*/ 1 h 1"/>
              </a:gdLst>
              <a:ahLst/>
              <a:cxnLst>
                <a:cxn ang="T4">
                  <a:pos x="T0" y="T1"/>
                </a:cxn>
                <a:cxn ang="T5">
                  <a:pos x="T2" y="T3"/>
                </a:cxn>
              </a:cxnLst>
              <a:rect l="T6" t="T7" r="T8" b="T9"/>
              <a:pathLst>
                <a:path w="474" h="1">
                  <a:moveTo>
                    <a:pt x="0" y="0"/>
                  </a:moveTo>
                  <a:lnTo>
                    <a:pt x="47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Text Box 102"/>
            <p:cNvSpPr txBox="1">
              <a:spLocks noChangeArrowheads="1"/>
            </p:cNvSpPr>
            <p:nvPr/>
          </p:nvSpPr>
          <p:spPr bwMode="auto">
            <a:xfrm>
              <a:off x="336" y="1392"/>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t>MREQ</a:t>
              </a:r>
            </a:p>
          </p:txBody>
        </p:sp>
        <p:sp>
          <p:nvSpPr>
            <p:cNvPr id="253" name="Text Box 103"/>
            <p:cNvSpPr txBox="1">
              <a:spLocks noChangeArrowheads="1"/>
            </p:cNvSpPr>
            <p:nvPr/>
          </p:nvSpPr>
          <p:spPr bwMode="auto">
            <a:xfrm>
              <a:off x="1008" y="81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dirty="0"/>
                <a:t>A</a:t>
              </a:r>
              <a:r>
                <a:rPr lang="en-US" altLang="zh-CN" sz="1800" b="1" baseline="-25000" dirty="0"/>
                <a:t>14</a:t>
              </a:r>
            </a:p>
          </p:txBody>
        </p:sp>
        <p:sp>
          <p:nvSpPr>
            <p:cNvPr id="254" name="Text Box 104"/>
            <p:cNvSpPr txBox="1">
              <a:spLocks noChangeArrowheads="1"/>
            </p:cNvSpPr>
            <p:nvPr/>
          </p:nvSpPr>
          <p:spPr bwMode="auto">
            <a:xfrm>
              <a:off x="1008" y="100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15</a:t>
              </a:r>
            </a:p>
          </p:txBody>
        </p:sp>
        <p:sp>
          <p:nvSpPr>
            <p:cNvPr id="255" name="Text Box 105"/>
            <p:cNvSpPr txBox="1">
              <a:spLocks noChangeArrowheads="1"/>
            </p:cNvSpPr>
            <p:nvPr/>
          </p:nvSpPr>
          <p:spPr bwMode="auto">
            <a:xfrm>
              <a:off x="1008" y="1342"/>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13</a:t>
              </a:r>
            </a:p>
          </p:txBody>
        </p:sp>
        <p:sp>
          <p:nvSpPr>
            <p:cNvPr id="256" name="Text Box 106"/>
            <p:cNvSpPr txBox="1">
              <a:spLocks noChangeArrowheads="1"/>
            </p:cNvSpPr>
            <p:nvPr/>
          </p:nvSpPr>
          <p:spPr bwMode="auto">
            <a:xfrm>
              <a:off x="1008" y="1534"/>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12</a:t>
              </a:r>
            </a:p>
          </p:txBody>
        </p:sp>
        <p:sp>
          <p:nvSpPr>
            <p:cNvPr id="257" name="Text Box 107"/>
            <p:cNvSpPr txBox="1">
              <a:spLocks noChangeArrowheads="1"/>
            </p:cNvSpPr>
            <p:nvPr/>
          </p:nvSpPr>
          <p:spPr bwMode="auto">
            <a:xfrm>
              <a:off x="1008" y="172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11</a:t>
              </a:r>
            </a:p>
          </p:txBody>
        </p:sp>
        <p:sp>
          <p:nvSpPr>
            <p:cNvPr id="258" name="Text Box 108"/>
            <p:cNvSpPr txBox="1">
              <a:spLocks noChangeArrowheads="1"/>
            </p:cNvSpPr>
            <p:nvPr/>
          </p:nvSpPr>
          <p:spPr bwMode="auto">
            <a:xfrm>
              <a:off x="1008" y="191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p:txBody>
        </p:sp>
        <p:sp>
          <p:nvSpPr>
            <p:cNvPr id="259" name="Text Box 109"/>
            <p:cNvSpPr txBox="1">
              <a:spLocks noChangeArrowheads="1"/>
            </p:cNvSpPr>
            <p:nvPr/>
          </p:nvSpPr>
          <p:spPr bwMode="auto">
            <a:xfrm>
              <a:off x="1008" y="2088"/>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p>
          </p:txBody>
        </p:sp>
        <p:sp>
          <p:nvSpPr>
            <p:cNvPr id="260" name="Text Box 110"/>
            <p:cNvSpPr txBox="1">
              <a:spLocks noChangeArrowheads="1"/>
            </p:cNvSpPr>
            <p:nvPr/>
          </p:nvSpPr>
          <p:spPr bwMode="auto">
            <a:xfrm>
              <a:off x="1008" y="236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p:txBody>
        </p:sp>
        <p:sp>
          <p:nvSpPr>
            <p:cNvPr id="261" name="Text Box 111"/>
            <p:cNvSpPr txBox="1">
              <a:spLocks noChangeArrowheads="1"/>
            </p:cNvSpPr>
            <p:nvPr/>
          </p:nvSpPr>
          <p:spPr bwMode="auto">
            <a:xfrm>
              <a:off x="1030" y="2251"/>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p>
          </p:txBody>
        </p:sp>
        <p:sp>
          <p:nvSpPr>
            <p:cNvPr id="262" name="Text Box 112"/>
            <p:cNvSpPr txBox="1">
              <a:spLocks noChangeArrowheads="1"/>
            </p:cNvSpPr>
            <p:nvPr/>
          </p:nvSpPr>
          <p:spPr bwMode="auto">
            <a:xfrm>
              <a:off x="1056" y="3000"/>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p>
          </p:txBody>
        </p:sp>
        <p:sp>
          <p:nvSpPr>
            <p:cNvPr id="263" name="Text Box 113"/>
            <p:cNvSpPr txBox="1">
              <a:spLocks noChangeArrowheads="1"/>
            </p:cNvSpPr>
            <p:nvPr/>
          </p:nvSpPr>
          <p:spPr bwMode="auto">
            <a:xfrm>
              <a:off x="1056" y="3192"/>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4</a:t>
              </a:r>
            </a:p>
          </p:txBody>
        </p:sp>
        <p:sp>
          <p:nvSpPr>
            <p:cNvPr id="264" name="Text Box 114"/>
            <p:cNvSpPr txBox="1">
              <a:spLocks noChangeArrowheads="1"/>
            </p:cNvSpPr>
            <p:nvPr/>
          </p:nvSpPr>
          <p:spPr bwMode="auto">
            <a:xfrm>
              <a:off x="1056" y="338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3</a:t>
              </a:r>
            </a:p>
          </p:txBody>
        </p:sp>
        <p:sp>
          <p:nvSpPr>
            <p:cNvPr id="265" name="Text Box 115"/>
            <p:cNvSpPr txBox="1">
              <a:spLocks noChangeArrowheads="1"/>
            </p:cNvSpPr>
            <p:nvPr/>
          </p:nvSpPr>
          <p:spPr bwMode="auto">
            <a:xfrm>
              <a:off x="1056" y="3576"/>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p:txBody>
        </p:sp>
        <p:sp>
          <p:nvSpPr>
            <p:cNvPr id="266" name="Text Box 116"/>
            <p:cNvSpPr txBox="1">
              <a:spLocks noChangeArrowheads="1"/>
            </p:cNvSpPr>
            <p:nvPr/>
          </p:nvSpPr>
          <p:spPr bwMode="auto">
            <a:xfrm>
              <a:off x="1008" y="3792"/>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WR</a:t>
              </a:r>
            </a:p>
          </p:txBody>
        </p:sp>
        <p:sp>
          <p:nvSpPr>
            <p:cNvPr id="267" name="Freeform 117"/>
            <p:cNvSpPr/>
            <p:nvPr/>
          </p:nvSpPr>
          <p:spPr bwMode="auto">
            <a:xfrm>
              <a:off x="1056" y="3834"/>
              <a:ext cx="243" cy="1"/>
            </a:xfrm>
            <a:custGeom>
              <a:avLst/>
              <a:gdLst>
                <a:gd name="T0" fmla="*/ 0 w 243"/>
                <a:gd name="T1" fmla="*/ 1 h 1"/>
                <a:gd name="T2" fmla="*/ 243 w 243"/>
                <a:gd name="T3" fmla="*/ 0 h 1"/>
                <a:gd name="T4" fmla="*/ 0 60000 65536"/>
                <a:gd name="T5" fmla="*/ 0 60000 65536"/>
                <a:gd name="T6" fmla="*/ 0 w 243"/>
                <a:gd name="T7" fmla="*/ 0 h 1"/>
                <a:gd name="T8" fmla="*/ 243 w 243"/>
                <a:gd name="T9" fmla="*/ 1 h 1"/>
              </a:gdLst>
              <a:ahLst/>
              <a:cxnLst>
                <a:cxn ang="T4">
                  <a:pos x="T0" y="T1"/>
                </a:cxn>
                <a:cxn ang="T5">
                  <a:pos x="T2" y="T3"/>
                </a:cxn>
              </a:cxnLst>
              <a:rect l="T6" t="T7" r="T8" b="T9"/>
              <a:pathLst>
                <a:path w="243" h="1">
                  <a:moveTo>
                    <a:pt x="0" y="1"/>
                  </a:moveTo>
                  <a:lnTo>
                    <a:pt x="24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8" name="Group 118"/>
          <p:cNvGrpSpPr/>
          <p:nvPr/>
        </p:nvGrpSpPr>
        <p:grpSpPr bwMode="auto">
          <a:xfrm>
            <a:off x="9272588" y="4667885"/>
            <a:ext cx="711200" cy="1162050"/>
            <a:chOff x="4833" y="2994"/>
            <a:chExt cx="448" cy="732"/>
          </a:xfrm>
        </p:grpSpPr>
        <p:sp>
          <p:nvSpPr>
            <p:cNvPr id="269" name="Freeform 119"/>
            <p:cNvSpPr/>
            <p:nvPr/>
          </p:nvSpPr>
          <p:spPr bwMode="auto">
            <a:xfrm>
              <a:off x="4833" y="2994"/>
              <a:ext cx="1" cy="510"/>
            </a:xfrm>
            <a:custGeom>
              <a:avLst/>
              <a:gdLst>
                <a:gd name="T0" fmla="*/ 0 w 1"/>
                <a:gd name="T1" fmla="*/ 0 h 510"/>
                <a:gd name="T2" fmla="*/ 1 w 1"/>
                <a:gd name="T3" fmla="*/ 510 h 510"/>
                <a:gd name="T4" fmla="*/ 0 60000 65536"/>
                <a:gd name="T5" fmla="*/ 0 60000 65536"/>
                <a:gd name="T6" fmla="*/ 0 w 1"/>
                <a:gd name="T7" fmla="*/ 0 h 510"/>
                <a:gd name="T8" fmla="*/ 1 w 1"/>
                <a:gd name="T9" fmla="*/ 510 h 510"/>
              </a:gdLst>
              <a:ahLst/>
              <a:cxnLst>
                <a:cxn ang="T4">
                  <a:pos x="T0" y="T1"/>
                </a:cxn>
                <a:cxn ang="T5">
                  <a:pos x="T2" y="T3"/>
                </a:cxn>
              </a:cxnLst>
              <a:rect l="T6" t="T7" r="T8" b="T9"/>
              <a:pathLst>
                <a:path w="1" h="510">
                  <a:moveTo>
                    <a:pt x="0" y="0"/>
                  </a:moveTo>
                  <a:lnTo>
                    <a:pt x="1" y="51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0" name="Freeform 120"/>
            <p:cNvSpPr/>
            <p:nvPr/>
          </p:nvSpPr>
          <p:spPr bwMode="auto">
            <a:xfrm>
              <a:off x="5280" y="3000"/>
              <a:ext cx="1" cy="726"/>
            </a:xfrm>
            <a:custGeom>
              <a:avLst/>
              <a:gdLst>
                <a:gd name="T0" fmla="*/ 0 w 1"/>
                <a:gd name="T1" fmla="*/ 0 h 726"/>
                <a:gd name="T2" fmla="*/ 0 w 1"/>
                <a:gd name="T3" fmla="*/ 726 h 726"/>
                <a:gd name="T4" fmla="*/ 0 60000 65536"/>
                <a:gd name="T5" fmla="*/ 0 60000 65536"/>
                <a:gd name="T6" fmla="*/ 0 w 1"/>
                <a:gd name="T7" fmla="*/ 0 h 726"/>
                <a:gd name="T8" fmla="*/ 1 w 1"/>
                <a:gd name="T9" fmla="*/ 726 h 726"/>
              </a:gdLst>
              <a:ahLst/>
              <a:cxnLst>
                <a:cxn ang="T4">
                  <a:pos x="T0" y="T1"/>
                </a:cxn>
                <a:cxn ang="T5">
                  <a:pos x="T2" y="T3"/>
                </a:cxn>
              </a:cxnLst>
              <a:rect l="T6" t="T7" r="T8" b="T9"/>
              <a:pathLst>
                <a:path w="1" h="726">
                  <a:moveTo>
                    <a:pt x="0" y="0"/>
                  </a:moveTo>
                  <a:lnTo>
                    <a:pt x="0" y="726"/>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1" name="Text Box 121"/>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2" name="Group 122"/>
          <p:cNvGrpSpPr/>
          <p:nvPr/>
        </p:nvGrpSpPr>
        <p:grpSpPr bwMode="auto">
          <a:xfrm>
            <a:off x="7289800" y="4531360"/>
            <a:ext cx="788988" cy="717550"/>
            <a:chOff x="3584" y="2908"/>
            <a:chExt cx="497" cy="452"/>
          </a:xfrm>
        </p:grpSpPr>
        <p:sp>
          <p:nvSpPr>
            <p:cNvPr id="273" name="Freeform 123"/>
            <p:cNvSpPr/>
            <p:nvPr/>
          </p:nvSpPr>
          <p:spPr bwMode="auto">
            <a:xfrm>
              <a:off x="3584" y="2994"/>
              <a:ext cx="1" cy="150"/>
            </a:xfrm>
            <a:custGeom>
              <a:avLst/>
              <a:gdLst>
                <a:gd name="T0" fmla="*/ 0 w 1"/>
                <a:gd name="T1" fmla="*/ 0 h 150"/>
                <a:gd name="T2" fmla="*/ 1 w 1"/>
                <a:gd name="T3" fmla="*/ 150 h 150"/>
                <a:gd name="T4" fmla="*/ 0 60000 65536"/>
                <a:gd name="T5" fmla="*/ 0 60000 65536"/>
                <a:gd name="T6" fmla="*/ 0 w 1"/>
                <a:gd name="T7" fmla="*/ 0 h 150"/>
                <a:gd name="T8" fmla="*/ 1 w 1"/>
                <a:gd name="T9" fmla="*/ 150 h 150"/>
              </a:gdLst>
              <a:ahLst/>
              <a:cxnLst>
                <a:cxn ang="T4">
                  <a:pos x="T0" y="T1"/>
                </a:cxn>
                <a:cxn ang="T5">
                  <a:pos x="T2" y="T3"/>
                </a:cxn>
              </a:cxnLst>
              <a:rect l="T6" t="T7" r="T8" b="T9"/>
              <a:pathLst>
                <a:path w="1" h="150">
                  <a:moveTo>
                    <a:pt x="0" y="0"/>
                  </a:moveTo>
                  <a:lnTo>
                    <a:pt x="1" y="15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4" name="Freeform 124"/>
            <p:cNvSpPr/>
            <p:nvPr/>
          </p:nvSpPr>
          <p:spPr bwMode="auto">
            <a:xfrm>
              <a:off x="4080" y="2994"/>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5" name="Text Box 125"/>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6" name="Group 126"/>
          <p:cNvGrpSpPr/>
          <p:nvPr/>
        </p:nvGrpSpPr>
        <p:grpSpPr bwMode="auto">
          <a:xfrm>
            <a:off x="5257800" y="4531360"/>
            <a:ext cx="844550" cy="1270000"/>
            <a:chOff x="2304" y="2908"/>
            <a:chExt cx="532" cy="800"/>
          </a:xfrm>
        </p:grpSpPr>
        <p:sp>
          <p:nvSpPr>
            <p:cNvPr id="277" name="Line 127"/>
            <p:cNvSpPr>
              <a:spLocks noChangeShapeType="1"/>
            </p:cNvSpPr>
            <p:nvPr/>
          </p:nvSpPr>
          <p:spPr bwMode="auto">
            <a:xfrm>
              <a:off x="2304" y="2976"/>
              <a:ext cx="0" cy="16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78" name="Text Box 128"/>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9" name="Freeform 129"/>
            <p:cNvSpPr/>
            <p:nvPr/>
          </p:nvSpPr>
          <p:spPr bwMode="auto">
            <a:xfrm>
              <a:off x="2835" y="2976"/>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80" name="Group 130"/>
          <p:cNvGrpSpPr/>
          <p:nvPr/>
        </p:nvGrpSpPr>
        <p:grpSpPr bwMode="auto">
          <a:xfrm>
            <a:off x="3810000" y="3239135"/>
            <a:ext cx="6396038" cy="627063"/>
            <a:chOff x="1392" y="2094"/>
            <a:chExt cx="4029" cy="395"/>
          </a:xfrm>
        </p:grpSpPr>
        <p:sp>
          <p:nvSpPr>
            <p:cNvPr id="281" name="Freeform 131"/>
            <p:cNvSpPr/>
            <p:nvPr/>
          </p:nvSpPr>
          <p:spPr bwMode="auto">
            <a:xfrm>
              <a:off x="1392" y="2094"/>
              <a:ext cx="2265" cy="1"/>
            </a:xfrm>
            <a:custGeom>
              <a:avLst/>
              <a:gdLst>
                <a:gd name="T0" fmla="*/ 0 w 2265"/>
                <a:gd name="T1" fmla="*/ 0 h 1"/>
                <a:gd name="T2" fmla="*/ 2265 w 2265"/>
                <a:gd name="T3" fmla="*/ 0 h 1"/>
                <a:gd name="T4" fmla="*/ 0 60000 65536"/>
                <a:gd name="T5" fmla="*/ 0 60000 65536"/>
                <a:gd name="T6" fmla="*/ 0 w 2265"/>
                <a:gd name="T7" fmla="*/ 0 h 1"/>
                <a:gd name="T8" fmla="*/ 2265 w 2265"/>
                <a:gd name="T9" fmla="*/ 1 h 1"/>
              </a:gdLst>
              <a:ahLst/>
              <a:cxnLst>
                <a:cxn ang="T4">
                  <a:pos x="T0" y="T1"/>
                </a:cxn>
                <a:cxn ang="T5">
                  <a:pos x="T2" y="T3"/>
                </a:cxn>
              </a:cxnLst>
              <a:rect l="T6" t="T7" r="T8" b="T9"/>
              <a:pathLst>
                <a:path w="2265" h="1">
                  <a:moveTo>
                    <a:pt x="0" y="0"/>
                  </a:moveTo>
                  <a:lnTo>
                    <a:pt x="226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2" name="Group 132"/>
            <p:cNvGrpSpPr/>
            <p:nvPr/>
          </p:nvGrpSpPr>
          <p:grpSpPr bwMode="auto">
            <a:xfrm>
              <a:off x="1392" y="2229"/>
              <a:ext cx="4029" cy="260"/>
              <a:chOff x="1392" y="2229"/>
              <a:chExt cx="4029" cy="260"/>
            </a:xfrm>
          </p:grpSpPr>
          <p:sp>
            <p:nvSpPr>
              <p:cNvPr id="283" name="Freeform 133"/>
              <p:cNvSpPr/>
              <p:nvPr/>
            </p:nvSpPr>
            <p:spPr bwMode="auto">
              <a:xfrm>
                <a:off x="1395" y="2229"/>
                <a:ext cx="4026" cy="5"/>
              </a:xfrm>
              <a:custGeom>
                <a:avLst/>
                <a:gdLst>
                  <a:gd name="T0" fmla="*/ 0 w 4026"/>
                  <a:gd name="T1" fmla="*/ 0 h 5"/>
                  <a:gd name="T2" fmla="*/ 4026 w 4026"/>
                  <a:gd name="T3" fmla="*/ 5 h 5"/>
                  <a:gd name="T4" fmla="*/ 0 60000 65536"/>
                  <a:gd name="T5" fmla="*/ 0 60000 65536"/>
                  <a:gd name="T6" fmla="*/ 0 w 4026"/>
                  <a:gd name="T7" fmla="*/ 0 h 5"/>
                  <a:gd name="T8" fmla="*/ 4026 w 4026"/>
                  <a:gd name="T9" fmla="*/ 5 h 5"/>
                </a:gdLst>
                <a:ahLst/>
                <a:cxnLst>
                  <a:cxn ang="T4">
                    <a:pos x="T0" y="T1"/>
                  </a:cxn>
                  <a:cxn ang="T5">
                    <a:pos x="T2" y="T3"/>
                  </a:cxn>
                </a:cxnLst>
                <a:rect l="T6" t="T7" r="T8" b="T9"/>
                <a:pathLst>
                  <a:path w="4026" h="5">
                    <a:moveTo>
                      <a:pt x="0" y="0"/>
                    </a:moveTo>
                    <a:lnTo>
                      <a:pt x="4026" y="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4" name="Line 134"/>
              <p:cNvSpPr>
                <a:spLocks noChangeShapeType="1"/>
              </p:cNvSpPr>
              <p:nvPr/>
            </p:nvSpPr>
            <p:spPr bwMode="auto">
              <a:xfrm>
                <a:off x="1392" y="2488"/>
                <a:ext cx="402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Text Box 135"/>
              <p:cNvSpPr txBox="1">
                <a:spLocks noChangeArrowheads="1"/>
              </p:cNvSpPr>
              <p:nvPr/>
            </p:nvSpPr>
            <p:spPr bwMode="auto">
              <a:xfrm>
                <a:off x="1516" y="227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grpSp>
        <p:nvGrpSpPr>
          <p:cNvPr id="287" name="Group 138"/>
          <p:cNvGrpSpPr/>
          <p:nvPr/>
        </p:nvGrpSpPr>
        <p:grpSpPr bwMode="auto">
          <a:xfrm>
            <a:off x="5257800" y="4531360"/>
            <a:ext cx="854075" cy="1308100"/>
            <a:chOff x="2304" y="2908"/>
            <a:chExt cx="538" cy="824"/>
          </a:xfrm>
        </p:grpSpPr>
        <p:sp>
          <p:nvSpPr>
            <p:cNvPr id="288" name="Freeform 139"/>
            <p:cNvSpPr/>
            <p:nvPr/>
          </p:nvSpPr>
          <p:spPr bwMode="auto">
            <a:xfrm>
              <a:off x="2304" y="2979"/>
              <a:ext cx="3" cy="195"/>
            </a:xfrm>
            <a:custGeom>
              <a:avLst/>
              <a:gdLst>
                <a:gd name="T0" fmla="*/ 3 w 3"/>
                <a:gd name="T1" fmla="*/ 0 h 195"/>
                <a:gd name="T2" fmla="*/ 0 w 3"/>
                <a:gd name="T3" fmla="*/ 195 h 195"/>
                <a:gd name="T4" fmla="*/ 0 60000 65536"/>
                <a:gd name="T5" fmla="*/ 0 60000 65536"/>
                <a:gd name="T6" fmla="*/ 0 w 3"/>
                <a:gd name="T7" fmla="*/ 0 h 195"/>
                <a:gd name="T8" fmla="*/ 3 w 3"/>
                <a:gd name="T9" fmla="*/ 195 h 195"/>
              </a:gdLst>
              <a:ahLst/>
              <a:cxnLst>
                <a:cxn ang="T4">
                  <a:pos x="T0" y="T1"/>
                </a:cxn>
                <a:cxn ang="T5">
                  <a:pos x="T2" y="T3"/>
                </a:cxn>
              </a:cxnLst>
              <a:rect l="T6" t="T7" r="T8" b="T9"/>
              <a:pathLst>
                <a:path w="3" h="195">
                  <a:moveTo>
                    <a:pt x="3" y="0"/>
                  </a:moveTo>
                  <a:lnTo>
                    <a:pt x="0" y="195"/>
                  </a:lnTo>
                </a:path>
              </a:pathLst>
            </a:custGeom>
            <a:noFill/>
            <a:ln w="57150">
              <a:solidFill>
                <a:srgbClr val="0000FF"/>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9" name="Text Box 140"/>
            <p:cNvSpPr txBox="1">
              <a:spLocks noChangeArrowheads="1"/>
            </p:cNvSpPr>
            <p:nvPr/>
          </p:nvSpPr>
          <p:spPr bwMode="auto">
            <a:xfrm>
              <a:off x="2400" y="2908"/>
              <a:ext cx="276" cy="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0" name="Freeform 141"/>
            <p:cNvSpPr/>
            <p:nvPr/>
          </p:nvSpPr>
          <p:spPr bwMode="auto">
            <a:xfrm>
              <a:off x="2841" y="2979"/>
              <a:ext cx="1" cy="753"/>
            </a:xfrm>
            <a:custGeom>
              <a:avLst/>
              <a:gdLst>
                <a:gd name="T0" fmla="*/ 0 w 1"/>
                <a:gd name="T1" fmla="*/ 0 h 753"/>
                <a:gd name="T2" fmla="*/ 0 w 1"/>
                <a:gd name="T3" fmla="*/ 753 h 753"/>
                <a:gd name="T4" fmla="*/ 0 60000 65536"/>
                <a:gd name="T5" fmla="*/ 0 60000 65536"/>
                <a:gd name="T6" fmla="*/ 0 w 1"/>
                <a:gd name="T7" fmla="*/ 0 h 753"/>
                <a:gd name="T8" fmla="*/ 1 w 1"/>
                <a:gd name="T9" fmla="*/ 753 h 753"/>
              </a:gdLst>
              <a:ahLst/>
              <a:cxnLst>
                <a:cxn ang="T4">
                  <a:pos x="T0" y="T1"/>
                </a:cxn>
                <a:cxn ang="T5">
                  <a:pos x="T2" y="T3"/>
                </a:cxn>
              </a:cxnLst>
              <a:rect l="T6" t="T7" r="T8" b="T9"/>
              <a:pathLst>
                <a:path w="1" h="753">
                  <a:moveTo>
                    <a:pt x="0" y="0"/>
                  </a:moveTo>
                  <a:lnTo>
                    <a:pt x="0" y="753"/>
                  </a:lnTo>
                </a:path>
              </a:pathLst>
            </a:custGeom>
            <a:noFill/>
            <a:ln w="57150">
              <a:solidFill>
                <a:srgbClr val="0000FF"/>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1" name="Group 142"/>
          <p:cNvGrpSpPr/>
          <p:nvPr/>
        </p:nvGrpSpPr>
        <p:grpSpPr bwMode="auto">
          <a:xfrm>
            <a:off x="7289800" y="4531360"/>
            <a:ext cx="782638" cy="765175"/>
            <a:chOff x="3584" y="2908"/>
            <a:chExt cx="493" cy="482"/>
          </a:xfrm>
        </p:grpSpPr>
        <p:sp>
          <p:nvSpPr>
            <p:cNvPr id="292" name="Freeform 143"/>
            <p:cNvSpPr/>
            <p:nvPr/>
          </p:nvSpPr>
          <p:spPr bwMode="auto">
            <a:xfrm>
              <a:off x="3584" y="2988"/>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57150">
              <a:solidFill>
                <a:srgbClr val="0000FF"/>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3" name="Text Box 144"/>
            <p:cNvSpPr txBox="1">
              <a:spLocks noChangeArrowheads="1"/>
            </p:cNvSpPr>
            <p:nvPr/>
          </p:nvSpPr>
          <p:spPr bwMode="auto">
            <a:xfrm>
              <a:off x="3648" y="2908"/>
              <a:ext cx="276" cy="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4" name="Freeform 145"/>
            <p:cNvSpPr/>
            <p:nvPr/>
          </p:nvSpPr>
          <p:spPr bwMode="auto">
            <a:xfrm>
              <a:off x="4074" y="2991"/>
              <a:ext cx="3" cy="399"/>
            </a:xfrm>
            <a:custGeom>
              <a:avLst/>
              <a:gdLst>
                <a:gd name="T0" fmla="*/ 3 w 3"/>
                <a:gd name="T1" fmla="*/ 0 h 375"/>
                <a:gd name="T2" fmla="*/ 0 w 3"/>
                <a:gd name="T3" fmla="*/ 545 h 375"/>
                <a:gd name="T4" fmla="*/ 0 60000 65536"/>
                <a:gd name="T5" fmla="*/ 0 60000 65536"/>
                <a:gd name="T6" fmla="*/ 0 w 3"/>
                <a:gd name="T7" fmla="*/ 0 h 375"/>
                <a:gd name="T8" fmla="*/ 3 w 3"/>
                <a:gd name="T9" fmla="*/ 375 h 375"/>
              </a:gdLst>
              <a:ahLst/>
              <a:cxnLst>
                <a:cxn ang="T4">
                  <a:pos x="T0" y="T1"/>
                </a:cxn>
                <a:cxn ang="T5">
                  <a:pos x="T2" y="T3"/>
                </a:cxn>
              </a:cxnLst>
              <a:rect l="T6" t="T7" r="T8" b="T9"/>
              <a:pathLst>
                <a:path w="3" h="375">
                  <a:moveTo>
                    <a:pt x="3" y="0"/>
                  </a:moveTo>
                  <a:lnTo>
                    <a:pt x="0" y="375"/>
                  </a:lnTo>
                </a:path>
              </a:pathLst>
            </a:custGeom>
            <a:noFill/>
            <a:ln w="57150">
              <a:solidFill>
                <a:srgbClr val="0000FF"/>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5" name="Group 146"/>
          <p:cNvGrpSpPr/>
          <p:nvPr/>
        </p:nvGrpSpPr>
        <p:grpSpPr bwMode="auto">
          <a:xfrm>
            <a:off x="9272588" y="4677410"/>
            <a:ext cx="711200" cy="1162050"/>
            <a:chOff x="4833" y="3000"/>
            <a:chExt cx="448" cy="732"/>
          </a:xfrm>
        </p:grpSpPr>
        <p:sp>
          <p:nvSpPr>
            <p:cNvPr id="296" name="Freeform 147"/>
            <p:cNvSpPr/>
            <p:nvPr/>
          </p:nvSpPr>
          <p:spPr bwMode="auto">
            <a:xfrm>
              <a:off x="4833" y="3006"/>
              <a:ext cx="1" cy="519"/>
            </a:xfrm>
            <a:custGeom>
              <a:avLst/>
              <a:gdLst>
                <a:gd name="T0" fmla="*/ 0 w 1"/>
                <a:gd name="T1" fmla="*/ 0 h 519"/>
                <a:gd name="T2" fmla="*/ 0 w 1"/>
                <a:gd name="T3" fmla="*/ 519 h 519"/>
                <a:gd name="T4" fmla="*/ 0 60000 65536"/>
                <a:gd name="T5" fmla="*/ 0 60000 65536"/>
                <a:gd name="T6" fmla="*/ 0 w 1"/>
                <a:gd name="T7" fmla="*/ 0 h 519"/>
                <a:gd name="T8" fmla="*/ 1 w 1"/>
                <a:gd name="T9" fmla="*/ 519 h 519"/>
              </a:gdLst>
              <a:ahLst/>
              <a:cxnLst>
                <a:cxn ang="T4">
                  <a:pos x="T0" y="T1"/>
                </a:cxn>
                <a:cxn ang="T5">
                  <a:pos x="T2" y="T3"/>
                </a:cxn>
              </a:cxnLst>
              <a:rect l="T6" t="T7" r="T8" b="T9"/>
              <a:pathLst>
                <a:path w="1" h="519">
                  <a:moveTo>
                    <a:pt x="0" y="0"/>
                  </a:moveTo>
                  <a:lnTo>
                    <a:pt x="0" y="519"/>
                  </a:lnTo>
                </a:path>
              </a:pathLst>
            </a:custGeom>
            <a:noFill/>
            <a:ln w="57150">
              <a:solidFill>
                <a:srgbClr val="0000FF"/>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Text Box 148"/>
            <p:cNvSpPr txBox="1">
              <a:spLocks noChangeArrowheads="1"/>
            </p:cNvSpPr>
            <p:nvPr/>
          </p:nvSpPr>
          <p:spPr bwMode="auto">
            <a:xfrm>
              <a:off x="4876" y="3069"/>
              <a:ext cx="276" cy="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solidFill>
                    <a:schemeClr val="folHlink"/>
                  </a:solidFill>
                </a:rPr>
                <a:t>…</a:t>
              </a:r>
            </a:p>
          </p:txBody>
        </p:sp>
        <p:sp>
          <p:nvSpPr>
            <p:cNvPr id="298" name="Freeform 149"/>
            <p:cNvSpPr/>
            <p:nvPr/>
          </p:nvSpPr>
          <p:spPr bwMode="auto">
            <a:xfrm>
              <a:off x="5280" y="3000"/>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57150">
              <a:solidFill>
                <a:srgbClr val="0000FF"/>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50" name="Text Box 44"/>
          <p:cNvSpPr txBox="1">
            <a:spLocks noChangeArrowheads="1"/>
          </p:cNvSpPr>
          <p:nvPr/>
        </p:nvSpPr>
        <p:spPr bwMode="auto">
          <a:xfrm>
            <a:off x="9770085" y="1197707"/>
            <a:ext cx="199802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cs typeface="Times New Roman" panose="02020603050405020304" pitchFamily="18" charset="0"/>
              </a:rPr>
              <a:t>访问</a:t>
            </a:r>
            <a:r>
              <a:rPr lang="en-US" altLang="zh-CN" sz="2000" b="1" dirty="0">
                <a:solidFill>
                  <a:srgbClr val="0000FF"/>
                </a:solidFill>
                <a:cs typeface="Times New Roman" panose="02020603050405020304" pitchFamily="18" charset="0"/>
              </a:rPr>
              <a:t>RAM</a:t>
            </a:r>
            <a:r>
              <a:rPr lang="zh-CN" altLang="en-US" sz="2000" b="1" dirty="0">
                <a:solidFill>
                  <a:srgbClr val="0000FF"/>
                </a:solidFill>
                <a:cs typeface="Times New Roman" panose="02020603050405020304" pitchFamily="18" charset="0"/>
              </a:rPr>
              <a:t>时，</a:t>
            </a:r>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10</a:t>
            </a:r>
            <a:r>
              <a:rPr lang="en-US" altLang="zh-CN" sz="2000" b="1" dirty="0">
                <a:solidFill>
                  <a:srgbClr val="0000FF"/>
                </a:solidFill>
                <a:cs typeface="Times New Roman" panose="02020603050405020304" pitchFamily="18" charset="0"/>
              </a:rPr>
              <a:t>=0</a:t>
            </a: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13</a:t>
            </a:r>
            <a:r>
              <a:rPr lang="en-US" altLang="zh-CN" sz="2000" b="1" dirty="0">
                <a:solidFill>
                  <a:srgbClr val="0000FF"/>
                </a:solidFill>
                <a:cs typeface="Times New Roman" panose="02020603050405020304" pitchFamily="18" charset="0"/>
              </a:rPr>
              <a:t>=1</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C</a:t>
            </a:r>
            <a:r>
              <a:rPr lang="zh-CN" altLang="en-US" sz="2000" b="1" dirty="0">
                <a:solidFill>
                  <a:srgbClr val="0000FF"/>
                </a:solidFill>
                <a:cs typeface="Times New Roman" panose="02020603050405020304" pitchFamily="18" charset="0"/>
              </a:rPr>
              <a:t>）</a:t>
            </a:r>
            <a:endParaRPr lang="en-US" altLang="zh-CN" sz="2000" b="1" dirty="0">
              <a:solidFill>
                <a:srgbClr val="0000FF"/>
              </a:solidFill>
              <a:cs typeface="Times New Roman" panose="02020603050405020304" pitchFamily="18" charset="0"/>
            </a:endParaRP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12</a:t>
            </a:r>
            <a:r>
              <a:rPr lang="en-US" altLang="zh-CN" sz="2000" b="1" dirty="0">
                <a:solidFill>
                  <a:srgbClr val="0000FF"/>
                </a:solidFill>
                <a:cs typeface="Times New Roman" panose="02020603050405020304" pitchFamily="18" charset="0"/>
              </a:rPr>
              <a:t>=0</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B</a:t>
            </a:r>
            <a:r>
              <a:rPr lang="zh-CN" altLang="en-US" sz="2000" b="1" dirty="0">
                <a:solidFill>
                  <a:srgbClr val="0000FF"/>
                </a:solidFill>
                <a:cs typeface="Times New Roman" panose="02020603050405020304" pitchFamily="18" charset="0"/>
              </a:rPr>
              <a:t>）</a:t>
            </a:r>
            <a:endParaRPr lang="en-US" altLang="zh-CN" sz="2000" b="1" dirty="0">
              <a:solidFill>
                <a:srgbClr val="0000FF"/>
              </a:solidFill>
              <a:cs typeface="Times New Roman" panose="02020603050405020304" pitchFamily="18" charset="0"/>
            </a:endParaRP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11</a:t>
            </a:r>
            <a:r>
              <a:rPr lang="en-US" altLang="zh-CN" sz="2000" b="1" dirty="0">
                <a:solidFill>
                  <a:srgbClr val="0000FF"/>
                </a:solidFill>
                <a:cs typeface="Times New Roman" panose="02020603050405020304" pitchFamily="18" charset="0"/>
              </a:rPr>
              <a:t>=1</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A</a:t>
            </a:r>
            <a:r>
              <a:rPr lang="zh-CN" altLang="en-US" sz="2000" b="1" dirty="0">
                <a:solidFill>
                  <a:srgbClr val="0000FF"/>
                </a:solidFill>
                <a:cs typeface="Times New Roman" panose="02020603050405020304" pitchFamily="18" charset="0"/>
              </a:rPr>
              <a:t>）</a:t>
            </a:r>
          </a:p>
        </p:txBody>
      </p:sp>
      <p:sp>
        <p:nvSpPr>
          <p:cNvPr id="151" name="Text Box 97"/>
          <p:cNvSpPr txBox="1">
            <a:spLocks noChangeArrowheads="1"/>
          </p:cNvSpPr>
          <p:nvPr/>
        </p:nvSpPr>
        <p:spPr bwMode="auto">
          <a:xfrm>
            <a:off x="3318073" y="4928235"/>
            <a:ext cx="30777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dirty="0"/>
              <a:t>…</a:t>
            </a:r>
          </a:p>
        </p:txBody>
      </p:sp>
      <p:sp>
        <p:nvSpPr>
          <p:cNvPr id="286" name="Text Box 97"/>
          <p:cNvSpPr txBox="1">
            <a:spLocks noChangeArrowheads="1"/>
          </p:cNvSpPr>
          <p:nvPr/>
        </p:nvSpPr>
        <p:spPr bwMode="auto">
          <a:xfrm>
            <a:off x="3318072" y="5227320"/>
            <a:ext cx="30777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dirty="0"/>
              <a:t>…</a:t>
            </a:r>
          </a:p>
        </p:txBody>
      </p:sp>
      <p:sp>
        <p:nvSpPr>
          <p:cNvPr id="299" name="Text Box 97"/>
          <p:cNvSpPr txBox="1">
            <a:spLocks noChangeArrowheads="1"/>
          </p:cNvSpPr>
          <p:nvPr/>
        </p:nvSpPr>
        <p:spPr bwMode="auto">
          <a:xfrm>
            <a:off x="3318071" y="5522754"/>
            <a:ext cx="30777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dirty="0"/>
              <a:t>…</a:t>
            </a:r>
          </a:p>
        </p:txBody>
      </p:sp>
      <p:sp>
        <p:nvSpPr>
          <p:cNvPr id="300" name="矩形 299"/>
          <p:cNvSpPr/>
          <p:nvPr/>
        </p:nvSpPr>
        <p:spPr>
          <a:xfrm>
            <a:off x="166485" y="4424203"/>
            <a:ext cx="1658145"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just"/>
            <a:r>
              <a:rPr lang="en-US" altLang="zh-CN" dirty="0"/>
              <a:t>ROM</a:t>
            </a:r>
            <a:r>
              <a:rPr lang="zh-CN" altLang="en-US" dirty="0"/>
              <a:t>只能读不能写，所以</a:t>
            </a:r>
            <a:r>
              <a:rPr lang="en-US" altLang="zh-CN" dirty="0"/>
              <a:t>ROM</a:t>
            </a:r>
            <a:r>
              <a:rPr lang="zh-CN" altLang="en-US" dirty="0"/>
              <a:t>的编程端 </a:t>
            </a:r>
            <a:r>
              <a:rPr lang="en-US" altLang="zh-CN" dirty="0"/>
              <a:t>PD/</a:t>
            </a:r>
            <a:r>
              <a:rPr lang="en-US" altLang="zh-CN" dirty="0" err="1"/>
              <a:t>progr</a:t>
            </a:r>
            <a:r>
              <a:rPr lang="zh-CN" altLang="en-US" dirty="0"/>
              <a:t>接地</a:t>
            </a:r>
          </a:p>
        </p:txBody>
      </p:sp>
      <p:sp>
        <p:nvSpPr>
          <p:cNvPr id="3" name="矩形 2"/>
          <p:cNvSpPr/>
          <p:nvPr/>
        </p:nvSpPr>
        <p:spPr>
          <a:xfrm>
            <a:off x="353114" y="1163971"/>
            <a:ext cx="865943" cy="861774"/>
          </a:xfrm>
          <a:prstGeom prst="rect">
            <a:avLst/>
          </a:prstGeom>
        </p:spPr>
        <p:txBody>
          <a:bodyPr wrap="none">
            <a:spAutoFit/>
          </a:bodyPr>
          <a:lstStyle/>
          <a:p>
            <a:pPr>
              <a:spcBef>
                <a:spcPct val="50000"/>
              </a:spcBef>
            </a:pPr>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15</a:t>
            </a:r>
            <a:r>
              <a:rPr lang="en-US" altLang="zh-CN" sz="2000" b="1" dirty="0">
                <a:solidFill>
                  <a:srgbClr val="0000FF"/>
                </a:solidFill>
                <a:cs typeface="Times New Roman" panose="02020603050405020304" pitchFamily="18" charset="0"/>
              </a:rPr>
              <a:t>=0</a:t>
            </a:r>
          </a:p>
          <a:p>
            <a:pPr>
              <a:spcBef>
                <a:spcPct val="50000"/>
              </a:spcBef>
            </a:pPr>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14</a:t>
            </a:r>
            <a:r>
              <a:rPr lang="en-US" altLang="zh-CN" sz="2000" b="1" dirty="0">
                <a:solidFill>
                  <a:srgbClr val="0000FF"/>
                </a:solidFill>
                <a:cs typeface="Times New Roman" panose="02020603050405020304" pitchFamily="18" charset="0"/>
              </a:rPr>
              <a:t>=1</a:t>
            </a:r>
          </a:p>
        </p:txBody>
      </p:sp>
      <p:sp>
        <p:nvSpPr>
          <p:cNvPr id="301" name="Text Box 44"/>
          <p:cNvSpPr txBox="1">
            <a:spLocks noChangeArrowheads="1"/>
          </p:cNvSpPr>
          <p:nvPr/>
        </p:nvSpPr>
        <p:spPr bwMode="auto">
          <a:xfrm>
            <a:off x="223229" y="2533491"/>
            <a:ext cx="166836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dirty="0">
                <a:solidFill>
                  <a:srgbClr val="0000FF"/>
                </a:solidFill>
                <a:cs typeface="Times New Roman" panose="02020603050405020304" pitchFamily="18" charset="0"/>
              </a:rPr>
              <a:t>访问</a:t>
            </a:r>
            <a:r>
              <a:rPr lang="en-US" altLang="zh-CN" sz="2000" b="1" dirty="0">
                <a:solidFill>
                  <a:srgbClr val="0000FF"/>
                </a:solidFill>
                <a:cs typeface="Times New Roman" panose="02020603050405020304" pitchFamily="18" charset="0"/>
              </a:rPr>
              <a:t>ROM</a:t>
            </a:r>
            <a:r>
              <a:rPr lang="zh-CN" altLang="en-US" sz="2000" b="1" dirty="0">
                <a:solidFill>
                  <a:srgbClr val="0000FF"/>
                </a:solidFill>
                <a:cs typeface="Times New Roman" panose="02020603050405020304" pitchFamily="18" charset="0"/>
              </a:rPr>
              <a:t>时</a:t>
            </a:r>
            <a:endParaRPr lang="en-US" altLang="zh-CN" sz="2000" b="1" dirty="0">
              <a:solidFill>
                <a:srgbClr val="0000FF"/>
              </a:solidFill>
              <a:cs typeface="Times New Roman" panose="02020603050405020304" pitchFamily="18" charset="0"/>
            </a:endParaRP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13</a:t>
            </a:r>
            <a:r>
              <a:rPr lang="en-US" altLang="zh-CN" sz="2000" b="1" dirty="0">
                <a:solidFill>
                  <a:srgbClr val="0000FF"/>
                </a:solidFill>
                <a:cs typeface="Times New Roman" panose="02020603050405020304" pitchFamily="18" charset="0"/>
              </a:rPr>
              <a:t>=1</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C</a:t>
            </a:r>
            <a:r>
              <a:rPr lang="zh-CN" altLang="en-US" sz="2000" b="1" dirty="0">
                <a:solidFill>
                  <a:srgbClr val="0000FF"/>
                </a:solidFill>
                <a:cs typeface="Times New Roman" panose="02020603050405020304" pitchFamily="18" charset="0"/>
              </a:rPr>
              <a:t>）</a:t>
            </a:r>
            <a:endParaRPr lang="en-US" altLang="zh-CN" sz="2000" b="1" dirty="0">
              <a:solidFill>
                <a:srgbClr val="0000FF"/>
              </a:solidFill>
              <a:cs typeface="Times New Roman" panose="02020603050405020304" pitchFamily="18" charset="0"/>
            </a:endParaRP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12</a:t>
            </a:r>
            <a:r>
              <a:rPr lang="en-US" altLang="zh-CN" sz="2000" b="1" dirty="0">
                <a:solidFill>
                  <a:srgbClr val="0000FF"/>
                </a:solidFill>
                <a:cs typeface="Times New Roman" panose="02020603050405020304" pitchFamily="18" charset="0"/>
              </a:rPr>
              <a:t>=0</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B</a:t>
            </a:r>
            <a:r>
              <a:rPr lang="zh-CN" altLang="en-US" sz="2000" b="1" dirty="0">
                <a:solidFill>
                  <a:srgbClr val="0000FF"/>
                </a:solidFill>
                <a:cs typeface="Times New Roman" panose="02020603050405020304" pitchFamily="18" charset="0"/>
              </a:rPr>
              <a:t>）</a:t>
            </a:r>
            <a:endParaRPr lang="en-US" altLang="zh-CN" sz="2000" b="1" dirty="0">
              <a:solidFill>
                <a:srgbClr val="0000FF"/>
              </a:solidFill>
              <a:cs typeface="Times New Roman" panose="02020603050405020304" pitchFamily="18" charset="0"/>
            </a:endParaRPr>
          </a:p>
          <a:p>
            <a:pPr eaLnBrk="1" hangingPunct="1"/>
            <a:r>
              <a:rPr lang="en-US" altLang="zh-CN" sz="2000" b="1" dirty="0">
                <a:solidFill>
                  <a:srgbClr val="0000FF"/>
                </a:solidFill>
                <a:cs typeface="Times New Roman" panose="02020603050405020304" pitchFamily="18" charset="0"/>
              </a:rPr>
              <a:t>A</a:t>
            </a:r>
            <a:r>
              <a:rPr lang="en-US" altLang="zh-CN" sz="2000" b="1" baseline="-25000" dirty="0">
                <a:solidFill>
                  <a:srgbClr val="0000FF"/>
                </a:solidFill>
                <a:cs typeface="Times New Roman" panose="02020603050405020304" pitchFamily="18" charset="0"/>
              </a:rPr>
              <a:t>11</a:t>
            </a:r>
            <a:r>
              <a:rPr lang="en-US" altLang="zh-CN" sz="2000" b="1" dirty="0">
                <a:solidFill>
                  <a:srgbClr val="0000FF"/>
                </a:solidFill>
                <a:cs typeface="Times New Roman" panose="02020603050405020304" pitchFamily="18" charset="0"/>
              </a:rPr>
              <a:t>=0</a:t>
            </a:r>
            <a:r>
              <a:rPr lang="zh-CN" altLang="en-US" sz="2000" b="1" dirty="0">
                <a:solidFill>
                  <a:srgbClr val="0000FF"/>
                </a:solidFill>
                <a:cs typeface="Times New Roman" panose="02020603050405020304" pitchFamily="18" charset="0"/>
              </a:rPr>
              <a:t>（</a:t>
            </a:r>
            <a:r>
              <a:rPr lang="en-US" altLang="zh-CN" sz="2000" b="1" dirty="0">
                <a:solidFill>
                  <a:srgbClr val="0000FF"/>
                </a:solidFill>
                <a:cs typeface="Times New Roman" panose="02020603050405020304" pitchFamily="18" charset="0"/>
              </a:rPr>
              <a:t>A</a:t>
            </a:r>
            <a:r>
              <a:rPr lang="zh-CN" altLang="en-US" sz="2000" b="1" dirty="0">
                <a:solidFill>
                  <a:srgbClr val="0000FF"/>
                </a:solidFill>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barn(outVertical)">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barn(outVertical)">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barn(outVertical)">
                                      <p:cBhvr>
                                        <p:cTn id="17" dur="500"/>
                                        <p:tgtEl>
                                          <p:spTgt spid="18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strips(downRight)">
                                      <p:cBhvr>
                                        <p:cTn id="22" dur="500"/>
                                        <p:tgtEl>
                                          <p:spTgt spid="28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strips(downRight)">
                                      <p:cBhvr>
                                        <p:cTn id="27" dur="500"/>
                                        <p:tgtEl>
                                          <p:spTgt spid="197"/>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01"/>
                                        </p:tgtEl>
                                        <p:attrNameLst>
                                          <p:attrName>style.visibility</p:attrName>
                                        </p:attrNameLst>
                                      </p:cBhvr>
                                      <p:to>
                                        <p:strVal val="visible"/>
                                      </p:to>
                                    </p:set>
                                    <p:animEffect transition="in" filter="strips(downRight)">
                                      <p:cBhvr>
                                        <p:cTn id="32" dur="500"/>
                                        <p:tgtEl>
                                          <p:spTgt spid="201"/>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3"/>
                                        </p:tgtEl>
                                        <p:attrNameLst>
                                          <p:attrName>style.visibility</p:attrName>
                                        </p:attrNameLst>
                                      </p:cBhvr>
                                      <p:to>
                                        <p:strVal val="visible"/>
                                      </p:to>
                                    </p:set>
                                    <p:animEffect transition="in" filter="strips(downRight)">
                                      <p:cBhvr>
                                        <p:cTn id="37" dur="500"/>
                                        <p:tgtEl>
                                          <p:spTgt spid="19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37" fill="hold" nodeType="clickEffect">
                                  <p:stCondLst>
                                    <p:cond delay="0"/>
                                  </p:stCondLst>
                                  <p:childTnLst>
                                    <p:set>
                                      <p:cBhvr>
                                        <p:cTn id="41" dur="1" fill="hold">
                                          <p:stCondLst>
                                            <p:cond delay="0"/>
                                          </p:stCondLst>
                                        </p:cTn>
                                        <p:tgtEl>
                                          <p:spTgt spid="228"/>
                                        </p:tgtEl>
                                        <p:attrNameLst>
                                          <p:attrName>style.visibility</p:attrName>
                                        </p:attrNameLst>
                                      </p:cBhvr>
                                      <p:to>
                                        <p:strVal val="visible"/>
                                      </p:to>
                                    </p:set>
                                    <p:animEffect transition="in" filter="barn(outVertical)">
                                      <p:cBhvr>
                                        <p:cTn id="42" dur="500"/>
                                        <p:tgtEl>
                                          <p:spTgt spid="22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63"/>
                                        </p:tgtEl>
                                        <p:attrNameLst>
                                          <p:attrName>style.visibility</p:attrName>
                                        </p:attrNameLst>
                                      </p:cBhvr>
                                      <p:to>
                                        <p:strVal val="visible"/>
                                      </p:to>
                                    </p:set>
                                    <p:animEffect transition="in" filter="strips(downRight)">
                                      <p:cBhvr>
                                        <p:cTn id="47" dur="500"/>
                                        <p:tgtEl>
                                          <p:spTgt spid="163"/>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strips(downRight)">
                                      <p:cBhvr>
                                        <p:cTn id="52" dur="500"/>
                                        <p:tgtEl>
                                          <p:spTgt spid="162"/>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nodeType="clickEffect">
                                  <p:stCondLst>
                                    <p:cond delay="0"/>
                                  </p:stCondLst>
                                  <p:childTnLst>
                                    <p:set>
                                      <p:cBhvr>
                                        <p:cTn id="56" dur="1" fill="hold">
                                          <p:stCondLst>
                                            <p:cond delay="0"/>
                                          </p:stCondLst>
                                        </p:cTn>
                                        <p:tgtEl>
                                          <p:spTgt spid="161"/>
                                        </p:tgtEl>
                                        <p:attrNameLst>
                                          <p:attrName>style.visibility</p:attrName>
                                        </p:attrNameLst>
                                      </p:cBhvr>
                                      <p:to>
                                        <p:strVal val="visible"/>
                                      </p:to>
                                    </p:set>
                                    <p:animEffect transition="in" filter="strips(downRight)">
                                      <p:cBhvr>
                                        <p:cTn id="57" dur="500"/>
                                        <p:tgtEl>
                                          <p:spTgt spid="161"/>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8" presetClass="entr" presetSubtype="6" fill="hold" nodeType="clickEffect">
                                  <p:stCondLst>
                                    <p:cond delay="0"/>
                                  </p:stCondLst>
                                  <p:childTnLst>
                                    <p:set>
                                      <p:cBhvr>
                                        <p:cTn id="67" dur="1" fill="hold">
                                          <p:stCondLst>
                                            <p:cond delay="0"/>
                                          </p:stCondLst>
                                        </p:cTn>
                                        <p:tgtEl>
                                          <p:spTgt spid="153"/>
                                        </p:tgtEl>
                                        <p:attrNameLst>
                                          <p:attrName>style.visibility</p:attrName>
                                        </p:attrNameLst>
                                      </p:cBhvr>
                                      <p:to>
                                        <p:strVal val="visible"/>
                                      </p:to>
                                    </p:set>
                                    <p:animEffect transition="in" filter="strips(downRight)">
                                      <p:cBhvr>
                                        <p:cTn id="68" dur="500"/>
                                        <p:tgtEl>
                                          <p:spTgt spid="153"/>
                                        </p:tgtEl>
                                      </p:cBhvr>
                                    </p:animEffect>
                                  </p:childTnLst>
                                </p:cTn>
                              </p:par>
                            </p:childTnLst>
                          </p:cTn>
                        </p:par>
                      </p:childTnLst>
                    </p:cTn>
                  </p:par>
                  <p:par>
                    <p:cTn id="69" fill="hold">
                      <p:stCondLst>
                        <p:cond delay="indefinite"/>
                      </p:stCondLst>
                      <p:childTnLst>
                        <p:par>
                          <p:cTn id="70" fill="hold">
                            <p:stCondLst>
                              <p:cond delay="0"/>
                            </p:stCondLst>
                            <p:childTnLst>
                              <p:par>
                                <p:cTn id="71" presetID="18" presetClass="entr" presetSubtype="6" fill="hold" grpId="0" nodeType="click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strips(downRight)">
                                      <p:cBhvr>
                                        <p:cTn id="73" dur="500"/>
                                        <p:tgtEl>
                                          <p:spTgt spid="152"/>
                                        </p:tgtEl>
                                      </p:cBhvr>
                                    </p:animEffect>
                                  </p:childTnLst>
                                </p:cTn>
                              </p:par>
                            </p:childTnLst>
                          </p:cTn>
                        </p:par>
                      </p:childTnLst>
                    </p:cTn>
                  </p:par>
                  <p:par>
                    <p:cTn id="74" fill="hold">
                      <p:stCondLst>
                        <p:cond delay="indefinite"/>
                      </p:stCondLst>
                      <p:childTnLst>
                        <p:par>
                          <p:cTn id="75" fill="hold">
                            <p:stCondLst>
                              <p:cond delay="0"/>
                            </p:stCondLst>
                            <p:childTnLst>
                              <p:par>
                                <p:cTn id="76" presetID="18" presetClass="entr" presetSubtype="9" fill="hold" nodeType="clickEffect">
                                  <p:stCondLst>
                                    <p:cond delay="0"/>
                                  </p:stCondLst>
                                  <p:childTnLst>
                                    <p:set>
                                      <p:cBhvr>
                                        <p:cTn id="77" dur="1" fill="hold">
                                          <p:stCondLst>
                                            <p:cond delay="0"/>
                                          </p:stCondLst>
                                        </p:cTn>
                                        <p:tgtEl>
                                          <p:spTgt spid="154"/>
                                        </p:tgtEl>
                                        <p:attrNameLst>
                                          <p:attrName>style.visibility</p:attrName>
                                        </p:attrNameLst>
                                      </p:cBhvr>
                                      <p:to>
                                        <p:strVal val="visible"/>
                                      </p:to>
                                    </p:set>
                                    <p:animEffect transition="in" filter="strips(upLeft)">
                                      <p:cBhvr>
                                        <p:cTn id="78" dur="500"/>
                                        <p:tgtEl>
                                          <p:spTgt spid="154"/>
                                        </p:tgtEl>
                                      </p:cBhvr>
                                    </p:animEffect>
                                  </p:childTnLst>
                                </p:cTn>
                              </p:par>
                            </p:childTnLst>
                          </p:cTn>
                        </p:par>
                        <p:par>
                          <p:cTn id="79" fill="hold">
                            <p:stCondLst>
                              <p:cond delay="500"/>
                            </p:stCondLst>
                            <p:childTnLst>
                              <p:par>
                                <p:cTn id="80" presetID="18" presetClass="entr" presetSubtype="6" fill="hold" nodeType="afterEffect">
                                  <p:stCondLst>
                                    <p:cond delay="0"/>
                                  </p:stCondLst>
                                  <p:childTnLst>
                                    <p:set>
                                      <p:cBhvr>
                                        <p:cTn id="81" dur="1" fill="hold">
                                          <p:stCondLst>
                                            <p:cond delay="0"/>
                                          </p:stCondLst>
                                        </p:cTn>
                                        <p:tgtEl>
                                          <p:spTgt spid="157"/>
                                        </p:tgtEl>
                                        <p:attrNameLst>
                                          <p:attrName>style.visibility</p:attrName>
                                        </p:attrNameLst>
                                      </p:cBhvr>
                                      <p:to>
                                        <p:strVal val="visible"/>
                                      </p:to>
                                    </p:set>
                                    <p:animEffect transition="in" filter="strips(downRight)">
                                      <p:cBhvr>
                                        <p:cTn id="82" dur="500"/>
                                        <p:tgtEl>
                                          <p:spTgt spid="15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01"/>
                                        </p:tgtEl>
                                        <p:attrNameLst>
                                          <p:attrName>style.visibility</p:attrName>
                                        </p:attrNameLst>
                                      </p:cBhvr>
                                      <p:to>
                                        <p:strVal val="visible"/>
                                      </p:to>
                                    </p:set>
                                    <p:animEffect transition="in" filter="fade">
                                      <p:cBhvr>
                                        <p:cTn id="87" dur="500"/>
                                        <p:tgtEl>
                                          <p:spTgt spid="301"/>
                                        </p:tgtEl>
                                      </p:cBhvr>
                                    </p:animEffect>
                                  </p:childTnLst>
                                </p:cTn>
                              </p:par>
                            </p:childTnLst>
                          </p:cTn>
                        </p:par>
                      </p:childTnLst>
                    </p:cTn>
                  </p:par>
                  <p:par>
                    <p:cTn id="88" fill="hold">
                      <p:stCondLst>
                        <p:cond delay="indefinite"/>
                      </p:stCondLst>
                      <p:childTnLst>
                        <p:par>
                          <p:cTn id="89" fill="hold">
                            <p:stCondLst>
                              <p:cond delay="0"/>
                            </p:stCondLst>
                            <p:childTnLst>
                              <p:par>
                                <p:cTn id="90" presetID="18" presetClass="entr" presetSubtype="6" fill="hold" nodeType="clickEffect">
                                  <p:stCondLst>
                                    <p:cond delay="0"/>
                                  </p:stCondLst>
                                  <p:childTnLst>
                                    <p:set>
                                      <p:cBhvr>
                                        <p:cTn id="91" dur="1" fill="hold">
                                          <p:stCondLst>
                                            <p:cond delay="0"/>
                                          </p:stCondLst>
                                        </p:cTn>
                                        <p:tgtEl>
                                          <p:spTgt spid="220"/>
                                        </p:tgtEl>
                                        <p:attrNameLst>
                                          <p:attrName>style.visibility</p:attrName>
                                        </p:attrNameLst>
                                      </p:cBhvr>
                                      <p:to>
                                        <p:strVal val="visible"/>
                                      </p:to>
                                    </p:set>
                                    <p:animEffect transition="in" filter="strips(downRight)">
                                      <p:cBhvr>
                                        <p:cTn id="92" dur="500"/>
                                        <p:tgtEl>
                                          <p:spTgt spid="220"/>
                                        </p:tgtEl>
                                      </p:cBhvr>
                                    </p:animEffect>
                                  </p:childTnLst>
                                </p:cTn>
                              </p:par>
                            </p:childTnLst>
                          </p:cTn>
                        </p:par>
                        <p:par>
                          <p:cTn id="93" fill="hold">
                            <p:stCondLst>
                              <p:cond delay="500"/>
                            </p:stCondLst>
                            <p:childTnLst>
                              <p:par>
                                <p:cTn id="94" presetID="18" presetClass="entr" presetSubtype="12" fill="hold" grpId="0" nodeType="afterEffect">
                                  <p:stCondLst>
                                    <p:cond delay="0"/>
                                  </p:stCondLst>
                                  <p:childTnLst>
                                    <p:set>
                                      <p:cBhvr>
                                        <p:cTn id="95" dur="1" fill="hold">
                                          <p:stCondLst>
                                            <p:cond delay="0"/>
                                          </p:stCondLst>
                                        </p:cTn>
                                        <p:tgtEl>
                                          <p:spTgt spid="174"/>
                                        </p:tgtEl>
                                        <p:attrNameLst>
                                          <p:attrName>style.visibility</p:attrName>
                                        </p:attrNameLst>
                                      </p:cBhvr>
                                      <p:to>
                                        <p:strVal val="visible"/>
                                      </p:to>
                                    </p:set>
                                    <p:animEffect transition="in" filter="strips(downLeft)">
                                      <p:cBhvr>
                                        <p:cTn id="96" dur="500"/>
                                        <p:tgtEl>
                                          <p:spTgt spid="17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50"/>
                                        </p:tgtEl>
                                        <p:attrNameLst>
                                          <p:attrName>style.visibility</p:attrName>
                                        </p:attrNameLst>
                                      </p:cBhvr>
                                      <p:to>
                                        <p:strVal val="visible"/>
                                      </p:to>
                                    </p:set>
                                    <p:animEffect transition="in" filter="fade">
                                      <p:cBhvr>
                                        <p:cTn id="101" dur="500"/>
                                        <p:tgtEl>
                                          <p:spTgt spid="150"/>
                                        </p:tgtEl>
                                      </p:cBhvr>
                                    </p:animEffect>
                                  </p:childTnLst>
                                </p:cTn>
                              </p:par>
                            </p:childTnLst>
                          </p:cTn>
                        </p:par>
                      </p:childTnLst>
                    </p:cTn>
                  </p:par>
                  <p:par>
                    <p:cTn id="102" fill="hold">
                      <p:stCondLst>
                        <p:cond delay="indefinite"/>
                      </p:stCondLst>
                      <p:childTnLst>
                        <p:par>
                          <p:cTn id="103" fill="hold">
                            <p:stCondLst>
                              <p:cond delay="0"/>
                            </p:stCondLst>
                            <p:childTnLst>
                              <p:par>
                                <p:cTn id="104" presetID="18" presetClass="entr" presetSubtype="6" fill="hold" nodeType="clickEffect">
                                  <p:stCondLst>
                                    <p:cond delay="0"/>
                                  </p:stCondLst>
                                  <p:childTnLst>
                                    <p:set>
                                      <p:cBhvr>
                                        <p:cTn id="105" dur="1" fill="hold">
                                          <p:stCondLst>
                                            <p:cond delay="0"/>
                                          </p:stCondLst>
                                        </p:cTn>
                                        <p:tgtEl>
                                          <p:spTgt spid="214"/>
                                        </p:tgtEl>
                                        <p:attrNameLst>
                                          <p:attrName>style.visibility</p:attrName>
                                        </p:attrNameLst>
                                      </p:cBhvr>
                                      <p:to>
                                        <p:strVal val="visible"/>
                                      </p:to>
                                    </p:set>
                                    <p:animEffect transition="in" filter="strips(downRight)">
                                      <p:cBhvr>
                                        <p:cTn id="106" dur="500"/>
                                        <p:tgtEl>
                                          <p:spTgt spid="214"/>
                                        </p:tgtEl>
                                      </p:cBhvr>
                                    </p:animEffect>
                                  </p:childTnLst>
                                </p:cTn>
                              </p:par>
                            </p:childTnLst>
                          </p:cTn>
                        </p:par>
                        <p:par>
                          <p:cTn id="107" fill="hold">
                            <p:stCondLst>
                              <p:cond delay="500"/>
                            </p:stCondLst>
                            <p:childTnLst>
                              <p:par>
                                <p:cTn id="108" presetID="16" presetClass="entr" presetSubtype="37" fill="hold" nodeType="afterEffect">
                                  <p:stCondLst>
                                    <p:cond delay="0"/>
                                  </p:stCondLst>
                                  <p:childTnLst>
                                    <p:set>
                                      <p:cBhvr>
                                        <p:cTn id="109" dur="1" fill="hold">
                                          <p:stCondLst>
                                            <p:cond delay="0"/>
                                          </p:stCondLst>
                                        </p:cTn>
                                        <p:tgtEl>
                                          <p:spTgt spid="205"/>
                                        </p:tgtEl>
                                        <p:attrNameLst>
                                          <p:attrName>style.visibility</p:attrName>
                                        </p:attrNameLst>
                                      </p:cBhvr>
                                      <p:to>
                                        <p:strVal val="visible"/>
                                      </p:to>
                                    </p:set>
                                    <p:animEffect transition="in" filter="barn(outVertical)">
                                      <p:cBhvr>
                                        <p:cTn id="110" dur="500"/>
                                        <p:tgtEl>
                                          <p:spTgt spid="205"/>
                                        </p:tgtEl>
                                      </p:cBhvr>
                                    </p:animEffect>
                                  </p:childTnLst>
                                </p:cTn>
                              </p:par>
                            </p:childTnLst>
                          </p:cTn>
                        </p:par>
                      </p:childTnLst>
                    </p:cTn>
                  </p:par>
                  <p:par>
                    <p:cTn id="111" fill="hold">
                      <p:stCondLst>
                        <p:cond delay="indefinite"/>
                      </p:stCondLst>
                      <p:childTnLst>
                        <p:par>
                          <p:cTn id="112" fill="hold">
                            <p:stCondLst>
                              <p:cond delay="0"/>
                            </p:stCondLst>
                            <p:childTnLst>
                              <p:par>
                                <p:cTn id="113" presetID="18" presetClass="entr" presetSubtype="3" fill="hold" nodeType="clickEffect">
                                  <p:stCondLst>
                                    <p:cond delay="0"/>
                                  </p:stCondLst>
                                  <p:childTnLst>
                                    <p:set>
                                      <p:cBhvr>
                                        <p:cTn id="114" dur="1" fill="hold">
                                          <p:stCondLst>
                                            <p:cond delay="0"/>
                                          </p:stCondLst>
                                        </p:cTn>
                                        <p:tgtEl>
                                          <p:spTgt spid="164"/>
                                        </p:tgtEl>
                                        <p:attrNameLst>
                                          <p:attrName>style.visibility</p:attrName>
                                        </p:attrNameLst>
                                      </p:cBhvr>
                                      <p:to>
                                        <p:strVal val="visible"/>
                                      </p:to>
                                    </p:set>
                                    <p:animEffect transition="in" filter="strips(upRight)">
                                      <p:cBhvr>
                                        <p:cTn id="115" dur="500"/>
                                        <p:tgtEl>
                                          <p:spTgt spid="164"/>
                                        </p:tgtEl>
                                      </p:cBhvr>
                                    </p:animEffect>
                                  </p:childTnLst>
                                </p:cTn>
                              </p:par>
                            </p:childTnLst>
                          </p:cTn>
                        </p:par>
                      </p:childTnLst>
                    </p:cTn>
                  </p:par>
                  <p:par>
                    <p:cTn id="116" fill="hold">
                      <p:stCondLst>
                        <p:cond delay="indefinite"/>
                      </p:stCondLst>
                      <p:childTnLst>
                        <p:par>
                          <p:cTn id="117" fill="hold">
                            <p:stCondLst>
                              <p:cond delay="0"/>
                            </p:stCondLst>
                            <p:childTnLst>
                              <p:par>
                                <p:cTn id="118" presetID="18" presetClass="entr" presetSubtype="6" fill="hold" nodeType="clickEffect">
                                  <p:stCondLst>
                                    <p:cond delay="0"/>
                                  </p:stCondLst>
                                  <p:childTnLst>
                                    <p:set>
                                      <p:cBhvr>
                                        <p:cTn id="119" dur="1" fill="hold">
                                          <p:stCondLst>
                                            <p:cond delay="0"/>
                                          </p:stCondLst>
                                        </p:cTn>
                                        <p:tgtEl>
                                          <p:spTgt spid="171"/>
                                        </p:tgtEl>
                                        <p:attrNameLst>
                                          <p:attrName>style.visibility</p:attrName>
                                        </p:attrNameLst>
                                      </p:cBhvr>
                                      <p:to>
                                        <p:strVal val="visible"/>
                                      </p:to>
                                    </p:set>
                                    <p:animEffect transition="in" filter="strips(downRight)">
                                      <p:cBhvr>
                                        <p:cTn id="120" dur="500"/>
                                        <p:tgtEl>
                                          <p:spTgt spid="171"/>
                                        </p:tgtEl>
                                      </p:cBhvr>
                                    </p:animEffect>
                                  </p:childTnLst>
                                </p:cTn>
                              </p:par>
                            </p:childTnLst>
                          </p:cTn>
                        </p:par>
                        <p:par>
                          <p:cTn id="121" fill="hold">
                            <p:stCondLst>
                              <p:cond delay="500"/>
                            </p:stCondLst>
                            <p:childTnLst>
                              <p:par>
                                <p:cTn id="122" presetID="16" presetClass="entr" presetSubtype="37" fill="hold" nodeType="afterEffect">
                                  <p:stCondLst>
                                    <p:cond delay="0"/>
                                  </p:stCondLst>
                                  <p:childTnLst>
                                    <p:set>
                                      <p:cBhvr>
                                        <p:cTn id="123" dur="1" fill="hold">
                                          <p:stCondLst>
                                            <p:cond delay="0"/>
                                          </p:stCondLst>
                                        </p:cTn>
                                        <p:tgtEl>
                                          <p:spTgt spid="179"/>
                                        </p:tgtEl>
                                        <p:attrNameLst>
                                          <p:attrName>style.visibility</p:attrName>
                                        </p:attrNameLst>
                                      </p:cBhvr>
                                      <p:to>
                                        <p:strVal val="visible"/>
                                      </p:to>
                                    </p:set>
                                    <p:animEffect transition="in" filter="barn(outVertical)">
                                      <p:cBhvr>
                                        <p:cTn id="124" dur="500"/>
                                        <p:tgtEl>
                                          <p:spTgt spid="179"/>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12" fill="hold" nodeType="clickEffect">
                                  <p:stCondLst>
                                    <p:cond delay="0"/>
                                  </p:stCondLst>
                                  <p:childTnLst>
                                    <p:set>
                                      <p:cBhvr>
                                        <p:cTn id="128" dur="1" fill="hold">
                                          <p:stCondLst>
                                            <p:cond delay="0"/>
                                          </p:stCondLst>
                                        </p:cTn>
                                        <p:tgtEl>
                                          <p:spTgt spid="167"/>
                                        </p:tgtEl>
                                        <p:attrNameLst>
                                          <p:attrName>style.visibility</p:attrName>
                                        </p:attrNameLst>
                                      </p:cBhvr>
                                      <p:to>
                                        <p:strVal val="visible"/>
                                      </p:to>
                                    </p:set>
                                    <p:animEffect transition="in" filter="strips(downLeft)">
                                      <p:cBhvr>
                                        <p:cTn id="129" dur="500"/>
                                        <p:tgtEl>
                                          <p:spTgt spid="167"/>
                                        </p:tgtEl>
                                      </p:cBhvr>
                                    </p:animEffect>
                                  </p:childTnLst>
                                </p:cTn>
                              </p:par>
                            </p:childTnLst>
                          </p:cTn>
                        </p:par>
                        <p:par>
                          <p:cTn id="130" fill="hold">
                            <p:stCondLst>
                              <p:cond delay="500"/>
                            </p:stCondLst>
                            <p:childTnLst>
                              <p:par>
                                <p:cTn id="131" presetID="3" presetClass="entr" presetSubtype="10" fill="hold" nodeType="after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blinds(horizontal)">
                                      <p:cBhvr>
                                        <p:cTn id="133" dur="500"/>
                                        <p:tgtEl>
                                          <p:spTgt spid="211"/>
                                        </p:tgtEl>
                                      </p:cBhvr>
                                    </p:animEffect>
                                  </p:childTnLst>
                                </p:cTn>
                              </p:par>
                              <p:par>
                                <p:cTn id="134" presetID="2" presetClass="entr" presetSubtype="4" fill="hold" grpId="0" nodeType="withEffect">
                                  <p:stCondLst>
                                    <p:cond delay="0"/>
                                  </p:stCondLst>
                                  <p:childTnLst>
                                    <p:set>
                                      <p:cBhvr>
                                        <p:cTn id="135" dur="1" fill="hold">
                                          <p:stCondLst>
                                            <p:cond delay="0"/>
                                          </p:stCondLst>
                                        </p:cTn>
                                        <p:tgtEl>
                                          <p:spTgt spid="300"/>
                                        </p:tgtEl>
                                        <p:attrNameLst>
                                          <p:attrName>style.visibility</p:attrName>
                                        </p:attrNameLst>
                                      </p:cBhvr>
                                      <p:to>
                                        <p:strVal val="visible"/>
                                      </p:to>
                                    </p:set>
                                    <p:anim calcmode="lin" valueType="num">
                                      <p:cBhvr additive="base">
                                        <p:cTn id="136" dur="500" fill="hold"/>
                                        <p:tgtEl>
                                          <p:spTgt spid="300"/>
                                        </p:tgtEl>
                                        <p:attrNameLst>
                                          <p:attrName>ppt_x</p:attrName>
                                        </p:attrNameLst>
                                      </p:cBhvr>
                                      <p:tavLst>
                                        <p:tav tm="0">
                                          <p:val>
                                            <p:strVal val="#ppt_x"/>
                                          </p:val>
                                        </p:tav>
                                        <p:tav tm="100000">
                                          <p:val>
                                            <p:strVal val="#ppt_x"/>
                                          </p:val>
                                        </p:tav>
                                      </p:tavLst>
                                    </p:anim>
                                    <p:anim calcmode="lin" valueType="num">
                                      <p:cBhvr additive="base">
                                        <p:cTn id="137" dur="500" fill="hold"/>
                                        <p:tgtEl>
                                          <p:spTgt spid="300"/>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18" presetClass="entr" presetSubtype="3" fill="hold" nodeType="clickEffect">
                                  <p:stCondLst>
                                    <p:cond delay="0"/>
                                  </p:stCondLst>
                                  <p:childTnLst>
                                    <p:set>
                                      <p:cBhvr>
                                        <p:cTn id="141" dur="1" fill="hold">
                                          <p:stCondLst>
                                            <p:cond delay="0"/>
                                          </p:stCondLst>
                                        </p:cTn>
                                        <p:tgtEl>
                                          <p:spTgt spid="180"/>
                                        </p:tgtEl>
                                        <p:attrNameLst>
                                          <p:attrName>style.visibility</p:attrName>
                                        </p:attrNameLst>
                                      </p:cBhvr>
                                      <p:to>
                                        <p:strVal val="visible"/>
                                      </p:to>
                                    </p:set>
                                    <p:animEffect transition="in" filter="strips(upRight)">
                                      <p:cBhvr>
                                        <p:cTn id="142" dur="500"/>
                                        <p:tgtEl>
                                          <p:spTgt spid="180"/>
                                        </p:tgtEl>
                                      </p:cBhvr>
                                    </p:animEffect>
                                  </p:childTnLst>
                                </p:cTn>
                              </p:par>
                            </p:childTnLst>
                          </p:cTn>
                        </p:par>
                      </p:childTnLst>
                    </p:cTn>
                  </p:par>
                  <p:par>
                    <p:cTn id="143" fill="hold">
                      <p:stCondLst>
                        <p:cond delay="indefinite"/>
                      </p:stCondLst>
                      <p:childTnLst>
                        <p:par>
                          <p:cTn id="144" fill="hold">
                            <p:stCondLst>
                              <p:cond delay="0"/>
                            </p:stCondLst>
                            <p:childTnLst>
                              <p:par>
                                <p:cTn id="145" presetID="18" presetClass="entr" presetSubtype="6" fill="hold" nodeType="clickEffect">
                                  <p:stCondLst>
                                    <p:cond delay="0"/>
                                  </p:stCondLst>
                                  <p:childTnLst>
                                    <p:set>
                                      <p:cBhvr>
                                        <p:cTn id="146" dur="1" fill="hold">
                                          <p:stCondLst>
                                            <p:cond delay="0"/>
                                          </p:stCondLst>
                                        </p:cTn>
                                        <p:tgtEl>
                                          <p:spTgt spid="242"/>
                                        </p:tgtEl>
                                        <p:attrNameLst>
                                          <p:attrName>style.visibility</p:attrName>
                                        </p:attrNameLst>
                                      </p:cBhvr>
                                      <p:to>
                                        <p:strVal val="visible"/>
                                      </p:to>
                                    </p:set>
                                    <p:animEffect transition="in" filter="strips(downRight)">
                                      <p:cBhvr>
                                        <p:cTn id="147" dur="500"/>
                                        <p:tgtEl>
                                          <p:spTgt spid="242"/>
                                        </p:tgtEl>
                                      </p:cBhvr>
                                    </p:animEffect>
                                  </p:childTnLst>
                                </p:cTn>
                              </p:par>
                            </p:childTnLst>
                          </p:cTn>
                        </p:par>
                      </p:childTnLst>
                    </p:cTn>
                  </p:par>
                  <p:par>
                    <p:cTn id="148" fill="hold">
                      <p:stCondLst>
                        <p:cond delay="indefinite"/>
                      </p:stCondLst>
                      <p:childTnLst>
                        <p:par>
                          <p:cTn id="149" fill="hold">
                            <p:stCondLst>
                              <p:cond delay="0"/>
                            </p:stCondLst>
                            <p:childTnLst>
                              <p:par>
                                <p:cTn id="150" presetID="18" presetClass="entr" presetSubtype="6" fill="hold" nodeType="clickEffect">
                                  <p:stCondLst>
                                    <p:cond delay="0"/>
                                  </p:stCondLst>
                                  <p:childTnLst>
                                    <p:set>
                                      <p:cBhvr>
                                        <p:cTn id="151" dur="1" fill="hold">
                                          <p:stCondLst>
                                            <p:cond delay="0"/>
                                          </p:stCondLst>
                                        </p:cTn>
                                        <p:tgtEl>
                                          <p:spTgt spid="276"/>
                                        </p:tgtEl>
                                        <p:attrNameLst>
                                          <p:attrName>style.visibility</p:attrName>
                                        </p:attrNameLst>
                                      </p:cBhvr>
                                      <p:to>
                                        <p:strVal val="visible"/>
                                      </p:to>
                                    </p:set>
                                    <p:animEffect transition="in" filter="strips(downRight)">
                                      <p:cBhvr>
                                        <p:cTn id="152" dur="500"/>
                                        <p:tgtEl>
                                          <p:spTgt spid="276"/>
                                        </p:tgtEl>
                                      </p:cBhvr>
                                    </p:animEffect>
                                  </p:childTnLst>
                                </p:cTn>
                              </p:par>
                            </p:childTnLst>
                          </p:cTn>
                        </p:par>
                      </p:childTnLst>
                    </p:cTn>
                  </p:par>
                  <p:par>
                    <p:cTn id="153" fill="hold">
                      <p:stCondLst>
                        <p:cond delay="indefinite"/>
                      </p:stCondLst>
                      <p:childTnLst>
                        <p:par>
                          <p:cTn id="154" fill="hold">
                            <p:stCondLst>
                              <p:cond delay="0"/>
                            </p:stCondLst>
                            <p:childTnLst>
                              <p:par>
                                <p:cTn id="155" presetID="18" presetClass="entr" presetSubtype="6" fill="hold" nodeType="clickEffect">
                                  <p:stCondLst>
                                    <p:cond delay="0"/>
                                  </p:stCondLst>
                                  <p:childTnLst>
                                    <p:set>
                                      <p:cBhvr>
                                        <p:cTn id="156" dur="1" fill="hold">
                                          <p:stCondLst>
                                            <p:cond delay="0"/>
                                          </p:stCondLst>
                                        </p:cTn>
                                        <p:tgtEl>
                                          <p:spTgt spid="272"/>
                                        </p:tgtEl>
                                        <p:attrNameLst>
                                          <p:attrName>style.visibility</p:attrName>
                                        </p:attrNameLst>
                                      </p:cBhvr>
                                      <p:to>
                                        <p:strVal val="visible"/>
                                      </p:to>
                                    </p:set>
                                    <p:animEffect transition="in" filter="strips(downRight)">
                                      <p:cBhvr>
                                        <p:cTn id="157" dur="500"/>
                                        <p:tgtEl>
                                          <p:spTgt spid="272"/>
                                        </p:tgtEl>
                                      </p:cBhvr>
                                    </p:animEffect>
                                  </p:childTnLst>
                                </p:cTn>
                              </p:par>
                            </p:childTnLst>
                          </p:cTn>
                        </p:par>
                      </p:childTnLst>
                    </p:cTn>
                  </p:par>
                  <p:par>
                    <p:cTn id="158" fill="hold">
                      <p:stCondLst>
                        <p:cond delay="indefinite"/>
                      </p:stCondLst>
                      <p:childTnLst>
                        <p:par>
                          <p:cTn id="159" fill="hold">
                            <p:stCondLst>
                              <p:cond delay="0"/>
                            </p:stCondLst>
                            <p:childTnLst>
                              <p:par>
                                <p:cTn id="160" presetID="18" presetClass="entr" presetSubtype="6" fill="hold" nodeType="clickEffect">
                                  <p:stCondLst>
                                    <p:cond delay="0"/>
                                  </p:stCondLst>
                                  <p:childTnLst>
                                    <p:set>
                                      <p:cBhvr>
                                        <p:cTn id="161" dur="1" fill="hold">
                                          <p:stCondLst>
                                            <p:cond delay="0"/>
                                          </p:stCondLst>
                                        </p:cTn>
                                        <p:tgtEl>
                                          <p:spTgt spid="268"/>
                                        </p:tgtEl>
                                        <p:attrNameLst>
                                          <p:attrName>style.visibility</p:attrName>
                                        </p:attrNameLst>
                                      </p:cBhvr>
                                      <p:to>
                                        <p:strVal val="visible"/>
                                      </p:to>
                                    </p:set>
                                    <p:animEffect transition="in" filter="strips(downRight)">
                                      <p:cBhvr>
                                        <p:cTn id="162" dur="500"/>
                                        <p:tgtEl>
                                          <p:spTgt spid="268"/>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287"/>
                                        </p:tgtEl>
                                        <p:attrNameLst>
                                          <p:attrName>style.visibility</p:attrName>
                                        </p:attrNameLst>
                                      </p:cBhvr>
                                      <p:to>
                                        <p:strVal val="visible"/>
                                      </p:to>
                                    </p:set>
                                    <p:animEffect transition="in" filter="fade">
                                      <p:cBhvr>
                                        <p:cTn id="167" dur="1000"/>
                                        <p:tgtEl>
                                          <p:spTgt spid="287"/>
                                        </p:tgtEl>
                                      </p:cBhvr>
                                    </p:animEffect>
                                    <p:anim calcmode="lin" valueType="num">
                                      <p:cBhvr>
                                        <p:cTn id="168" dur="1000" fill="hold"/>
                                        <p:tgtEl>
                                          <p:spTgt spid="287"/>
                                        </p:tgtEl>
                                        <p:attrNameLst>
                                          <p:attrName>ppt_x</p:attrName>
                                        </p:attrNameLst>
                                      </p:cBhvr>
                                      <p:tavLst>
                                        <p:tav tm="0">
                                          <p:val>
                                            <p:strVal val="#ppt_x"/>
                                          </p:val>
                                        </p:tav>
                                        <p:tav tm="100000">
                                          <p:val>
                                            <p:strVal val="#ppt_x"/>
                                          </p:val>
                                        </p:tav>
                                      </p:tavLst>
                                    </p:anim>
                                    <p:anim calcmode="lin" valueType="num">
                                      <p:cBhvr>
                                        <p:cTn id="16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42" presetClass="entr" presetSubtype="0" fill="hold" nodeType="clickEffect">
                                  <p:stCondLst>
                                    <p:cond delay="0"/>
                                  </p:stCondLst>
                                  <p:childTnLst>
                                    <p:set>
                                      <p:cBhvr>
                                        <p:cTn id="173" dur="1" fill="hold">
                                          <p:stCondLst>
                                            <p:cond delay="0"/>
                                          </p:stCondLst>
                                        </p:cTn>
                                        <p:tgtEl>
                                          <p:spTgt spid="291"/>
                                        </p:tgtEl>
                                        <p:attrNameLst>
                                          <p:attrName>style.visibility</p:attrName>
                                        </p:attrNameLst>
                                      </p:cBhvr>
                                      <p:to>
                                        <p:strVal val="visible"/>
                                      </p:to>
                                    </p:set>
                                    <p:animEffect transition="in" filter="fade">
                                      <p:cBhvr>
                                        <p:cTn id="174" dur="1000"/>
                                        <p:tgtEl>
                                          <p:spTgt spid="291"/>
                                        </p:tgtEl>
                                      </p:cBhvr>
                                    </p:animEffect>
                                    <p:anim calcmode="lin" valueType="num">
                                      <p:cBhvr>
                                        <p:cTn id="175" dur="1000" fill="hold"/>
                                        <p:tgtEl>
                                          <p:spTgt spid="291"/>
                                        </p:tgtEl>
                                        <p:attrNameLst>
                                          <p:attrName>ppt_x</p:attrName>
                                        </p:attrNameLst>
                                      </p:cBhvr>
                                      <p:tavLst>
                                        <p:tav tm="0">
                                          <p:val>
                                            <p:strVal val="#ppt_x"/>
                                          </p:val>
                                        </p:tav>
                                        <p:tav tm="100000">
                                          <p:val>
                                            <p:strVal val="#ppt_x"/>
                                          </p:val>
                                        </p:tav>
                                      </p:tavLst>
                                    </p:anim>
                                    <p:anim calcmode="lin" valueType="num">
                                      <p:cBhvr>
                                        <p:cTn id="176" dur="1000" fill="hold"/>
                                        <p:tgtEl>
                                          <p:spTgt spid="291"/>
                                        </p:tgtEl>
                                        <p:attrNameLst>
                                          <p:attrName>ppt_y</p:attrName>
                                        </p:attrNameLst>
                                      </p:cBhvr>
                                      <p:tavLst>
                                        <p:tav tm="0">
                                          <p:val>
                                            <p:strVal val="#ppt_y+.1"/>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nodeType="clickEffect">
                                  <p:stCondLst>
                                    <p:cond delay="0"/>
                                  </p:stCondLst>
                                  <p:childTnLst>
                                    <p:set>
                                      <p:cBhvr>
                                        <p:cTn id="180" dur="1" fill="hold">
                                          <p:stCondLst>
                                            <p:cond delay="0"/>
                                          </p:stCondLst>
                                        </p:cTn>
                                        <p:tgtEl>
                                          <p:spTgt spid="295"/>
                                        </p:tgtEl>
                                        <p:attrNameLst>
                                          <p:attrName>style.visibility</p:attrName>
                                        </p:attrNameLst>
                                      </p:cBhvr>
                                      <p:to>
                                        <p:strVal val="visible"/>
                                      </p:to>
                                    </p:set>
                                    <p:animEffect transition="in" filter="fade">
                                      <p:cBhvr>
                                        <p:cTn id="181" dur="1000"/>
                                        <p:tgtEl>
                                          <p:spTgt spid="295"/>
                                        </p:tgtEl>
                                      </p:cBhvr>
                                    </p:animEffect>
                                    <p:anim calcmode="lin" valueType="num">
                                      <p:cBhvr>
                                        <p:cTn id="182" dur="1000" fill="hold"/>
                                        <p:tgtEl>
                                          <p:spTgt spid="295"/>
                                        </p:tgtEl>
                                        <p:attrNameLst>
                                          <p:attrName>ppt_x</p:attrName>
                                        </p:attrNameLst>
                                      </p:cBhvr>
                                      <p:tavLst>
                                        <p:tav tm="0">
                                          <p:val>
                                            <p:strVal val="#ppt_x"/>
                                          </p:val>
                                        </p:tav>
                                        <p:tav tm="100000">
                                          <p:val>
                                            <p:strVal val="#ppt_x"/>
                                          </p:val>
                                        </p:tav>
                                      </p:tavLst>
                                    </p:anim>
                                    <p:anim calcmode="lin" valueType="num">
                                      <p:cBhvr>
                                        <p:cTn id="183" dur="1000" fill="hold"/>
                                        <p:tgtEl>
                                          <p:spTgt spid="2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74" grpId="0" animBg="1"/>
      <p:bldP spid="150" grpId="0"/>
      <p:bldP spid="300" grpId="0" animBg="1"/>
      <p:bldP spid="3" grpId="0"/>
      <p:bldP spid="3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84</a:t>
            </a:fld>
            <a:endParaRPr lang="zh-CN" altLang="en-US" dirty="0"/>
          </a:p>
        </p:txBody>
      </p:sp>
      <p:grpSp>
        <p:nvGrpSpPr>
          <p:cNvPr id="11" name="Group 3"/>
          <p:cNvGrpSpPr/>
          <p:nvPr/>
        </p:nvGrpSpPr>
        <p:grpSpPr bwMode="auto">
          <a:xfrm>
            <a:off x="765968" y="219933"/>
            <a:ext cx="11845319" cy="2677254"/>
            <a:chOff x="344" y="345"/>
            <a:chExt cx="6505" cy="1591"/>
          </a:xfrm>
        </p:grpSpPr>
        <p:sp>
          <p:nvSpPr>
            <p:cNvPr id="12" name="Text Box 4"/>
            <p:cNvSpPr txBox="1">
              <a:spLocks noChangeArrowheads="1"/>
            </p:cNvSpPr>
            <p:nvPr/>
          </p:nvSpPr>
          <p:spPr bwMode="auto">
            <a:xfrm>
              <a:off x="344" y="345"/>
              <a:ext cx="6212" cy="1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3600" b="1" dirty="0">
                  <a:latin typeface="宋体" panose="02010600030101010101" pitchFamily="2" charset="-122"/>
                </a:rPr>
                <a:t>例</a:t>
              </a:r>
              <a:r>
                <a:rPr lang="en-US" altLang="zh-CN" sz="3600" b="1" dirty="0"/>
                <a:t>6</a:t>
              </a:r>
              <a:r>
                <a:rPr lang="zh-CN" altLang="en-US" sz="3600" b="1" dirty="0"/>
                <a:t>.2</a:t>
              </a:r>
              <a:r>
                <a:rPr lang="zh-CN" altLang="en-US" sz="3200" b="1" dirty="0"/>
                <a:t>  </a:t>
              </a:r>
              <a:r>
                <a:rPr lang="zh-CN" altLang="en-US" sz="1000" b="1" dirty="0"/>
                <a:t> </a:t>
              </a:r>
              <a:r>
                <a:rPr lang="zh-CN" altLang="en-US" sz="3200" b="1" dirty="0"/>
                <a:t>假</a:t>
              </a:r>
              <a:r>
                <a:rPr lang="zh-CN" altLang="zh-CN" sz="3200" b="1" dirty="0"/>
                <a:t>设</a:t>
              </a:r>
              <a:r>
                <a:rPr lang="zh-CN" altLang="en-US" sz="3200" b="1" dirty="0"/>
                <a:t>   </a:t>
              </a:r>
              <a:r>
                <a:rPr lang="zh-CN" altLang="zh-CN" sz="3200" b="1" dirty="0"/>
                <a:t>CPU</a:t>
              </a:r>
              <a:r>
                <a:rPr lang="zh-CN" altLang="en-US" sz="3200" b="1" dirty="0"/>
                <a:t> </a:t>
              </a:r>
              <a:r>
                <a:rPr lang="zh-CN" altLang="zh-CN" sz="3200" b="1" dirty="0"/>
                <a:t>有</a:t>
              </a:r>
              <a:r>
                <a:rPr lang="zh-CN" altLang="en-US" sz="3200" b="1" dirty="0"/>
                <a:t> </a:t>
              </a:r>
              <a:r>
                <a:rPr lang="zh-CN" altLang="zh-CN" sz="3200" b="1" dirty="0"/>
                <a:t>16</a:t>
              </a:r>
              <a:r>
                <a:rPr lang="zh-CN" altLang="en-US" sz="3200" b="1" dirty="0"/>
                <a:t> </a:t>
              </a:r>
              <a:r>
                <a:rPr lang="zh-CN" altLang="zh-CN" sz="3200" b="1" dirty="0"/>
                <a:t>根地址线</a:t>
              </a:r>
              <a:r>
                <a:rPr lang="zh-CN" altLang="en-US" sz="3200" b="1" dirty="0"/>
                <a:t>，</a:t>
              </a:r>
              <a:r>
                <a:rPr lang="zh-CN" altLang="zh-CN" sz="3200" b="1" dirty="0"/>
                <a:t>8</a:t>
              </a:r>
              <a:r>
                <a:rPr lang="zh-CN" altLang="en-US" sz="3200" b="1" dirty="0"/>
                <a:t> </a:t>
              </a:r>
              <a:r>
                <a:rPr lang="zh-CN" altLang="zh-CN" sz="3200" b="1" dirty="0"/>
                <a:t>根数据线，</a:t>
              </a:r>
              <a:endParaRPr lang="zh-CN" altLang="en-US" sz="3200" b="1" dirty="0"/>
            </a:p>
            <a:p>
              <a:pPr eaLnBrk="1" hangingPunct="1">
                <a:lnSpc>
                  <a:spcPct val="120000"/>
                </a:lnSpc>
              </a:pPr>
              <a:r>
                <a:rPr lang="zh-CN" altLang="en-US" sz="3200" b="1" dirty="0"/>
                <a:t>                </a:t>
              </a:r>
              <a:r>
                <a:rPr lang="en-US" altLang="zh-CN" sz="3200" b="1" dirty="0"/>
                <a:t>MREQ </a:t>
              </a:r>
              <a:r>
                <a:rPr lang="zh-CN" altLang="zh-CN" sz="3200" b="1" dirty="0"/>
                <a:t>访存控制信号（低电平有效），</a:t>
              </a:r>
              <a:endParaRPr lang="zh-CN" altLang="en-US" sz="3200" b="1" dirty="0"/>
            </a:p>
            <a:p>
              <a:pPr eaLnBrk="1" hangingPunct="1">
                <a:lnSpc>
                  <a:spcPct val="120000"/>
                </a:lnSpc>
              </a:pPr>
              <a:r>
                <a:rPr lang="zh-CN" altLang="en-US" sz="3200" b="1" dirty="0"/>
                <a:t>                </a:t>
              </a:r>
              <a:r>
                <a:rPr lang="en-US" altLang="zh-CN" sz="3200" b="1" dirty="0"/>
                <a:t>WR </a:t>
              </a:r>
              <a:r>
                <a:rPr lang="zh-CN" altLang="zh-CN" sz="3200" b="1" dirty="0"/>
                <a:t>读/写控制信号（高电平为读，低电平为写） </a:t>
              </a:r>
              <a:r>
                <a:rPr lang="zh-CN" altLang="en-US" sz="3200" b="1" dirty="0"/>
                <a:t>  </a:t>
              </a:r>
            </a:p>
            <a:p>
              <a:pPr eaLnBrk="1" hangingPunct="1">
                <a:spcBef>
                  <a:spcPct val="50000"/>
                </a:spcBef>
              </a:pPr>
              <a:endParaRPr lang="en-US" altLang="zh-CN" sz="3200" b="1" dirty="0"/>
            </a:p>
          </p:txBody>
        </p:sp>
        <p:sp>
          <p:nvSpPr>
            <p:cNvPr id="13" name="Text Box 5"/>
            <p:cNvSpPr txBox="1">
              <a:spLocks noChangeArrowheads="1"/>
            </p:cNvSpPr>
            <p:nvPr/>
          </p:nvSpPr>
          <p:spPr bwMode="auto">
            <a:xfrm>
              <a:off x="1244" y="1491"/>
              <a:ext cx="5605"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要求最小 4</a:t>
              </a:r>
              <a:r>
                <a:rPr lang="en-US" altLang="zh-CN" sz="3200" b="1" dirty="0"/>
                <a:t>K</a:t>
              </a:r>
              <a:r>
                <a:rPr lang="zh-CN" altLang="en-US" sz="3200" b="1" dirty="0"/>
                <a:t>为系统程序区，</a:t>
              </a:r>
              <a:r>
                <a:rPr lang="zh-CN" altLang="en-US" sz="3200" b="1" dirty="0">
                  <a:solidFill>
                    <a:srgbClr val="0000FF"/>
                  </a:solidFill>
                </a:rPr>
                <a:t>相邻 8</a:t>
              </a:r>
              <a:r>
                <a:rPr lang="en-US" altLang="zh-CN" sz="3200" b="1" dirty="0">
                  <a:solidFill>
                    <a:srgbClr val="0000FF"/>
                  </a:solidFill>
                </a:rPr>
                <a:t>K</a:t>
              </a:r>
              <a:r>
                <a:rPr lang="zh-CN" altLang="en-US" sz="3200" b="1" dirty="0"/>
                <a:t>为用户程序区。</a:t>
              </a:r>
            </a:p>
          </p:txBody>
        </p:sp>
      </p:grpSp>
      <p:grpSp>
        <p:nvGrpSpPr>
          <p:cNvPr id="2" name="组合 1"/>
          <p:cNvGrpSpPr/>
          <p:nvPr/>
        </p:nvGrpSpPr>
        <p:grpSpPr>
          <a:xfrm>
            <a:off x="2583282" y="2969119"/>
            <a:ext cx="7924800" cy="3511532"/>
            <a:chOff x="2714625" y="1906428"/>
            <a:chExt cx="7924800" cy="3511532"/>
          </a:xfrm>
        </p:grpSpPr>
        <p:sp>
          <p:nvSpPr>
            <p:cNvPr id="10" name="Text Box 2"/>
            <p:cNvSpPr txBox="1">
              <a:spLocks noChangeArrowheads="1"/>
            </p:cNvSpPr>
            <p:nvPr/>
          </p:nvSpPr>
          <p:spPr bwMode="auto">
            <a:xfrm>
              <a:off x="2714625" y="1906428"/>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(1) 写出对应的二进制地址码</a:t>
              </a:r>
            </a:p>
          </p:txBody>
        </p:sp>
        <p:sp>
          <p:nvSpPr>
            <p:cNvPr id="14" name="Text Box 6"/>
            <p:cNvSpPr txBox="1">
              <a:spLocks noChangeArrowheads="1"/>
            </p:cNvSpPr>
            <p:nvPr/>
          </p:nvSpPr>
          <p:spPr bwMode="auto">
            <a:xfrm>
              <a:off x="2714625" y="2654533"/>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(2) 确定芯片的数量及类型</a:t>
              </a:r>
            </a:p>
          </p:txBody>
        </p:sp>
        <p:sp>
          <p:nvSpPr>
            <p:cNvPr id="15" name="Text Box 7"/>
            <p:cNvSpPr txBox="1">
              <a:spLocks noChangeArrowheads="1"/>
            </p:cNvSpPr>
            <p:nvPr/>
          </p:nvSpPr>
          <p:spPr bwMode="auto">
            <a:xfrm>
              <a:off x="2714625" y="3402638"/>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(3) 分配地址线</a:t>
              </a:r>
            </a:p>
          </p:txBody>
        </p:sp>
        <p:sp>
          <p:nvSpPr>
            <p:cNvPr id="16" name="Rectangle 8"/>
            <p:cNvSpPr>
              <a:spLocks noChangeArrowheads="1"/>
            </p:cNvSpPr>
            <p:nvPr/>
          </p:nvSpPr>
          <p:spPr bwMode="auto">
            <a:xfrm>
              <a:off x="2714625" y="4150743"/>
              <a:ext cx="408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(4) 确定片选信号</a:t>
              </a:r>
              <a:endParaRPr lang="en-US" altLang="zh-CN" sz="2800" b="1" dirty="0"/>
            </a:p>
          </p:txBody>
        </p:sp>
        <p:sp>
          <p:nvSpPr>
            <p:cNvPr id="19" name="Rectangle 8"/>
            <p:cNvSpPr>
              <a:spLocks noChangeArrowheads="1"/>
            </p:cNvSpPr>
            <p:nvPr/>
          </p:nvSpPr>
          <p:spPr bwMode="auto">
            <a:xfrm>
              <a:off x="2714625" y="4898848"/>
              <a:ext cx="4089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a:t>
              </a:r>
              <a:r>
                <a:rPr lang="en-US" altLang="zh-CN" sz="2800" b="1" dirty="0"/>
                <a:t>5</a:t>
              </a:r>
              <a:r>
                <a:rPr lang="zh-CN" altLang="en-US" sz="2800" b="1" dirty="0"/>
                <a:t>) 确定片选逻辑</a:t>
              </a:r>
              <a:endParaRPr lang="en-US" altLang="zh-CN" sz="2800" b="1" dirty="0"/>
            </a:p>
          </p:txBody>
        </p:sp>
      </p:grpSp>
      <p:sp>
        <p:nvSpPr>
          <p:cNvPr id="17" name="Line 5">
            <a:extLst>
              <a:ext uri="{FF2B5EF4-FFF2-40B4-BE49-F238E27FC236}">
                <a16:creationId xmlns:a16="http://schemas.microsoft.com/office/drawing/2014/main" id="{33AC334C-2A51-41F8-B85B-6F550638D7B8}"/>
              </a:ext>
            </a:extLst>
          </p:cNvPr>
          <p:cNvSpPr>
            <a:spLocks noChangeShapeType="1"/>
          </p:cNvSpPr>
          <p:nvPr/>
        </p:nvSpPr>
        <p:spPr bwMode="auto">
          <a:xfrm>
            <a:off x="2509838" y="979488"/>
            <a:ext cx="11858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8" name="Line 6">
            <a:extLst>
              <a:ext uri="{FF2B5EF4-FFF2-40B4-BE49-F238E27FC236}">
                <a16:creationId xmlns:a16="http://schemas.microsoft.com/office/drawing/2014/main" id="{BE12EA57-89DC-4D3D-B903-D0BD26158DBC}"/>
              </a:ext>
            </a:extLst>
          </p:cNvPr>
          <p:cNvSpPr>
            <a:spLocks noChangeShapeType="1"/>
          </p:cNvSpPr>
          <p:nvPr/>
        </p:nvSpPr>
        <p:spPr bwMode="auto">
          <a:xfrm>
            <a:off x="2509838" y="1573213"/>
            <a:ext cx="65246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square">
            <a:spAutoFit/>
          </a:bodyPr>
          <a:lstStyle/>
          <a:p>
            <a:endParaRPr lang="zh-CN" altLang="en-US"/>
          </a:p>
        </p:txBody>
      </p:sp>
      <p:pic>
        <p:nvPicPr>
          <p:cNvPr id="5" name="图片 4">
            <a:extLst>
              <a:ext uri="{FF2B5EF4-FFF2-40B4-BE49-F238E27FC236}">
                <a16:creationId xmlns:a16="http://schemas.microsoft.com/office/drawing/2014/main" id="{1D24A941-3208-4183-9411-4BDBD9883E6F}"/>
              </a:ext>
            </a:extLst>
          </p:cNvPr>
          <p:cNvPicPr>
            <a:picLocks noChangeAspect="1"/>
          </p:cNvPicPr>
          <p:nvPr/>
        </p:nvPicPr>
        <p:blipFill>
          <a:blip r:embed="rId2"/>
          <a:stretch>
            <a:fillRect/>
          </a:stretch>
        </p:blipFill>
        <p:spPr>
          <a:xfrm>
            <a:off x="5715000" y="4484140"/>
            <a:ext cx="5524500" cy="876300"/>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44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宋体" panose="02010600030101010101" pitchFamily="2" charset="-122"/>
                <a:sym typeface="+mn-ea"/>
              </a:rPr>
              <a:t>例</a:t>
            </a:r>
            <a:r>
              <a:rPr lang="en-US" altLang="zh-CN" b="1" dirty="0">
                <a:sym typeface="+mn-ea"/>
              </a:rPr>
              <a:t>6</a:t>
            </a:r>
            <a:r>
              <a:rPr lang="zh-CN" altLang="en-US" b="1" dirty="0">
                <a:sym typeface="+mn-ea"/>
              </a:rPr>
              <a:t>.</a:t>
            </a:r>
            <a:r>
              <a:rPr lang="en-US" altLang="zh-CN" b="1" dirty="0">
                <a:sym typeface="+mn-ea"/>
              </a:rPr>
              <a:t>2</a:t>
            </a:r>
            <a:r>
              <a:rPr lang="zh-CN" altLang="en-US" b="1" dirty="0">
                <a:sym typeface="+mn-ea"/>
              </a:rPr>
              <a:t>   解析</a:t>
            </a:r>
            <a:endParaRPr lang="en-US" altLang="zh-CN" b="1" dirty="0">
              <a:sym typeface="+mn-ea"/>
            </a:endParaRPr>
          </a:p>
        </p:txBody>
      </p:sp>
      <p:grpSp>
        <p:nvGrpSpPr>
          <p:cNvPr id="53" name="Group 5"/>
          <p:cNvGrpSpPr/>
          <p:nvPr/>
        </p:nvGrpSpPr>
        <p:grpSpPr bwMode="auto">
          <a:xfrm>
            <a:off x="2628598" y="1575837"/>
            <a:ext cx="6858000" cy="579438"/>
            <a:chOff x="384" y="1296"/>
            <a:chExt cx="4320" cy="365"/>
          </a:xfrm>
        </p:grpSpPr>
        <p:sp>
          <p:nvSpPr>
            <p:cNvPr id="54" name="Text Box 6"/>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0</a:t>
              </a:r>
            </a:p>
          </p:txBody>
        </p:sp>
        <p:sp>
          <p:nvSpPr>
            <p:cNvPr id="55" name="Text Box 7"/>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0  0  0  0</a:t>
              </a:r>
            </a:p>
          </p:txBody>
        </p:sp>
        <p:sp>
          <p:nvSpPr>
            <p:cNvPr id="56" name="Text Box 8"/>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7" name="Text Box 9"/>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58" name="Text Box 10"/>
          <p:cNvSpPr txBox="1">
            <a:spLocks noChangeArrowheads="1"/>
          </p:cNvSpPr>
          <p:nvPr/>
        </p:nvSpPr>
        <p:spPr bwMode="auto">
          <a:xfrm>
            <a:off x="2552398" y="1194837"/>
            <a:ext cx="784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a:t>
            </a:r>
            <a:r>
              <a:rPr lang="en-US" altLang="zh-CN" b="1"/>
              <a:t>A</a:t>
            </a:r>
            <a:r>
              <a:rPr lang="en-US" altLang="zh-CN" b="1" baseline="-25000"/>
              <a:t>14</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t>
            </a:r>
            <a:r>
              <a:rPr lang="en-US" altLang="zh-CN" b="1" baseline="-25000"/>
              <a:t> </a:t>
            </a:r>
            <a:r>
              <a:rPr lang="en-US" altLang="zh-CN" b="1"/>
              <a:t>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sz="800" b="1" baseline="-25000"/>
              <a:t> </a:t>
            </a:r>
            <a:r>
              <a:rPr lang="en-US" altLang="zh-CN" b="1" baseline="-25000"/>
              <a:t>  </a:t>
            </a:r>
            <a:r>
              <a:rPr lang="en-US" altLang="zh-CN" b="1"/>
              <a:t>A</a:t>
            </a:r>
            <a:r>
              <a:rPr lang="en-US" altLang="zh-CN" b="1" baseline="-25000"/>
              <a:t>0</a:t>
            </a:r>
          </a:p>
        </p:txBody>
      </p:sp>
      <p:grpSp>
        <p:nvGrpSpPr>
          <p:cNvPr id="59" name="Group 11"/>
          <p:cNvGrpSpPr/>
          <p:nvPr/>
        </p:nvGrpSpPr>
        <p:grpSpPr bwMode="auto">
          <a:xfrm>
            <a:off x="2628598" y="2109237"/>
            <a:ext cx="6858000" cy="1112838"/>
            <a:chOff x="288" y="1632"/>
            <a:chExt cx="4320" cy="701"/>
          </a:xfrm>
        </p:grpSpPr>
        <p:sp>
          <p:nvSpPr>
            <p:cNvPr id="60" name="Text Box 12"/>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61" name="Group 13"/>
            <p:cNvGrpSpPr/>
            <p:nvPr/>
          </p:nvGrpSpPr>
          <p:grpSpPr bwMode="auto">
            <a:xfrm>
              <a:off x="288" y="1968"/>
              <a:ext cx="4320" cy="365"/>
              <a:chOff x="384" y="1968"/>
              <a:chExt cx="4320" cy="365"/>
            </a:xfrm>
          </p:grpSpPr>
          <p:sp>
            <p:nvSpPr>
              <p:cNvPr id="62" name="Text Box 14"/>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0</a:t>
                </a:r>
              </a:p>
            </p:txBody>
          </p:sp>
          <p:sp>
            <p:nvSpPr>
              <p:cNvPr id="63" name="Text Box 15"/>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1</a:t>
                </a:r>
                <a:r>
                  <a:rPr lang="zh-CN" altLang="en-US" sz="3200" b="1" dirty="0"/>
                  <a:t>  1  1  1</a:t>
                </a:r>
              </a:p>
            </p:txBody>
          </p:sp>
          <p:sp>
            <p:nvSpPr>
              <p:cNvPr id="64" name="Text Box 16"/>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65" name="Text Box 17"/>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6" name="Group 18"/>
          <p:cNvGrpSpPr/>
          <p:nvPr/>
        </p:nvGrpSpPr>
        <p:grpSpPr bwMode="auto">
          <a:xfrm>
            <a:off x="2628598" y="3157275"/>
            <a:ext cx="6858000" cy="579437"/>
            <a:chOff x="384" y="1296"/>
            <a:chExt cx="4320" cy="365"/>
          </a:xfrm>
        </p:grpSpPr>
        <p:sp>
          <p:nvSpPr>
            <p:cNvPr id="67"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a:t>
              </a:r>
              <a:r>
                <a:rPr lang="en-US" altLang="zh-CN" sz="3200" b="1" dirty="0"/>
                <a:t>1</a:t>
              </a:r>
              <a:endParaRPr lang="zh-CN" altLang="en-US" sz="3200" b="1" dirty="0"/>
            </a:p>
          </p:txBody>
        </p:sp>
        <p:sp>
          <p:nvSpPr>
            <p:cNvPr id="68"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0</a:t>
              </a:r>
              <a:r>
                <a:rPr lang="zh-CN" altLang="en-US" sz="3200" b="1" dirty="0"/>
                <a:t>  0  0  0</a:t>
              </a:r>
            </a:p>
          </p:txBody>
        </p:sp>
        <p:sp>
          <p:nvSpPr>
            <p:cNvPr id="69"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70"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71" name="Group 23"/>
          <p:cNvGrpSpPr/>
          <p:nvPr/>
        </p:nvGrpSpPr>
        <p:grpSpPr bwMode="auto">
          <a:xfrm>
            <a:off x="2628598" y="3660512"/>
            <a:ext cx="6858000" cy="1189038"/>
            <a:chOff x="288" y="2688"/>
            <a:chExt cx="4320" cy="749"/>
          </a:xfrm>
        </p:grpSpPr>
        <p:sp>
          <p:nvSpPr>
            <p:cNvPr id="72"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25"/>
            <p:cNvGrpSpPr/>
            <p:nvPr/>
          </p:nvGrpSpPr>
          <p:grpSpPr bwMode="auto">
            <a:xfrm>
              <a:off x="288" y="3072"/>
              <a:ext cx="4320" cy="365"/>
              <a:chOff x="384" y="1968"/>
              <a:chExt cx="4320" cy="365"/>
            </a:xfrm>
          </p:grpSpPr>
          <p:sp>
            <p:nvSpPr>
              <p:cNvPr id="74"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a:t>
                </a:r>
                <a:r>
                  <a:rPr lang="en-US" altLang="zh-CN" sz="3200" b="1" dirty="0"/>
                  <a:t>1</a:t>
                </a:r>
                <a:endParaRPr lang="zh-CN" altLang="en-US" sz="3200" b="1" dirty="0"/>
              </a:p>
            </p:txBody>
          </p:sp>
          <p:sp>
            <p:nvSpPr>
              <p:cNvPr id="75"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a:t>
                </a:r>
                <a:r>
                  <a:rPr lang="en-US" altLang="zh-CN" sz="3200" b="1" dirty="0"/>
                  <a:t>1</a:t>
                </a:r>
                <a:r>
                  <a:rPr lang="zh-CN" altLang="en-US" sz="3200" b="1" dirty="0"/>
                  <a:t>  1  1</a:t>
                </a:r>
              </a:p>
            </p:txBody>
          </p:sp>
          <p:sp>
            <p:nvSpPr>
              <p:cNvPr id="76"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78" name="Group 30"/>
          <p:cNvGrpSpPr/>
          <p:nvPr/>
        </p:nvGrpSpPr>
        <p:grpSpPr bwMode="auto">
          <a:xfrm>
            <a:off x="9334198" y="1804437"/>
            <a:ext cx="2514600" cy="1219200"/>
            <a:chOff x="4512" y="1440"/>
            <a:chExt cx="1584" cy="768"/>
          </a:xfrm>
        </p:grpSpPr>
        <p:sp>
          <p:nvSpPr>
            <p:cNvPr id="79" name="AutoShape 31"/>
            <p:cNvSpPr/>
            <p:nvPr/>
          </p:nvSpPr>
          <p:spPr bwMode="auto">
            <a:xfrm>
              <a:off x="4512" y="1440"/>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32"/>
            <p:cNvSpPr txBox="1">
              <a:spLocks noChangeArrowheads="1"/>
            </p:cNvSpPr>
            <p:nvPr/>
          </p:nvSpPr>
          <p:spPr bwMode="auto">
            <a:xfrm>
              <a:off x="4752" y="1795"/>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grpSp>
      <p:grpSp>
        <p:nvGrpSpPr>
          <p:cNvPr id="81" name="Group 33"/>
          <p:cNvGrpSpPr/>
          <p:nvPr/>
        </p:nvGrpSpPr>
        <p:grpSpPr bwMode="auto">
          <a:xfrm>
            <a:off x="9334198" y="3431912"/>
            <a:ext cx="2514600" cy="1219200"/>
            <a:chOff x="4512" y="2544"/>
            <a:chExt cx="1584" cy="768"/>
          </a:xfrm>
        </p:grpSpPr>
        <p:sp>
          <p:nvSpPr>
            <p:cNvPr id="8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sp>
          <p:nvSpPr>
            <p:cNvPr id="8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36"/>
          <p:cNvSpPr txBox="1">
            <a:spLocks noChangeArrowheads="1"/>
          </p:cNvSpPr>
          <p:nvPr/>
        </p:nvSpPr>
        <p:spPr bwMode="auto">
          <a:xfrm>
            <a:off x="9080198" y="5645800"/>
            <a:ext cx="15398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sp>
        <p:nvSpPr>
          <p:cNvPr id="86" name="AutoShape 38"/>
          <p:cNvSpPr>
            <a:spLocks noChangeArrowheads="1"/>
          </p:cNvSpPr>
          <p:nvPr/>
        </p:nvSpPr>
        <p:spPr bwMode="auto">
          <a:xfrm>
            <a:off x="9664399" y="4024056"/>
            <a:ext cx="1885915" cy="578882"/>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RAM  1</a:t>
            </a:r>
            <a:r>
              <a:rPr lang="zh-CN" altLang="en-US" sz="2800" b="1" dirty="0">
                <a:cs typeface="Times New Roman" panose="02020603050405020304" pitchFamily="18" charset="0"/>
              </a:rPr>
              <a:t>片</a:t>
            </a:r>
            <a:endParaRPr lang="en-US" altLang="zh-CN" sz="2800" b="1" dirty="0">
              <a:cs typeface="Times New Roman" panose="02020603050405020304" pitchFamily="18" charset="0"/>
            </a:endParaRPr>
          </a:p>
        </p:txBody>
      </p:sp>
      <p:sp>
        <p:nvSpPr>
          <p:cNvPr id="91" name="Text Box 43"/>
          <p:cNvSpPr txBox="1">
            <a:spLocks noChangeArrowheads="1"/>
          </p:cNvSpPr>
          <p:nvPr/>
        </p:nvSpPr>
        <p:spPr bwMode="auto">
          <a:xfrm>
            <a:off x="9729486" y="2034608"/>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ROM</a:t>
            </a:r>
            <a:endParaRPr lang="zh-CN" altLang="en-US" sz="2800" b="1" dirty="0">
              <a:cs typeface="Times New Roman" panose="02020603050405020304" pitchFamily="18" charset="0"/>
            </a:endParaRPr>
          </a:p>
        </p:txBody>
      </p:sp>
      <p:sp>
        <p:nvSpPr>
          <p:cNvPr id="95" name="灯片编号占位符 2"/>
          <p:cNvSpPr>
            <a:spLocks noGrp="1"/>
          </p:cNvSpPr>
          <p:nvPr>
            <p:ph type="sldNum" sz="quarter" idx="12"/>
          </p:nvPr>
        </p:nvSpPr>
        <p:spPr>
          <a:xfrm>
            <a:off x="8700484" y="6333992"/>
            <a:ext cx="2743200" cy="365125"/>
          </a:xfrm>
        </p:spPr>
        <p:txBody>
          <a:bodyPr/>
          <a:lstStyle/>
          <a:p>
            <a:fld id="{8EE8E787-E6FE-45D8-9039-788B45E44EE7}" type="slidenum">
              <a:rPr lang="zh-CN" altLang="en-US" smtClean="0"/>
              <a:t>85</a:t>
            </a:fld>
            <a:endParaRPr lang="zh-CN" altLang="en-US" dirty="0"/>
          </a:p>
        </p:txBody>
      </p:sp>
      <p:grpSp>
        <p:nvGrpSpPr>
          <p:cNvPr id="100" name="Group 18"/>
          <p:cNvGrpSpPr/>
          <p:nvPr/>
        </p:nvGrpSpPr>
        <p:grpSpPr bwMode="auto">
          <a:xfrm>
            <a:off x="2642886" y="4867337"/>
            <a:ext cx="6858000" cy="579437"/>
            <a:chOff x="384" y="1296"/>
            <a:chExt cx="4320" cy="365"/>
          </a:xfrm>
        </p:grpSpPr>
        <p:sp>
          <p:nvSpPr>
            <p:cNvPr id="110"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1</a:t>
              </a:r>
              <a:r>
                <a:rPr lang="zh-CN" altLang="en-US" sz="3200" b="1" dirty="0"/>
                <a:t>  </a:t>
              </a:r>
              <a:r>
                <a:rPr lang="en-US" altLang="zh-CN" sz="3200" b="1" dirty="0"/>
                <a:t>0</a:t>
              </a:r>
              <a:endParaRPr lang="zh-CN" altLang="en-US" sz="3200" b="1" dirty="0"/>
            </a:p>
          </p:txBody>
        </p:sp>
        <p:sp>
          <p:nvSpPr>
            <p:cNvPr id="111"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0</a:t>
              </a:r>
              <a:r>
                <a:rPr lang="zh-CN" altLang="en-US" sz="3200" b="1" dirty="0"/>
                <a:t>  0  0  0</a:t>
              </a:r>
            </a:p>
          </p:txBody>
        </p:sp>
        <p:sp>
          <p:nvSpPr>
            <p:cNvPr id="112"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113"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114" name="Group 23"/>
          <p:cNvGrpSpPr/>
          <p:nvPr/>
        </p:nvGrpSpPr>
        <p:grpSpPr bwMode="auto">
          <a:xfrm>
            <a:off x="2642886" y="5370574"/>
            <a:ext cx="6858000" cy="1189038"/>
            <a:chOff x="288" y="2688"/>
            <a:chExt cx="4320" cy="749"/>
          </a:xfrm>
        </p:grpSpPr>
        <p:sp>
          <p:nvSpPr>
            <p:cNvPr id="115"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116" name="Group 25"/>
            <p:cNvGrpSpPr/>
            <p:nvPr/>
          </p:nvGrpSpPr>
          <p:grpSpPr bwMode="auto">
            <a:xfrm>
              <a:off x="288" y="3072"/>
              <a:ext cx="4320" cy="365"/>
              <a:chOff x="384" y="1968"/>
              <a:chExt cx="4320" cy="365"/>
            </a:xfrm>
          </p:grpSpPr>
          <p:sp>
            <p:nvSpPr>
              <p:cNvPr id="117"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1</a:t>
                </a:r>
                <a:r>
                  <a:rPr lang="zh-CN" altLang="en-US" sz="3200" b="1" dirty="0"/>
                  <a:t>  </a:t>
                </a:r>
                <a:r>
                  <a:rPr lang="en-US" altLang="zh-CN" sz="3200" b="1" dirty="0"/>
                  <a:t>0</a:t>
                </a:r>
                <a:endParaRPr lang="zh-CN" altLang="en-US" sz="3200" b="1" dirty="0"/>
              </a:p>
            </p:txBody>
          </p:sp>
          <p:sp>
            <p:nvSpPr>
              <p:cNvPr id="118"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a:t>
                </a:r>
                <a:r>
                  <a:rPr lang="en-US" altLang="zh-CN" sz="3200" b="1" dirty="0"/>
                  <a:t>1</a:t>
                </a:r>
                <a:r>
                  <a:rPr lang="zh-CN" altLang="en-US" sz="3200" b="1" dirty="0"/>
                  <a:t>  1  1</a:t>
                </a:r>
              </a:p>
            </p:txBody>
          </p:sp>
          <p:sp>
            <p:nvSpPr>
              <p:cNvPr id="119"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120"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121" name="Group 33"/>
          <p:cNvGrpSpPr/>
          <p:nvPr/>
        </p:nvGrpSpPr>
        <p:grpSpPr bwMode="auto">
          <a:xfrm>
            <a:off x="9348486" y="5141974"/>
            <a:ext cx="2514600" cy="1219200"/>
            <a:chOff x="4512" y="2544"/>
            <a:chExt cx="1584" cy="768"/>
          </a:xfrm>
        </p:grpSpPr>
        <p:sp>
          <p:nvSpPr>
            <p:cNvPr id="12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sp>
          <p:nvSpPr>
            <p:cNvPr id="12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4" name="AutoShape 38"/>
          <p:cNvSpPr>
            <a:spLocks noChangeArrowheads="1"/>
          </p:cNvSpPr>
          <p:nvPr/>
        </p:nvSpPr>
        <p:spPr bwMode="auto">
          <a:xfrm>
            <a:off x="9678687" y="5734118"/>
            <a:ext cx="1885915" cy="578882"/>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RAM  1</a:t>
            </a:r>
            <a:r>
              <a:rPr lang="zh-CN" altLang="en-US" sz="2800" b="1" dirty="0">
                <a:cs typeface="Times New Roman" panose="02020603050405020304" pitchFamily="18" charset="0"/>
              </a:rPr>
              <a:t>片</a:t>
            </a:r>
            <a:endParaRPr lang="en-US" altLang="zh-CN" sz="2800" b="1" dirty="0">
              <a:cs typeface="Times New Roman" panose="02020603050405020304" pitchFamily="18" charset="0"/>
            </a:endParaRPr>
          </a:p>
        </p:txBody>
      </p:sp>
      <p:sp>
        <p:nvSpPr>
          <p:cNvPr id="85" name="矩形 84"/>
          <p:cNvSpPr/>
          <p:nvPr/>
        </p:nvSpPr>
        <p:spPr>
          <a:xfrm>
            <a:off x="164031" y="1101269"/>
            <a:ext cx="2350267" cy="2015936"/>
          </a:xfrm>
          <a:prstGeom prst="rect">
            <a:avLst/>
          </a:prstGeom>
        </p:spPr>
        <p:txBody>
          <a:bodyPr wrap="square">
            <a:spAutoFit/>
          </a:bodyPr>
          <a:lstStyle/>
          <a:p>
            <a:pPr marL="342900" indent="-342900" algn="just">
              <a:buFont typeface="Wingdings" panose="05000000000000000000" pitchFamily="2" charset="2"/>
              <a:buChar char="ü"/>
            </a:pPr>
            <a:r>
              <a:rPr lang="zh-CN" altLang="en-US" sz="2500" b="1" dirty="0">
                <a:solidFill>
                  <a:srgbClr val="0000FF"/>
                </a:solidFill>
                <a:latin typeface="宋体" panose="02010600030101010101" pitchFamily="2" charset="-122"/>
                <a:ea typeface="宋体" panose="02010600030101010101" pitchFamily="2" charset="-122"/>
              </a:rPr>
              <a:t>写出对应的二进制地址码</a:t>
            </a:r>
            <a:endParaRPr lang="en-US" altLang="zh-CN" sz="2500" b="1" dirty="0">
              <a:solidFill>
                <a:srgbClr val="0000FF"/>
              </a:solidFill>
              <a:latin typeface="宋体" panose="02010600030101010101" pitchFamily="2" charset="-122"/>
              <a:ea typeface="宋体" panose="02010600030101010101" pitchFamily="2" charset="-122"/>
            </a:endParaRPr>
          </a:p>
          <a:p>
            <a:pPr marL="342900" indent="-342900" algn="just">
              <a:buFont typeface="Wingdings" panose="05000000000000000000" pitchFamily="2" charset="2"/>
              <a:buChar char="ü"/>
            </a:pPr>
            <a:r>
              <a:rPr lang="zh-CN" altLang="en-US" sz="2500" b="1" dirty="0">
                <a:solidFill>
                  <a:srgbClr val="0000FF"/>
                </a:solidFill>
                <a:latin typeface="宋体" panose="02010600030101010101" pitchFamily="2" charset="-122"/>
                <a:ea typeface="宋体" panose="02010600030101010101" pitchFamily="2" charset="-122"/>
              </a:rPr>
              <a:t>确定芯片数量和类型</a:t>
            </a:r>
          </a:p>
        </p:txBody>
      </p:sp>
      <p:grpSp>
        <p:nvGrpSpPr>
          <p:cNvPr id="87" name="组合 86"/>
          <p:cNvGrpSpPr/>
          <p:nvPr/>
        </p:nvGrpSpPr>
        <p:grpSpPr>
          <a:xfrm>
            <a:off x="446360" y="3787968"/>
            <a:ext cx="1965490" cy="2140949"/>
            <a:chOff x="446360" y="3787968"/>
            <a:chExt cx="1965490" cy="2140949"/>
          </a:xfrm>
        </p:grpSpPr>
        <p:sp>
          <p:nvSpPr>
            <p:cNvPr id="88" name="矩形 87"/>
            <p:cNvSpPr/>
            <p:nvPr/>
          </p:nvSpPr>
          <p:spPr>
            <a:xfrm>
              <a:off x="446360" y="3787968"/>
              <a:ext cx="1925527" cy="430887"/>
            </a:xfrm>
            <a:prstGeom prst="rect">
              <a:avLst/>
            </a:prstGeom>
          </p:spPr>
          <p:txBody>
            <a:bodyPr wrap="none">
              <a:spAutoFit/>
            </a:bodyPr>
            <a:lstStyle/>
            <a:p>
              <a:r>
                <a:rPr lang="zh-CN" altLang="en-US" sz="2200" b="1" dirty="0"/>
                <a:t>第一个相邻</a:t>
              </a:r>
              <a:r>
                <a:rPr lang="en-US" altLang="zh-CN" sz="2200" b="1" dirty="0">
                  <a:solidFill>
                    <a:srgbClr val="0000FF"/>
                  </a:solidFill>
                </a:rPr>
                <a:t>4K</a:t>
              </a:r>
              <a:endParaRPr lang="zh-CN" altLang="en-US" sz="2200" dirty="0"/>
            </a:p>
          </p:txBody>
        </p:sp>
        <p:sp>
          <p:nvSpPr>
            <p:cNvPr id="89" name="矩形 88"/>
            <p:cNvSpPr/>
            <p:nvPr/>
          </p:nvSpPr>
          <p:spPr>
            <a:xfrm>
              <a:off x="486323" y="5498030"/>
              <a:ext cx="1925527" cy="430887"/>
            </a:xfrm>
            <a:prstGeom prst="rect">
              <a:avLst/>
            </a:prstGeom>
          </p:spPr>
          <p:txBody>
            <a:bodyPr wrap="none">
              <a:spAutoFit/>
            </a:bodyPr>
            <a:lstStyle/>
            <a:p>
              <a:r>
                <a:rPr lang="zh-CN" altLang="en-US" sz="2200" b="1" dirty="0"/>
                <a:t>第二个相邻</a:t>
              </a:r>
              <a:r>
                <a:rPr lang="en-US" altLang="zh-CN" sz="2200" b="1" dirty="0">
                  <a:solidFill>
                    <a:srgbClr val="0000FF"/>
                  </a:solidFill>
                </a:rPr>
                <a:t>4K</a:t>
              </a:r>
              <a:endParaRPr lang="zh-CN" altLang="en-US" sz="2200" dirty="0"/>
            </a:p>
          </p:txBody>
        </p:sp>
      </p:grpSp>
      <p:grpSp>
        <p:nvGrpSpPr>
          <p:cNvPr id="96" name="组合 95"/>
          <p:cNvGrpSpPr/>
          <p:nvPr/>
        </p:nvGrpSpPr>
        <p:grpSpPr>
          <a:xfrm>
            <a:off x="9053170" y="114216"/>
            <a:ext cx="2300630" cy="725715"/>
            <a:chOff x="9604719" y="125666"/>
            <a:chExt cx="2300630" cy="725715"/>
          </a:xfrm>
        </p:grpSpPr>
        <p:sp>
          <p:nvSpPr>
            <p:cNvPr id="97" name="矩形 96"/>
            <p:cNvSpPr/>
            <p:nvPr/>
          </p:nvSpPr>
          <p:spPr>
            <a:xfrm>
              <a:off x="9616248" y="125666"/>
              <a:ext cx="1838965" cy="369332"/>
            </a:xfrm>
            <a:prstGeom prst="rect">
              <a:avLst/>
            </a:prstGeom>
          </p:spPr>
          <p:txBody>
            <a:bodyPr wrap="none">
              <a:spAutoFit/>
            </a:bodyPr>
            <a:lstStyle/>
            <a:p>
              <a:pPr>
                <a:spcBef>
                  <a:spcPct val="50000"/>
                </a:spcBef>
              </a:pPr>
              <a:r>
                <a:rPr lang="zh-CN" altLang="en-US" b="1" dirty="0">
                  <a:solidFill>
                    <a:srgbClr val="0000FF"/>
                  </a:solidFill>
                </a:rPr>
                <a:t>4</a:t>
              </a:r>
              <a:r>
                <a:rPr lang="en-US" altLang="zh-CN" b="1" dirty="0">
                  <a:solidFill>
                    <a:srgbClr val="0000FF"/>
                  </a:solidFill>
                </a:rPr>
                <a:t>K</a:t>
              </a:r>
              <a:r>
                <a:rPr lang="zh-CN" altLang="en-US" b="1" dirty="0">
                  <a:solidFill>
                    <a:srgbClr val="0000FF"/>
                  </a:solidFill>
                </a:rPr>
                <a:t>为系统程序区</a:t>
              </a:r>
            </a:p>
          </p:txBody>
        </p:sp>
        <p:sp>
          <p:nvSpPr>
            <p:cNvPr id="98" name="矩形 97"/>
            <p:cNvSpPr/>
            <p:nvPr/>
          </p:nvSpPr>
          <p:spPr>
            <a:xfrm>
              <a:off x="9604719" y="482049"/>
              <a:ext cx="2300630" cy="369332"/>
            </a:xfrm>
            <a:prstGeom prst="rect">
              <a:avLst/>
            </a:prstGeom>
          </p:spPr>
          <p:txBody>
            <a:bodyPr wrap="none">
              <a:spAutoFit/>
            </a:bodyPr>
            <a:lstStyle/>
            <a:p>
              <a:r>
                <a:rPr lang="zh-CN" altLang="en-US" b="1" dirty="0"/>
                <a:t>相邻</a:t>
              </a:r>
              <a:r>
                <a:rPr lang="zh-CN" altLang="en-US" b="1" dirty="0">
                  <a:solidFill>
                    <a:srgbClr val="0000FF"/>
                  </a:solidFill>
                </a:rPr>
                <a:t>8</a:t>
              </a:r>
              <a:r>
                <a:rPr lang="en-US" altLang="zh-CN" b="1" dirty="0">
                  <a:solidFill>
                    <a:srgbClr val="0000FF"/>
                  </a:solidFill>
                </a:rPr>
                <a:t>K</a:t>
              </a:r>
              <a:r>
                <a:rPr lang="zh-CN" altLang="en-US" b="1" dirty="0">
                  <a:solidFill>
                    <a:srgbClr val="0000FF"/>
                  </a:solidFill>
                </a:rPr>
                <a:t>为用户程序区</a:t>
              </a:r>
              <a:endParaRPr lang="zh-CN" altLang="en-US" dirty="0">
                <a:solidFill>
                  <a:srgbClr val="0000FF"/>
                </a:solidFill>
              </a:endParaRPr>
            </a:p>
          </p:txBody>
        </p:sp>
      </p:grpSp>
    </p:spTree>
    <p:extLst>
      <p:ext uri="{BB962C8B-B14F-4D97-AF65-F5344CB8AC3E}">
        <p14:creationId xmlns:p14="http://schemas.microsoft.com/office/powerpoint/2010/main" val="353469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宋体" panose="02010600030101010101" pitchFamily="2" charset="-122"/>
                <a:sym typeface="+mn-ea"/>
              </a:rPr>
              <a:t>例</a:t>
            </a:r>
            <a:r>
              <a:rPr lang="en-US" altLang="zh-CN" b="1" dirty="0">
                <a:sym typeface="+mn-ea"/>
              </a:rPr>
              <a:t>6</a:t>
            </a:r>
            <a:r>
              <a:rPr lang="zh-CN" altLang="en-US" b="1" dirty="0">
                <a:sym typeface="+mn-ea"/>
              </a:rPr>
              <a:t>.</a:t>
            </a:r>
            <a:r>
              <a:rPr lang="en-US" altLang="zh-CN" b="1" dirty="0">
                <a:sym typeface="+mn-ea"/>
              </a:rPr>
              <a:t>2</a:t>
            </a:r>
            <a:r>
              <a:rPr lang="zh-CN" altLang="en-US" b="1" dirty="0">
                <a:sym typeface="+mn-ea"/>
              </a:rPr>
              <a:t>   解析</a:t>
            </a:r>
            <a:endParaRPr lang="en-US" altLang="zh-CN" b="1" dirty="0">
              <a:sym typeface="+mn-ea"/>
            </a:endParaRPr>
          </a:p>
        </p:txBody>
      </p:sp>
      <p:grpSp>
        <p:nvGrpSpPr>
          <p:cNvPr id="53" name="Group 5"/>
          <p:cNvGrpSpPr/>
          <p:nvPr/>
        </p:nvGrpSpPr>
        <p:grpSpPr bwMode="auto">
          <a:xfrm>
            <a:off x="2628598" y="1575837"/>
            <a:ext cx="6858000" cy="579438"/>
            <a:chOff x="384" y="1296"/>
            <a:chExt cx="4320" cy="365"/>
          </a:xfrm>
        </p:grpSpPr>
        <p:sp>
          <p:nvSpPr>
            <p:cNvPr id="54" name="Text Box 6"/>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0</a:t>
              </a:r>
            </a:p>
          </p:txBody>
        </p:sp>
        <p:sp>
          <p:nvSpPr>
            <p:cNvPr id="55" name="Text Box 7"/>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0  0  0  0</a:t>
              </a:r>
            </a:p>
          </p:txBody>
        </p:sp>
        <p:sp>
          <p:nvSpPr>
            <p:cNvPr id="56" name="Text Box 8"/>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7" name="Text Box 9"/>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58" name="Text Box 10"/>
          <p:cNvSpPr txBox="1">
            <a:spLocks noChangeArrowheads="1"/>
          </p:cNvSpPr>
          <p:nvPr/>
        </p:nvSpPr>
        <p:spPr bwMode="auto">
          <a:xfrm>
            <a:off x="2552398" y="1194837"/>
            <a:ext cx="784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a:t>
            </a:r>
            <a:r>
              <a:rPr lang="en-US" altLang="zh-CN" b="1"/>
              <a:t>A</a:t>
            </a:r>
            <a:r>
              <a:rPr lang="en-US" altLang="zh-CN" b="1" baseline="-25000"/>
              <a:t>14</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t>
            </a:r>
            <a:r>
              <a:rPr lang="en-US" altLang="zh-CN" b="1" baseline="-25000"/>
              <a:t> </a:t>
            </a:r>
            <a:r>
              <a:rPr lang="en-US" altLang="zh-CN" b="1"/>
              <a:t>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sz="800" b="1" baseline="-25000"/>
              <a:t> </a:t>
            </a:r>
            <a:r>
              <a:rPr lang="en-US" altLang="zh-CN" b="1" baseline="-25000"/>
              <a:t>  </a:t>
            </a:r>
            <a:r>
              <a:rPr lang="en-US" altLang="zh-CN" b="1"/>
              <a:t>A</a:t>
            </a:r>
            <a:r>
              <a:rPr lang="en-US" altLang="zh-CN" b="1" baseline="-25000"/>
              <a:t>0</a:t>
            </a:r>
          </a:p>
        </p:txBody>
      </p:sp>
      <p:grpSp>
        <p:nvGrpSpPr>
          <p:cNvPr id="59" name="Group 11"/>
          <p:cNvGrpSpPr/>
          <p:nvPr/>
        </p:nvGrpSpPr>
        <p:grpSpPr bwMode="auto">
          <a:xfrm>
            <a:off x="2628598" y="2109237"/>
            <a:ext cx="6858000" cy="1112838"/>
            <a:chOff x="288" y="1632"/>
            <a:chExt cx="4320" cy="701"/>
          </a:xfrm>
        </p:grpSpPr>
        <p:sp>
          <p:nvSpPr>
            <p:cNvPr id="60" name="Text Box 12"/>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61" name="Group 13"/>
            <p:cNvGrpSpPr/>
            <p:nvPr/>
          </p:nvGrpSpPr>
          <p:grpSpPr bwMode="auto">
            <a:xfrm>
              <a:off x="288" y="1968"/>
              <a:ext cx="4320" cy="365"/>
              <a:chOff x="384" y="1968"/>
              <a:chExt cx="4320" cy="365"/>
            </a:xfrm>
          </p:grpSpPr>
          <p:sp>
            <p:nvSpPr>
              <p:cNvPr id="62" name="Text Box 14"/>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0</a:t>
                </a:r>
              </a:p>
            </p:txBody>
          </p:sp>
          <p:sp>
            <p:nvSpPr>
              <p:cNvPr id="63" name="Text Box 15"/>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1</a:t>
                </a:r>
                <a:r>
                  <a:rPr lang="zh-CN" altLang="en-US" sz="3200" b="1" dirty="0"/>
                  <a:t>  1  1  1</a:t>
                </a:r>
              </a:p>
            </p:txBody>
          </p:sp>
          <p:sp>
            <p:nvSpPr>
              <p:cNvPr id="64" name="Text Box 16"/>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65" name="Text Box 17"/>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6" name="Group 18"/>
          <p:cNvGrpSpPr/>
          <p:nvPr/>
        </p:nvGrpSpPr>
        <p:grpSpPr bwMode="auto">
          <a:xfrm>
            <a:off x="2628598" y="3157275"/>
            <a:ext cx="6858000" cy="579437"/>
            <a:chOff x="384" y="1296"/>
            <a:chExt cx="4320" cy="365"/>
          </a:xfrm>
        </p:grpSpPr>
        <p:sp>
          <p:nvSpPr>
            <p:cNvPr id="67"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a:t>
              </a:r>
              <a:r>
                <a:rPr lang="en-US" altLang="zh-CN" sz="3200" b="1" dirty="0"/>
                <a:t>1</a:t>
              </a:r>
              <a:endParaRPr lang="zh-CN" altLang="en-US" sz="3200" b="1" dirty="0"/>
            </a:p>
          </p:txBody>
        </p:sp>
        <p:sp>
          <p:nvSpPr>
            <p:cNvPr id="68"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0</a:t>
              </a:r>
              <a:r>
                <a:rPr lang="zh-CN" altLang="en-US" sz="3200" b="1" dirty="0"/>
                <a:t>  0  0  0</a:t>
              </a:r>
            </a:p>
          </p:txBody>
        </p:sp>
        <p:sp>
          <p:nvSpPr>
            <p:cNvPr id="69"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70"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71" name="Group 23"/>
          <p:cNvGrpSpPr/>
          <p:nvPr/>
        </p:nvGrpSpPr>
        <p:grpSpPr bwMode="auto">
          <a:xfrm>
            <a:off x="2628598" y="3660512"/>
            <a:ext cx="6858000" cy="1189038"/>
            <a:chOff x="288" y="2688"/>
            <a:chExt cx="4320" cy="749"/>
          </a:xfrm>
        </p:grpSpPr>
        <p:sp>
          <p:nvSpPr>
            <p:cNvPr id="72"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25"/>
            <p:cNvGrpSpPr/>
            <p:nvPr/>
          </p:nvGrpSpPr>
          <p:grpSpPr bwMode="auto">
            <a:xfrm>
              <a:off x="288" y="3072"/>
              <a:ext cx="4320" cy="365"/>
              <a:chOff x="384" y="1968"/>
              <a:chExt cx="4320" cy="365"/>
            </a:xfrm>
          </p:grpSpPr>
          <p:sp>
            <p:nvSpPr>
              <p:cNvPr id="74"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0</a:t>
                </a:r>
                <a:r>
                  <a:rPr lang="zh-CN" altLang="en-US" sz="3200" b="1" dirty="0"/>
                  <a:t>  </a:t>
                </a:r>
                <a:r>
                  <a:rPr lang="en-US" altLang="zh-CN" sz="3200" b="1" dirty="0"/>
                  <a:t>1</a:t>
                </a:r>
                <a:endParaRPr lang="zh-CN" altLang="en-US" sz="3200" b="1" dirty="0"/>
              </a:p>
            </p:txBody>
          </p:sp>
          <p:sp>
            <p:nvSpPr>
              <p:cNvPr id="75"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a:t>
                </a:r>
                <a:r>
                  <a:rPr lang="en-US" altLang="zh-CN" sz="3200" b="1" dirty="0"/>
                  <a:t>1</a:t>
                </a:r>
                <a:r>
                  <a:rPr lang="zh-CN" altLang="en-US" sz="3200" b="1" dirty="0"/>
                  <a:t>  1  1</a:t>
                </a:r>
              </a:p>
            </p:txBody>
          </p:sp>
          <p:sp>
            <p:nvSpPr>
              <p:cNvPr id="76"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78" name="Group 30"/>
          <p:cNvGrpSpPr/>
          <p:nvPr/>
        </p:nvGrpSpPr>
        <p:grpSpPr bwMode="auto">
          <a:xfrm>
            <a:off x="9334198" y="1804437"/>
            <a:ext cx="2514600" cy="1219200"/>
            <a:chOff x="4512" y="1440"/>
            <a:chExt cx="1584" cy="768"/>
          </a:xfrm>
        </p:grpSpPr>
        <p:sp>
          <p:nvSpPr>
            <p:cNvPr id="79" name="AutoShape 31"/>
            <p:cNvSpPr/>
            <p:nvPr/>
          </p:nvSpPr>
          <p:spPr bwMode="auto">
            <a:xfrm>
              <a:off x="4512" y="1440"/>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32"/>
            <p:cNvSpPr txBox="1">
              <a:spLocks noChangeArrowheads="1"/>
            </p:cNvSpPr>
            <p:nvPr/>
          </p:nvSpPr>
          <p:spPr bwMode="auto">
            <a:xfrm>
              <a:off x="4752" y="1795"/>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grpSp>
      <p:grpSp>
        <p:nvGrpSpPr>
          <p:cNvPr id="81" name="Group 33"/>
          <p:cNvGrpSpPr/>
          <p:nvPr/>
        </p:nvGrpSpPr>
        <p:grpSpPr bwMode="auto">
          <a:xfrm>
            <a:off x="9334198" y="3431912"/>
            <a:ext cx="2514600" cy="1219200"/>
            <a:chOff x="4512" y="2544"/>
            <a:chExt cx="1584" cy="768"/>
          </a:xfrm>
        </p:grpSpPr>
        <p:sp>
          <p:nvSpPr>
            <p:cNvPr id="8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sp>
          <p:nvSpPr>
            <p:cNvPr id="8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36"/>
          <p:cNvSpPr txBox="1">
            <a:spLocks noChangeArrowheads="1"/>
          </p:cNvSpPr>
          <p:nvPr/>
        </p:nvSpPr>
        <p:spPr bwMode="auto">
          <a:xfrm>
            <a:off x="9080198" y="5645800"/>
            <a:ext cx="15398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sp>
        <p:nvSpPr>
          <p:cNvPr id="86" name="AutoShape 38"/>
          <p:cNvSpPr>
            <a:spLocks noChangeArrowheads="1"/>
          </p:cNvSpPr>
          <p:nvPr/>
        </p:nvSpPr>
        <p:spPr bwMode="auto">
          <a:xfrm>
            <a:off x="9664399" y="4024056"/>
            <a:ext cx="1885915" cy="578882"/>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RAM  1</a:t>
            </a:r>
            <a:r>
              <a:rPr lang="zh-CN" altLang="en-US" sz="2800" b="1" dirty="0">
                <a:cs typeface="Times New Roman" panose="02020603050405020304" pitchFamily="18" charset="0"/>
              </a:rPr>
              <a:t>片</a:t>
            </a:r>
            <a:endParaRPr lang="en-US" altLang="zh-CN" sz="2800" b="1" dirty="0">
              <a:cs typeface="Times New Roman" panose="02020603050405020304" pitchFamily="18" charset="0"/>
            </a:endParaRPr>
          </a:p>
        </p:txBody>
      </p:sp>
      <p:sp>
        <p:nvSpPr>
          <p:cNvPr id="91" name="Text Box 43"/>
          <p:cNvSpPr txBox="1">
            <a:spLocks noChangeArrowheads="1"/>
          </p:cNvSpPr>
          <p:nvPr/>
        </p:nvSpPr>
        <p:spPr bwMode="auto">
          <a:xfrm>
            <a:off x="9729486" y="2034608"/>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ROM</a:t>
            </a:r>
            <a:endParaRPr lang="zh-CN" altLang="en-US" sz="2800" b="1" dirty="0">
              <a:cs typeface="Times New Roman" panose="02020603050405020304" pitchFamily="18" charset="0"/>
            </a:endParaRPr>
          </a:p>
        </p:txBody>
      </p:sp>
      <p:sp>
        <p:nvSpPr>
          <p:cNvPr id="95" name="灯片编号占位符 2"/>
          <p:cNvSpPr>
            <a:spLocks noGrp="1"/>
          </p:cNvSpPr>
          <p:nvPr>
            <p:ph type="sldNum" sz="quarter" idx="12"/>
          </p:nvPr>
        </p:nvSpPr>
        <p:spPr>
          <a:xfrm>
            <a:off x="8700484" y="6333992"/>
            <a:ext cx="2743200" cy="365125"/>
          </a:xfrm>
        </p:spPr>
        <p:txBody>
          <a:bodyPr/>
          <a:lstStyle/>
          <a:p>
            <a:fld id="{8EE8E787-E6FE-45D8-9039-788B45E44EE7}" type="slidenum">
              <a:rPr lang="zh-CN" altLang="en-US" smtClean="0"/>
              <a:t>86</a:t>
            </a:fld>
            <a:endParaRPr lang="zh-CN" altLang="en-US" dirty="0"/>
          </a:p>
        </p:txBody>
      </p:sp>
      <p:grpSp>
        <p:nvGrpSpPr>
          <p:cNvPr id="100" name="Group 18"/>
          <p:cNvGrpSpPr/>
          <p:nvPr/>
        </p:nvGrpSpPr>
        <p:grpSpPr bwMode="auto">
          <a:xfrm>
            <a:off x="2642886" y="4867337"/>
            <a:ext cx="6858000" cy="579437"/>
            <a:chOff x="384" y="1296"/>
            <a:chExt cx="4320" cy="365"/>
          </a:xfrm>
        </p:grpSpPr>
        <p:sp>
          <p:nvSpPr>
            <p:cNvPr id="110"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1</a:t>
              </a:r>
              <a:r>
                <a:rPr lang="zh-CN" altLang="en-US" sz="3200" b="1" dirty="0"/>
                <a:t>  </a:t>
              </a:r>
              <a:r>
                <a:rPr lang="en-US" altLang="zh-CN" sz="3200" b="1" dirty="0"/>
                <a:t>0</a:t>
              </a:r>
              <a:endParaRPr lang="zh-CN" altLang="en-US" sz="3200" b="1" dirty="0"/>
            </a:p>
          </p:txBody>
        </p:sp>
        <p:sp>
          <p:nvSpPr>
            <p:cNvPr id="111"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t>0</a:t>
              </a:r>
              <a:r>
                <a:rPr lang="zh-CN" altLang="en-US" sz="3200" b="1" dirty="0"/>
                <a:t>  0  0  0</a:t>
              </a:r>
            </a:p>
          </p:txBody>
        </p:sp>
        <p:sp>
          <p:nvSpPr>
            <p:cNvPr id="112"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113"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114" name="Group 23"/>
          <p:cNvGrpSpPr/>
          <p:nvPr/>
        </p:nvGrpSpPr>
        <p:grpSpPr bwMode="auto">
          <a:xfrm>
            <a:off x="2642886" y="5370574"/>
            <a:ext cx="6858000" cy="1189038"/>
            <a:chOff x="288" y="2688"/>
            <a:chExt cx="4320" cy="749"/>
          </a:xfrm>
        </p:grpSpPr>
        <p:sp>
          <p:nvSpPr>
            <p:cNvPr id="115"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116" name="Group 25"/>
            <p:cNvGrpSpPr/>
            <p:nvPr/>
          </p:nvGrpSpPr>
          <p:grpSpPr bwMode="auto">
            <a:xfrm>
              <a:off x="288" y="3072"/>
              <a:ext cx="4320" cy="365"/>
              <a:chOff x="384" y="1968"/>
              <a:chExt cx="4320" cy="365"/>
            </a:xfrm>
          </p:grpSpPr>
          <p:sp>
            <p:nvSpPr>
              <p:cNvPr id="117"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0  </a:t>
                </a:r>
                <a:r>
                  <a:rPr lang="en-US" altLang="zh-CN" sz="3200" b="1" dirty="0"/>
                  <a:t>0</a:t>
                </a:r>
                <a:r>
                  <a:rPr lang="zh-CN" altLang="en-US" sz="3200" b="1" dirty="0"/>
                  <a:t>  </a:t>
                </a:r>
                <a:r>
                  <a:rPr lang="en-US" altLang="zh-CN" sz="3200" b="1" dirty="0"/>
                  <a:t>1</a:t>
                </a:r>
                <a:r>
                  <a:rPr lang="zh-CN" altLang="en-US" sz="3200" b="1" dirty="0"/>
                  <a:t>  </a:t>
                </a:r>
                <a:r>
                  <a:rPr lang="en-US" altLang="zh-CN" sz="3200" b="1" dirty="0"/>
                  <a:t>0</a:t>
                </a:r>
                <a:endParaRPr lang="zh-CN" altLang="en-US" sz="3200" b="1" dirty="0"/>
              </a:p>
            </p:txBody>
          </p:sp>
          <p:sp>
            <p:nvSpPr>
              <p:cNvPr id="118"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1  </a:t>
                </a:r>
                <a:r>
                  <a:rPr lang="en-US" altLang="zh-CN" sz="3200" b="1" dirty="0"/>
                  <a:t>1</a:t>
                </a:r>
                <a:r>
                  <a:rPr lang="zh-CN" altLang="en-US" sz="3200" b="1" dirty="0"/>
                  <a:t>  1  1</a:t>
                </a:r>
              </a:p>
            </p:txBody>
          </p:sp>
          <p:sp>
            <p:nvSpPr>
              <p:cNvPr id="119"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120"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121" name="Group 33"/>
          <p:cNvGrpSpPr/>
          <p:nvPr/>
        </p:nvGrpSpPr>
        <p:grpSpPr bwMode="auto">
          <a:xfrm>
            <a:off x="9348486" y="5141974"/>
            <a:ext cx="2514600" cy="1219200"/>
            <a:chOff x="4512" y="2544"/>
            <a:chExt cx="1584" cy="768"/>
          </a:xfrm>
        </p:grpSpPr>
        <p:sp>
          <p:nvSpPr>
            <p:cNvPr id="12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4K</a:t>
              </a:r>
              <a:r>
                <a:rPr lang="en-US" altLang="zh-CN" sz="3200" b="1" dirty="0">
                  <a:cs typeface="Times New Roman" panose="02020603050405020304" pitchFamily="18" charset="0"/>
                </a:rPr>
                <a:t>×</a:t>
              </a:r>
              <a:r>
                <a:rPr lang="en-US" altLang="zh-CN" sz="2800" b="1" dirty="0">
                  <a:cs typeface="Times New Roman" panose="02020603050405020304" pitchFamily="18" charset="0"/>
                </a:rPr>
                <a:t>8</a:t>
              </a:r>
              <a:r>
                <a:rPr lang="zh-CN" altLang="en-US" sz="2800" b="1" dirty="0"/>
                <a:t>位</a:t>
              </a:r>
            </a:p>
          </p:txBody>
        </p:sp>
        <p:sp>
          <p:nvSpPr>
            <p:cNvPr id="12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4" name="AutoShape 38"/>
          <p:cNvSpPr>
            <a:spLocks noChangeArrowheads="1"/>
          </p:cNvSpPr>
          <p:nvPr/>
        </p:nvSpPr>
        <p:spPr bwMode="auto">
          <a:xfrm>
            <a:off x="9678687" y="5734118"/>
            <a:ext cx="1885915" cy="578882"/>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cs typeface="Times New Roman" panose="02020603050405020304" pitchFamily="18" charset="0"/>
              </a:rPr>
              <a:t>RAM  1</a:t>
            </a:r>
            <a:r>
              <a:rPr lang="zh-CN" altLang="en-US" sz="2800" b="1" dirty="0">
                <a:cs typeface="Times New Roman" panose="02020603050405020304" pitchFamily="18" charset="0"/>
              </a:rPr>
              <a:t>片</a:t>
            </a:r>
            <a:endParaRPr lang="en-US" altLang="zh-CN" sz="2800" b="1" dirty="0">
              <a:cs typeface="Times New Roman" panose="02020603050405020304" pitchFamily="18" charset="0"/>
            </a:endParaRPr>
          </a:p>
        </p:txBody>
      </p:sp>
      <p:sp>
        <p:nvSpPr>
          <p:cNvPr id="3" name="矩形 2"/>
          <p:cNvSpPr/>
          <p:nvPr/>
        </p:nvSpPr>
        <p:spPr>
          <a:xfrm>
            <a:off x="164031" y="1101269"/>
            <a:ext cx="2350267" cy="1438855"/>
          </a:xfrm>
          <a:prstGeom prst="rect">
            <a:avLst/>
          </a:prstGeom>
        </p:spPr>
        <p:txBody>
          <a:bodyPr wrap="square">
            <a:spAutoFit/>
          </a:bodyPr>
          <a:lstStyle/>
          <a:p>
            <a:pPr marL="342900" indent="-342900" algn="just">
              <a:spcBef>
                <a:spcPct val="50000"/>
              </a:spcBef>
              <a:buFont typeface="Wingdings" panose="05000000000000000000" pitchFamily="2" charset="2"/>
              <a:buChar char="ü"/>
            </a:pPr>
            <a:r>
              <a:rPr lang="zh-CN" altLang="en-US" sz="2500" b="1" dirty="0">
                <a:solidFill>
                  <a:srgbClr val="0000FF"/>
                </a:solidFill>
                <a:latin typeface="宋体" panose="02010600030101010101" pitchFamily="2" charset="-122"/>
                <a:ea typeface="宋体" panose="02010600030101010101" pitchFamily="2" charset="-122"/>
              </a:rPr>
              <a:t>分配地址线</a:t>
            </a:r>
          </a:p>
          <a:p>
            <a:pPr marL="342900" indent="-342900" algn="just">
              <a:spcBef>
                <a:spcPct val="50000"/>
              </a:spcBef>
              <a:buFont typeface="Wingdings" panose="05000000000000000000" pitchFamily="2" charset="2"/>
              <a:buChar char="ü"/>
            </a:pPr>
            <a:r>
              <a:rPr lang="zh-CN" altLang="en-US" sz="2500" b="1" dirty="0">
                <a:solidFill>
                  <a:srgbClr val="0000FF"/>
                </a:solidFill>
                <a:latin typeface="宋体" panose="02010600030101010101" pitchFamily="2" charset="-122"/>
                <a:ea typeface="宋体" panose="02010600030101010101" pitchFamily="2" charset="-122"/>
              </a:rPr>
              <a:t>确定片选信号</a:t>
            </a:r>
            <a:endParaRPr lang="en-US" altLang="zh-CN" sz="2500" b="1" dirty="0">
              <a:solidFill>
                <a:srgbClr val="0000FF"/>
              </a:solidFill>
              <a:latin typeface="宋体" panose="02010600030101010101" pitchFamily="2" charset="-122"/>
              <a:ea typeface="宋体" panose="02010600030101010101" pitchFamily="2" charset="-122"/>
            </a:endParaRPr>
          </a:p>
        </p:txBody>
      </p:sp>
      <p:sp>
        <p:nvSpPr>
          <p:cNvPr id="125" name="Line 7"/>
          <p:cNvSpPr>
            <a:spLocks noChangeShapeType="1"/>
          </p:cNvSpPr>
          <p:nvPr/>
        </p:nvSpPr>
        <p:spPr bwMode="auto">
          <a:xfrm flipH="1">
            <a:off x="4205289" y="1347237"/>
            <a:ext cx="30630" cy="5212375"/>
          </a:xfrm>
          <a:prstGeom prst="line">
            <a:avLst/>
          </a:prstGeom>
          <a:noFill/>
          <a:ln w="38100">
            <a:solidFill>
              <a:srgbClr val="0000FF"/>
            </a:solidFill>
            <a:prstDash val="dash"/>
            <a:roun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26" name="Line 7"/>
          <p:cNvSpPr>
            <a:spLocks noChangeShapeType="1"/>
          </p:cNvSpPr>
          <p:nvPr/>
        </p:nvSpPr>
        <p:spPr bwMode="auto">
          <a:xfrm flipH="1">
            <a:off x="3049286" y="1306289"/>
            <a:ext cx="40756" cy="5253323"/>
          </a:xfrm>
          <a:prstGeom prst="line">
            <a:avLst/>
          </a:prstGeom>
          <a:noFill/>
          <a:ln w="38100">
            <a:solidFill>
              <a:srgbClr val="0000FF"/>
            </a:solidFill>
            <a:prstDash val="dash"/>
            <a:round/>
          </a:ln>
          <a:extLst>
            <a:ext uri="{909E8E84-426E-40DD-AFC4-6F175D3DCCD1}">
              <a14:hiddenFill xmlns:a14="http://schemas.microsoft.com/office/drawing/2010/main">
                <a:noFill/>
              </a14:hiddenFill>
            </a:ext>
          </a:extLst>
        </p:spPr>
        <p:txBody>
          <a:bodyPr wrap="square">
            <a:spAutoFit/>
          </a:bodyPr>
          <a:lstStyle/>
          <a:p>
            <a:endParaRPr lang="zh-CN" altLang="en-US"/>
          </a:p>
        </p:txBody>
      </p:sp>
      <p:grpSp>
        <p:nvGrpSpPr>
          <p:cNvPr id="127" name="Group 9"/>
          <p:cNvGrpSpPr/>
          <p:nvPr/>
        </p:nvGrpSpPr>
        <p:grpSpPr bwMode="auto">
          <a:xfrm>
            <a:off x="2947686" y="6411507"/>
            <a:ext cx="1371600" cy="519113"/>
            <a:chOff x="720" y="2880"/>
            <a:chExt cx="864" cy="327"/>
          </a:xfrm>
        </p:grpSpPr>
        <p:sp>
          <p:nvSpPr>
            <p:cNvPr id="128" name="Text Box 10"/>
            <p:cNvSpPr txBox="1">
              <a:spLocks noChangeArrowheads="1"/>
            </p:cNvSpPr>
            <p:nvPr/>
          </p:nvSpPr>
          <p:spPr bwMode="auto">
            <a:xfrm>
              <a:off x="72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dirty="0">
                  <a:solidFill>
                    <a:schemeClr val="folHlink"/>
                  </a:solidFill>
                </a:rPr>
                <a:t>C</a:t>
              </a:r>
            </a:p>
          </p:txBody>
        </p:sp>
        <p:sp>
          <p:nvSpPr>
            <p:cNvPr id="129" name="Text Box 11"/>
            <p:cNvSpPr txBox="1">
              <a:spLocks noChangeArrowheads="1"/>
            </p:cNvSpPr>
            <p:nvPr/>
          </p:nvSpPr>
          <p:spPr bwMode="auto">
            <a:xfrm>
              <a:off x="96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B</a:t>
              </a:r>
            </a:p>
          </p:txBody>
        </p:sp>
        <p:sp>
          <p:nvSpPr>
            <p:cNvPr id="130" name="Text Box 12"/>
            <p:cNvSpPr txBox="1">
              <a:spLocks noChangeArrowheads="1"/>
            </p:cNvSpPr>
            <p:nvPr/>
          </p:nvSpPr>
          <p:spPr bwMode="auto">
            <a:xfrm>
              <a:off x="1248"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A</a:t>
              </a:r>
            </a:p>
          </p:txBody>
        </p:sp>
      </p:grpSp>
      <p:grpSp>
        <p:nvGrpSpPr>
          <p:cNvPr id="6" name="组合 5"/>
          <p:cNvGrpSpPr/>
          <p:nvPr/>
        </p:nvGrpSpPr>
        <p:grpSpPr>
          <a:xfrm>
            <a:off x="9053170" y="114216"/>
            <a:ext cx="2300630" cy="725715"/>
            <a:chOff x="9604719" y="125666"/>
            <a:chExt cx="2300630" cy="725715"/>
          </a:xfrm>
        </p:grpSpPr>
        <p:sp>
          <p:nvSpPr>
            <p:cNvPr id="4" name="矩形 3"/>
            <p:cNvSpPr/>
            <p:nvPr/>
          </p:nvSpPr>
          <p:spPr>
            <a:xfrm>
              <a:off x="9616248" y="125666"/>
              <a:ext cx="1146468" cy="369332"/>
            </a:xfrm>
            <a:prstGeom prst="rect">
              <a:avLst/>
            </a:prstGeom>
          </p:spPr>
          <p:txBody>
            <a:bodyPr wrap="none">
              <a:spAutoFit/>
            </a:bodyPr>
            <a:lstStyle/>
            <a:p>
              <a:pPr>
                <a:spcBef>
                  <a:spcPct val="50000"/>
                </a:spcBef>
              </a:pPr>
              <a:r>
                <a:rPr lang="zh-CN" altLang="en-US" b="1" dirty="0">
                  <a:solidFill>
                    <a:srgbClr val="0000FF"/>
                  </a:solidFill>
                </a:rPr>
                <a:t>4</a:t>
              </a:r>
              <a:r>
                <a:rPr lang="en-US" altLang="zh-CN" b="1" dirty="0">
                  <a:solidFill>
                    <a:srgbClr val="0000FF"/>
                  </a:solidFill>
                </a:rPr>
                <a:t>K</a:t>
              </a:r>
              <a:r>
                <a:rPr lang="zh-CN" altLang="en-US" b="1" dirty="0">
                  <a:solidFill>
                    <a:srgbClr val="0000FF"/>
                  </a:solidFill>
                </a:rPr>
                <a:t>为系统</a:t>
              </a:r>
            </a:p>
          </p:txBody>
        </p:sp>
        <p:sp>
          <p:nvSpPr>
            <p:cNvPr id="5" name="矩形 4"/>
            <p:cNvSpPr/>
            <p:nvPr/>
          </p:nvSpPr>
          <p:spPr>
            <a:xfrm>
              <a:off x="9604719" y="482049"/>
              <a:ext cx="2300630" cy="369332"/>
            </a:xfrm>
            <a:prstGeom prst="rect">
              <a:avLst/>
            </a:prstGeom>
          </p:spPr>
          <p:txBody>
            <a:bodyPr wrap="none">
              <a:spAutoFit/>
            </a:bodyPr>
            <a:lstStyle/>
            <a:p>
              <a:r>
                <a:rPr lang="zh-CN" altLang="en-US" b="1" dirty="0"/>
                <a:t>相邻</a:t>
              </a:r>
              <a:r>
                <a:rPr lang="zh-CN" altLang="en-US" b="1" dirty="0">
                  <a:solidFill>
                    <a:srgbClr val="0000FF"/>
                  </a:solidFill>
                </a:rPr>
                <a:t>8</a:t>
              </a:r>
              <a:r>
                <a:rPr lang="en-US" altLang="zh-CN" b="1" dirty="0">
                  <a:solidFill>
                    <a:srgbClr val="0000FF"/>
                  </a:solidFill>
                </a:rPr>
                <a:t>K</a:t>
              </a:r>
              <a:r>
                <a:rPr lang="zh-CN" altLang="en-US" b="1" dirty="0">
                  <a:solidFill>
                    <a:srgbClr val="0000FF"/>
                  </a:solidFill>
                </a:rPr>
                <a:t>为用户程序区</a:t>
              </a:r>
              <a:endParaRPr lang="zh-CN" altLang="en-US" dirty="0">
                <a:solidFill>
                  <a:srgbClr val="0000FF"/>
                </a:solidFill>
              </a:endParaRPr>
            </a:p>
          </p:txBody>
        </p:sp>
      </p:grpSp>
      <p:grpSp>
        <p:nvGrpSpPr>
          <p:cNvPr id="8" name="组合 7"/>
          <p:cNvGrpSpPr/>
          <p:nvPr/>
        </p:nvGrpSpPr>
        <p:grpSpPr>
          <a:xfrm>
            <a:off x="446360" y="3787968"/>
            <a:ext cx="1965490" cy="2140949"/>
            <a:chOff x="446360" y="3787968"/>
            <a:chExt cx="1965490" cy="2140949"/>
          </a:xfrm>
        </p:grpSpPr>
        <p:sp>
          <p:nvSpPr>
            <p:cNvPr id="7" name="矩形 6"/>
            <p:cNvSpPr/>
            <p:nvPr/>
          </p:nvSpPr>
          <p:spPr>
            <a:xfrm>
              <a:off x="446360" y="3787968"/>
              <a:ext cx="1925527" cy="430887"/>
            </a:xfrm>
            <a:prstGeom prst="rect">
              <a:avLst/>
            </a:prstGeom>
          </p:spPr>
          <p:txBody>
            <a:bodyPr wrap="none">
              <a:spAutoFit/>
            </a:bodyPr>
            <a:lstStyle/>
            <a:p>
              <a:r>
                <a:rPr lang="zh-CN" altLang="en-US" sz="2200" b="1" dirty="0"/>
                <a:t>第一个相邻</a:t>
              </a:r>
              <a:r>
                <a:rPr lang="en-US" altLang="zh-CN" sz="2200" b="1" dirty="0">
                  <a:solidFill>
                    <a:srgbClr val="0000FF"/>
                  </a:solidFill>
                </a:rPr>
                <a:t>4K</a:t>
              </a:r>
              <a:endParaRPr lang="zh-CN" altLang="en-US" sz="2200" dirty="0"/>
            </a:p>
          </p:txBody>
        </p:sp>
        <p:sp>
          <p:nvSpPr>
            <p:cNvPr id="85" name="矩形 84"/>
            <p:cNvSpPr/>
            <p:nvPr/>
          </p:nvSpPr>
          <p:spPr>
            <a:xfrm>
              <a:off x="486323" y="5498030"/>
              <a:ext cx="1925527" cy="430887"/>
            </a:xfrm>
            <a:prstGeom prst="rect">
              <a:avLst/>
            </a:prstGeom>
          </p:spPr>
          <p:txBody>
            <a:bodyPr wrap="none">
              <a:spAutoFit/>
            </a:bodyPr>
            <a:lstStyle/>
            <a:p>
              <a:r>
                <a:rPr lang="zh-CN" altLang="en-US" sz="2200" b="1" dirty="0"/>
                <a:t>第二个相邻</a:t>
              </a:r>
              <a:r>
                <a:rPr lang="en-US" altLang="zh-CN" sz="2200" b="1" dirty="0">
                  <a:solidFill>
                    <a:srgbClr val="0000FF"/>
                  </a:solidFill>
                </a:rPr>
                <a:t>4K</a:t>
              </a:r>
              <a:endParaRPr lang="zh-CN" altLang="en-US" sz="2200" dirty="0"/>
            </a:p>
          </p:txBody>
        </p:sp>
      </p:grpSp>
      <p:sp>
        <p:nvSpPr>
          <p:cNvPr id="9" name="矩形 8"/>
          <p:cNvSpPr/>
          <p:nvPr/>
        </p:nvSpPr>
        <p:spPr>
          <a:xfrm>
            <a:off x="4808072" y="948360"/>
            <a:ext cx="3892412" cy="369332"/>
          </a:xfrm>
          <a:prstGeom prst="rect">
            <a:avLst/>
          </a:prstGeom>
        </p:spPr>
        <p:txBody>
          <a:bodyPr wrap="none">
            <a:spAutoFit/>
          </a:bodyPr>
          <a:lstStyle/>
          <a:p>
            <a:pPr>
              <a:spcBef>
                <a:spcPct val="50000"/>
              </a:spcBef>
            </a:pPr>
            <a:r>
              <a:rPr lang="en-US" altLang="zh-CN" b="1" dirty="0">
                <a:solidFill>
                  <a:srgbClr val="0000FF"/>
                </a:solidFill>
              </a:rPr>
              <a:t>A</a:t>
            </a:r>
            <a:r>
              <a:rPr lang="en-US" altLang="zh-CN" b="1" baseline="-25000" dirty="0">
                <a:solidFill>
                  <a:srgbClr val="0000FF"/>
                </a:solidFill>
              </a:rPr>
              <a:t>11</a:t>
            </a:r>
            <a:r>
              <a:rPr lang="en-US" altLang="zh-CN" b="1" dirty="0">
                <a:solidFill>
                  <a:srgbClr val="0000FF"/>
                </a:solidFill>
              </a:rPr>
              <a:t>~ A</a:t>
            </a:r>
            <a:r>
              <a:rPr lang="en-US" altLang="zh-CN" b="1" baseline="-25000" dirty="0">
                <a:solidFill>
                  <a:srgbClr val="0000FF"/>
                </a:solidFill>
              </a:rPr>
              <a:t>0    </a:t>
            </a:r>
            <a:r>
              <a:rPr lang="zh-CN" altLang="en-US" b="1" dirty="0">
                <a:solidFill>
                  <a:srgbClr val="0000FF"/>
                </a:solidFill>
              </a:rPr>
              <a:t>接  </a:t>
            </a:r>
            <a:r>
              <a:rPr lang="en-US" altLang="zh-CN" b="1" dirty="0">
                <a:solidFill>
                  <a:srgbClr val="0000FF"/>
                </a:solidFill>
              </a:rPr>
              <a:t>ROM </a:t>
            </a:r>
            <a:r>
              <a:rPr lang="zh-CN" altLang="en-US" b="1" dirty="0">
                <a:solidFill>
                  <a:srgbClr val="0000FF"/>
                </a:solidFill>
              </a:rPr>
              <a:t>和 </a:t>
            </a:r>
            <a:r>
              <a:rPr lang="en-US" altLang="zh-CN" b="1" dirty="0">
                <a:solidFill>
                  <a:srgbClr val="0000FF"/>
                </a:solidFill>
              </a:rPr>
              <a:t>RAM </a:t>
            </a:r>
            <a:r>
              <a:rPr lang="zh-CN" altLang="en-US" b="1" dirty="0">
                <a:solidFill>
                  <a:srgbClr val="0000FF"/>
                </a:solidFill>
              </a:rPr>
              <a:t>的地址线</a:t>
            </a:r>
          </a:p>
        </p:txBody>
      </p:sp>
    </p:spTree>
    <p:extLst>
      <p:ext uri="{BB962C8B-B14F-4D97-AF65-F5344CB8AC3E}">
        <p14:creationId xmlns:p14="http://schemas.microsoft.com/office/powerpoint/2010/main" val="248637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slide(fromTop)">
                                      <p:cBhvr>
                                        <p:cTn id="13" dur="5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126"/>
                                        </p:tgtEl>
                                        <p:attrNameLst>
                                          <p:attrName>style.visibility</p:attrName>
                                        </p:attrNameLst>
                                      </p:cBhvr>
                                      <p:to>
                                        <p:strVal val="visible"/>
                                      </p:to>
                                    </p:set>
                                    <p:animEffect transition="in" filter="slide(fromTop)">
                                      <p:cBhvr>
                                        <p:cTn id="21" dur="500"/>
                                        <p:tgtEl>
                                          <p:spTgt spid="126"/>
                                        </p:tgtEl>
                                      </p:cBhvr>
                                    </p:animEffect>
                                  </p:childTnLst>
                                </p:cTn>
                              </p:par>
                              <p:par>
                                <p:cTn id="22" presetID="3" presetClass="entr" presetSubtype="10" fill="hold"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blinds(horizontal)">
                                      <p:cBhvr>
                                        <p:cTn id="24"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Freeform 120">
            <a:extLst>
              <a:ext uri="{FF2B5EF4-FFF2-40B4-BE49-F238E27FC236}">
                <a16:creationId xmlns:a16="http://schemas.microsoft.com/office/drawing/2014/main" id="{2AB0674E-9296-419D-991A-505BE7CBA28F}"/>
              </a:ext>
            </a:extLst>
          </p:cNvPr>
          <p:cNvSpPr/>
          <p:nvPr/>
        </p:nvSpPr>
        <p:spPr bwMode="auto">
          <a:xfrm>
            <a:off x="8031158" y="4734566"/>
            <a:ext cx="1588" cy="1152525"/>
          </a:xfrm>
          <a:custGeom>
            <a:avLst/>
            <a:gdLst>
              <a:gd name="T0" fmla="*/ 0 w 1"/>
              <a:gd name="T1" fmla="*/ 0 h 726"/>
              <a:gd name="T2" fmla="*/ 0 w 1"/>
              <a:gd name="T3" fmla="*/ 726 h 726"/>
              <a:gd name="T4" fmla="*/ 0 60000 65536"/>
              <a:gd name="T5" fmla="*/ 0 60000 65536"/>
              <a:gd name="T6" fmla="*/ 0 w 1"/>
              <a:gd name="T7" fmla="*/ 0 h 726"/>
              <a:gd name="T8" fmla="*/ 1 w 1"/>
              <a:gd name="T9" fmla="*/ 726 h 726"/>
            </a:gdLst>
            <a:ahLst/>
            <a:cxnLst>
              <a:cxn ang="T4">
                <a:pos x="T0" y="T1"/>
              </a:cxn>
              <a:cxn ang="T5">
                <a:pos x="T2" y="T3"/>
              </a:cxn>
            </a:cxnLst>
            <a:rect l="T6" t="T7" r="T8" b="T9"/>
            <a:pathLst>
              <a:path w="1" h="726">
                <a:moveTo>
                  <a:pt x="0" y="0"/>
                </a:moveTo>
                <a:lnTo>
                  <a:pt x="0" y="726"/>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标题 1"/>
          <p:cNvSpPr>
            <a:spLocks noGrp="1"/>
          </p:cNvSpPr>
          <p:nvPr>
            <p:ph type="title"/>
          </p:nvPr>
        </p:nvSpPr>
        <p:spPr/>
        <p:txBody>
          <a:bodyPr>
            <a:normAutofit/>
          </a:bodyPr>
          <a:lstStyle/>
          <a:p>
            <a:r>
              <a:rPr lang="zh-CN" altLang="en-US" b="1" dirty="0">
                <a:sym typeface="+mn-ea"/>
              </a:rPr>
              <a:t>例 </a:t>
            </a:r>
            <a:r>
              <a:rPr lang="en-US" altLang="zh-CN" b="1" dirty="0">
                <a:sym typeface="+mn-ea"/>
              </a:rPr>
              <a:t>6</a:t>
            </a:r>
            <a:r>
              <a:rPr lang="zh-CN" altLang="en-US" b="1" dirty="0">
                <a:sym typeface="+mn-ea"/>
              </a:rPr>
              <a:t>.</a:t>
            </a:r>
            <a:r>
              <a:rPr lang="en-US" altLang="zh-CN" b="1" dirty="0">
                <a:sym typeface="+mn-ea"/>
              </a:rPr>
              <a:t>2</a:t>
            </a:r>
            <a:r>
              <a:rPr lang="zh-CN" altLang="en-US" b="1" dirty="0">
                <a:sym typeface="+mn-ea"/>
              </a:rPr>
              <a:t>  </a:t>
            </a:r>
            <a:r>
              <a:rPr lang="en-US" altLang="zh-CN" b="1" dirty="0">
                <a:sym typeface="+mn-ea"/>
              </a:rPr>
              <a:t>CPU </a:t>
            </a:r>
            <a:r>
              <a:rPr lang="zh-CN" altLang="en-US" b="1" dirty="0">
                <a:sym typeface="+mn-ea"/>
              </a:rPr>
              <a:t>与存储器的连接图</a:t>
            </a:r>
            <a:endParaRPr lang="zh-CN" altLang="en-US" dirty="0"/>
          </a:p>
        </p:txBody>
      </p:sp>
      <p:sp>
        <p:nvSpPr>
          <p:cNvPr id="149"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52" name="Freeform 2"/>
          <p:cNvSpPr/>
          <p:nvPr/>
        </p:nvSpPr>
        <p:spPr bwMode="auto">
          <a:xfrm>
            <a:off x="3810000" y="1800860"/>
            <a:ext cx="1062038" cy="1588"/>
          </a:xfrm>
          <a:custGeom>
            <a:avLst/>
            <a:gdLst>
              <a:gd name="T0" fmla="*/ 2147483647 w 669"/>
              <a:gd name="T1" fmla="*/ 0 h 1"/>
              <a:gd name="T2" fmla="*/ 0 w 669"/>
              <a:gd name="T3" fmla="*/ 0 h 1"/>
              <a:gd name="T4" fmla="*/ 0 60000 65536"/>
              <a:gd name="T5" fmla="*/ 0 60000 65536"/>
              <a:gd name="T6" fmla="*/ 0 w 669"/>
              <a:gd name="T7" fmla="*/ 0 h 1"/>
              <a:gd name="T8" fmla="*/ 669 w 669"/>
              <a:gd name="T9" fmla="*/ 1 h 1"/>
            </a:gdLst>
            <a:ahLst/>
            <a:cxnLst>
              <a:cxn ang="T4">
                <a:pos x="T0" y="T1"/>
              </a:cxn>
              <a:cxn ang="T5">
                <a:pos x="T2" y="T3"/>
              </a:cxn>
            </a:cxnLst>
            <a:rect l="T6" t="T7" r="T8" b="T9"/>
            <a:pathLst>
              <a:path w="669" h="1">
                <a:moveTo>
                  <a:pt x="669"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3" name="Line 3"/>
          <p:cNvSpPr>
            <a:spLocks noChangeShapeType="1"/>
          </p:cNvSpPr>
          <p:nvPr/>
        </p:nvSpPr>
        <p:spPr bwMode="auto">
          <a:xfrm flipH="1">
            <a:off x="4473200" y="1477601"/>
            <a:ext cx="540000"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54" name="Group 4"/>
          <p:cNvGrpSpPr/>
          <p:nvPr/>
        </p:nvGrpSpPr>
        <p:grpSpPr bwMode="auto">
          <a:xfrm>
            <a:off x="1847850" y="1096010"/>
            <a:ext cx="298450" cy="1247775"/>
            <a:chOff x="156" y="696"/>
            <a:chExt cx="188" cy="786"/>
          </a:xfrm>
        </p:grpSpPr>
        <p:sp>
          <p:nvSpPr>
            <p:cNvPr id="155" name="Line 5"/>
            <p:cNvSpPr>
              <a:spLocks noChangeShapeType="1"/>
            </p:cNvSpPr>
            <p:nvPr/>
          </p:nvSpPr>
          <p:spPr bwMode="auto">
            <a:xfrm flipH="1">
              <a:off x="157" y="1467"/>
              <a:ext cx="18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56" name="Freeform 6"/>
            <p:cNvSpPr/>
            <p:nvPr/>
          </p:nvSpPr>
          <p:spPr bwMode="auto">
            <a:xfrm>
              <a:off x="156" y="696"/>
              <a:ext cx="1" cy="786"/>
            </a:xfrm>
            <a:custGeom>
              <a:avLst/>
              <a:gdLst>
                <a:gd name="T0" fmla="*/ 0 w 1"/>
                <a:gd name="T1" fmla="*/ 786 h 786"/>
                <a:gd name="T2" fmla="*/ 0 w 1"/>
                <a:gd name="T3" fmla="*/ 0 h 786"/>
                <a:gd name="T4" fmla="*/ 0 60000 65536"/>
                <a:gd name="T5" fmla="*/ 0 60000 65536"/>
                <a:gd name="T6" fmla="*/ 0 w 1"/>
                <a:gd name="T7" fmla="*/ 0 h 786"/>
                <a:gd name="T8" fmla="*/ 1 w 1"/>
                <a:gd name="T9" fmla="*/ 786 h 786"/>
              </a:gdLst>
              <a:ahLst/>
              <a:cxnLst>
                <a:cxn ang="T4">
                  <a:pos x="T0" y="T1"/>
                </a:cxn>
                <a:cxn ang="T5">
                  <a:pos x="T2" y="T3"/>
                </a:cxn>
              </a:cxnLst>
              <a:rect l="T6" t="T7" r="T8" b="T9"/>
              <a:pathLst>
                <a:path w="1" h="786">
                  <a:moveTo>
                    <a:pt x="0" y="786"/>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157" name="Group 7"/>
          <p:cNvGrpSpPr/>
          <p:nvPr/>
        </p:nvGrpSpPr>
        <p:grpSpPr bwMode="auto">
          <a:xfrm>
            <a:off x="1836738" y="1099185"/>
            <a:ext cx="3040062" cy="1028700"/>
            <a:chOff x="149" y="698"/>
            <a:chExt cx="1915" cy="648"/>
          </a:xfrm>
        </p:grpSpPr>
        <p:sp>
          <p:nvSpPr>
            <p:cNvPr id="158" name="Freeform 8"/>
            <p:cNvSpPr/>
            <p:nvPr/>
          </p:nvSpPr>
          <p:spPr bwMode="auto">
            <a:xfrm>
              <a:off x="1582" y="1317"/>
              <a:ext cx="482" cy="29"/>
            </a:xfrm>
            <a:custGeom>
              <a:avLst/>
              <a:gdLst>
                <a:gd name="T0" fmla="*/ 342 w 336"/>
                <a:gd name="T1" fmla="*/ 0 h 1"/>
                <a:gd name="T2" fmla="*/ 0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336"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59" name="Line 9"/>
            <p:cNvSpPr>
              <a:spLocks noChangeShapeType="1"/>
            </p:cNvSpPr>
            <p:nvPr/>
          </p:nvSpPr>
          <p:spPr bwMode="auto">
            <a:xfrm>
              <a:off x="149" y="698"/>
              <a:ext cx="1428" cy="1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0" name="Line 10"/>
            <p:cNvSpPr>
              <a:spLocks noChangeShapeType="1"/>
            </p:cNvSpPr>
            <p:nvPr/>
          </p:nvSpPr>
          <p:spPr bwMode="auto">
            <a:xfrm>
              <a:off x="1577" y="699"/>
              <a:ext cx="1" cy="6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61" name="Line 11"/>
          <p:cNvSpPr>
            <a:spLocks noChangeShapeType="1"/>
          </p:cNvSpPr>
          <p:nvPr/>
        </p:nvSpPr>
        <p:spPr bwMode="auto">
          <a:xfrm flipH="1">
            <a:off x="3810000" y="2405698"/>
            <a:ext cx="1193800"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2" name="Line 12"/>
          <p:cNvSpPr>
            <a:spLocks noChangeShapeType="1"/>
          </p:cNvSpPr>
          <p:nvPr/>
        </p:nvSpPr>
        <p:spPr bwMode="auto">
          <a:xfrm flipH="1">
            <a:off x="3810000" y="2697798"/>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3" name="Line 13"/>
          <p:cNvSpPr>
            <a:spLocks noChangeShapeType="1"/>
          </p:cNvSpPr>
          <p:nvPr/>
        </p:nvSpPr>
        <p:spPr bwMode="auto">
          <a:xfrm flipH="1">
            <a:off x="3810000" y="2961323"/>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67" name="Group 17"/>
          <p:cNvGrpSpPr/>
          <p:nvPr/>
        </p:nvGrpSpPr>
        <p:grpSpPr bwMode="auto">
          <a:xfrm>
            <a:off x="4406900" y="4518660"/>
            <a:ext cx="723900" cy="355600"/>
            <a:chOff x="1768" y="2852"/>
            <a:chExt cx="456" cy="224"/>
          </a:xfrm>
        </p:grpSpPr>
        <p:sp>
          <p:nvSpPr>
            <p:cNvPr id="168" name="Line 18"/>
            <p:cNvSpPr>
              <a:spLocks noChangeShapeType="1"/>
            </p:cNvSpPr>
            <p:nvPr/>
          </p:nvSpPr>
          <p:spPr bwMode="auto">
            <a:xfrm flipH="1">
              <a:off x="1876" y="2852"/>
              <a:ext cx="348"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9" name="Line 19"/>
            <p:cNvSpPr>
              <a:spLocks noChangeShapeType="1"/>
            </p:cNvSpPr>
            <p:nvPr/>
          </p:nvSpPr>
          <p:spPr bwMode="auto">
            <a:xfrm>
              <a:off x="1876" y="2852"/>
              <a:ext cx="1" cy="21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0" name="Rectangle 20"/>
            <p:cNvSpPr>
              <a:spLocks noChangeArrowheads="1"/>
            </p:cNvSpPr>
            <p:nvPr/>
          </p:nvSpPr>
          <p:spPr bwMode="auto">
            <a:xfrm>
              <a:off x="1768" y="3057"/>
              <a:ext cx="187" cy="19"/>
            </a:xfrm>
            <a:prstGeom prst="rect">
              <a:avLst/>
            </a:prstGeom>
            <a:solidFill>
              <a:srgbClr val="000000"/>
            </a:solidFill>
            <a:ln w="381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74" name="Freeform 24"/>
          <p:cNvSpPr/>
          <p:nvPr/>
        </p:nvSpPr>
        <p:spPr bwMode="auto">
          <a:xfrm>
            <a:off x="6238875" y="4334510"/>
            <a:ext cx="657225" cy="1588"/>
          </a:xfrm>
          <a:custGeom>
            <a:avLst/>
            <a:gdLst>
              <a:gd name="T0" fmla="*/ 2147483647 w 414"/>
              <a:gd name="T1" fmla="*/ 0 h 1"/>
              <a:gd name="T2" fmla="*/ 0 w 414"/>
              <a:gd name="T3" fmla="*/ 2147483647 h 1"/>
              <a:gd name="T4" fmla="*/ 0 60000 65536"/>
              <a:gd name="T5" fmla="*/ 0 60000 65536"/>
              <a:gd name="T6" fmla="*/ 0 w 414"/>
              <a:gd name="T7" fmla="*/ 0 h 1"/>
              <a:gd name="T8" fmla="*/ 414 w 414"/>
              <a:gd name="T9" fmla="*/ 1 h 1"/>
            </a:gdLst>
            <a:ahLst/>
            <a:cxnLst>
              <a:cxn ang="T4">
                <a:pos x="T0" y="T1"/>
              </a:cxn>
              <a:cxn ang="T5">
                <a:pos x="T2" y="T3"/>
              </a:cxn>
            </a:cxnLst>
            <a:rect l="T6" t="T7" r="T8" b="T9"/>
            <a:pathLst>
              <a:path w="414" h="1">
                <a:moveTo>
                  <a:pt x="414"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175" name="Group 25"/>
          <p:cNvGrpSpPr/>
          <p:nvPr/>
        </p:nvGrpSpPr>
        <p:grpSpPr bwMode="auto">
          <a:xfrm>
            <a:off x="5130800" y="4182110"/>
            <a:ext cx="1130300" cy="595313"/>
            <a:chOff x="2224" y="2640"/>
            <a:chExt cx="712" cy="375"/>
          </a:xfrm>
        </p:grpSpPr>
        <p:sp>
          <p:nvSpPr>
            <p:cNvPr id="176" name="Rectangle 26"/>
            <p:cNvSpPr>
              <a:spLocks noChangeArrowheads="1"/>
            </p:cNvSpPr>
            <p:nvPr/>
          </p:nvSpPr>
          <p:spPr bwMode="auto">
            <a:xfrm>
              <a:off x="2224" y="2671"/>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77" name="Text Box 27"/>
            <p:cNvSpPr txBox="1">
              <a:spLocks noChangeArrowheads="1"/>
            </p:cNvSpPr>
            <p:nvPr/>
          </p:nvSpPr>
          <p:spPr bwMode="auto">
            <a:xfrm>
              <a:off x="2232" y="2640"/>
              <a:ext cx="70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4K</a:t>
              </a:r>
              <a:r>
                <a:rPr kumimoji="1" lang="en-US" altLang="zh-CN" sz="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6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8</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p>
          </p:txBody>
        </p:sp>
        <p:sp>
          <p:nvSpPr>
            <p:cNvPr id="178" name="Text Box 28"/>
            <p:cNvSpPr txBox="1">
              <a:spLocks noChangeArrowheads="1"/>
            </p:cNvSpPr>
            <p:nvPr/>
          </p:nvSpPr>
          <p:spPr bwMode="auto">
            <a:xfrm>
              <a:off x="2304" y="2784"/>
              <a:ext cx="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ROM</a:t>
              </a:r>
            </a:p>
          </p:txBody>
        </p:sp>
      </p:grpSp>
      <p:grpSp>
        <p:nvGrpSpPr>
          <p:cNvPr id="180" name="Group 30"/>
          <p:cNvGrpSpPr/>
          <p:nvPr/>
        </p:nvGrpSpPr>
        <p:grpSpPr bwMode="auto">
          <a:xfrm>
            <a:off x="3810000" y="4518660"/>
            <a:ext cx="5287963" cy="1649413"/>
            <a:chOff x="1392" y="2852"/>
            <a:chExt cx="3331" cy="1039"/>
          </a:xfrm>
        </p:grpSpPr>
        <p:sp>
          <p:nvSpPr>
            <p:cNvPr id="181" name="Line 31"/>
            <p:cNvSpPr>
              <a:spLocks noChangeShapeType="1"/>
            </p:cNvSpPr>
            <p:nvPr/>
          </p:nvSpPr>
          <p:spPr bwMode="auto">
            <a:xfrm flipH="1">
              <a:off x="3137"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2" name="Line 32"/>
            <p:cNvSpPr>
              <a:spLocks noChangeShapeType="1"/>
            </p:cNvSpPr>
            <p:nvPr/>
          </p:nvSpPr>
          <p:spPr bwMode="auto">
            <a:xfrm rot="10800000">
              <a:off x="3137" y="2852"/>
              <a:ext cx="1" cy="1039"/>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3" name="Line 33"/>
            <p:cNvSpPr>
              <a:spLocks noChangeShapeType="1"/>
            </p:cNvSpPr>
            <p:nvPr/>
          </p:nvSpPr>
          <p:spPr bwMode="auto">
            <a:xfrm>
              <a:off x="4373" y="2852"/>
              <a:ext cx="1" cy="10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4" name="Freeform 34"/>
            <p:cNvSpPr/>
            <p:nvPr/>
          </p:nvSpPr>
          <p:spPr bwMode="auto">
            <a:xfrm>
              <a:off x="1392" y="3885"/>
              <a:ext cx="2994" cy="6"/>
            </a:xfrm>
            <a:custGeom>
              <a:avLst/>
              <a:gdLst>
                <a:gd name="T0" fmla="*/ 0 w 2994"/>
                <a:gd name="T1" fmla="*/ 6 h 6"/>
                <a:gd name="T2" fmla="*/ 2994 w 2994"/>
                <a:gd name="T3" fmla="*/ 0 h 6"/>
                <a:gd name="T4" fmla="*/ 0 60000 65536"/>
                <a:gd name="T5" fmla="*/ 0 60000 65536"/>
                <a:gd name="T6" fmla="*/ 0 w 2994"/>
                <a:gd name="T7" fmla="*/ 0 h 6"/>
                <a:gd name="T8" fmla="*/ 2994 w 2994"/>
                <a:gd name="T9" fmla="*/ 6 h 6"/>
              </a:gdLst>
              <a:ahLst/>
              <a:cxnLst>
                <a:cxn ang="T4">
                  <a:pos x="T0" y="T1"/>
                </a:cxn>
                <a:cxn ang="T5">
                  <a:pos x="T2" y="T3"/>
                </a:cxn>
              </a:cxnLst>
              <a:rect l="T6" t="T7" r="T8" b="T9"/>
              <a:pathLst>
                <a:path w="2994" h="6">
                  <a:moveTo>
                    <a:pt x="0" y="6"/>
                  </a:moveTo>
                  <a:lnTo>
                    <a:pt x="299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5" name="Line 35"/>
            <p:cNvSpPr>
              <a:spLocks noChangeShapeType="1"/>
            </p:cNvSpPr>
            <p:nvPr/>
          </p:nvSpPr>
          <p:spPr bwMode="auto">
            <a:xfrm flipH="1">
              <a:off x="4373"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86" name="Group 36"/>
          <p:cNvGrpSpPr/>
          <p:nvPr/>
        </p:nvGrpSpPr>
        <p:grpSpPr bwMode="auto">
          <a:xfrm>
            <a:off x="7118350" y="4196398"/>
            <a:ext cx="3092450" cy="614362"/>
            <a:chOff x="3476" y="2649"/>
            <a:chExt cx="1948" cy="387"/>
          </a:xfrm>
        </p:grpSpPr>
        <p:sp>
          <p:nvSpPr>
            <p:cNvPr id="187" name="Text Box 37"/>
            <p:cNvSpPr txBox="1">
              <a:spLocks noChangeArrowheads="1"/>
            </p:cNvSpPr>
            <p:nvPr/>
          </p:nvSpPr>
          <p:spPr bwMode="auto">
            <a:xfrm>
              <a:off x="3504" y="2649"/>
              <a:ext cx="6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4K</a:t>
              </a:r>
              <a:r>
                <a:rPr kumimoji="1" lang="en-US" altLang="zh-CN" sz="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6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8</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p>
          </p:txBody>
        </p:sp>
        <p:sp>
          <p:nvSpPr>
            <p:cNvPr id="188" name="Rectangle 38"/>
            <p:cNvSpPr>
              <a:spLocks noChangeArrowheads="1"/>
            </p:cNvSpPr>
            <p:nvPr/>
          </p:nvSpPr>
          <p:spPr bwMode="auto">
            <a:xfrm>
              <a:off x="3476" y="2688"/>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89" name="Text Box 39"/>
            <p:cNvSpPr txBox="1">
              <a:spLocks noChangeArrowheads="1"/>
            </p:cNvSpPr>
            <p:nvPr/>
          </p:nvSpPr>
          <p:spPr bwMode="auto">
            <a:xfrm>
              <a:off x="3600" y="2784"/>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RAM</a:t>
              </a:r>
            </a:p>
          </p:txBody>
        </p:sp>
        <p:sp>
          <p:nvSpPr>
            <p:cNvPr id="190" name="Rectangle 40"/>
            <p:cNvSpPr>
              <a:spLocks noChangeArrowheads="1"/>
            </p:cNvSpPr>
            <p:nvPr/>
          </p:nvSpPr>
          <p:spPr bwMode="auto">
            <a:xfrm>
              <a:off x="4724" y="2697"/>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1" name="Text Box 41"/>
            <p:cNvSpPr txBox="1">
              <a:spLocks noChangeArrowheads="1"/>
            </p:cNvSpPr>
            <p:nvPr/>
          </p:nvSpPr>
          <p:spPr bwMode="auto">
            <a:xfrm>
              <a:off x="4752" y="2670"/>
              <a:ext cx="6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4K</a:t>
              </a:r>
              <a:r>
                <a:rPr kumimoji="1" lang="en-US" altLang="zh-CN" sz="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6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8</a:t>
              </a:r>
              <a:r>
                <a:rPr kumimoji="1" lang="zh-CN" altLang="en-US"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p>
          </p:txBody>
        </p:sp>
        <p:sp>
          <p:nvSpPr>
            <p:cNvPr id="192" name="Text Box 42"/>
            <p:cNvSpPr txBox="1">
              <a:spLocks noChangeArrowheads="1"/>
            </p:cNvSpPr>
            <p:nvPr/>
          </p:nvSpPr>
          <p:spPr bwMode="auto">
            <a:xfrm>
              <a:off x="4848" y="280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RAM</a:t>
              </a:r>
            </a:p>
          </p:txBody>
        </p:sp>
      </p:grpSp>
      <p:grpSp>
        <p:nvGrpSpPr>
          <p:cNvPr id="193" name="Group 43"/>
          <p:cNvGrpSpPr/>
          <p:nvPr/>
        </p:nvGrpSpPr>
        <p:grpSpPr bwMode="auto">
          <a:xfrm>
            <a:off x="9272588" y="3521710"/>
            <a:ext cx="711200" cy="750888"/>
            <a:chOff x="4833" y="2224"/>
            <a:chExt cx="448" cy="473"/>
          </a:xfrm>
        </p:grpSpPr>
        <p:sp>
          <p:nvSpPr>
            <p:cNvPr id="194" name="Freeform 44"/>
            <p:cNvSpPr/>
            <p:nvPr/>
          </p:nvSpPr>
          <p:spPr bwMode="auto">
            <a:xfrm>
              <a:off x="4833" y="2224"/>
              <a:ext cx="1" cy="473"/>
            </a:xfrm>
            <a:custGeom>
              <a:avLst/>
              <a:gdLst>
                <a:gd name="T0" fmla="*/ 0 w 1"/>
                <a:gd name="T1" fmla="*/ 0 h 473"/>
                <a:gd name="T2" fmla="*/ 0 w 1"/>
                <a:gd name="T3" fmla="*/ 473 h 473"/>
                <a:gd name="T4" fmla="*/ 0 60000 65536"/>
                <a:gd name="T5" fmla="*/ 0 60000 65536"/>
                <a:gd name="T6" fmla="*/ 0 w 1"/>
                <a:gd name="T7" fmla="*/ 0 h 473"/>
                <a:gd name="T8" fmla="*/ 1 w 1"/>
                <a:gd name="T9" fmla="*/ 473 h 473"/>
              </a:gdLst>
              <a:ahLst/>
              <a:cxnLst>
                <a:cxn ang="T4">
                  <a:pos x="T0" y="T1"/>
                </a:cxn>
                <a:cxn ang="T5">
                  <a:pos x="T2" y="T3"/>
                </a:cxn>
              </a:cxnLst>
              <a:rect l="T6" t="T7" r="T8" b="T9"/>
              <a:pathLst>
                <a:path w="1" h="473">
                  <a:moveTo>
                    <a:pt x="0" y="0"/>
                  </a:moveTo>
                  <a:lnTo>
                    <a:pt x="0" y="473"/>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5" name="Freeform 45"/>
            <p:cNvSpPr/>
            <p:nvPr/>
          </p:nvSpPr>
          <p:spPr bwMode="auto">
            <a:xfrm>
              <a:off x="5280" y="2496"/>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96" name="Text Box 46"/>
            <p:cNvSpPr txBox="1">
              <a:spLocks noChangeArrowheads="1"/>
            </p:cNvSpPr>
            <p:nvPr/>
          </p:nvSpPr>
          <p:spPr bwMode="auto">
            <a:xfrm>
              <a:off x="4876"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97" name="Group 47"/>
          <p:cNvGrpSpPr/>
          <p:nvPr/>
        </p:nvGrpSpPr>
        <p:grpSpPr bwMode="auto">
          <a:xfrm>
            <a:off x="5410200" y="3826514"/>
            <a:ext cx="692150" cy="398463"/>
            <a:chOff x="2400" y="2416"/>
            <a:chExt cx="436" cy="251"/>
          </a:xfrm>
        </p:grpSpPr>
        <p:sp>
          <p:nvSpPr>
            <p:cNvPr id="199" name="Freeform 49"/>
            <p:cNvSpPr/>
            <p:nvPr/>
          </p:nvSpPr>
          <p:spPr bwMode="auto">
            <a:xfrm>
              <a:off x="2835" y="2496"/>
              <a:ext cx="1" cy="171"/>
            </a:xfrm>
            <a:custGeom>
              <a:avLst/>
              <a:gdLst>
                <a:gd name="T0" fmla="*/ 0 w 1"/>
                <a:gd name="T1" fmla="*/ 0 h 171"/>
                <a:gd name="T2" fmla="*/ 0 w 1"/>
                <a:gd name="T3" fmla="*/ 171 h 171"/>
                <a:gd name="T4" fmla="*/ 0 60000 65536"/>
                <a:gd name="T5" fmla="*/ 0 60000 65536"/>
                <a:gd name="T6" fmla="*/ 0 w 1"/>
                <a:gd name="T7" fmla="*/ 0 h 171"/>
                <a:gd name="T8" fmla="*/ 1 w 1"/>
                <a:gd name="T9" fmla="*/ 171 h 171"/>
              </a:gdLst>
              <a:ahLst/>
              <a:cxnLst>
                <a:cxn ang="T4">
                  <a:pos x="T0" y="T1"/>
                </a:cxn>
                <a:cxn ang="T5">
                  <a:pos x="T2" y="T3"/>
                </a:cxn>
              </a:cxnLst>
              <a:rect l="T6" t="T7" r="T8" b="T9"/>
              <a:pathLst>
                <a:path w="1" h="171">
                  <a:moveTo>
                    <a:pt x="0" y="0"/>
                  </a:moveTo>
                  <a:lnTo>
                    <a:pt x="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0" name="Text Box 50"/>
            <p:cNvSpPr txBox="1">
              <a:spLocks noChangeArrowheads="1"/>
            </p:cNvSpPr>
            <p:nvPr/>
          </p:nvSpPr>
          <p:spPr bwMode="auto">
            <a:xfrm>
              <a:off x="2400"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01" name="Group 51"/>
          <p:cNvGrpSpPr/>
          <p:nvPr/>
        </p:nvGrpSpPr>
        <p:grpSpPr bwMode="auto">
          <a:xfrm>
            <a:off x="7289800" y="3520123"/>
            <a:ext cx="787400" cy="738187"/>
            <a:chOff x="3584" y="2223"/>
            <a:chExt cx="496" cy="465"/>
          </a:xfrm>
        </p:grpSpPr>
        <p:sp>
          <p:nvSpPr>
            <p:cNvPr id="202" name="Freeform 52"/>
            <p:cNvSpPr/>
            <p:nvPr/>
          </p:nvSpPr>
          <p:spPr bwMode="auto">
            <a:xfrm>
              <a:off x="3584" y="2223"/>
              <a:ext cx="1" cy="459"/>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03" name="Line 53"/>
            <p:cNvSpPr>
              <a:spLocks noChangeShapeType="1"/>
            </p:cNvSpPr>
            <p:nvPr/>
          </p:nvSpPr>
          <p:spPr bwMode="auto">
            <a:xfrm>
              <a:off x="4080" y="2496"/>
              <a:ext cx="0" cy="192"/>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4" name="Text Box 54"/>
            <p:cNvSpPr txBox="1">
              <a:spLocks noChangeArrowheads="1"/>
            </p:cNvSpPr>
            <p:nvPr/>
          </p:nvSpPr>
          <p:spPr bwMode="auto">
            <a:xfrm>
              <a:off x="3648"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11" name="Group 61"/>
          <p:cNvGrpSpPr/>
          <p:nvPr/>
        </p:nvGrpSpPr>
        <p:grpSpPr bwMode="auto">
          <a:xfrm>
            <a:off x="3962400" y="4196398"/>
            <a:ext cx="1219200" cy="366712"/>
            <a:chOff x="1488" y="2649"/>
            <a:chExt cx="768" cy="231"/>
          </a:xfrm>
        </p:grpSpPr>
        <p:sp>
          <p:nvSpPr>
            <p:cNvPr id="212" name="Text Box 62"/>
            <p:cNvSpPr txBox="1">
              <a:spLocks noChangeArrowheads="1"/>
            </p:cNvSpPr>
            <p:nvPr/>
          </p:nvSpPr>
          <p:spPr bwMode="auto">
            <a:xfrm>
              <a:off x="1488" y="264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PD/</a:t>
              </a:r>
              <a:r>
                <a:rPr kumimoji="1" lang="en-US" altLang="zh-CN" sz="1800" b="1"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Progr</a:t>
              </a:r>
              <a:endPar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3" name="Line 63"/>
            <p:cNvSpPr>
              <a:spLocks noChangeShapeType="1"/>
            </p:cNvSpPr>
            <p:nvPr/>
          </p:nvSpPr>
          <p:spPr bwMode="auto">
            <a:xfrm>
              <a:off x="1539" y="2685"/>
              <a:ext cx="19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214" name="Group 64"/>
          <p:cNvGrpSpPr/>
          <p:nvPr/>
        </p:nvGrpSpPr>
        <p:grpSpPr bwMode="auto">
          <a:xfrm>
            <a:off x="5980893" y="2439051"/>
            <a:ext cx="2690813" cy="427038"/>
            <a:chOff x="2764" y="1123"/>
            <a:chExt cx="1695" cy="269"/>
          </a:xfrm>
        </p:grpSpPr>
        <p:grpSp>
          <p:nvGrpSpPr>
            <p:cNvPr id="215" name="Group 65"/>
            <p:cNvGrpSpPr/>
            <p:nvPr/>
          </p:nvGrpSpPr>
          <p:grpSpPr bwMode="auto">
            <a:xfrm>
              <a:off x="2817" y="1124"/>
              <a:ext cx="1642" cy="268"/>
              <a:chOff x="2817" y="1124"/>
              <a:chExt cx="1642" cy="268"/>
            </a:xfrm>
          </p:grpSpPr>
          <p:sp>
            <p:nvSpPr>
              <p:cNvPr id="217" name="Freeform 66"/>
              <p:cNvSpPr/>
              <p:nvPr/>
            </p:nvSpPr>
            <p:spPr bwMode="auto">
              <a:xfrm flipV="1">
                <a:off x="2817" y="1124"/>
                <a:ext cx="1642" cy="29"/>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18" name="Text Box 67"/>
              <p:cNvSpPr txBox="1">
                <a:spLocks noChangeArrowheads="1"/>
              </p:cNvSpPr>
              <p:nvPr/>
            </p:nvSpPr>
            <p:spPr bwMode="auto">
              <a:xfrm>
                <a:off x="2859" y="1159"/>
                <a:ext cx="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19" name="Line 68"/>
              <p:cNvSpPr>
                <a:spLocks noChangeShapeType="1"/>
              </p:cNvSpPr>
              <p:nvPr/>
            </p:nvSpPr>
            <p:spPr bwMode="auto">
              <a:xfrm>
                <a:off x="2891" y="1207"/>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16" name="Oval 69"/>
            <p:cNvSpPr>
              <a:spLocks noChangeArrowheads="1"/>
            </p:cNvSpPr>
            <p:nvPr/>
          </p:nvSpPr>
          <p:spPr bwMode="auto">
            <a:xfrm>
              <a:off x="2764" y="1123"/>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20" name="Group 70"/>
          <p:cNvGrpSpPr/>
          <p:nvPr/>
        </p:nvGrpSpPr>
        <p:grpSpPr bwMode="auto">
          <a:xfrm>
            <a:off x="5988050" y="2819400"/>
            <a:ext cx="903288" cy="1519873"/>
            <a:chOff x="2764" y="1372"/>
            <a:chExt cx="569" cy="1367"/>
          </a:xfrm>
        </p:grpSpPr>
        <p:grpSp>
          <p:nvGrpSpPr>
            <p:cNvPr id="221" name="Group 71"/>
            <p:cNvGrpSpPr/>
            <p:nvPr/>
          </p:nvGrpSpPr>
          <p:grpSpPr bwMode="auto">
            <a:xfrm>
              <a:off x="2814" y="1401"/>
              <a:ext cx="519" cy="1338"/>
              <a:chOff x="2814" y="1401"/>
              <a:chExt cx="519" cy="1338"/>
            </a:xfrm>
          </p:grpSpPr>
          <p:grpSp>
            <p:nvGrpSpPr>
              <p:cNvPr id="223" name="Group 72"/>
              <p:cNvGrpSpPr/>
              <p:nvPr/>
            </p:nvGrpSpPr>
            <p:grpSpPr bwMode="auto">
              <a:xfrm>
                <a:off x="2814" y="1401"/>
                <a:ext cx="519" cy="1338"/>
                <a:chOff x="2814" y="1401"/>
                <a:chExt cx="519" cy="1338"/>
              </a:xfrm>
            </p:grpSpPr>
            <p:sp>
              <p:nvSpPr>
                <p:cNvPr id="226" name="Freeform 73"/>
                <p:cNvSpPr/>
                <p:nvPr/>
              </p:nvSpPr>
              <p:spPr bwMode="auto">
                <a:xfrm>
                  <a:off x="2814" y="1401"/>
                  <a:ext cx="519" cy="3"/>
                </a:xfrm>
                <a:custGeom>
                  <a:avLst/>
                  <a:gdLst>
                    <a:gd name="T0" fmla="*/ 0 w 519"/>
                    <a:gd name="T1" fmla="*/ 3 h 3"/>
                    <a:gd name="T2" fmla="*/ 519 w 519"/>
                    <a:gd name="T3" fmla="*/ 0 h 3"/>
                    <a:gd name="T4" fmla="*/ 0 60000 65536"/>
                    <a:gd name="T5" fmla="*/ 0 60000 65536"/>
                    <a:gd name="T6" fmla="*/ 0 w 519"/>
                    <a:gd name="T7" fmla="*/ 0 h 3"/>
                    <a:gd name="T8" fmla="*/ 519 w 519"/>
                    <a:gd name="T9" fmla="*/ 3 h 3"/>
                  </a:gdLst>
                  <a:ahLst/>
                  <a:cxnLst>
                    <a:cxn ang="T4">
                      <a:pos x="T0" y="T1"/>
                    </a:cxn>
                    <a:cxn ang="T5">
                      <a:pos x="T2" y="T3"/>
                    </a:cxn>
                  </a:cxnLst>
                  <a:rect l="T6" t="T7" r="T8" b="T9"/>
                  <a:pathLst>
                    <a:path w="519" h="3">
                      <a:moveTo>
                        <a:pt x="0" y="3"/>
                      </a:moveTo>
                      <a:lnTo>
                        <a:pt x="51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27" name="Freeform 74"/>
                <p:cNvSpPr/>
                <p:nvPr/>
              </p:nvSpPr>
              <p:spPr bwMode="auto">
                <a:xfrm>
                  <a:off x="3324" y="1402"/>
                  <a:ext cx="2" cy="1337"/>
                </a:xfrm>
                <a:custGeom>
                  <a:avLst/>
                  <a:gdLst>
                    <a:gd name="T0" fmla="*/ 2 w 2"/>
                    <a:gd name="T1" fmla="*/ 0 h 1337"/>
                    <a:gd name="T2" fmla="*/ 0 w 2"/>
                    <a:gd name="T3" fmla="*/ 1337 h 1337"/>
                    <a:gd name="T4" fmla="*/ 0 60000 65536"/>
                    <a:gd name="T5" fmla="*/ 0 60000 65536"/>
                    <a:gd name="T6" fmla="*/ 0 w 2"/>
                    <a:gd name="T7" fmla="*/ 0 h 1337"/>
                    <a:gd name="T8" fmla="*/ 2 w 2"/>
                    <a:gd name="T9" fmla="*/ 1337 h 1337"/>
                  </a:gdLst>
                  <a:ahLst/>
                  <a:cxnLst>
                    <a:cxn ang="T4">
                      <a:pos x="T0" y="T1"/>
                    </a:cxn>
                    <a:cxn ang="T5">
                      <a:pos x="T2" y="T3"/>
                    </a:cxn>
                  </a:cxnLst>
                  <a:rect l="T6" t="T7" r="T8" b="T9"/>
                  <a:pathLst>
                    <a:path w="2" h="1337">
                      <a:moveTo>
                        <a:pt x="2" y="0"/>
                      </a:moveTo>
                      <a:lnTo>
                        <a:pt x="0" y="133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24" name="Text Box 75"/>
              <p:cNvSpPr txBox="1">
                <a:spLocks noChangeArrowheads="1"/>
              </p:cNvSpPr>
              <p:nvPr/>
            </p:nvSpPr>
            <p:spPr bwMode="auto">
              <a:xfrm>
                <a:off x="2844" y="1464"/>
                <a:ext cx="270"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25" name="Line 76"/>
              <p:cNvSpPr>
                <a:spLocks noChangeShapeType="1"/>
              </p:cNvSpPr>
              <p:nvPr/>
            </p:nvSpPr>
            <p:spPr bwMode="auto">
              <a:xfrm>
                <a:off x="2876" y="1490"/>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22" name="Oval 77"/>
            <p:cNvSpPr>
              <a:spLocks noChangeArrowheads="1"/>
            </p:cNvSpPr>
            <p:nvPr/>
          </p:nvSpPr>
          <p:spPr bwMode="auto">
            <a:xfrm>
              <a:off x="2764" y="1372"/>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28" name="Group 78"/>
          <p:cNvGrpSpPr/>
          <p:nvPr/>
        </p:nvGrpSpPr>
        <p:grpSpPr bwMode="auto">
          <a:xfrm>
            <a:off x="4876800" y="1286510"/>
            <a:ext cx="1109663" cy="1890713"/>
            <a:chOff x="2064" y="816"/>
            <a:chExt cx="699" cy="1191"/>
          </a:xfrm>
        </p:grpSpPr>
        <p:sp>
          <p:nvSpPr>
            <p:cNvPr id="229" name="Rectangle 79"/>
            <p:cNvSpPr>
              <a:spLocks noChangeArrowheads="1"/>
            </p:cNvSpPr>
            <p:nvPr/>
          </p:nvSpPr>
          <p:spPr bwMode="auto">
            <a:xfrm>
              <a:off x="2144" y="816"/>
              <a:ext cx="619" cy="11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0" name="Text Box 80"/>
            <p:cNvSpPr txBox="1">
              <a:spLocks noChangeArrowheads="1"/>
            </p:cNvSpPr>
            <p:nvPr/>
          </p:nvSpPr>
          <p:spPr bwMode="auto">
            <a:xfrm>
              <a:off x="2120" y="816"/>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G</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31" name="Text Box 81"/>
            <p:cNvSpPr txBox="1">
              <a:spLocks noChangeArrowheads="1"/>
            </p:cNvSpPr>
            <p:nvPr/>
          </p:nvSpPr>
          <p:spPr bwMode="auto">
            <a:xfrm>
              <a:off x="2120" y="14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C</a:t>
              </a:r>
            </a:p>
          </p:txBody>
        </p:sp>
        <p:sp>
          <p:nvSpPr>
            <p:cNvPr id="232" name="Text Box 82"/>
            <p:cNvSpPr txBox="1">
              <a:spLocks noChangeArrowheads="1"/>
            </p:cNvSpPr>
            <p:nvPr/>
          </p:nvSpPr>
          <p:spPr bwMode="auto">
            <a:xfrm>
              <a:off x="2120" y="15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a:t>
              </a:r>
            </a:p>
          </p:txBody>
        </p:sp>
        <p:sp>
          <p:nvSpPr>
            <p:cNvPr id="233" name="Text Box 83"/>
            <p:cNvSpPr txBox="1">
              <a:spLocks noChangeArrowheads="1"/>
            </p:cNvSpPr>
            <p:nvPr/>
          </p:nvSpPr>
          <p:spPr bwMode="auto">
            <a:xfrm>
              <a:off x="2120" y="17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p>
          </p:txBody>
        </p:sp>
        <p:sp>
          <p:nvSpPr>
            <p:cNvPr id="234" name="Oval 84"/>
            <p:cNvSpPr>
              <a:spLocks noChangeArrowheads="1"/>
            </p:cNvSpPr>
            <p:nvPr/>
          </p:nvSpPr>
          <p:spPr bwMode="auto">
            <a:xfrm>
              <a:off x="2064" y="1099"/>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35" name="Oval 85"/>
            <p:cNvSpPr>
              <a:spLocks noChangeArrowheads="1"/>
            </p:cNvSpPr>
            <p:nvPr/>
          </p:nvSpPr>
          <p:spPr bwMode="auto">
            <a:xfrm>
              <a:off x="2064" y="129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36" name="Group 86"/>
            <p:cNvGrpSpPr/>
            <p:nvPr/>
          </p:nvGrpSpPr>
          <p:grpSpPr bwMode="auto">
            <a:xfrm>
              <a:off x="2137" y="1205"/>
              <a:ext cx="340" cy="231"/>
              <a:chOff x="2137" y="1205"/>
              <a:chExt cx="340" cy="231"/>
            </a:xfrm>
          </p:grpSpPr>
          <p:sp>
            <p:nvSpPr>
              <p:cNvPr id="240" name="Text Box 87"/>
              <p:cNvSpPr txBox="1">
                <a:spLocks noChangeArrowheads="1"/>
              </p:cNvSpPr>
              <p:nvPr/>
            </p:nvSpPr>
            <p:spPr bwMode="auto">
              <a:xfrm>
                <a:off x="2137" y="120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G</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2B</a:t>
                </a:r>
              </a:p>
            </p:txBody>
          </p:sp>
          <p:sp>
            <p:nvSpPr>
              <p:cNvPr id="241" name="Freeform 88"/>
              <p:cNvSpPr/>
              <p:nvPr/>
            </p:nvSpPr>
            <p:spPr bwMode="auto">
              <a:xfrm>
                <a:off x="2184" y="1255"/>
                <a:ext cx="120" cy="1"/>
              </a:xfrm>
              <a:custGeom>
                <a:avLst/>
                <a:gdLst>
                  <a:gd name="T0" fmla="*/ 0 w 207"/>
                  <a:gd name="T1" fmla="*/ 0 h 1"/>
                  <a:gd name="T2" fmla="*/ 8 w 207"/>
                  <a:gd name="T3" fmla="*/ 0 h 1"/>
                  <a:gd name="T4" fmla="*/ 0 60000 65536"/>
                  <a:gd name="T5" fmla="*/ 0 60000 65536"/>
                  <a:gd name="T6" fmla="*/ 0 w 207"/>
                  <a:gd name="T7" fmla="*/ 0 h 1"/>
                  <a:gd name="T8" fmla="*/ 207 w 207"/>
                  <a:gd name="T9" fmla="*/ 1 h 1"/>
                </a:gdLst>
                <a:ahLst/>
                <a:cxnLst>
                  <a:cxn ang="T4">
                    <a:pos x="T0" y="T1"/>
                  </a:cxn>
                  <a:cxn ang="T5">
                    <a:pos x="T2" y="T3"/>
                  </a:cxn>
                </a:cxnLst>
                <a:rect l="T6" t="T7" r="T8" b="T9"/>
                <a:pathLst>
                  <a:path w="207" h="1">
                    <a:moveTo>
                      <a:pt x="0" y="0"/>
                    </a:moveTo>
                    <a:lnTo>
                      <a:pt x="207"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37" name="Group 89"/>
            <p:cNvGrpSpPr/>
            <p:nvPr/>
          </p:nvGrpSpPr>
          <p:grpSpPr bwMode="auto">
            <a:xfrm>
              <a:off x="2132" y="1004"/>
              <a:ext cx="345" cy="231"/>
              <a:chOff x="2132" y="1004"/>
              <a:chExt cx="345" cy="231"/>
            </a:xfrm>
          </p:grpSpPr>
          <p:sp>
            <p:nvSpPr>
              <p:cNvPr id="238" name="Text Box 90"/>
              <p:cNvSpPr txBox="1">
                <a:spLocks noChangeArrowheads="1"/>
              </p:cNvSpPr>
              <p:nvPr/>
            </p:nvSpPr>
            <p:spPr bwMode="auto">
              <a:xfrm>
                <a:off x="2132" y="1004"/>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G</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a:t>
                </a:r>
              </a:p>
            </p:txBody>
          </p:sp>
          <p:sp>
            <p:nvSpPr>
              <p:cNvPr id="239" name="Freeform 91"/>
              <p:cNvSpPr/>
              <p:nvPr/>
            </p:nvSpPr>
            <p:spPr bwMode="auto">
              <a:xfrm>
                <a:off x="2184" y="1051"/>
                <a:ext cx="120" cy="1"/>
              </a:xfrm>
              <a:custGeom>
                <a:avLst/>
                <a:gdLst>
                  <a:gd name="T0" fmla="*/ 0 w 204"/>
                  <a:gd name="T1" fmla="*/ 0 h 1"/>
                  <a:gd name="T2" fmla="*/ 9 w 204"/>
                  <a:gd name="T3" fmla="*/ 0 h 1"/>
                  <a:gd name="T4" fmla="*/ 0 60000 65536"/>
                  <a:gd name="T5" fmla="*/ 0 60000 65536"/>
                  <a:gd name="T6" fmla="*/ 0 w 204"/>
                  <a:gd name="T7" fmla="*/ 0 h 1"/>
                  <a:gd name="T8" fmla="*/ 204 w 204"/>
                  <a:gd name="T9" fmla="*/ 1 h 1"/>
                </a:gdLst>
                <a:ahLst/>
                <a:cxnLst>
                  <a:cxn ang="T4">
                    <a:pos x="T0" y="T1"/>
                  </a:cxn>
                  <a:cxn ang="T5">
                    <a:pos x="T2" y="T3"/>
                  </a:cxn>
                </a:cxnLst>
                <a:rect l="T6" t="T7" r="T8" b="T9"/>
                <a:pathLst>
                  <a:path w="204" h="1">
                    <a:moveTo>
                      <a:pt x="0" y="0"/>
                    </a:moveTo>
                    <a:lnTo>
                      <a:pt x="204"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nvGrpSpPr>
          <p:cNvPr id="242" name="Group 92"/>
          <p:cNvGrpSpPr/>
          <p:nvPr/>
        </p:nvGrpSpPr>
        <p:grpSpPr bwMode="auto">
          <a:xfrm>
            <a:off x="3810000" y="5329880"/>
            <a:ext cx="6737350" cy="576263"/>
            <a:chOff x="1392" y="3363"/>
            <a:chExt cx="4244" cy="363"/>
          </a:xfrm>
        </p:grpSpPr>
        <p:sp>
          <p:nvSpPr>
            <p:cNvPr id="244" name="Line 94"/>
            <p:cNvSpPr>
              <a:spLocks noChangeShapeType="1"/>
            </p:cNvSpPr>
            <p:nvPr/>
          </p:nvSpPr>
          <p:spPr bwMode="auto">
            <a:xfrm>
              <a:off x="1392" y="3725"/>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5" name="Line 95"/>
            <p:cNvSpPr>
              <a:spLocks noChangeShapeType="1"/>
            </p:cNvSpPr>
            <p:nvPr/>
          </p:nvSpPr>
          <p:spPr bwMode="auto">
            <a:xfrm>
              <a:off x="1392" y="3363"/>
              <a:ext cx="4235" cy="1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8" name="Text Box 98"/>
            <p:cNvSpPr txBox="1">
              <a:spLocks noChangeArrowheads="1"/>
            </p:cNvSpPr>
            <p:nvPr/>
          </p:nvSpPr>
          <p:spPr bwMode="auto">
            <a:xfrm>
              <a:off x="1516" y="3440"/>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49" name="Group 99"/>
          <p:cNvGrpSpPr/>
          <p:nvPr/>
        </p:nvGrpSpPr>
        <p:grpSpPr bwMode="auto">
          <a:xfrm>
            <a:off x="2133600" y="1286510"/>
            <a:ext cx="1681163" cy="5257800"/>
            <a:chOff x="336" y="816"/>
            <a:chExt cx="1059" cy="3312"/>
          </a:xfrm>
        </p:grpSpPr>
        <p:sp>
          <p:nvSpPr>
            <p:cNvPr id="250" name="Rectangle 100"/>
            <p:cNvSpPr>
              <a:spLocks noChangeArrowheads="1"/>
            </p:cNvSpPr>
            <p:nvPr/>
          </p:nvSpPr>
          <p:spPr bwMode="auto">
            <a:xfrm>
              <a:off x="344" y="816"/>
              <a:ext cx="1051" cy="331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1" name="Freeform 101"/>
            <p:cNvSpPr/>
            <p:nvPr/>
          </p:nvSpPr>
          <p:spPr bwMode="auto">
            <a:xfrm>
              <a:off x="368" y="1425"/>
              <a:ext cx="474" cy="1"/>
            </a:xfrm>
            <a:custGeom>
              <a:avLst/>
              <a:gdLst>
                <a:gd name="T0" fmla="*/ 0 w 474"/>
                <a:gd name="T1" fmla="*/ 0 h 1"/>
                <a:gd name="T2" fmla="*/ 474 w 474"/>
                <a:gd name="T3" fmla="*/ 0 h 1"/>
                <a:gd name="T4" fmla="*/ 0 60000 65536"/>
                <a:gd name="T5" fmla="*/ 0 60000 65536"/>
                <a:gd name="T6" fmla="*/ 0 w 474"/>
                <a:gd name="T7" fmla="*/ 0 h 1"/>
                <a:gd name="T8" fmla="*/ 474 w 474"/>
                <a:gd name="T9" fmla="*/ 1 h 1"/>
              </a:gdLst>
              <a:ahLst/>
              <a:cxnLst>
                <a:cxn ang="T4">
                  <a:pos x="T0" y="T1"/>
                </a:cxn>
                <a:cxn ang="T5">
                  <a:pos x="T2" y="T3"/>
                </a:cxn>
              </a:cxnLst>
              <a:rect l="T6" t="T7" r="T8" b="T9"/>
              <a:pathLst>
                <a:path w="474" h="1">
                  <a:moveTo>
                    <a:pt x="0" y="0"/>
                  </a:moveTo>
                  <a:lnTo>
                    <a:pt x="47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52" name="Text Box 102"/>
            <p:cNvSpPr txBox="1">
              <a:spLocks noChangeArrowheads="1"/>
            </p:cNvSpPr>
            <p:nvPr/>
          </p:nvSpPr>
          <p:spPr bwMode="auto">
            <a:xfrm>
              <a:off x="336" y="1392"/>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MREQ</a:t>
              </a:r>
            </a:p>
          </p:txBody>
        </p:sp>
        <p:sp>
          <p:nvSpPr>
            <p:cNvPr id="254" name="Text Box 104"/>
            <p:cNvSpPr txBox="1">
              <a:spLocks noChangeArrowheads="1"/>
            </p:cNvSpPr>
            <p:nvPr/>
          </p:nvSpPr>
          <p:spPr bwMode="auto">
            <a:xfrm>
              <a:off x="1008" y="100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15</a:t>
              </a:r>
            </a:p>
          </p:txBody>
        </p:sp>
        <p:sp>
          <p:nvSpPr>
            <p:cNvPr id="255" name="Text Box 105"/>
            <p:cNvSpPr txBox="1">
              <a:spLocks noChangeArrowheads="1"/>
            </p:cNvSpPr>
            <p:nvPr/>
          </p:nvSpPr>
          <p:spPr bwMode="auto">
            <a:xfrm>
              <a:off x="1008" y="1342"/>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14</a:t>
              </a:r>
            </a:p>
          </p:txBody>
        </p:sp>
        <p:sp>
          <p:nvSpPr>
            <p:cNvPr id="256" name="Text Box 106"/>
            <p:cNvSpPr txBox="1">
              <a:spLocks noChangeArrowheads="1"/>
            </p:cNvSpPr>
            <p:nvPr/>
          </p:nvSpPr>
          <p:spPr bwMode="auto">
            <a:xfrm>
              <a:off x="1008" y="1534"/>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13</a:t>
              </a:r>
            </a:p>
          </p:txBody>
        </p:sp>
        <p:sp>
          <p:nvSpPr>
            <p:cNvPr id="257" name="Text Box 107"/>
            <p:cNvSpPr txBox="1">
              <a:spLocks noChangeArrowheads="1"/>
            </p:cNvSpPr>
            <p:nvPr/>
          </p:nvSpPr>
          <p:spPr bwMode="auto">
            <a:xfrm>
              <a:off x="1008" y="1726"/>
              <a:ext cx="3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12</a:t>
              </a:r>
            </a:p>
          </p:txBody>
        </p:sp>
        <p:sp>
          <p:nvSpPr>
            <p:cNvPr id="259" name="Text Box 109"/>
            <p:cNvSpPr txBox="1">
              <a:spLocks noChangeArrowheads="1"/>
            </p:cNvSpPr>
            <p:nvPr/>
          </p:nvSpPr>
          <p:spPr bwMode="auto">
            <a:xfrm>
              <a:off x="1008" y="2088"/>
              <a:ext cx="31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11</a:t>
              </a:r>
            </a:p>
          </p:txBody>
        </p:sp>
        <p:sp>
          <p:nvSpPr>
            <p:cNvPr id="260" name="Text Box 110"/>
            <p:cNvSpPr txBox="1">
              <a:spLocks noChangeArrowheads="1"/>
            </p:cNvSpPr>
            <p:nvPr/>
          </p:nvSpPr>
          <p:spPr bwMode="auto">
            <a:xfrm>
              <a:off x="1008" y="236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1" name="Text Box 111"/>
            <p:cNvSpPr txBox="1">
              <a:spLocks noChangeArrowheads="1"/>
            </p:cNvSpPr>
            <p:nvPr/>
          </p:nvSpPr>
          <p:spPr bwMode="auto">
            <a:xfrm>
              <a:off x="1030" y="2251"/>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63" name="Text Box 113"/>
            <p:cNvSpPr txBox="1">
              <a:spLocks noChangeArrowheads="1"/>
            </p:cNvSpPr>
            <p:nvPr/>
          </p:nvSpPr>
          <p:spPr bwMode="auto">
            <a:xfrm>
              <a:off x="1056" y="3192"/>
              <a:ext cx="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D</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7</a:t>
              </a:r>
            </a:p>
          </p:txBody>
        </p:sp>
        <p:sp>
          <p:nvSpPr>
            <p:cNvPr id="265" name="Text Box 115"/>
            <p:cNvSpPr txBox="1">
              <a:spLocks noChangeArrowheads="1"/>
            </p:cNvSpPr>
            <p:nvPr/>
          </p:nvSpPr>
          <p:spPr bwMode="auto">
            <a:xfrm>
              <a:off x="1056" y="3576"/>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D</a:t>
              </a:r>
              <a:r>
                <a:rPr kumimoji="1" lang="en-US" altLang="zh-CN" sz="1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6" name="Text Box 116"/>
            <p:cNvSpPr txBox="1">
              <a:spLocks noChangeArrowheads="1"/>
            </p:cNvSpPr>
            <p:nvPr/>
          </p:nvSpPr>
          <p:spPr bwMode="auto">
            <a:xfrm>
              <a:off x="1008" y="3792"/>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WR</a:t>
              </a:r>
            </a:p>
          </p:txBody>
        </p:sp>
        <p:sp>
          <p:nvSpPr>
            <p:cNvPr id="267" name="Freeform 117"/>
            <p:cNvSpPr/>
            <p:nvPr/>
          </p:nvSpPr>
          <p:spPr bwMode="auto">
            <a:xfrm>
              <a:off x="1056" y="3834"/>
              <a:ext cx="243" cy="1"/>
            </a:xfrm>
            <a:custGeom>
              <a:avLst/>
              <a:gdLst>
                <a:gd name="T0" fmla="*/ 0 w 243"/>
                <a:gd name="T1" fmla="*/ 1 h 1"/>
                <a:gd name="T2" fmla="*/ 243 w 243"/>
                <a:gd name="T3" fmla="*/ 0 h 1"/>
                <a:gd name="T4" fmla="*/ 0 60000 65536"/>
                <a:gd name="T5" fmla="*/ 0 60000 65536"/>
                <a:gd name="T6" fmla="*/ 0 w 243"/>
                <a:gd name="T7" fmla="*/ 0 h 1"/>
                <a:gd name="T8" fmla="*/ 243 w 243"/>
                <a:gd name="T9" fmla="*/ 1 h 1"/>
              </a:gdLst>
              <a:ahLst/>
              <a:cxnLst>
                <a:cxn ang="T4">
                  <a:pos x="T0" y="T1"/>
                </a:cxn>
                <a:cxn ang="T5">
                  <a:pos x="T2" y="T3"/>
                </a:cxn>
              </a:cxnLst>
              <a:rect l="T6" t="T7" r="T8" b="T9"/>
              <a:pathLst>
                <a:path w="243" h="1">
                  <a:moveTo>
                    <a:pt x="0" y="1"/>
                  </a:moveTo>
                  <a:lnTo>
                    <a:pt x="24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68" name="Group 118"/>
          <p:cNvGrpSpPr/>
          <p:nvPr/>
        </p:nvGrpSpPr>
        <p:grpSpPr bwMode="auto">
          <a:xfrm>
            <a:off x="9272588" y="4744085"/>
            <a:ext cx="711200" cy="1162050"/>
            <a:chOff x="4833" y="2994"/>
            <a:chExt cx="448" cy="732"/>
          </a:xfrm>
        </p:grpSpPr>
        <p:sp>
          <p:nvSpPr>
            <p:cNvPr id="269" name="Freeform 119"/>
            <p:cNvSpPr/>
            <p:nvPr/>
          </p:nvSpPr>
          <p:spPr bwMode="auto">
            <a:xfrm>
              <a:off x="4833" y="2994"/>
              <a:ext cx="1" cy="386"/>
            </a:xfrm>
            <a:custGeom>
              <a:avLst/>
              <a:gdLst>
                <a:gd name="T0" fmla="*/ 0 w 1"/>
                <a:gd name="T1" fmla="*/ 0 h 510"/>
                <a:gd name="T2" fmla="*/ 1 w 1"/>
                <a:gd name="T3" fmla="*/ 510 h 510"/>
                <a:gd name="T4" fmla="*/ 0 60000 65536"/>
                <a:gd name="T5" fmla="*/ 0 60000 65536"/>
                <a:gd name="T6" fmla="*/ 0 w 1"/>
                <a:gd name="T7" fmla="*/ 0 h 510"/>
                <a:gd name="T8" fmla="*/ 1 w 1"/>
                <a:gd name="T9" fmla="*/ 510 h 510"/>
              </a:gdLst>
              <a:ahLst/>
              <a:cxnLst>
                <a:cxn ang="T4">
                  <a:pos x="T0" y="T1"/>
                </a:cxn>
                <a:cxn ang="T5">
                  <a:pos x="T2" y="T3"/>
                </a:cxn>
              </a:cxnLst>
              <a:rect l="T6" t="T7" r="T8" b="T9"/>
              <a:pathLst>
                <a:path w="1" h="510">
                  <a:moveTo>
                    <a:pt x="0" y="0"/>
                  </a:moveTo>
                  <a:lnTo>
                    <a:pt x="1" y="51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0" name="Freeform 120"/>
            <p:cNvSpPr/>
            <p:nvPr/>
          </p:nvSpPr>
          <p:spPr bwMode="auto">
            <a:xfrm>
              <a:off x="5280" y="3000"/>
              <a:ext cx="1" cy="726"/>
            </a:xfrm>
            <a:custGeom>
              <a:avLst/>
              <a:gdLst>
                <a:gd name="T0" fmla="*/ 0 w 1"/>
                <a:gd name="T1" fmla="*/ 0 h 726"/>
                <a:gd name="T2" fmla="*/ 0 w 1"/>
                <a:gd name="T3" fmla="*/ 726 h 726"/>
                <a:gd name="T4" fmla="*/ 0 60000 65536"/>
                <a:gd name="T5" fmla="*/ 0 60000 65536"/>
                <a:gd name="T6" fmla="*/ 0 w 1"/>
                <a:gd name="T7" fmla="*/ 0 h 726"/>
                <a:gd name="T8" fmla="*/ 1 w 1"/>
                <a:gd name="T9" fmla="*/ 726 h 726"/>
              </a:gdLst>
              <a:ahLst/>
              <a:cxnLst>
                <a:cxn ang="T4">
                  <a:pos x="T0" y="T1"/>
                </a:cxn>
                <a:cxn ang="T5">
                  <a:pos x="T2" y="T3"/>
                </a:cxn>
              </a:cxnLst>
              <a:rect l="T6" t="T7" r="T8" b="T9"/>
              <a:pathLst>
                <a:path w="1" h="726">
                  <a:moveTo>
                    <a:pt x="0" y="0"/>
                  </a:moveTo>
                  <a:lnTo>
                    <a:pt x="0" y="726"/>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1" name="Text Box 121"/>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72" name="Group 122"/>
          <p:cNvGrpSpPr/>
          <p:nvPr/>
        </p:nvGrpSpPr>
        <p:grpSpPr bwMode="auto">
          <a:xfrm>
            <a:off x="7289796" y="4607560"/>
            <a:ext cx="539750" cy="730250"/>
            <a:chOff x="3584" y="2908"/>
            <a:chExt cx="340" cy="460"/>
          </a:xfrm>
        </p:grpSpPr>
        <p:sp>
          <p:nvSpPr>
            <p:cNvPr id="273" name="Freeform 123"/>
            <p:cNvSpPr/>
            <p:nvPr/>
          </p:nvSpPr>
          <p:spPr bwMode="auto">
            <a:xfrm>
              <a:off x="3584" y="2994"/>
              <a:ext cx="1" cy="374"/>
            </a:xfrm>
            <a:custGeom>
              <a:avLst/>
              <a:gdLst>
                <a:gd name="T0" fmla="*/ 0 w 1"/>
                <a:gd name="T1" fmla="*/ 0 h 150"/>
                <a:gd name="T2" fmla="*/ 1 w 1"/>
                <a:gd name="T3" fmla="*/ 150 h 150"/>
                <a:gd name="T4" fmla="*/ 0 60000 65536"/>
                <a:gd name="T5" fmla="*/ 0 60000 65536"/>
                <a:gd name="T6" fmla="*/ 0 w 1"/>
                <a:gd name="T7" fmla="*/ 0 h 150"/>
                <a:gd name="T8" fmla="*/ 1 w 1"/>
                <a:gd name="T9" fmla="*/ 150 h 150"/>
              </a:gdLst>
              <a:ahLst/>
              <a:cxnLst>
                <a:cxn ang="T4">
                  <a:pos x="T0" y="T1"/>
                </a:cxn>
                <a:cxn ang="T5">
                  <a:pos x="T2" y="T3"/>
                </a:cxn>
              </a:cxnLst>
              <a:rect l="T6" t="T7" r="T8" b="T9"/>
              <a:pathLst>
                <a:path w="1" h="150">
                  <a:moveTo>
                    <a:pt x="0" y="0"/>
                  </a:moveTo>
                  <a:lnTo>
                    <a:pt x="1" y="15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5" name="Text Box 125"/>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76" name="Group 126"/>
          <p:cNvGrpSpPr/>
          <p:nvPr/>
        </p:nvGrpSpPr>
        <p:grpSpPr bwMode="auto">
          <a:xfrm>
            <a:off x="5257800" y="4607560"/>
            <a:ext cx="844550" cy="1270000"/>
            <a:chOff x="2304" y="2908"/>
            <a:chExt cx="532" cy="800"/>
          </a:xfrm>
        </p:grpSpPr>
        <p:sp>
          <p:nvSpPr>
            <p:cNvPr id="277" name="Line 127"/>
            <p:cNvSpPr>
              <a:spLocks noChangeShapeType="1"/>
            </p:cNvSpPr>
            <p:nvPr/>
          </p:nvSpPr>
          <p:spPr bwMode="auto">
            <a:xfrm>
              <a:off x="2304" y="2976"/>
              <a:ext cx="0" cy="39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8" name="Text Box 128"/>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9" name="Freeform 129"/>
            <p:cNvSpPr/>
            <p:nvPr/>
          </p:nvSpPr>
          <p:spPr bwMode="auto">
            <a:xfrm>
              <a:off x="2835" y="2976"/>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82" name="Group 132"/>
          <p:cNvGrpSpPr/>
          <p:nvPr/>
        </p:nvGrpSpPr>
        <p:grpSpPr bwMode="auto">
          <a:xfrm>
            <a:off x="3810000" y="3529648"/>
            <a:ext cx="6396038" cy="412750"/>
            <a:chOff x="1392" y="2229"/>
            <a:chExt cx="4029" cy="260"/>
          </a:xfrm>
        </p:grpSpPr>
        <p:sp>
          <p:nvSpPr>
            <p:cNvPr id="283" name="Freeform 133"/>
            <p:cNvSpPr/>
            <p:nvPr/>
          </p:nvSpPr>
          <p:spPr bwMode="auto">
            <a:xfrm>
              <a:off x="1395" y="2229"/>
              <a:ext cx="4026" cy="5"/>
            </a:xfrm>
            <a:custGeom>
              <a:avLst/>
              <a:gdLst>
                <a:gd name="T0" fmla="*/ 0 w 4026"/>
                <a:gd name="T1" fmla="*/ 0 h 5"/>
                <a:gd name="T2" fmla="*/ 4026 w 4026"/>
                <a:gd name="T3" fmla="*/ 5 h 5"/>
                <a:gd name="T4" fmla="*/ 0 60000 65536"/>
                <a:gd name="T5" fmla="*/ 0 60000 65536"/>
                <a:gd name="T6" fmla="*/ 0 w 4026"/>
                <a:gd name="T7" fmla="*/ 0 h 5"/>
                <a:gd name="T8" fmla="*/ 4026 w 4026"/>
                <a:gd name="T9" fmla="*/ 5 h 5"/>
              </a:gdLst>
              <a:ahLst/>
              <a:cxnLst>
                <a:cxn ang="T4">
                  <a:pos x="T0" y="T1"/>
                </a:cxn>
                <a:cxn ang="T5">
                  <a:pos x="T2" y="T3"/>
                </a:cxn>
              </a:cxnLst>
              <a:rect l="T6" t="T7" r="T8" b="T9"/>
              <a:pathLst>
                <a:path w="4026" h="5">
                  <a:moveTo>
                    <a:pt x="0" y="0"/>
                  </a:moveTo>
                  <a:lnTo>
                    <a:pt x="4026" y="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84" name="Line 134"/>
            <p:cNvSpPr>
              <a:spLocks noChangeShapeType="1"/>
            </p:cNvSpPr>
            <p:nvPr/>
          </p:nvSpPr>
          <p:spPr bwMode="auto">
            <a:xfrm>
              <a:off x="1392" y="2488"/>
              <a:ext cx="402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85" name="Text Box 135"/>
            <p:cNvSpPr txBox="1">
              <a:spLocks noChangeArrowheads="1"/>
            </p:cNvSpPr>
            <p:nvPr/>
          </p:nvSpPr>
          <p:spPr bwMode="auto">
            <a:xfrm>
              <a:off x="1516" y="227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87" name="Group 138"/>
          <p:cNvGrpSpPr/>
          <p:nvPr/>
        </p:nvGrpSpPr>
        <p:grpSpPr bwMode="auto">
          <a:xfrm>
            <a:off x="5260975" y="4607560"/>
            <a:ext cx="850900" cy="1308100"/>
            <a:chOff x="2306" y="2908"/>
            <a:chExt cx="536" cy="824"/>
          </a:xfrm>
        </p:grpSpPr>
        <p:sp>
          <p:nvSpPr>
            <p:cNvPr id="288" name="Freeform 139"/>
            <p:cNvSpPr/>
            <p:nvPr/>
          </p:nvSpPr>
          <p:spPr bwMode="auto">
            <a:xfrm>
              <a:off x="2306" y="2975"/>
              <a:ext cx="3" cy="401"/>
            </a:xfrm>
            <a:custGeom>
              <a:avLst/>
              <a:gdLst>
                <a:gd name="T0" fmla="*/ 3 w 3"/>
                <a:gd name="T1" fmla="*/ 0 h 195"/>
                <a:gd name="T2" fmla="*/ 0 w 3"/>
                <a:gd name="T3" fmla="*/ 195 h 195"/>
                <a:gd name="T4" fmla="*/ 0 60000 65536"/>
                <a:gd name="T5" fmla="*/ 0 60000 65536"/>
                <a:gd name="T6" fmla="*/ 0 w 3"/>
                <a:gd name="T7" fmla="*/ 0 h 195"/>
                <a:gd name="T8" fmla="*/ 3 w 3"/>
                <a:gd name="T9" fmla="*/ 195 h 195"/>
              </a:gdLst>
              <a:ahLst/>
              <a:cxnLst>
                <a:cxn ang="T4">
                  <a:pos x="T0" y="T1"/>
                </a:cxn>
                <a:cxn ang="T5">
                  <a:pos x="T2" y="T3"/>
                </a:cxn>
              </a:cxnLst>
              <a:rect l="T6" t="T7" r="T8" b="T9"/>
              <a:pathLst>
                <a:path w="3" h="195">
                  <a:moveTo>
                    <a:pt x="3" y="0"/>
                  </a:moveTo>
                  <a:lnTo>
                    <a:pt x="0" y="195"/>
                  </a:lnTo>
                </a:path>
              </a:pathLst>
            </a:custGeom>
            <a:noFill/>
            <a:ln w="57150">
              <a:solidFill>
                <a:srgbClr val="0000FF"/>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89" name="Text Box 140"/>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p>
          </p:txBody>
        </p:sp>
        <p:sp>
          <p:nvSpPr>
            <p:cNvPr id="290" name="Freeform 141"/>
            <p:cNvSpPr/>
            <p:nvPr/>
          </p:nvSpPr>
          <p:spPr bwMode="auto">
            <a:xfrm>
              <a:off x="2841" y="2979"/>
              <a:ext cx="1" cy="753"/>
            </a:xfrm>
            <a:custGeom>
              <a:avLst/>
              <a:gdLst>
                <a:gd name="T0" fmla="*/ 0 w 1"/>
                <a:gd name="T1" fmla="*/ 0 h 753"/>
                <a:gd name="T2" fmla="*/ 0 w 1"/>
                <a:gd name="T3" fmla="*/ 753 h 753"/>
                <a:gd name="T4" fmla="*/ 0 60000 65536"/>
                <a:gd name="T5" fmla="*/ 0 60000 65536"/>
                <a:gd name="T6" fmla="*/ 0 w 1"/>
                <a:gd name="T7" fmla="*/ 0 h 753"/>
                <a:gd name="T8" fmla="*/ 1 w 1"/>
                <a:gd name="T9" fmla="*/ 753 h 753"/>
              </a:gdLst>
              <a:ahLst/>
              <a:cxnLst>
                <a:cxn ang="T4">
                  <a:pos x="T0" y="T1"/>
                </a:cxn>
                <a:cxn ang="T5">
                  <a:pos x="T2" y="T3"/>
                </a:cxn>
              </a:cxnLst>
              <a:rect l="T6" t="T7" r="T8" b="T9"/>
              <a:pathLst>
                <a:path w="1" h="753">
                  <a:moveTo>
                    <a:pt x="0" y="0"/>
                  </a:moveTo>
                  <a:lnTo>
                    <a:pt x="0" y="753"/>
                  </a:lnTo>
                </a:path>
              </a:pathLst>
            </a:custGeom>
            <a:noFill/>
            <a:ln w="57150">
              <a:solidFill>
                <a:srgbClr val="0000FF"/>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291" name="Group 142"/>
          <p:cNvGrpSpPr/>
          <p:nvPr/>
        </p:nvGrpSpPr>
        <p:grpSpPr bwMode="auto">
          <a:xfrm>
            <a:off x="7290647" y="4607559"/>
            <a:ext cx="539750" cy="750888"/>
            <a:chOff x="3584" y="2908"/>
            <a:chExt cx="340" cy="473"/>
          </a:xfrm>
        </p:grpSpPr>
        <p:sp>
          <p:nvSpPr>
            <p:cNvPr id="292" name="Freeform 143"/>
            <p:cNvSpPr/>
            <p:nvPr/>
          </p:nvSpPr>
          <p:spPr bwMode="auto">
            <a:xfrm>
              <a:off x="3584" y="2980"/>
              <a:ext cx="1" cy="401"/>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93" name="Text Box 144"/>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p>
          </p:txBody>
        </p:sp>
      </p:grpSp>
      <p:grpSp>
        <p:nvGrpSpPr>
          <p:cNvPr id="295" name="Group 146"/>
          <p:cNvGrpSpPr/>
          <p:nvPr/>
        </p:nvGrpSpPr>
        <p:grpSpPr bwMode="auto">
          <a:xfrm>
            <a:off x="9272599" y="4753610"/>
            <a:ext cx="711201" cy="1162050"/>
            <a:chOff x="4833" y="3000"/>
            <a:chExt cx="448" cy="732"/>
          </a:xfrm>
        </p:grpSpPr>
        <p:sp>
          <p:nvSpPr>
            <p:cNvPr id="296" name="Freeform 147"/>
            <p:cNvSpPr/>
            <p:nvPr/>
          </p:nvSpPr>
          <p:spPr bwMode="auto">
            <a:xfrm>
              <a:off x="4833" y="3006"/>
              <a:ext cx="29" cy="383"/>
            </a:xfrm>
            <a:custGeom>
              <a:avLst/>
              <a:gdLst>
                <a:gd name="T0" fmla="*/ 0 w 1"/>
                <a:gd name="T1" fmla="*/ 0 h 519"/>
                <a:gd name="T2" fmla="*/ 0 w 1"/>
                <a:gd name="T3" fmla="*/ 519 h 519"/>
                <a:gd name="T4" fmla="*/ 0 60000 65536"/>
                <a:gd name="T5" fmla="*/ 0 60000 65536"/>
                <a:gd name="T6" fmla="*/ 0 w 1"/>
                <a:gd name="T7" fmla="*/ 0 h 519"/>
                <a:gd name="T8" fmla="*/ 1 w 1"/>
                <a:gd name="T9" fmla="*/ 519 h 519"/>
              </a:gdLst>
              <a:ahLst/>
              <a:cxnLst>
                <a:cxn ang="T4">
                  <a:pos x="T0" y="T1"/>
                </a:cxn>
                <a:cxn ang="T5">
                  <a:pos x="T2" y="T3"/>
                </a:cxn>
              </a:cxnLst>
              <a:rect l="T6" t="T7" r="T8" b="T9"/>
              <a:pathLst>
                <a:path w="1" h="519">
                  <a:moveTo>
                    <a:pt x="0" y="0"/>
                  </a:moveTo>
                  <a:lnTo>
                    <a:pt x="0" y="519"/>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97" name="Text Box 148"/>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p>
          </p:txBody>
        </p:sp>
        <p:sp>
          <p:nvSpPr>
            <p:cNvPr id="298" name="Freeform 149"/>
            <p:cNvSpPr/>
            <p:nvPr/>
          </p:nvSpPr>
          <p:spPr bwMode="auto">
            <a:xfrm>
              <a:off x="5280" y="3000"/>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299" name="Freeform 66">
            <a:extLst>
              <a:ext uri="{FF2B5EF4-FFF2-40B4-BE49-F238E27FC236}">
                <a16:creationId xmlns:a16="http://schemas.microsoft.com/office/drawing/2014/main" id="{1E2BAE8A-F4D2-453A-8D0D-97148BB0B074}"/>
              </a:ext>
            </a:extLst>
          </p:cNvPr>
          <p:cNvSpPr/>
          <p:nvPr/>
        </p:nvSpPr>
        <p:spPr bwMode="auto">
          <a:xfrm>
            <a:off x="8212918" y="4362232"/>
            <a:ext cx="440529" cy="45719"/>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00" name="Line 33">
            <a:extLst>
              <a:ext uri="{FF2B5EF4-FFF2-40B4-BE49-F238E27FC236}">
                <a16:creationId xmlns:a16="http://schemas.microsoft.com/office/drawing/2014/main" id="{8E403538-1262-41C9-9E40-30A7DC3B821B}"/>
              </a:ext>
            </a:extLst>
          </p:cNvPr>
          <p:cNvSpPr>
            <a:spLocks noChangeShapeType="1"/>
          </p:cNvSpPr>
          <p:nvPr/>
        </p:nvSpPr>
        <p:spPr bwMode="auto">
          <a:xfrm>
            <a:off x="8653447" y="2486681"/>
            <a:ext cx="7938" cy="1885076"/>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301" name="Group 64">
            <a:extLst>
              <a:ext uri="{FF2B5EF4-FFF2-40B4-BE49-F238E27FC236}">
                <a16:creationId xmlns:a16="http://schemas.microsoft.com/office/drawing/2014/main" id="{AADF77F2-4C85-413A-9562-4035EDDF455E}"/>
              </a:ext>
            </a:extLst>
          </p:cNvPr>
          <p:cNvGrpSpPr/>
          <p:nvPr/>
        </p:nvGrpSpPr>
        <p:grpSpPr bwMode="auto">
          <a:xfrm>
            <a:off x="5980893" y="2051422"/>
            <a:ext cx="4691063" cy="427038"/>
            <a:chOff x="2764" y="1123"/>
            <a:chExt cx="2955" cy="269"/>
          </a:xfrm>
        </p:grpSpPr>
        <p:grpSp>
          <p:nvGrpSpPr>
            <p:cNvPr id="302" name="Group 65">
              <a:extLst>
                <a:ext uri="{FF2B5EF4-FFF2-40B4-BE49-F238E27FC236}">
                  <a16:creationId xmlns:a16="http://schemas.microsoft.com/office/drawing/2014/main" id="{B6C3A71B-5AF6-41D9-A551-FB1B9E6B390E}"/>
                </a:ext>
              </a:extLst>
            </p:cNvPr>
            <p:cNvGrpSpPr/>
            <p:nvPr/>
          </p:nvGrpSpPr>
          <p:grpSpPr bwMode="auto">
            <a:xfrm>
              <a:off x="2817" y="1124"/>
              <a:ext cx="2902" cy="268"/>
              <a:chOff x="2817" y="1124"/>
              <a:chExt cx="2902" cy="268"/>
            </a:xfrm>
          </p:grpSpPr>
          <p:sp>
            <p:nvSpPr>
              <p:cNvPr id="304" name="Freeform 66">
                <a:extLst>
                  <a:ext uri="{FF2B5EF4-FFF2-40B4-BE49-F238E27FC236}">
                    <a16:creationId xmlns:a16="http://schemas.microsoft.com/office/drawing/2014/main" id="{1B04C79C-74A6-488B-B598-44356ED2BE3C}"/>
                  </a:ext>
                </a:extLst>
              </p:cNvPr>
              <p:cNvSpPr/>
              <p:nvPr/>
            </p:nvSpPr>
            <p:spPr bwMode="auto">
              <a:xfrm flipV="1">
                <a:off x="2817" y="1124"/>
                <a:ext cx="2902" cy="29"/>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05" name="Text Box 67">
                <a:extLst>
                  <a:ext uri="{FF2B5EF4-FFF2-40B4-BE49-F238E27FC236}">
                    <a16:creationId xmlns:a16="http://schemas.microsoft.com/office/drawing/2014/main" id="{E72BC31C-F474-43F9-9339-606B3AF67C9D}"/>
                  </a:ext>
                </a:extLst>
              </p:cNvPr>
              <p:cNvSpPr txBox="1">
                <a:spLocks noChangeArrowheads="1"/>
              </p:cNvSpPr>
              <p:nvPr/>
            </p:nvSpPr>
            <p:spPr bwMode="auto">
              <a:xfrm>
                <a:off x="2859" y="1159"/>
                <a:ext cx="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1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06" name="Line 68">
                <a:extLst>
                  <a:ext uri="{FF2B5EF4-FFF2-40B4-BE49-F238E27FC236}">
                    <a16:creationId xmlns:a16="http://schemas.microsoft.com/office/drawing/2014/main" id="{C8D3056D-0B5C-45A8-B239-57567DCB438D}"/>
                  </a:ext>
                </a:extLst>
              </p:cNvPr>
              <p:cNvSpPr>
                <a:spLocks noChangeShapeType="1"/>
              </p:cNvSpPr>
              <p:nvPr/>
            </p:nvSpPr>
            <p:spPr bwMode="auto">
              <a:xfrm>
                <a:off x="2891" y="1207"/>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03" name="Oval 69">
              <a:extLst>
                <a:ext uri="{FF2B5EF4-FFF2-40B4-BE49-F238E27FC236}">
                  <a16:creationId xmlns:a16="http://schemas.microsoft.com/office/drawing/2014/main" id="{7995784A-29D1-4AC4-BEA2-9A73A376FD68}"/>
                </a:ext>
              </a:extLst>
            </p:cNvPr>
            <p:cNvSpPr>
              <a:spLocks noChangeArrowheads="1"/>
            </p:cNvSpPr>
            <p:nvPr/>
          </p:nvSpPr>
          <p:spPr bwMode="auto">
            <a:xfrm>
              <a:off x="2764" y="1123"/>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307" name="Freeform 66">
            <a:extLst>
              <a:ext uri="{FF2B5EF4-FFF2-40B4-BE49-F238E27FC236}">
                <a16:creationId xmlns:a16="http://schemas.microsoft.com/office/drawing/2014/main" id="{9045F077-A769-4DE9-8118-6784B7FAE66B}"/>
              </a:ext>
            </a:extLst>
          </p:cNvPr>
          <p:cNvSpPr/>
          <p:nvPr/>
        </p:nvSpPr>
        <p:spPr bwMode="auto">
          <a:xfrm>
            <a:off x="10225551" y="4370762"/>
            <a:ext cx="440529" cy="45719"/>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08" name="Line 33">
            <a:extLst>
              <a:ext uri="{FF2B5EF4-FFF2-40B4-BE49-F238E27FC236}">
                <a16:creationId xmlns:a16="http://schemas.microsoft.com/office/drawing/2014/main" id="{67252A72-8830-4963-8733-008ABBAD3D93}"/>
              </a:ext>
            </a:extLst>
          </p:cNvPr>
          <p:cNvSpPr>
            <a:spLocks noChangeShapeType="1"/>
          </p:cNvSpPr>
          <p:nvPr/>
        </p:nvSpPr>
        <p:spPr bwMode="auto">
          <a:xfrm>
            <a:off x="10641805" y="2089786"/>
            <a:ext cx="7160" cy="226033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09" name="Freeform 52">
            <a:extLst>
              <a:ext uri="{FF2B5EF4-FFF2-40B4-BE49-F238E27FC236}">
                <a16:creationId xmlns:a16="http://schemas.microsoft.com/office/drawing/2014/main" id="{39087620-DC59-4D99-A61C-C75619256CBA}"/>
              </a:ext>
            </a:extLst>
          </p:cNvPr>
          <p:cNvSpPr/>
          <p:nvPr/>
        </p:nvSpPr>
        <p:spPr bwMode="auto">
          <a:xfrm>
            <a:off x="5357016" y="3520123"/>
            <a:ext cx="1588" cy="728662"/>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1" name="Freeform 52">
            <a:extLst>
              <a:ext uri="{FF2B5EF4-FFF2-40B4-BE49-F238E27FC236}">
                <a16:creationId xmlns:a16="http://schemas.microsoft.com/office/drawing/2014/main" id="{CD8CD626-7E73-4215-A4F2-ADC1AC1E8D37}"/>
              </a:ext>
            </a:extLst>
          </p:cNvPr>
          <p:cNvSpPr/>
          <p:nvPr/>
        </p:nvSpPr>
        <p:spPr bwMode="auto">
          <a:xfrm>
            <a:off x="4495006" y="1255397"/>
            <a:ext cx="1588" cy="216000"/>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none"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4" name="Text Box 75">
            <a:extLst>
              <a:ext uri="{FF2B5EF4-FFF2-40B4-BE49-F238E27FC236}">
                <a16:creationId xmlns:a16="http://schemas.microsoft.com/office/drawing/2014/main" id="{FCBF07C2-7E30-4951-8AD2-05C5A7A1086A}"/>
              </a:ext>
            </a:extLst>
          </p:cNvPr>
          <p:cNvSpPr txBox="1">
            <a:spLocks noChangeArrowheads="1"/>
          </p:cNvSpPr>
          <p:nvPr/>
        </p:nvSpPr>
        <p:spPr bwMode="auto">
          <a:xfrm>
            <a:off x="4177614" y="936228"/>
            <a:ext cx="11643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VCC</a:t>
            </a:r>
          </a:p>
        </p:txBody>
      </p:sp>
      <p:sp>
        <p:nvSpPr>
          <p:cNvPr id="315" name="Freeform 149">
            <a:extLst>
              <a:ext uri="{FF2B5EF4-FFF2-40B4-BE49-F238E27FC236}">
                <a16:creationId xmlns:a16="http://schemas.microsoft.com/office/drawing/2014/main" id="{04B304C0-45F0-463F-AA93-88C75753A644}"/>
              </a:ext>
            </a:extLst>
          </p:cNvPr>
          <p:cNvSpPr/>
          <p:nvPr/>
        </p:nvSpPr>
        <p:spPr bwMode="auto">
          <a:xfrm>
            <a:off x="8020292" y="4747675"/>
            <a:ext cx="1588" cy="1162050"/>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 name="文本框 2"/>
          <p:cNvSpPr txBox="1"/>
          <p:nvPr/>
        </p:nvSpPr>
        <p:spPr>
          <a:xfrm>
            <a:off x="165101" y="3290816"/>
            <a:ext cx="1936738"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dirty="0"/>
              <a:t>C</a:t>
            </a:r>
            <a:r>
              <a:rPr lang="zh-CN" altLang="en-US" dirty="0"/>
              <a:t>、</a:t>
            </a:r>
            <a:r>
              <a:rPr lang="en-US" altLang="zh-CN" dirty="0"/>
              <a:t>B</a:t>
            </a:r>
            <a:r>
              <a:rPr lang="zh-CN" altLang="en-US" dirty="0"/>
              <a:t>、</a:t>
            </a:r>
            <a:r>
              <a:rPr lang="en-US" altLang="zh-CN" dirty="0"/>
              <a:t>A</a:t>
            </a:r>
          </a:p>
          <a:p>
            <a:r>
              <a:rPr lang="en-US" altLang="zh-CN" dirty="0"/>
              <a:t>000</a:t>
            </a:r>
            <a:r>
              <a:rPr lang="zh-CN" altLang="en-US" dirty="0"/>
              <a:t>时访问</a:t>
            </a:r>
            <a:r>
              <a:rPr lang="en-US" altLang="zh-CN" dirty="0"/>
              <a:t>ROM</a:t>
            </a:r>
          </a:p>
          <a:p>
            <a:r>
              <a:rPr lang="en-US" altLang="zh-CN" dirty="0"/>
              <a:t>001</a:t>
            </a:r>
            <a:r>
              <a:rPr lang="zh-CN" altLang="en-US" dirty="0"/>
              <a:t>时访问</a:t>
            </a:r>
            <a:r>
              <a:rPr lang="en-US" altLang="zh-CN" dirty="0"/>
              <a:t>RAM1</a:t>
            </a:r>
          </a:p>
          <a:p>
            <a:r>
              <a:rPr lang="en-US" altLang="zh-CN" dirty="0"/>
              <a:t>010</a:t>
            </a:r>
            <a:r>
              <a:rPr lang="zh-CN" altLang="en-US" dirty="0"/>
              <a:t>是访问</a:t>
            </a:r>
            <a:r>
              <a:rPr lang="en-US" altLang="zh-CN" dirty="0"/>
              <a:t>RAM2</a:t>
            </a:r>
            <a:endParaRPr lang="zh-CN" altLang="en-US" dirty="0"/>
          </a:p>
        </p:txBody>
      </p:sp>
    </p:spTree>
    <p:extLst>
      <p:ext uri="{BB962C8B-B14F-4D97-AF65-F5344CB8AC3E}">
        <p14:creationId xmlns:p14="http://schemas.microsoft.com/office/powerpoint/2010/main" val="220776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barn(outVertical)">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barn(outVertical)">
                                      <p:cBhvr>
                                        <p:cTn id="12" dur="500"/>
                                        <p:tgtEl>
                                          <p:spTgt spid="17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barn(outVertical)">
                                      <p:cBhvr>
                                        <p:cTn id="17" dur="500"/>
                                        <p:tgtEl>
                                          <p:spTgt spid="18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09"/>
                                        </p:tgtEl>
                                        <p:attrNameLst>
                                          <p:attrName>style.visibility</p:attrName>
                                        </p:attrNameLst>
                                      </p:cBhvr>
                                      <p:to>
                                        <p:strVal val="visible"/>
                                      </p:to>
                                    </p:set>
                                    <p:animEffect transition="in" filter="strips(downRight)">
                                      <p:cBhvr>
                                        <p:cTn id="22" dur="500"/>
                                        <p:tgtEl>
                                          <p:spTgt spid="309"/>
                                        </p:tgtEl>
                                      </p:cBhvr>
                                    </p:animEffect>
                                  </p:childTnLst>
                                </p:cTn>
                              </p:par>
                              <p:par>
                                <p:cTn id="23" presetID="18" presetClass="entr" presetSubtype="6" fill="hold" nodeType="with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strips(downRight)">
                                      <p:cBhvr>
                                        <p:cTn id="25" dur="500"/>
                                        <p:tgtEl>
                                          <p:spTgt spid="197"/>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strips(downRight)">
                                      <p:cBhvr>
                                        <p:cTn id="30" dur="500"/>
                                        <p:tgtEl>
                                          <p:spTgt spid="201"/>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193"/>
                                        </p:tgtEl>
                                        <p:attrNameLst>
                                          <p:attrName>style.visibility</p:attrName>
                                        </p:attrNameLst>
                                      </p:cBhvr>
                                      <p:to>
                                        <p:strVal val="visible"/>
                                      </p:to>
                                    </p:set>
                                    <p:animEffect transition="in" filter="strips(downRight)">
                                      <p:cBhvr>
                                        <p:cTn id="35" dur="500"/>
                                        <p:tgtEl>
                                          <p:spTgt spid="193"/>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82"/>
                                        </p:tgtEl>
                                        <p:attrNameLst>
                                          <p:attrName>style.visibility</p:attrName>
                                        </p:attrNameLst>
                                      </p:cBhvr>
                                      <p:to>
                                        <p:strVal val="visible"/>
                                      </p:to>
                                    </p:set>
                                    <p:animEffect transition="in" filter="strips(downRight)">
                                      <p:cBhvr>
                                        <p:cTn id="40" dur="500"/>
                                        <p:tgtEl>
                                          <p:spTgt spid="28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37" fill="hold" nodeType="clickEffect">
                                  <p:stCondLst>
                                    <p:cond delay="0"/>
                                  </p:stCondLst>
                                  <p:childTnLst>
                                    <p:set>
                                      <p:cBhvr>
                                        <p:cTn id="44" dur="1" fill="hold">
                                          <p:stCondLst>
                                            <p:cond delay="0"/>
                                          </p:stCondLst>
                                        </p:cTn>
                                        <p:tgtEl>
                                          <p:spTgt spid="228"/>
                                        </p:tgtEl>
                                        <p:attrNameLst>
                                          <p:attrName>style.visibility</p:attrName>
                                        </p:attrNameLst>
                                      </p:cBhvr>
                                      <p:to>
                                        <p:strVal val="visible"/>
                                      </p:to>
                                    </p:set>
                                    <p:animEffect transition="in" filter="barn(outVertical)">
                                      <p:cBhvr>
                                        <p:cTn id="45" dur="500"/>
                                        <p:tgtEl>
                                          <p:spTgt spid="228"/>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strips(downRight)">
                                      <p:cBhvr>
                                        <p:cTn id="50" dur="500"/>
                                        <p:tgtEl>
                                          <p:spTgt spid="163"/>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strips(downRight)">
                                      <p:cBhvr>
                                        <p:cTn id="55" dur="500"/>
                                        <p:tgtEl>
                                          <p:spTgt spid="162"/>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161"/>
                                        </p:tgtEl>
                                        <p:attrNameLst>
                                          <p:attrName>style.visibility</p:attrName>
                                        </p:attrNameLst>
                                      </p:cBhvr>
                                      <p:to>
                                        <p:strVal val="visible"/>
                                      </p:to>
                                    </p:set>
                                    <p:animEffect transition="in" filter="strips(downRight)">
                                      <p:cBhvr>
                                        <p:cTn id="60" dur="500"/>
                                        <p:tgtEl>
                                          <p:spTgt spid="161"/>
                                        </p:tgtEl>
                                      </p:cBhvr>
                                    </p:animEffect>
                                  </p:childTnLst>
                                </p:cTn>
                              </p:par>
                            </p:childTnLst>
                          </p:cTn>
                        </p:par>
                      </p:childTnLst>
                    </p:cTn>
                  </p:par>
                  <p:par>
                    <p:cTn id="61" fill="hold">
                      <p:stCondLst>
                        <p:cond delay="indefinite"/>
                      </p:stCondLst>
                      <p:childTnLst>
                        <p:par>
                          <p:cTn id="62" fill="hold">
                            <p:stCondLst>
                              <p:cond delay="0"/>
                            </p:stCondLst>
                            <p:childTnLst>
                              <p:par>
                                <p:cTn id="63" presetID="18" presetClass="entr" presetSubtype="6" fill="hold" grpId="0" nodeType="clickEffect">
                                  <p:stCondLst>
                                    <p:cond delay="0"/>
                                  </p:stCondLst>
                                  <p:childTnLst>
                                    <p:set>
                                      <p:cBhvr>
                                        <p:cTn id="64" dur="1" fill="hold">
                                          <p:stCondLst>
                                            <p:cond delay="0"/>
                                          </p:stCondLst>
                                        </p:cTn>
                                        <p:tgtEl>
                                          <p:spTgt spid="152"/>
                                        </p:tgtEl>
                                        <p:attrNameLst>
                                          <p:attrName>style.visibility</p:attrName>
                                        </p:attrNameLst>
                                      </p:cBhvr>
                                      <p:to>
                                        <p:strVal val="visible"/>
                                      </p:to>
                                    </p:set>
                                    <p:animEffect transition="in" filter="strips(downRight)">
                                      <p:cBhvr>
                                        <p:cTn id="65" dur="500"/>
                                        <p:tgtEl>
                                          <p:spTgt spid="152"/>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9" fill="hold" nodeType="clickEffect">
                                  <p:stCondLst>
                                    <p:cond delay="0"/>
                                  </p:stCondLst>
                                  <p:childTnLst>
                                    <p:set>
                                      <p:cBhvr>
                                        <p:cTn id="69" dur="1" fill="hold">
                                          <p:stCondLst>
                                            <p:cond delay="0"/>
                                          </p:stCondLst>
                                        </p:cTn>
                                        <p:tgtEl>
                                          <p:spTgt spid="154"/>
                                        </p:tgtEl>
                                        <p:attrNameLst>
                                          <p:attrName>style.visibility</p:attrName>
                                        </p:attrNameLst>
                                      </p:cBhvr>
                                      <p:to>
                                        <p:strVal val="visible"/>
                                      </p:to>
                                    </p:set>
                                    <p:animEffect transition="in" filter="strips(upLeft)">
                                      <p:cBhvr>
                                        <p:cTn id="70" dur="500"/>
                                        <p:tgtEl>
                                          <p:spTgt spid="154"/>
                                        </p:tgtEl>
                                      </p:cBhvr>
                                    </p:animEffect>
                                  </p:childTnLst>
                                </p:cTn>
                              </p:par>
                            </p:childTnLst>
                          </p:cTn>
                        </p:par>
                        <p:par>
                          <p:cTn id="71" fill="hold">
                            <p:stCondLst>
                              <p:cond delay="500"/>
                            </p:stCondLst>
                            <p:childTnLst>
                              <p:par>
                                <p:cTn id="72" presetID="18" presetClass="entr" presetSubtype="6" fill="hold" nodeType="afterEffect">
                                  <p:stCondLst>
                                    <p:cond delay="0"/>
                                  </p:stCondLst>
                                  <p:childTnLst>
                                    <p:set>
                                      <p:cBhvr>
                                        <p:cTn id="73" dur="1" fill="hold">
                                          <p:stCondLst>
                                            <p:cond delay="0"/>
                                          </p:stCondLst>
                                        </p:cTn>
                                        <p:tgtEl>
                                          <p:spTgt spid="157"/>
                                        </p:tgtEl>
                                        <p:attrNameLst>
                                          <p:attrName>style.visibility</p:attrName>
                                        </p:attrNameLst>
                                      </p:cBhvr>
                                      <p:to>
                                        <p:strVal val="visible"/>
                                      </p:to>
                                    </p:set>
                                    <p:animEffect transition="in" filter="strips(downRight)">
                                      <p:cBhvr>
                                        <p:cTn id="74" dur="500"/>
                                        <p:tgtEl>
                                          <p:spTgt spid="157"/>
                                        </p:tgtEl>
                                      </p:cBhvr>
                                    </p:animEffect>
                                  </p:childTnLst>
                                </p:cTn>
                              </p:par>
                              <p:par>
                                <p:cTn id="75" presetID="16" presetClass="entr" presetSubtype="37" fill="hold" grpId="0" nodeType="withEffect">
                                  <p:stCondLst>
                                    <p:cond delay="0"/>
                                  </p:stCondLst>
                                  <p:childTnLst>
                                    <p:set>
                                      <p:cBhvr>
                                        <p:cTn id="76" dur="1" fill="hold">
                                          <p:stCondLst>
                                            <p:cond delay="0"/>
                                          </p:stCondLst>
                                        </p:cTn>
                                        <p:tgtEl>
                                          <p:spTgt spid="314"/>
                                        </p:tgtEl>
                                        <p:attrNameLst>
                                          <p:attrName>style.visibility</p:attrName>
                                        </p:attrNameLst>
                                      </p:cBhvr>
                                      <p:to>
                                        <p:strVal val="visible"/>
                                      </p:to>
                                    </p:set>
                                    <p:animEffect transition="in" filter="barn(outVertical)">
                                      <p:cBhvr>
                                        <p:cTn id="77" dur="500"/>
                                        <p:tgtEl>
                                          <p:spTgt spid="314"/>
                                        </p:tgtEl>
                                      </p:cBhvr>
                                    </p:animEffect>
                                  </p:childTnLst>
                                </p:cTn>
                              </p:par>
                              <p:par>
                                <p:cTn id="78" presetID="18" presetClass="entr" presetSubtype="6" fill="hold" grpId="0" nodeType="withEffect">
                                  <p:stCondLst>
                                    <p:cond delay="0"/>
                                  </p:stCondLst>
                                  <p:childTnLst>
                                    <p:set>
                                      <p:cBhvr>
                                        <p:cTn id="79" dur="1" fill="hold">
                                          <p:stCondLst>
                                            <p:cond delay="0"/>
                                          </p:stCondLst>
                                        </p:cTn>
                                        <p:tgtEl>
                                          <p:spTgt spid="311"/>
                                        </p:tgtEl>
                                        <p:attrNameLst>
                                          <p:attrName>style.visibility</p:attrName>
                                        </p:attrNameLst>
                                      </p:cBhvr>
                                      <p:to>
                                        <p:strVal val="visible"/>
                                      </p:to>
                                    </p:set>
                                    <p:animEffect transition="in" filter="strips(downRight)">
                                      <p:cBhvr>
                                        <p:cTn id="80" dur="500"/>
                                        <p:tgtEl>
                                          <p:spTgt spid="311"/>
                                        </p:tgtEl>
                                      </p:cBhvr>
                                    </p:animEffect>
                                  </p:childTnLst>
                                </p:cTn>
                              </p:par>
                              <p:par>
                                <p:cTn id="81" presetID="18" presetClass="entr" presetSubtype="6" fill="hold" nodeType="withEffect">
                                  <p:stCondLst>
                                    <p:cond delay="0"/>
                                  </p:stCondLst>
                                  <p:childTnLst>
                                    <p:set>
                                      <p:cBhvr>
                                        <p:cTn id="82" dur="1" fill="hold">
                                          <p:stCondLst>
                                            <p:cond delay="0"/>
                                          </p:stCondLst>
                                        </p:cTn>
                                        <p:tgtEl>
                                          <p:spTgt spid="153"/>
                                        </p:tgtEl>
                                        <p:attrNameLst>
                                          <p:attrName>style.visibility</p:attrName>
                                        </p:attrNameLst>
                                      </p:cBhvr>
                                      <p:to>
                                        <p:strVal val="visible"/>
                                      </p:to>
                                    </p:set>
                                    <p:animEffect transition="in" filter="strips(downRight)">
                                      <p:cBhvr>
                                        <p:cTn id="83" dur="500"/>
                                        <p:tgtEl>
                                          <p:spTgt spid="15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 calcmode="lin" valueType="num">
                                      <p:cBhvr additive="base">
                                        <p:cTn id="88" dur="500" fill="hold"/>
                                        <p:tgtEl>
                                          <p:spTgt spid="3"/>
                                        </p:tgtEl>
                                        <p:attrNameLst>
                                          <p:attrName>ppt_x</p:attrName>
                                        </p:attrNameLst>
                                      </p:cBhvr>
                                      <p:tavLst>
                                        <p:tav tm="0">
                                          <p:val>
                                            <p:strVal val="#ppt_x"/>
                                          </p:val>
                                        </p:tav>
                                        <p:tav tm="100000">
                                          <p:val>
                                            <p:strVal val="#ppt_x"/>
                                          </p:val>
                                        </p:tav>
                                      </p:tavLst>
                                    </p:anim>
                                    <p:anim calcmode="lin" valueType="num">
                                      <p:cBhvr additive="base">
                                        <p:cTn id="8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8" presetClass="entr" presetSubtype="6" fill="hold" nodeType="clickEffect">
                                  <p:stCondLst>
                                    <p:cond delay="0"/>
                                  </p:stCondLst>
                                  <p:childTnLst>
                                    <p:set>
                                      <p:cBhvr>
                                        <p:cTn id="93" dur="1" fill="hold">
                                          <p:stCondLst>
                                            <p:cond delay="0"/>
                                          </p:stCondLst>
                                        </p:cTn>
                                        <p:tgtEl>
                                          <p:spTgt spid="220"/>
                                        </p:tgtEl>
                                        <p:attrNameLst>
                                          <p:attrName>style.visibility</p:attrName>
                                        </p:attrNameLst>
                                      </p:cBhvr>
                                      <p:to>
                                        <p:strVal val="visible"/>
                                      </p:to>
                                    </p:set>
                                    <p:animEffect transition="in" filter="strips(downRight)">
                                      <p:cBhvr>
                                        <p:cTn id="94" dur="500"/>
                                        <p:tgtEl>
                                          <p:spTgt spid="220"/>
                                        </p:tgtEl>
                                      </p:cBhvr>
                                    </p:animEffect>
                                  </p:childTnLst>
                                </p:cTn>
                              </p:par>
                            </p:childTnLst>
                          </p:cTn>
                        </p:par>
                        <p:par>
                          <p:cTn id="95" fill="hold">
                            <p:stCondLst>
                              <p:cond delay="500"/>
                            </p:stCondLst>
                            <p:childTnLst>
                              <p:par>
                                <p:cTn id="96" presetID="18" presetClass="entr" presetSubtype="12" fill="hold" grpId="0" nodeType="afterEffect">
                                  <p:stCondLst>
                                    <p:cond delay="0"/>
                                  </p:stCondLst>
                                  <p:childTnLst>
                                    <p:set>
                                      <p:cBhvr>
                                        <p:cTn id="97" dur="1" fill="hold">
                                          <p:stCondLst>
                                            <p:cond delay="0"/>
                                          </p:stCondLst>
                                        </p:cTn>
                                        <p:tgtEl>
                                          <p:spTgt spid="174"/>
                                        </p:tgtEl>
                                        <p:attrNameLst>
                                          <p:attrName>style.visibility</p:attrName>
                                        </p:attrNameLst>
                                      </p:cBhvr>
                                      <p:to>
                                        <p:strVal val="visible"/>
                                      </p:to>
                                    </p:set>
                                    <p:animEffect transition="in" filter="strips(downLeft)">
                                      <p:cBhvr>
                                        <p:cTn id="98" dur="500"/>
                                        <p:tgtEl>
                                          <p:spTgt spid="174"/>
                                        </p:tgtEl>
                                      </p:cBhvr>
                                    </p:animEffect>
                                  </p:childTnLst>
                                </p:cTn>
                              </p:par>
                            </p:childTnLst>
                          </p:cTn>
                        </p:par>
                      </p:childTnLst>
                    </p:cTn>
                  </p:par>
                  <p:par>
                    <p:cTn id="99" fill="hold">
                      <p:stCondLst>
                        <p:cond delay="indefinite"/>
                      </p:stCondLst>
                      <p:childTnLst>
                        <p:par>
                          <p:cTn id="100" fill="hold">
                            <p:stCondLst>
                              <p:cond delay="0"/>
                            </p:stCondLst>
                            <p:childTnLst>
                              <p:par>
                                <p:cTn id="101" presetID="18" presetClass="entr" presetSubtype="6" fill="hold" nodeType="clickEffect">
                                  <p:stCondLst>
                                    <p:cond delay="0"/>
                                  </p:stCondLst>
                                  <p:childTnLst>
                                    <p:set>
                                      <p:cBhvr>
                                        <p:cTn id="102" dur="1" fill="hold">
                                          <p:stCondLst>
                                            <p:cond delay="0"/>
                                          </p:stCondLst>
                                        </p:cTn>
                                        <p:tgtEl>
                                          <p:spTgt spid="214"/>
                                        </p:tgtEl>
                                        <p:attrNameLst>
                                          <p:attrName>style.visibility</p:attrName>
                                        </p:attrNameLst>
                                      </p:cBhvr>
                                      <p:to>
                                        <p:strVal val="visible"/>
                                      </p:to>
                                    </p:set>
                                    <p:animEffect transition="in" filter="strips(downRight)">
                                      <p:cBhvr>
                                        <p:cTn id="103" dur="500"/>
                                        <p:tgtEl>
                                          <p:spTgt spid="214"/>
                                        </p:tgtEl>
                                      </p:cBhvr>
                                    </p:animEffect>
                                  </p:childTnLst>
                                </p:cTn>
                              </p:par>
                            </p:childTnLst>
                          </p:cTn>
                        </p:par>
                        <p:par>
                          <p:cTn id="104" fill="hold">
                            <p:stCondLst>
                              <p:cond delay="500"/>
                            </p:stCondLst>
                            <p:childTnLst>
                              <p:par>
                                <p:cTn id="105" presetID="18" presetClass="entr" presetSubtype="12" fill="hold" grpId="0" nodeType="afterEffect">
                                  <p:stCondLst>
                                    <p:cond delay="0"/>
                                  </p:stCondLst>
                                  <p:childTnLst>
                                    <p:set>
                                      <p:cBhvr>
                                        <p:cTn id="106" dur="1" fill="hold">
                                          <p:stCondLst>
                                            <p:cond delay="0"/>
                                          </p:stCondLst>
                                        </p:cTn>
                                        <p:tgtEl>
                                          <p:spTgt spid="300"/>
                                        </p:tgtEl>
                                        <p:attrNameLst>
                                          <p:attrName>style.visibility</p:attrName>
                                        </p:attrNameLst>
                                      </p:cBhvr>
                                      <p:to>
                                        <p:strVal val="visible"/>
                                      </p:to>
                                    </p:set>
                                    <p:animEffect transition="in" filter="strips(downLeft)">
                                      <p:cBhvr>
                                        <p:cTn id="107" dur="500"/>
                                        <p:tgtEl>
                                          <p:spTgt spid="300"/>
                                        </p:tgtEl>
                                      </p:cBhvr>
                                    </p:animEffect>
                                  </p:childTnLst>
                                </p:cTn>
                              </p:par>
                            </p:childTnLst>
                          </p:cTn>
                        </p:par>
                        <p:par>
                          <p:cTn id="108" fill="hold">
                            <p:stCondLst>
                              <p:cond delay="1000"/>
                            </p:stCondLst>
                            <p:childTnLst>
                              <p:par>
                                <p:cTn id="109" presetID="18" presetClass="entr" presetSubtype="12" fill="hold" grpId="0" nodeType="afterEffect">
                                  <p:stCondLst>
                                    <p:cond delay="0"/>
                                  </p:stCondLst>
                                  <p:childTnLst>
                                    <p:set>
                                      <p:cBhvr>
                                        <p:cTn id="110" dur="1" fill="hold">
                                          <p:stCondLst>
                                            <p:cond delay="0"/>
                                          </p:stCondLst>
                                        </p:cTn>
                                        <p:tgtEl>
                                          <p:spTgt spid="299"/>
                                        </p:tgtEl>
                                        <p:attrNameLst>
                                          <p:attrName>style.visibility</p:attrName>
                                        </p:attrNameLst>
                                      </p:cBhvr>
                                      <p:to>
                                        <p:strVal val="visible"/>
                                      </p:to>
                                    </p:set>
                                    <p:animEffect transition="in" filter="strips(downLeft)">
                                      <p:cBhvr>
                                        <p:cTn id="111" dur="500"/>
                                        <p:tgtEl>
                                          <p:spTgt spid="299"/>
                                        </p:tgtEl>
                                      </p:cBhvr>
                                    </p:animEffect>
                                  </p:childTnLst>
                                </p:cTn>
                              </p:par>
                            </p:childTnLst>
                          </p:cTn>
                        </p:par>
                      </p:childTnLst>
                    </p:cTn>
                  </p:par>
                  <p:par>
                    <p:cTn id="112" fill="hold">
                      <p:stCondLst>
                        <p:cond delay="indefinite"/>
                      </p:stCondLst>
                      <p:childTnLst>
                        <p:par>
                          <p:cTn id="113" fill="hold">
                            <p:stCondLst>
                              <p:cond delay="0"/>
                            </p:stCondLst>
                            <p:childTnLst>
                              <p:par>
                                <p:cTn id="114" presetID="18" presetClass="entr" presetSubtype="6" fill="hold" nodeType="clickEffect">
                                  <p:stCondLst>
                                    <p:cond delay="0"/>
                                  </p:stCondLst>
                                  <p:childTnLst>
                                    <p:set>
                                      <p:cBhvr>
                                        <p:cTn id="115" dur="1" fill="hold">
                                          <p:stCondLst>
                                            <p:cond delay="0"/>
                                          </p:stCondLst>
                                        </p:cTn>
                                        <p:tgtEl>
                                          <p:spTgt spid="301"/>
                                        </p:tgtEl>
                                        <p:attrNameLst>
                                          <p:attrName>style.visibility</p:attrName>
                                        </p:attrNameLst>
                                      </p:cBhvr>
                                      <p:to>
                                        <p:strVal val="visible"/>
                                      </p:to>
                                    </p:set>
                                    <p:animEffect transition="in" filter="strips(downRight)">
                                      <p:cBhvr>
                                        <p:cTn id="116" dur="500"/>
                                        <p:tgtEl>
                                          <p:spTgt spid="301"/>
                                        </p:tgtEl>
                                      </p:cBhvr>
                                    </p:animEffect>
                                  </p:childTnLst>
                                </p:cTn>
                              </p:par>
                            </p:childTnLst>
                          </p:cTn>
                        </p:par>
                        <p:par>
                          <p:cTn id="117" fill="hold">
                            <p:stCondLst>
                              <p:cond delay="500"/>
                            </p:stCondLst>
                            <p:childTnLst>
                              <p:par>
                                <p:cTn id="118" presetID="18" presetClass="entr" presetSubtype="12" fill="hold" grpId="0" nodeType="afterEffect">
                                  <p:stCondLst>
                                    <p:cond delay="0"/>
                                  </p:stCondLst>
                                  <p:childTnLst>
                                    <p:set>
                                      <p:cBhvr>
                                        <p:cTn id="119" dur="1" fill="hold">
                                          <p:stCondLst>
                                            <p:cond delay="0"/>
                                          </p:stCondLst>
                                        </p:cTn>
                                        <p:tgtEl>
                                          <p:spTgt spid="307"/>
                                        </p:tgtEl>
                                        <p:attrNameLst>
                                          <p:attrName>style.visibility</p:attrName>
                                        </p:attrNameLst>
                                      </p:cBhvr>
                                      <p:to>
                                        <p:strVal val="visible"/>
                                      </p:to>
                                    </p:set>
                                    <p:animEffect transition="in" filter="strips(downLeft)">
                                      <p:cBhvr>
                                        <p:cTn id="120" dur="500"/>
                                        <p:tgtEl>
                                          <p:spTgt spid="307"/>
                                        </p:tgtEl>
                                      </p:cBhvr>
                                    </p:animEffect>
                                  </p:childTnLst>
                                </p:cTn>
                              </p:par>
                            </p:childTnLst>
                          </p:cTn>
                        </p:par>
                        <p:par>
                          <p:cTn id="121" fill="hold">
                            <p:stCondLst>
                              <p:cond delay="1000"/>
                            </p:stCondLst>
                            <p:childTnLst>
                              <p:par>
                                <p:cTn id="122" presetID="18" presetClass="entr" presetSubtype="12" fill="hold" grpId="0" nodeType="afterEffect">
                                  <p:stCondLst>
                                    <p:cond delay="0"/>
                                  </p:stCondLst>
                                  <p:childTnLst>
                                    <p:set>
                                      <p:cBhvr>
                                        <p:cTn id="123" dur="1" fill="hold">
                                          <p:stCondLst>
                                            <p:cond delay="0"/>
                                          </p:stCondLst>
                                        </p:cTn>
                                        <p:tgtEl>
                                          <p:spTgt spid="308"/>
                                        </p:tgtEl>
                                        <p:attrNameLst>
                                          <p:attrName>style.visibility</p:attrName>
                                        </p:attrNameLst>
                                      </p:cBhvr>
                                      <p:to>
                                        <p:strVal val="visible"/>
                                      </p:to>
                                    </p:set>
                                    <p:animEffect transition="in" filter="strips(downLeft)">
                                      <p:cBhvr>
                                        <p:cTn id="124" dur="500"/>
                                        <p:tgtEl>
                                          <p:spTgt spid="308"/>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12" fill="hold" nodeType="clickEffect">
                                  <p:stCondLst>
                                    <p:cond delay="0"/>
                                  </p:stCondLst>
                                  <p:childTnLst>
                                    <p:set>
                                      <p:cBhvr>
                                        <p:cTn id="128" dur="1" fill="hold">
                                          <p:stCondLst>
                                            <p:cond delay="0"/>
                                          </p:stCondLst>
                                        </p:cTn>
                                        <p:tgtEl>
                                          <p:spTgt spid="167"/>
                                        </p:tgtEl>
                                        <p:attrNameLst>
                                          <p:attrName>style.visibility</p:attrName>
                                        </p:attrNameLst>
                                      </p:cBhvr>
                                      <p:to>
                                        <p:strVal val="visible"/>
                                      </p:to>
                                    </p:set>
                                    <p:animEffect transition="in" filter="strips(downLeft)">
                                      <p:cBhvr>
                                        <p:cTn id="129" dur="500"/>
                                        <p:tgtEl>
                                          <p:spTgt spid="167"/>
                                        </p:tgtEl>
                                      </p:cBhvr>
                                    </p:animEffect>
                                  </p:childTnLst>
                                </p:cTn>
                              </p:par>
                            </p:childTnLst>
                          </p:cTn>
                        </p:par>
                        <p:par>
                          <p:cTn id="130" fill="hold">
                            <p:stCondLst>
                              <p:cond delay="500"/>
                            </p:stCondLst>
                            <p:childTnLst>
                              <p:par>
                                <p:cTn id="131" presetID="3" presetClass="entr" presetSubtype="10" fill="hold" nodeType="after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blinds(horizontal)">
                                      <p:cBhvr>
                                        <p:cTn id="133" dur="500"/>
                                        <p:tgtEl>
                                          <p:spTgt spid="211"/>
                                        </p:tgtEl>
                                      </p:cBhvr>
                                    </p:animEffect>
                                  </p:childTnLst>
                                </p:cTn>
                              </p:par>
                            </p:childTnLst>
                          </p:cTn>
                        </p:par>
                      </p:childTnLst>
                    </p:cTn>
                  </p:par>
                  <p:par>
                    <p:cTn id="134" fill="hold">
                      <p:stCondLst>
                        <p:cond delay="indefinite"/>
                      </p:stCondLst>
                      <p:childTnLst>
                        <p:par>
                          <p:cTn id="135" fill="hold">
                            <p:stCondLst>
                              <p:cond delay="0"/>
                            </p:stCondLst>
                            <p:childTnLst>
                              <p:par>
                                <p:cTn id="136" presetID="18" presetClass="entr" presetSubtype="3" fill="hold" nodeType="clickEffect">
                                  <p:stCondLst>
                                    <p:cond delay="0"/>
                                  </p:stCondLst>
                                  <p:childTnLst>
                                    <p:set>
                                      <p:cBhvr>
                                        <p:cTn id="137" dur="1" fill="hold">
                                          <p:stCondLst>
                                            <p:cond delay="0"/>
                                          </p:stCondLst>
                                        </p:cTn>
                                        <p:tgtEl>
                                          <p:spTgt spid="180"/>
                                        </p:tgtEl>
                                        <p:attrNameLst>
                                          <p:attrName>style.visibility</p:attrName>
                                        </p:attrNameLst>
                                      </p:cBhvr>
                                      <p:to>
                                        <p:strVal val="visible"/>
                                      </p:to>
                                    </p:set>
                                    <p:animEffect transition="in" filter="strips(upRight)">
                                      <p:cBhvr>
                                        <p:cTn id="138" dur="500"/>
                                        <p:tgtEl>
                                          <p:spTgt spid="180"/>
                                        </p:tgtEl>
                                      </p:cBhvr>
                                    </p:animEffect>
                                  </p:childTnLst>
                                </p:cTn>
                              </p:par>
                            </p:childTnLst>
                          </p:cTn>
                        </p:par>
                      </p:childTnLst>
                    </p:cTn>
                  </p:par>
                  <p:par>
                    <p:cTn id="139" fill="hold">
                      <p:stCondLst>
                        <p:cond delay="indefinite"/>
                      </p:stCondLst>
                      <p:childTnLst>
                        <p:par>
                          <p:cTn id="140" fill="hold">
                            <p:stCondLst>
                              <p:cond delay="0"/>
                            </p:stCondLst>
                            <p:childTnLst>
                              <p:par>
                                <p:cTn id="141" presetID="18" presetClass="entr" presetSubtype="6" fill="hold" nodeType="clickEffect">
                                  <p:stCondLst>
                                    <p:cond delay="0"/>
                                  </p:stCondLst>
                                  <p:childTnLst>
                                    <p:set>
                                      <p:cBhvr>
                                        <p:cTn id="142" dur="1" fill="hold">
                                          <p:stCondLst>
                                            <p:cond delay="0"/>
                                          </p:stCondLst>
                                        </p:cTn>
                                        <p:tgtEl>
                                          <p:spTgt spid="242"/>
                                        </p:tgtEl>
                                        <p:attrNameLst>
                                          <p:attrName>style.visibility</p:attrName>
                                        </p:attrNameLst>
                                      </p:cBhvr>
                                      <p:to>
                                        <p:strVal val="visible"/>
                                      </p:to>
                                    </p:set>
                                    <p:animEffect transition="in" filter="strips(downRight)">
                                      <p:cBhvr>
                                        <p:cTn id="143" dur="500"/>
                                        <p:tgtEl>
                                          <p:spTgt spid="242"/>
                                        </p:tgtEl>
                                      </p:cBhvr>
                                    </p:animEffect>
                                  </p:childTnLst>
                                </p:cTn>
                              </p:par>
                            </p:childTnLst>
                          </p:cTn>
                        </p:par>
                      </p:childTnLst>
                    </p:cTn>
                  </p:par>
                  <p:par>
                    <p:cTn id="144" fill="hold">
                      <p:stCondLst>
                        <p:cond delay="indefinite"/>
                      </p:stCondLst>
                      <p:childTnLst>
                        <p:par>
                          <p:cTn id="145" fill="hold">
                            <p:stCondLst>
                              <p:cond delay="0"/>
                            </p:stCondLst>
                            <p:childTnLst>
                              <p:par>
                                <p:cTn id="146" presetID="18" presetClass="entr" presetSubtype="6" fill="hold" nodeType="clickEffect">
                                  <p:stCondLst>
                                    <p:cond delay="0"/>
                                  </p:stCondLst>
                                  <p:childTnLst>
                                    <p:set>
                                      <p:cBhvr>
                                        <p:cTn id="147" dur="1" fill="hold">
                                          <p:stCondLst>
                                            <p:cond delay="0"/>
                                          </p:stCondLst>
                                        </p:cTn>
                                        <p:tgtEl>
                                          <p:spTgt spid="276"/>
                                        </p:tgtEl>
                                        <p:attrNameLst>
                                          <p:attrName>style.visibility</p:attrName>
                                        </p:attrNameLst>
                                      </p:cBhvr>
                                      <p:to>
                                        <p:strVal val="visible"/>
                                      </p:to>
                                    </p:set>
                                    <p:animEffect transition="in" filter="strips(downRight)">
                                      <p:cBhvr>
                                        <p:cTn id="148" dur="500"/>
                                        <p:tgtEl>
                                          <p:spTgt spid="276"/>
                                        </p:tgtEl>
                                      </p:cBhvr>
                                    </p:animEffect>
                                  </p:childTnLst>
                                </p:cTn>
                              </p:par>
                            </p:childTnLst>
                          </p:cTn>
                        </p:par>
                      </p:childTnLst>
                    </p:cTn>
                  </p:par>
                  <p:par>
                    <p:cTn id="149" fill="hold">
                      <p:stCondLst>
                        <p:cond delay="indefinite"/>
                      </p:stCondLst>
                      <p:childTnLst>
                        <p:par>
                          <p:cTn id="150" fill="hold">
                            <p:stCondLst>
                              <p:cond delay="0"/>
                            </p:stCondLst>
                            <p:childTnLst>
                              <p:par>
                                <p:cTn id="151" presetID="18" presetClass="entr" presetSubtype="6" fill="hold" nodeType="clickEffect">
                                  <p:stCondLst>
                                    <p:cond delay="0"/>
                                  </p:stCondLst>
                                  <p:childTnLst>
                                    <p:set>
                                      <p:cBhvr>
                                        <p:cTn id="152" dur="1" fill="hold">
                                          <p:stCondLst>
                                            <p:cond delay="0"/>
                                          </p:stCondLst>
                                        </p:cTn>
                                        <p:tgtEl>
                                          <p:spTgt spid="272"/>
                                        </p:tgtEl>
                                        <p:attrNameLst>
                                          <p:attrName>style.visibility</p:attrName>
                                        </p:attrNameLst>
                                      </p:cBhvr>
                                      <p:to>
                                        <p:strVal val="visible"/>
                                      </p:to>
                                    </p:set>
                                    <p:animEffect transition="in" filter="strips(downRight)">
                                      <p:cBhvr>
                                        <p:cTn id="153" dur="500"/>
                                        <p:tgtEl>
                                          <p:spTgt spid="272"/>
                                        </p:tgtEl>
                                      </p:cBhvr>
                                    </p:animEffect>
                                  </p:childTnLst>
                                </p:cTn>
                              </p:par>
                              <p:par>
                                <p:cTn id="154" presetID="18" presetClass="entr" presetSubtype="6" fill="hold" grpId="0" nodeType="withEffect">
                                  <p:stCondLst>
                                    <p:cond delay="0"/>
                                  </p:stCondLst>
                                  <p:childTnLst>
                                    <p:set>
                                      <p:cBhvr>
                                        <p:cTn id="155" dur="1" fill="hold">
                                          <p:stCondLst>
                                            <p:cond delay="0"/>
                                          </p:stCondLst>
                                        </p:cTn>
                                        <p:tgtEl>
                                          <p:spTgt spid="316"/>
                                        </p:tgtEl>
                                        <p:attrNameLst>
                                          <p:attrName>style.visibility</p:attrName>
                                        </p:attrNameLst>
                                      </p:cBhvr>
                                      <p:to>
                                        <p:strVal val="visible"/>
                                      </p:to>
                                    </p:set>
                                    <p:animEffect transition="in" filter="strips(downRight)">
                                      <p:cBhvr>
                                        <p:cTn id="156" dur="500"/>
                                        <p:tgtEl>
                                          <p:spTgt spid="316"/>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6" fill="hold" nodeType="clickEffect">
                                  <p:stCondLst>
                                    <p:cond delay="0"/>
                                  </p:stCondLst>
                                  <p:childTnLst>
                                    <p:set>
                                      <p:cBhvr>
                                        <p:cTn id="160" dur="1" fill="hold">
                                          <p:stCondLst>
                                            <p:cond delay="0"/>
                                          </p:stCondLst>
                                        </p:cTn>
                                        <p:tgtEl>
                                          <p:spTgt spid="268"/>
                                        </p:tgtEl>
                                        <p:attrNameLst>
                                          <p:attrName>style.visibility</p:attrName>
                                        </p:attrNameLst>
                                      </p:cBhvr>
                                      <p:to>
                                        <p:strVal val="visible"/>
                                      </p:to>
                                    </p:set>
                                    <p:animEffect transition="in" filter="strips(downRight)">
                                      <p:cBhvr>
                                        <p:cTn id="161" dur="500"/>
                                        <p:tgtEl>
                                          <p:spTgt spid="268"/>
                                        </p:tgtEl>
                                      </p:cBhvr>
                                    </p:animEffect>
                                  </p:childTnLst>
                                </p:cTn>
                              </p:par>
                            </p:childTnLst>
                          </p:cTn>
                        </p:par>
                      </p:childTnLst>
                    </p:cTn>
                  </p:par>
                  <p:par>
                    <p:cTn id="162" fill="hold">
                      <p:stCondLst>
                        <p:cond delay="indefinite"/>
                      </p:stCondLst>
                      <p:childTnLst>
                        <p:par>
                          <p:cTn id="163" fill="hold">
                            <p:stCondLst>
                              <p:cond delay="0"/>
                            </p:stCondLst>
                            <p:childTnLst>
                              <p:par>
                                <p:cTn id="164" presetID="18" presetClass="entr" presetSubtype="6" fill="hold" nodeType="clickEffect">
                                  <p:stCondLst>
                                    <p:cond delay="0"/>
                                  </p:stCondLst>
                                  <p:childTnLst>
                                    <p:set>
                                      <p:cBhvr>
                                        <p:cTn id="165" dur="1" fill="hold">
                                          <p:stCondLst>
                                            <p:cond delay="0"/>
                                          </p:stCondLst>
                                        </p:cTn>
                                        <p:tgtEl>
                                          <p:spTgt spid="287"/>
                                        </p:tgtEl>
                                        <p:attrNameLst>
                                          <p:attrName>style.visibility</p:attrName>
                                        </p:attrNameLst>
                                      </p:cBhvr>
                                      <p:to>
                                        <p:strVal val="visible"/>
                                      </p:to>
                                    </p:set>
                                    <p:animEffect transition="in" filter="strips(downRight)">
                                      <p:cBhvr>
                                        <p:cTn id="166" dur="500"/>
                                        <p:tgtEl>
                                          <p:spTgt spid="287"/>
                                        </p:tgtEl>
                                      </p:cBhvr>
                                    </p:animEffect>
                                  </p:childTnLst>
                                </p:cTn>
                              </p:par>
                            </p:childTnLst>
                          </p:cTn>
                        </p:par>
                      </p:childTnLst>
                    </p:cTn>
                  </p:par>
                  <p:par>
                    <p:cTn id="167" fill="hold">
                      <p:stCondLst>
                        <p:cond delay="indefinite"/>
                      </p:stCondLst>
                      <p:childTnLst>
                        <p:par>
                          <p:cTn id="168" fill="hold">
                            <p:stCondLst>
                              <p:cond delay="0"/>
                            </p:stCondLst>
                            <p:childTnLst>
                              <p:par>
                                <p:cTn id="169" presetID="18" presetClass="entr" presetSubtype="6" fill="hold" nodeType="clickEffect">
                                  <p:stCondLst>
                                    <p:cond delay="0"/>
                                  </p:stCondLst>
                                  <p:childTnLst>
                                    <p:set>
                                      <p:cBhvr>
                                        <p:cTn id="170" dur="1" fill="hold">
                                          <p:stCondLst>
                                            <p:cond delay="0"/>
                                          </p:stCondLst>
                                        </p:cTn>
                                        <p:tgtEl>
                                          <p:spTgt spid="291"/>
                                        </p:tgtEl>
                                        <p:attrNameLst>
                                          <p:attrName>style.visibility</p:attrName>
                                        </p:attrNameLst>
                                      </p:cBhvr>
                                      <p:to>
                                        <p:strVal val="visible"/>
                                      </p:to>
                                    </p:set>
                                    <p:animEffect transition="in" filter="strips(downRight)">
                                      <p:cBhvr>
                                        <p:cTn id="171" dur="500"/>
                                        <p:tgtEl>
                                          <p:spTgt spid="291"/>
                                        </p:tgtEl>
                                      </p:cBhvr>
                                    </p:animEffect>
                                  </p:childTnLst>
                                </p:cTn>
                              </p:par>
                              <p:par>
                                <p:cTn id="172" presetID="18" presetClass="entr" presetSubtype="6" fill="hold" grpId="0" nodeType="withEffect">
                                  <p:stCondLst>
                                    <p:cond delay="0"/>
                                  </p:stCondLst>
                                  <p:childTnLst>
                                    <p:set>
                                      <p:cBhvr>
                                        <p:cTn id="173" dur="1" fill="hold">
                                          <p:stCondLst>
                                            <p:cond delay="0"/>
                                          </p:stCondLst>
                                        </p:cTn>
                                        <p:tgtEl>
                                          <p:spTgt spid="315"/>
                                        </p:tgtEl>
                                        <p:attrNameLst>
                                          <p:attrName>style.visibility</p:attrName>
                                        </p:attrNameLst>
                                      </p:cBhvr>
                                      <p:to>
                                        <p:strVal val="visible"/>
                                      </p:to>
                                    </p:set>
                                    <p:animEffect transition="in" filter="strips(downRight)">
                                      <p:cBhvr>
                                        <p:cTn id="174" dur="500"/>
                                        <p:tgtEl>
                                          <p:spTgt spid="315"/>
                                        </p:tgtEl>
                                      </p:cBhvr>
                                    </p:animEffect>
                                  </p:childTnLst>
                                </p:cTn>
                              </p:par>
                            </p:childTnLst>
                          </p:cTn>
                        </p:par>
                      </p:childTnLst>
                    </p:cTn>
                  </p:par>
                  <p:par>
                    <p:cTn id="175" fill="hold">
                      <p:stCondLst>
                        <p:cond delay="indefinite"/>
                      </p:stCondLst>
                      <p:childTnLst>
                        <p:par>
                          <p:cTn id="176" fill="hold">
                            <p:stCondLst>
                              <p:cond delay="0"/>
                            </p:stCondLst>
                            <p:childTnLst>
                              <p:par>
                                <p:cTn id="177" presetID="18" presetClass="entr" presetSubtype="6" fill="hold" nodeType="clickEffect">
                                  <p:stCondLst>
                                    <p:cond delay="0"/>
                                  </p:stCondLst>
                                  <p:childTnLst>
                                    <p:set>
                                      <p:cBhvr>
                                        <p:cTn id="178" dur="1" fill="hold">
                                          <p:stCondLst>
                                            <p:cond delay="0"/>
                                          </p:stCondLst>
                                        </p:cTn>
                                        <p:tgtEl>
                                          <p:spTgt spid="295"/>
                                        </p:tgtEl>
                                        <p:attrNameLst>
                                          <p:attrName>style.visibility</p:attrName>
                                        </p:attrNameLst>
                                      </p:cBhvr>
                                      <p:to>
                                        <p:strVal val="visible"/>
                                      </p:to>
                                    </p:set>
                                    <p:animEffect transition="in" filter="strips(downRight)">
                                      <p:cBhvr>
                                        <p:cTn id="179"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152" grpId="0" bldLvl="0" animBg="1"/>
      <p:bldP spid="174" grpId="0" bldLvl="0" animBg="1"/>
      <p:bldP spid="299" grpId="0" animBg="1"/>
      <p:bldP spid="300" grpId="0" animBg="1"/>
      <p:bldP spid="307" grpId="0" animBg="1"/>
      <p:bldP spid="308" grpId="0" animBg="1"/>
      <p:bldP spid="309" grpId="0" animBg="1"/>
      <p:bldP spid="311" grpId="0" animBg="1"/>
      <p:bldP spid="314" grpId="0"/>
      <p:bldP spid="315" grpId="0" animBg="1"/>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50000"/>
              </a:lnSpc>
            </a:pPr>
            <a:r>
              <a:rPr lang="en-US" altLang="zh-CN" b="1" dirty="0">
                <a:sym typeface="+mn-ea"/>
              </a:rPr>
              <a:t>6.2 </a:t>
            </a:r>
            <a:r>
              <a:rPr lang="zh-CN" altLang="en-US" b="1" dirty="0">
                <a:sym typeface="+mn-ea"/>
              </a:rPr>
              <a:t>主存储器</a:t>
            </a:r>
            <a:endParaRPr lang="en-US" altLang="zh-CN" b="1" dirty="0"/>
          </a:p>
        </p:txBody>
      </p:sp>
      <p:sp>
        <p:nvSpPr>
          <p:cNvPr id="4" name="内容占位符 3"/>
          <p:cNvSpPr>
            <a:spLocks noGrp="1"/>
          </p:cNvSpPr>
          <p:nvPr>
            <p:ph idx="1"/>
          </p:nvPr>
        </p:nvSpPr>
        <p:spPr/>
        <p:txBody>
          <a:bodyPr>
            <a:noAutofit/>
          </a:bodyPr>
          <a:lstStyle/>
          <a:p>
            <a:pPr marL="0" indent="0">
              <a:spcBef>
                <a:spcPct val="0"/>
              </a:spcBef>
              <a:buNone/>
            </a:pPr>
            <a:r>
              <a:rPr lang="zh-CN" altLang="en-US" sz="2500" b="1" dirty="0">
                <a:sym typeface="+mn-ea"/>
              </a:rPr>
              <a:t>一、概述</a:t>
            </a:r>
            <a:endParaRPr lang="en-US" altLang="zh-CN" sz="2500" b="1" dirty="0">
              <a:sym typeface="+mn-ea"/>
            </a:endParaRPr>
          </a:p>
          <a:p>
            <a:pPr marL="0" indent="0">
              <a:spcBef>
                <a:spcPct val="0"/>
              </a:spcBef>
              <a:buNone/>
            </a:pPr>
            <a:r>
              <a:rPr lang="zh-CN" altLang="en-US" sz="2500" b="1" dirty="0">
                <a:sym typeface="+mn-ea"/>
              </a:rPr>
              <a:t>二、半导体存储芯片简介</a:t>
            </a:r>
            <a:endParaRPr lang="en-US" altLang="zh-CN" sz="2500" b="1" dirty="0">
              <a:sym typeface="+mn-ea"/>
            </a:endParaRPr>
          </a:p>
          <a:p>
            <a:pPr marL="0" indent="0">
              <a:spcBef>
                <a:spcPct val="0"/>
              </a:spcBef>
              <a:buNone/>
            </a:pPr>
            <a:r>
              <a:rPr lang="zh-CN" altLang="en-US" sz="2500" b="1" dirty="0">
                <a:sym typeface="+mn-ea"/>
              </a:rPr>
              <a:t>三、随机存取存储器（</a:t>
            </a:r>
            <a:r>
              <a:rPr lang="en-US" altLang="zh-CN" sz="2500" b="1" dirty="0">
                <a:sym typeface="+mn-ea"/>
              </a:rPr>
              <a:t>RAM</a:t>
            </a:r>
            <a:r>
              <a:rPr lang="zh-CN" altLang="en-US" sz="2500" b="1" dirty="0">
                <a:sym typeface="+mn-ea"/>
              </a:rPr>
              <a:t>）</a:t>
            </a:r>
            <a:endParaRPr lang="en-US" altLang="zh-CN" sz="2500" b="1" dirty="0">
              <a:sym typeface="+mn-ea"/>
            </a:endParaRPr>
          </a:p>
          <a:p>
            <a:pPr marL="0" indent="0">
              <a:spcBef>
                <a:spcPct val="0"/>
              </a:spcBef>
              <a:buNone/>
            </a:pPr>
            <a:r>
              <a:rPr lang="zh-CN" altLang="en-US" sz="2500" b="1" dirty="0">
                <a:sym typeface="+mn-ea"/>
              </a:rPr>
              <a:t>四、只读存储器（</a:t>
            </a:r>
            <a:r>
              <a:rPr lang="en-US" altLang="zh-CN" sz="2500" b="1" dirty="0">
                <a:sym typeface="+mn-ea"/>
              </a:rPr>
              <a:t>ROM</a:t>
            </a:r>
            <a:r>
              <a:rPr lang="zh-CN" altLang="en-US" sz="2500" b="1" dirty="0">
                <a:sym typeface="+mn-ea"/>
              </a:rPr>
              <a:t>）</a:t>
            </a:r>
            <a:endParaRPr lang="en-US" altLang="zh-CN" sz="2500" b="1" dirty="0">
              <a:sym typeface="+mn-ea"/>
            </a:endParaRPr>
          </a:p>
          <a:p>
            <a:pPr marL="0" indent="0">
              <a:spcBef>
                <a:spcPct val="0"/>
              </a:spcBef>
              <a:buNone/>
            </a:pPr>
            <a:r>
              <a:rPr lang="zh-CN" altLang="en-US" sz="2500" b="1" dirty="0"/>
              <a:t>五、存储器与</a:t>
            </a:r>
            <a:r>
              <a:rPr lang="en-US" altLang="zh-CN" sz="2500" b="1" dirty="0"/>
              <a:t>CPU</a:t>
            </a:r>
            <a:r>
              <a:rPr lang="zh-CN" altLang="en-US" sz="2500" b="1" dirty="0"/>
              <a:t>的连接</a:t>
            </a:r>
            <a:endParaRPr lang="en-US" altLang="zh-CN" sz="2500" b="1" dirty="0"/>
          </a:p>
          <a:p>
            <a:pPr marL="0" indent="0">
              <a:lnSpc>
                <a:spcPct val="150000"/>
              </a:lnSpc>
              <a:spcBef>
                <a:spcPct val="0"/>
              </a:spcBef>
              <a:buNone/>
            </a:pPr>
            <a:r>
              <a:rPr lang="zh-CN" altLang="en-US" sz="2500" b="1" dirty="0">
                <a:solidFill>
                  <a:srgbClr val="0000FF"/>
                </a:solidFill>
              </a:rPr>
              <a:t>六、存储器的校验</a:t>
            </a:r>
            <a:endParaRPr lang="en-US" altLang="zh-CN" sz="2500" b="1" dirty="0">
              <a:solidFill>
                <a:srgbClr val="0000FF"/>
              </a:solidFill>
            </a:endParaRPr>
          </a:p>
          <a:p>
            <a:pPr marL="0" indent="0">
              <a:lnSpc>
                <a:spcPct val="150000"/>
              </a:lnSpc>
              <a:spcBef>
                <a:spcPct val="0"/>
              </a:spcBef>
              <a:buNone/>
            </a:pPr>
            <a:r>
              <a:rPr lang="zh-CN" altLang="en-US" sz="2500" b="1" dirty="0"/>
              <a:t>七、提高访存速度的措施</a:t>
            </a:r>
            <a:endParaRPr lang="en-US" altLang="zh-CN" sz="2500" b="1" dirty="0"/>
          </a:p>
        </p:txBody>
      </p:sp>
      <p:sp>
        <p:nvSpPr>
          <p:cNvPr id="2" name="灯片编号占位符 1"/>
          <p:cNvSpPr>
            <a:spLocks noGrp="1"/>
          </p:cNvSpPr>
          <p:nvPr>
            <p:ph type="sldNum" sz="quarter" idx="4294967295"/>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88</a:t>
            </a:fld>
            <a:endParaRPr lang="en-US" altLang="zh-CN" dirty="0">
              <a:solidFill>
                <a:schemeClr val="tx1"/>
              </a:solidFill>
              <a:latin typeface="Arial" panose="020B0604020202020204" pitchFamily="34" charset="0"/>
            </a:endParaRPr>
          </a:p>
        </p:txBody>
      </p:sp>
    </p:spTree>
    <p:extLst>
      <p:ext uri="{BB962C8B-B14F-4D97-AF65-F5344CB8AC3E}">
        <p14:creationId xmlns:p14="http://schemas.microsoft.com/office/powerpoint/2010/main" val="19761520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六、存储器的校验</a:t>
            </a:r>
            <a:endParaRPr lang="zh-CN" altLang="en-US" dirty="0"/>
          </a:p>
        </p:txBody>
      </p:sp>
      <p:sp>
        <p:nvSpPr>
          <p:cNvPr id="4" name="内容占位符 3"/>
          <p:cNvSpPr>
            <a:spLocks noGrp="1"/>
          </p:cNvSpPr>
          <p:nvPr>
            <p:ph idx="1"/>
          </p:nvPr>
        </p:nvSpPr>
        <p:spPr>
          <a:xfrm>
            <a:off x="838200" y="1065730"/>
            <a:ext cx="10515600" cy="3516661"/>
          </a:xfrm>
        </p:spPr>
        <p:txBody>
          <a:bodyPr/>
          <a:lstStyle/>
          <a:p>
            <a:r>
              <a:rPr lang="zh-CN" altLang="en-US" b="1" dirty="0">
                <a:sym typeface="+mn-ea"/>
              </a:rPr>
              <a:t>为什么要对存储器的信息进行校验？</a:t>
            </a:r>
            <a:endParaRPr lang="zh-CN" altLang="en-US" b="1" dirty="0">
              <a:solidFill>
                <a:schemeClr val="folHlink"/>
              </a:solidFill>
            </a:endParaRPr>
          </a:p>
          <a:p>
            <a:r>
              <a:rPr lang="zh-CN" altLang="en-US" b="1" dirty="0">
                <a:sym typeface="+mn-ea"/>
              </a:rPr>
              <a:t>为了校验信息，如何进行编码？</a:t>
            </a:r>
            <a:endParaRPr lang="zh-CN" altLang="en-US" b="1" dirty="0">
              <a:solidFill>
                <a:schemeClr val="folHlink"/>
              </a:solidFill>
            </a:endParaRPr>
          </a:p>
          <a:p>
            <a:r>
              <a:rPr lang="zh-CN" altLang="en-US" b="1" dirty="0">
                <a:sym typeface="+mn-ea"/>
              </a:rPr>
              <a:t>纠错和检错能力与什么因素有关？</a:t>
            </a:r>
          </a:p>
          <a:p>
            <a:r>
              <a:rPr lang="zh-CN" altLang="en-US" b="1" dirty="0">
                <a:sym typeface="+mn-ea"/>
              </a:rPr>
              <a:t>校验出信息出错后是如何进行纠错？</a:t>
            </a:r>
            <a:endParaRPr lang="zh-CN" altLang="en-US" b="1" dirty="0">
              <a:solidFill>
                <a:schemeClr val="folHlink"/>
              </a:solidFill>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89</a:t>
            </a:fld>
            <a:endParaRPr lang="zh-CN" altLang="en-US" dirty="0"/>
          </a:p>
        </p:txBody>
      </p:sp>
      <p:pic>
        <p:nvPicPr>
          <p:cNvPr id="5" name="图片 4"/>
          <p:cNvPicPr>
            <a:picLocks noChangeAspect="1"/>
          </p:cNvPicPr>
          <p:nvPr/>
        </p:nvPicPr>
        <p:blipFill>
          <a:blip r:embed="rId3"/>
          <a:stretch>
            <a:fillRect/>
          </a:stretch>
        </p:blipFill>
        <p:spPr>
          <a:xfrm>
            <a:off x="8797636" y="3187153"/>
            <a:ext cx="1723810" cy="2790476"/>
          </a:xfrm>
          <a:prstGeom prst="rect">
            <a:avLst/>
          </a:prstGeom>
        </p:spPr>
      </p:pic>
      <p:sp>
        <p:nvSpPr>
          <p:cNvPr id="6" name="矩形 5"/>
          <p:cNvSpPr/>
          <p:nvPr/>
        </p:nvSpPr>
        <p:spPr>
          <a:xfrm>
            <a:off x="923925" y="4903905"/>
            <a:ext cx="7041357" cy="1323439"/>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以</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为例，信息保存在触发器（静态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）或电容（动态</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）中，如果</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所处的电磁环境比较复杂，则可能造成电容错误地进行充</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放电或者造成触发器的反转，存放在</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RAM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中的信息就可能出错，因此需要对存储器的信息进行校验。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第六章</a:t>
            </a:r>
            <a:r>
              <a:rPr lang="en-US" altLang="zh-CN" dirty="0"/>
              <a:t>	</a:t>
            </a:r>
            <a:r>
              <a:rPr lang="zh-CN" altLang="en-US" dirty="0"/>
              <a:t>存储器</a:t>
            </a:r>
          </a:p>
        </p:txBody>
      </p:sp>
      <p:sp>
        <p:nvSpPr>
          <p:cNvPr id="4" name="内容占位符 3"/>
          <p:cNvSpPr>
            <a:spLocks noGrp="1"/>
          </p:cNvSpPr>
          <p:nvPr>
            <p:ph idx="1"/>
          </p:nvPr>
        </p:nvSpPr>
        <p:spPr/>
        <p:txBody>
          <a:bodyPr/>
          <a:lstStyle/>
          <a:p>
            <a:pPr marL="0" indent="0">
              <a:lnSpc>
                <a:spcPct val="150000"/>
              </a:lnSpc>
              <a:spcBef>
                <a:spcPct val="0"/>
              </a:spcBef>
              <a:buNone/>
            </a:pPr>
            <a:r>
              <a:rPr lang="en-US" altLang="zh-CN" sz="3200" dirty="0">
                <a:sym typeface="+mn-ea"/>
              </a:rPr>
              <a:t>6.1 </a:t>
            </a:r>
            <a:r>
              <a:rPr lang="zh-CN" altLang="en-US" sz="3200" dirty="0">
                <a:sym typeface="+mn-ea"/>
              </a:rPr>
              <a:t>存储器概述</a:t>
            </a:r>
            <a:endParaRPr lang="en-US" altLang="zh-CN" sz="3200" dirty="0"/>
          </a:p>
          <a:p>
            <a:pPr marL="0" indent="0">
              <a:lnSpc>
                <a:spcPct val="150000"/>
              </a:lnSpc>
              <a:spcBef>
                <a:spcPct val="0"/>
              </a:spcBef>
              <a:buNone/>
            </a:pPr>
            <a:r>
              <a:rPr lang="en-US" altLang="zh-CN" sz="3200" b="1" dirty="0">
                <a:sym typeface="+mn-ea"/>
              </a:rPr>
              <a:t>6.2 </a:t>
            </a:r>
            <a:r>
              <a:rPr lang="zh-CN" altLang="en-US" sz="3200" b="1" dirty="0">
                <a:sym typeface="+mn-ea"/>
              </a:rPr>
              <a:t>主存储器</a:t>
            </a:r>
            <a:endParaRPr lang="en-US" altLang="zh-CN" sz="3200" b="1" dirty="0"/>
          </a:p>
          <a:p>
            <a:pPr marL="0" indent="0">
              <a:lnSpc>
                <a:spcPct val="150000"/>
              </a:lnSpc>
              <a:spcBef>
                <a:spcPct val="0"/>
              </a:spcBef>
              <a:buNone/>
            </a:pPr>
            <a:r>
              <a:rPr lang="en-US" altLang="zh-CN" sz="3200" dirty="0">
                <a:sym typeface="+mn-ea"/>
              </a:rPr>
              <a:t>6.3 </a:t>
            </a:r>
            <a:r>
              <a:rPr lang="zh-CN" altLang="en-US" sz="3200" dirty="0">
                <a:latin typeface="Times New Roman" panose="02020603050405020304" pitchFamily="18" charset="0"/>
                <a:sym typeface="+mn-ea"/>
              </a:rPr>
              <a:t>高速缓冲存储器</a:t>
            </a:r>
          </a:p>
          <a:p>
            <a:pPr marL="0" indent="0">
              <a:lnSpc>
                <a:spcPct val="150000"/>
              </a:lnSpc>
              <a:spcBef>
                <a:spcPct val="0"/>
              </a:spcBef>
              <a:buNone/>
            </a:pPr>
            <a:r>
              <a:rPr lang="en-US" altLang="zh-CN" sz="3200" dirty="0">
                <a:sym typeface="+mn-ea"/>
              </a:rPr>
              <a:t>6.4 </a:t>
            </a:r>
            <a:r>
              <a:rPr lang="zh-CN" altLang="en-US" sz="3200" dirty="0">
                <a:latin typeface="Times New Roman" panose="02020603050405020304" pitchFamily="18" charset="0"/>
                <a:sym typeface="+mn-ea"/>
              </a:rPr>
              <a:t>虚拟存储器</a:t>
            </a:r>
            <a:endParaRPr lang="en-US" altLang="zh-CN" sz="3200" dirty="0"/>
          </a:p>
          <a:p>
            <a:pPr marL="0" indent="0">
              <a:lnSpc>
                <a:spcPct val="150000"/>
              </a:lnSpc>
              <a:spcBef>
                <a:spcPct val="0"/>
              </a:spcBef>
              <a:buNone/>
            </a:pPr>
            <a:r>
              <a:rPr lang="en-US" altLang="zh-CN" sz="3200" dirty="0"/>
              <a:t>6.5 </a:t>
            </a:r>
            <a:r>
              <a:rPr lang="zh-CN" altLang="en-US" sz="3200" dirty="0"/>
              <a:t>辅助存储器</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rPr>
              <a:t>9</a:t>
            </a:fld>
            <a:endParaRPr lang="en-US" altLang="zh-CN" dirty="0">
              <a:solidFill>
                <a:schemeClr val="tx1"/>
              </a:solidFill>
              <a:latin typeface="Arial" panose="020B060402020202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六、存储器的校验</a:t>
            </a:r>
          </a:p>
        </p:txBody>
      </p:sp>
      <p:sp>
        <p:nvSpPr>
          <p:cNvPr id="2" name="灯片编号占位符 1"/>
          <p:cNvSpPr>
            <a:spLocks noGrp="1"/>
          </p:cNvSpPr>
          <p:nvPr>
            <p:ph type="sldNum" sz="quarter" idx="12"/>
          </p:nvPr>
        </p:nvSpPr>
        <p:spPr/>
        <p:txBody>
          <a:bodyPr/>
          <a:lstStyle/>
          <a:p>
            <a:fld id="{8EE8E787-E6FE-45D8-9039-788B45E44EE7}" type="slidenum">
              <a:rPr lang="zh-CN" altLang="en-US" smtClean="0"/>
              <a:t>90</a:t>
            </a:fld>
            <a:endParaRPr lang="zh-CN" altLang="en-US" dirty="0"/>
          </a:p>
        </p:txBody>
      </p:sp>
      <p:sp>
        <p:nvSpPr>
          <p:cNvPr id="8" name="Text Box 13">
            <a:extLst>
              <a:ext uri="{FF2B5EF4-FFF2-40B4-BE49-F238E27FC236}">
                <a16:creationId xmlns:a16="http://schemas.microsoft.com/office/drawing/2014/main" id="{3662EB9F-EE8D-44B1-B858-8D70444925AE}"/>
              </a:ext>
            </a:extLst>
          </p:cNvPr>
          <p:cNvSpPr txBox="1">
            <a:spLocks noChangeArrowheads="1"/>
          </p:cNvSpPr>
          <p:nvPr/>
        </p:nvSpPr>
        <p:spPr bwMode="auto">
          <a:xfrm>
            <a:off x="1130300" y="4158262"/>
            <a:ext cx="27210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4</a:t>
            </a:r>
            <a:r>
              <a:rPr lang="zh-CN" altLang="en-US" sz="2800" b="1" dirty="0"/>
              <a:t>、</a:t>
            </a:r>
            <a:r>
              <a:rPr lang="en-US" altLang="zh-CN" sz="2800" b="1" dirty="0"/>
              <a:t>{0000, 1111}</a:t>
            </a:r>
            <a:endParaRPr lang="zh-CN" altLang="en-US" sz="2800" b="1" dirty="0">
              <a:solidFill>
                <a:schemeClr val="folHlink"/>
              </a:solidFill>
            </a:endParaRPr>
          </a:p>
        </p:txBody>
      </p:sp>
      <p:sp>
        <p:nvSpPr>
          <p:cNvPr id="9" name="Text Box 13">
            <a:extLst>
              <a:ext uri="{FF2B5EF4-FFF2-40B4-BE49-F238E27FC236}">
                <a16:creationId xmlns:a16="http://schemas.microsoft.com/office/drawing/2014/main" id="{32F17676-FE12-4C63-A344-307BE8FEC4F0}"/>
              </a:ext>
            </a:extLst>
          </p:cNvPr>
          <p:cNvSpPr txBox="1">
            <a:spLocks noChangeArrowheads="1"/>
          </p:cNvSpPr>
          <p:nvPr/>
        </p:nvSpPr>
        <p:spPr bwMode="auto">
          <a:xfrm>
            <a:off x="1130300" y="1925102"/>
            <a:ext cx="98235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2</a:t>
            </a:r>
            <a:r>
              <a:rPr lang="zh-CN" altLang="en-US" sz="2800" b="1" dirty="0"/>
              <a:t>、</a:t>
            </a:r>
            <a:r>
              <a:rPr lang="en-US" altLang="zh-CN" sz="2800" b="1" dirty="0"/>
              <a:t>{000, 011, 101, 110}</a:t>
            </a:r>
            <a:endParaRPr lang="zh-CN" altLang="en-US" sz="2800" b="1" dirty="0">
              <a:solidFill>
                <a:schemeClr val="folHlink"/>
              </a:solidFill>
            </a:endParaRPr>
          </a:p>
        </p:txBody>
      </p:sp>
      <p:sp>
        <p:nvSpPr>
          <p:cNvPr id="10" name="Text Box 13">
            <a:extLst>
              <a:ext uri="{FF2B5EF4-FFF2-40B4-BE49-F238E27FC236}">
                <a16:creationId xmlns:a16="http://schemas.microsoft.com/office/drawing/2014/main" id="{2A9D06D0-E3BF-458D-B7A1-8A29BE4FCADD}"/>
              </a:ext>
            </a:extLst>
          </p:cNvPr>
          <p:cNvSpPr txBox="1">
            <a:spLocks noChangeArrowheads="1"/>
          </p:cNvSpPr>
          <p:nvPr/>
        </p:nvSpPr>
        <p:spPr bwMode="auto">
          <a:xfrm>
            <a:off x="1130299" y="3041682"/>
            <a:ext cx="27210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3</a:t>
            </a:r>
            <a:r>
              <a:rPr lang="zh-CN" altLang="en-US" sz="2800" b="1" dirty="0"/>
              <a:t>、</a:t>
            </a:r>
            <a:r>
              <a:rPr lang="en-US" altLang="zh-CN" sz="2800" b="1" dirty="0"/>
              <a:t>{000, 111}</a:t>
            </a:r>
            <a:endParaRPr lang="zh-CN" altLang="en-US" sz="2800" b="1" dirty="0">
              <a:solidFill>
                <a:schemeClr val="folHlink"/>
              </a:solidFill>
            </a:endParaRPr>
          </a:p>
        </p:txBody>
      </p:sp>
      <p:sp>
        <p:nvSpPr>
          <p:cNvPr id="11" name="Text Box 13">
            <a:extLst>
              <a:ext uri="{FF2B5EF4-FFF2-40B4-BE49-F238E27FC236}">
                <a16:creationId xmlns:a16="http://schemas.microsoft.com/office/drawing/2014/main" id="{C758EE34-D70A-496B-91CB-44D67FB3D0EE}"/>
              </a:ext>
            </a:extLst>
          </p:cNvPr>
          <p:cNvSpPr txBox="1">
            <a:spLocks noChangeArrowheads="1"/>
          </p:cNvSpPr>
          <p:nvPr/>
        </p:nvSpPr>
        <p:spPr bwMode="auto">
          <a:xfrm>
            <a:off x="1130300" y="1366812"/>
            <a:ext cx="647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a:t>
            </a:r>
            <a:r>
              <a:rPr lang="zh-CN" altLang="en-US" sz="2800" b="1" dirty="0"/>
              <a:t>、</a:t>
            </a:r>
            <a:r>
              <a:rPr lang="en-US" altLang="zh-CN" sz="2800" b="1" dirty="0"/>
              <a:t>{000, 001, 010, 011, 100, 101, 110, 111}</a:t>
            </a:r>
            <a:endParaRPr lang="zh-CN" altLang="en-US" sz="2800" b="1" dirty="0">
              <a:solidFill>
                <a:schemeClr val="folHlink"/>
              </a:solidFill>
            </a:endParaRPr>
          </a:p>
        </p:txBody>
      </p:sp>
      <p:sp>
        <p:nvSpPr>
          <p:cNvPr id="12" name="Text Box 13">
            <a:extLst>
              <a:ext uri="{FF2B5EF4-FFF2-40B4-BE49-F238E27FC236}">
                <a16:creationId xmlns:a16="http://schemas.microsoft.com/office/drawing/2014/main" id="{030E9D9A-A9F8-441E-8C41-CC9353EB12BE}"/>
              </a:ext>
            </a:extLst>
          </p:cNvPr>
          <p:cNvSpPr txBox="1">
            <a:spLocks noChangeArrowheads="1"/>
          </p:cNvSpPr>
          <p:nvPr/>
        </p:nvSpPr>
        <p:spPr bwMode="auto">
          <a:xfrm>
            <a:off x="1769585" y="2501956"/>
            <a:ext cx="884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100</a:t>
            </a:r>
            <a:endParaRPr lang="zh-CN" altLang="en-US" sz="2800" b="1" dirty="0">
              <a:solidFill>
                <a:schemeClr val="folHlink"/>
              </a:solidFill>
            </a:endParaRPr>
          </a:p>
        </p:txBody>
      </p:sp>
      <p:sp>
        <p:nvSpPr>
          <p:cNvPr id="13" name="Text Box 13">
            <a:extLst>
              <a:ext uri="{FF2B5EF4-FFF2-40B4-BE49-F238E27FC236}">
                <a16:creationId xmlns:a16="http://schemas.microsoft.com/office/drawing/2014/main" id="{2D33EB90-54D0-4E45-A8A9-5626DB1FF1FA}"/>
              </a:ext>
            </a:extLst>
          </p:cNvPr>
          <p:cNvSpPr txBox="1">
            <a:spLocks noChangeArrowheads="1"/>
          </p:cNvSpPr>
          <p:nvPr/>
        </p:nvSpPr>
        <p:spPr bwMode="auto">
          <a:xfrm>
            <a:off x="3744978" y="2439717"/>
            <a:ext cx="31527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检</a:t>
            </a:r>
            <a:r>
              <a:rPr lang="en-US" altLang="zh-CN" sz="2800" b="1" dirty="0"/>
              <a:t>1</a:t>
            </a:r>
            <a:r>
              <a:rPr lang="zh-CN" altLang="en-US" sz="2800" b="1" dirty="0"/>
              <a:t>位错，纠</a:t>
            </a:r>
            <a:r>
              <a:rPr lang="en-US" altLang="zh-CN" sz="2800" b="1" dirty="0"/>
              <a:t>0</a:t>
            </a:r>
            <a:r>
              <a:rPr lang="zh-CN" altLang="en-US" sz="2800" b="1" dirty="0"/>
              <a:t>位错</a:t>
            </a:r>
            <a:endParaRPr lang="zh-CN" altLang="en-US" sz="2800" b="1" dirty="0">
              <a:solidFill>
                <a:schemeClr val="folHlink"/>
              </a:solidFill>
            </a:endParaRPr>
          </a:p>
        </p:txBody>
      </p:sp>
      <p:sp>
        <p:nvSpPr>
          <p:cNvPr id="14" name="Text Box 13">
            <a:extLst>
              <a:ext uri="{FF2B5EF4-FFF2-40B4-BE49-F238E27FC236}">
                <a16:creationId xmlns:a16="http://schemas.microsoft.com/office/drawing/2014/main" id="{A8F37C34-EF6F-4136-A814-849405802595}"/>
              </a:ext>
            </a:extLst>
          </p:cNvPr>
          <p:cNvSpPr txBox="1">
            <a:spLocks noChangeArrowheads="1"/>
          </p:cNvSpPr>
          <p:nvPr/>
        </p:nvSpPr>
        <p:spPr bwMode="auto">
          <a:xfrm>
            <a:off x="3737695" y="3041682"/>
            <a:ext cx="31527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检</a:t>
            </a:r>
            <a:r>
              <a:rPr lang="en-US" altLang="zh-CN" sz="2800" b="1" dirty="0"/>
              <a:t>1</a:t>
            </a:r>
            <a:r>
              <a:rPr lang="zh-CN" altLang="en-US" sz="2800" b="1" dirty="0"/>
              <a:t>位错，纠</a:t>
            </a:r>
            <a:r>
              <a:rPr lang="en-US" altLang="zh-CN" sz="2800" b="1" dirty="0"/>
              <a:t>1</a:t>
            </a:r>
            <a:r>
              <a:rPr lang="zh-CN" altLang="en-US" sz="2800" b="1" dirty="0"/>
              <a:t>位错</a:t>
            </a:r>
            <a:endParaRPr lang="zh-CN" altLang="en-US" sz="2800" b="1" dirty="0">
              <a:solidFill>
                <a:schemeClr val="folHlink"/>
              </a:solidFill>
            </a:endParaRPr>
          </a:p>
        </p:txBody>
      </p:sp>
      <p:sp>
        <p:nvSpPr>
          <p:cNvPr id="15" name="Text Box 13">
            <a:extLst>
              <a:ext uri="{FF2B5EF4-FFF2-40B4-BE49-F238E27FC236}">
                <a16:creationId xmlns:a16="http://schemas.microsoft.com/office/drawing/2014/main" id="{D39BEB53-5FC2-42F5-AA4C-528FE3AE7A4E}"/>
              </a:ext>
            </a:extLst>
          </p:cNvPr>
          <p:cNvSpPr txBox="1">
            <a:spLocks noChangeArrowheads="1"/>
          </p:cNvSpPr>
          <p:nvPr/>
        </p:nvSpPr>
        <p:spPr bwMode="auto">
          <a:xfrm>
            <a:off x="1775529" y="3599972"/>
            <a:ext cx="884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100</a:t>
            </a:r>
            <a:endParaRPr lang="zh-CN" altLang="en-US" sz="2800" b="1" dirty="0">
              <a:solidFill>
                <a:schemeClr val="folHlink"/>
              </a:solidFill>
            </a:endParaRPr>
          </a:p>
        </p:txBody>
      </p:sp>
      <p:sp>
        <p:nvSpPr>
          <p:cNvPr id="16" name="Text Box 13">
            <a:extLst>
              <a:ext uri="{FF2B5EF4-FFF2-40B4-BE49-F238E27FC236}">
                <a16:creationId xmlns:a16="http://schemas.microsoft.com/office/drawing/2014/main" id="{D94A5E55-2BD3-4F78-AABD-558E748988D5}"/>
              </a:ext>
            </a:extLst>
          </p:cNvPr>
          <p:cNvSpPr txBox="1">
            <a:spLocks noChangeArrowheads="1"/>
          </p:cNvSpPr>
          <p:nvPr/>
        </p:nvSpPr>
        <p:spPr bwMode="auto">
          <a:xfrm>
            <a:off x="2493135" y="3599972"/>
            <a:ext cx="884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110</a:t>
            </a:r>
            <a:endParaRPr lang="zh-CN" altLang="en-US" sz="2800" b="1" dirty="0">
              <a:solidFill>
                <a:schemeClr val="folHlink"/>
              </a:solidFill>
            </a:endParaRPr>
          </a:p>
        </p:txBody>
      </p:sp>
      <p:sp>
        <p:nvSpPr>
          <p:cNvPr id="17" name="Text Box 13">
            <a:extLst>
              <a:ext uri="{FF2B5EF4-FFF2-40B4-BE49-F238E27FC236}">
                <a16:creationId xmlns:a16="http://schemas.microsoft.com/office/drawing/2014/main" id="{85EEB46A-B315-446B-9C20-F820B6A28EFD}"/>
              </a:ext>
            </a:extLst>
          </p:cNvPr>
          <p:cNvSpPr txBox="1">
            <a:spLocks noChangeArrowheads="1"/>
          </p:cNvSpPr>
          <p:nvPr/>
        </p:nvSpPr>
        <p:spPr bwMode="auto">
          <a:xfrm>
            <a:off x="3813730" y="4178475"/>
            <a:ext cx="31527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检</a:t>
            </a:r>
            <a:r>
              <a:rPr lang="en-US" altLang="zh-CN" sz="2800" b="1" dirty="0"/>
              <a:t>2</a:t>
            </a:r>
            <a:r>
              <a:rPr lang="zh-CN" altLang="en-US" sz="2800" b="1" dirty="0"/>
              <a:t>位错，纠</a:t>
            </a:r>
            <a:r>
              <a:rPr lang="en-US" altLang="zh-CN" sz="2800" b="1" dirty="0"/>
              <a:t>1</a:t>
            </a:r>
            <a:r>
              <a:rPr lang="zh-CN" altLang="en-US" sz="2800" b="1" dirty="0"/>
              <a:t>位错</a:t>
            </a:r>
            <a:endParaRPr lang="zh-CN" altLang="en-US" sz="2800" b="1" dirty="0">
              <a:solidFill>
                <a:schemeClr val="folHlink"/>
              </a:solidFill>
            </a:endParaRPr>
          </a:p>
        </p:txBody>
      </p:sp>
      <p:sp>
        <p:nvSpPr>
          <p:cNvPr id="18" name="Text Box 13">
            <a:extLst>
              <a:ext uri="{FF2B5EF4-FFF2-40B4-BE49-F238E27FC236}">
                <a16:creationId xmlns:a16="http://schemas.microsoft.com/office/drawing/2014/main" id="{A2596B45-F4A6-4CEB-87C7-CEB38A1DC758}"/>
              </a:ext>
            </a:extLst>
          </p:cNvPr>
          <p:cNvSpPr txBox="1">
            <a:spLocks noChangeArrowheads="1"/>
          </p:cNvSpPr>
          <p:nvPr/>
        </p:nvSpPr>
        <p:spPr bwMode="auto">
          <a:xfrm>
            <a:off x="1103591" y="5274842"/>
            <a:ext cx="31527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5</a:t>
            </a:r>
            <a:r>
              <a:rPr lang="zh-CN" altLang="en-US" sz="2800" b="1" dirty="0"/>
              <a:t>、</a:t>
            </a:r>
            <a:r>
              <a:rPr lang="en-US" altLang="zh-CN" sz="2800" b="1" dirty="0"/>
              <a:t>{00000, 11111}</a:t>
            </a:r>
            <a:endParaRPr lang="zh-CN" altLang="en-US" sz="2800" b="1" dirty="0">
              <a:solidFill>
                <a:schemeClr val="folHlink"/>
              </a:solidFill>
            </a:endParaRPr>
          </a:p>
        </p:txBody>
      </p:sp>
      <p:sp>
        <p:nvSpPr>
          <p:cNvPr id="19" name="Text Box 13">
            <a:extLst>
              <a:ext uri="{FF2B5EF4-FFF2-40B4-BE49-F238E27FC236}">
                <a16:creationId xmlns:a16="http://schemas.microsoft.com/office/drawing/2014/main" id="{432A0669-DC12-43DE-A378-3C3C10FD0459}"/>
              </a:ext>
            </a:extLst>
          </p:cNvPr>
          <p:cNvSpPr txBox="1">
            <a:spLocks noChangeArrowheads="1"/>
          </p:cNvSpPr>
          <p:nvPr/>
        </p:nvSpPr>
        <p:spPr bwMode="auto">
          <a:xfrm>
            <a:off x="3991810" y="5282547"/>
            <a:ext cx="31527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检</a:t>
            </a:r>
            <a:r>
              <a:rPr lang="en-US" altLang="zh-CN" sz="2800" b="1" dirty="0"/>
              <a:t>2</a:t>
            </a:r>
            <a:r>
              <a:rPr lang="zh-CN" altLang="en-US" sz="2800" b="1" dirty="0"/>
              <a:t>位错，纠</a:t>
            </a:r>
            <a:r>
              <a:rPr lang="en-US" altLang="zh-CN" sz="2800" b="1" dirty="0"/>
              <a:t>2</a:t>
            </a:r>
            <a:r>
              <a:rPr lang="zh-CN" altLang="en-US" sz="2800" b="1" dirty="0"/>
              <a:t>位错</a:t>
            </a:r>
            <a:endParaRPr lang="zh-CN" altLang="en-US" sz="2800" b="1" dirty="0">
              <a:solidFill>
                <a:schemeClr val="folHlink"/>
              </a:solidFill>
            </a:endParaRPr>
          </a:p>
        </p:txBody>
      </p:sp>
      <p:sp>
        <p:nvSpPr>
          <p:cNvPr id="20" name="Text Box 13">
            <a:extLst>
              <a:ext uri="{FF2B5EF4-FFF2-40B4-BE49-F238E27FC236}">
                <a16:creationId xmlns:a16="http://schemas.microsoft.com/office/drawing/2014/main" id="{82F32C3A-4331-424D-B5A3-CCDF6D0CF40A}"/>
              </a:ext>
            </a:extLst>
          </p:cNvPr>
          <p:cNvSpPr txBox="1">
            <a:spLocks noChangeArrowheads="1"/>
          </p:cNvSpPr>
          <p:nvPr/>
        </p:nvSpPr>
        <p:spPr bwMode="auto">
          <a:xfrm>
            <a:off x="1795642" y="4716552"/>
            <a:ext cx="1022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1000</a:t>
            </a:r>
            <a:endParaRPr lang="zh-CN" altLang="en-US" sz="2800" b="1" dirty="0">
              <a:solidFill>
                <a:schemeClr val="folHlink"/>
              </a:solidFill>
            </a:endParaRPr>
          </a:p>
        </p:txBody>
      </p:sp>
      <p:sp>
        <p:nvSpPr>
          <p:cNvPr id="21" name="Text Box 13">
            <a:extLst>
              <a:ext uri="{FF2B5EF4-FFF2-40B4-BE49-F238E27FC236}">
                <a16:creationId xmlns:a16="http://schemas.microsoft.com/office/drawing/2014/main" id="{E4E3B69B-F6B9-45DE-AC67-5AC007E59B1B}"/>
              </a:ext>
            </a:extLst>
          </p:cNvPr>
          <p:cNvSpPr txBox="1">
            <a:spLocks noChangeArrowheads="1"/>
          </p:cNvSpPr>
          <p:nvPr/>
        </p:nvSpPr>
        <p:spPr bwMode="auto">
          <a:xfrm>
            <a:off x="2714821" y="4704969"/>
            <a:ext cx="1022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1100</a:t>
            </a:r>
            <a:endParaRPr lang="zh-CN" altLang="en-US" sz="2800" b="1" dirty="0">
              <a:solidFill>
                <a:schemeClr val="folHlink"/>
              </a:solidFill>
            </a:endParaRPr>
          </a:p>
        </p:txBody>
      </p:sp>
      <p:sp>
        <p:nvSpPr>
          <p:cNvPr id="22" name="Text Box 13">
            <a:extLst>
              <a:ext uri="{FF2B5EF4-FFF2-40B4-BE49-F238E27FC236}">
                <a16:creationId xmlns:a16="http://schemas.microsoft.com/office/drawing/2014/main" id="{AE7DEE0C-A3FA-49E4-B61E-4A51F42D8831}"/>
              </a:ext>
            </a:extLst>
          </p:cNvPr>
          <p:cNvSpPr txBox="1">
            <a:spLocks noChangeArrowheads="1"/>
          </p:cNvSpPr>
          <p:nvPr/>
        </p:nvSpPr>
        <p:spPr bwMode="auto">
          <a:xfrm>
            <a:off x="1795641" y="5833130"/>
            <a:ext cx="11548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11000</a:t>
            </a:r>
            <a:endParaRPr lang="zh-CN" altLang="en-US" sz="2800" b="1" dirty="0">
              <a:solidFill>
                <a:schemeClr val="folHlink"/>
              </a:solidFill>
            </a:endParaRPr>
          </a:p>
        </p:txBody>
      </p:sp>
      <p:sp>
        <p:nvSpPr>
          <p:cNvPr id="23" name="Text Box 13">
            <a:extLst>
              <a:ext uri="{FF2B5EF4-FFF2-40B4-BE49-F238E27FC236}">
                <a16:creationId xmlns:a16="http://schemas.microsoft.com/office/drawing/2014/main" id="{99B7551B-B8FA-4CFA-B807-F3E669151BC7}"/>
              </a:ext>
            </a:extLst>
          </p:cNvPr>
          <p:cNvSpPr txBox="1">
            <a:spLocks noChangeArrowheads="1"/>
          </p:cNvSpPr>
          <p:nvPr/>
        </p:nvSpPr>
        <p:spPr bwMode="auto">
          <a:xfrm>
            <a:off x="2837370" y="5818275"/>
            <a:ext cx="11548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t>11100</a:t>
            </a:r>
            <a:endParaRPr lang="zh-CN" altLang="en-US" sz="2800" b="1" dirty="0">
              <a:solidFill>
                <a:schemeClr val="folHlink"/>
              </a:solidFill>
            </a:endParaRPr>
          </a:p>
        </p:txBody>
      </p:sp>
      <p:sp>
        <p:nvSpPr>
          <p:cNvPr id="24" name="矩形 23">
            <a:extLst>
              <a:ext uri="{FF2B5EF4-FFF2-40B4-BE49-F238E27FC236}">
                <a16:creationId xmlns:a16="http://schemas.microsoft.com/office/drawing/2014/main" id="{C92F8CEC-2CBB-4445-801A-45578D18112B}"/>
              </a:ext>
            </a:extLst>
          </p:cNvPr>
          <p:cNvSpPr/>
          <p:nvPr/>
        </p:nvSpPr>
        <p:spPr>
          <a:xfrm>
            <a:off x="7810614" y="1384347"/>
            <a:ext cx="3057247" cy="523220"/>
          </a:xfrm>
          <a:prstGeom prst="rect">
            <a:avLst/>
          </a:prstGeom>
        </p:spPr>
        <p:txBody>
          <a:bodyPr wrap="none">
            <a:spAutoFit/>
          </a:bodyPr>
          <a:lstStyle/>
          <a:p>
            <a:r>
              <a:rPr lang="zh-CN" altLang="en-US" sz="2800" b="1" dirty="0">
                <a:latin typeface="宋体" panose="02010600030101010101" pitchFamily="2" charset="-122"/>
                <a:ea typeface="宋体" panose="02010600030101010101" pitchFamily="2" charset="-122"/>
                <a:cs typeface="Times New Roman" panose="02020603050405020304" pitchFamily="18" charset="0"/>
              </a:rPr>
              <a:t>检</a:t>
            </a:r>
            <a:r>
              <a:rPr lang="en-US" altLang="zh-CN" sz="2800" b="1" dirty="0">
                <a:latin typeface="宋体" panose="02010600030101010101" pitchFamily="2" charset="-122"/>
                <a:ea typeface="宋体" panose="02010600030101010101" pitchFamily="2" charset="-122"/>
                <a:cs typeface="Times New Roman" panose="02020603050405020304" pitchFamily="18" charset="0"/>
              </a:rPr>
              <a:t>0</a:t>
            </a:r>
            <a:r>
              <a:rPr lang="zh-CN" altLang="en-US" sz="2800" b="1" dirty="0">
                <a:latin typeface="宋体" panose="02010600030101010101" pitchFamily="2" charset="-122"/>
                <a:ea typeface="宋体" panose="02010600030101010101" pitchFamily="2" charset="-122"/>
                <a:cs typeface="Times New Roman" panose="02020603050405020304" pitchFamily="18" charset="0"/>
              </a:rPr>
              <a:t>位错、纠</a:t>
            </a:r>
            <a:r>
              <a:rPr lang="en-US" altLang="zh-CN" sz="2800" b="1" dirty="0">
                <a:latin typeface="宋体" panose="02010600030101010101" pitchFamily="2" charset="-122"/>
                <a:ea typeface="宋体" panose="02010600030101010101" pitchFamily="2" charset="-122"/>
                <a:cs typeface="Times New Roman" panose="02020603050405020304" pitchFamily="18" charset="0"/>
              </a:rPr>
              <a:t>0</a:t>
            </a:r>
            <a:r>
              <a:rPr lang="zh-CN" altLang="en-US" sz="2800" b="1" dirty="0">
                <a:latin typeface="宋体" panose="02010600030101010101" pitchFamily="2" charset="-122"/>
                <a:ea typeface="宋体" panose="02010600030101010101" pitchFamily="2" charset="-122"/>
                <a:cs typeface="Times New Roman" panose="02020603050405020304" pitchFamily="18" charset="0"/>
              </a:rPr>
              <a:t>位错</a:t>
            </a:r>
            <a:endParaRPr lang="zh-CN" altLang="en-US" sz="2800" dirty="0">
              <a:latin typeface="宋体" panose="02010600030101010101" pitchFamily="2" charset="-122"/>
              <a:ea typeface="宋体" panose="02010600030101010101" pitchFamily="2" charset="-122"/>
              <a:cs typeface="Times New Roman" panose="02020603050405020304" pitchFamily="18" charset="0"/>
            </a:endParaRPr>
          </a:p>
        </p:txBody>
      </p:sp>
      <p:cxnSp>
        <p:nvCxnSpPr>
          <p:cNvPr id="25" name="直接箭头连接符 24">
            <a:extLst>
              <a:ext uri="{FF2B5EF4-FFF2-40B4-BE49-F238E27FC236}">
                <a16:creationId xmlns:a16="http://schemas.microsoft.com/office/drawing/2014/main" id="{20A8E438-2FA4-42DD-A40E-4D1D20B60787}"/>
              </a:ext>
            </a:extLst>
          </p:cNvPr>
          <p:cNvCxnSpPr/>
          <p:nvPr/>
        </p:nvCxnSpPr>
        <p:spPr>
          <a:xfrm>
            <a:off x="2139786" y="2376767"/>
            <a:ext cx="0" cy="25037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C55D001-9A78-4B48-B5BA-025947A601C6}"/>
              </a:ext>
            </a:extLst>
          </p:cNvPr>
          <p:cNvCxnSpPr>
            <a:cxnSpLocks/>
          </p:cNvCxnSpPr>
          <p:nvPr/>
        </p:nvCxnSpPr>
        <p:spPr>
          <a:xfrm flipH="1">
            <a:off x="2318077" y="2376767"/>
            <a:ext cx="1198023" cy="27156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C1D58D8B-9633-4652-906F-4A53B9B142E8}"/>
              </a:ext>
            </a:extLst>
          </p:cNvPr>
          <p:cNvCxnSpPr>
            <a:cxnSpLocks/>
          </p:cNvCxnSpPr>
          <p:nvPr/>
        </p:nvCxnSpPr>
        <p:spPr>
          <a:xfrm flipH="1">
            <a:off x="2392165" y="2429073"/>
            <a:ext cx="1798508" cy="380157"/>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10D040D-B519-4945-8F0C-6216EC71AF34}"/>
              </a:ext>
            </a:extLst>
          </p:cNvPr>
          <p:cNvCxnSpPr/>
          <p:nvPr/>
        </p:nvCxnSpPr>
        <p:spPr>
          <a:xfrm>
            <a:off x="2139786" y="3465610"/>
            <a:ext cx="0" cy="25037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08494A0-96DE-4D61-BFF7-CDCFBCB08D70}"/>
              </a:ext>
            </a:extLst>
          </p:cNvPr>
          <p:cNvCxnSpPr>
            <a:cxnSpLocks/>
          </p:cNvCxnSpPr>
          <p:nvPr/>
        </p:nvCxnSpPr>
        <p:spPr>
          <a:xfrm>
            <a:off x="2856224" y="3465610"/>
            <a:ext cx="0" cy="250378"/>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9B0DB58-C8BD-46CE-B6A3-CA814488DFE1}"/>
              </a:ext>
            </a:extLst>
          </p:cNvPr>
          <p:cNvCxnSpPr>
            <a:cxnSpLocks/>
          </p:cNvCxnSpPr>
          <p:nvPr/>
        </p:nvCxnSpPr>
        <p:spPr>
          <a:xfrm>
            <a:off x="2222734" y="3474783"/>
            <a:ext cx="605209" cy="24120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 Box 13">
            <a:extLst>
              <a:ext uri="{FF2B5EF4-FFF2-40B4-BE49-F238E27FC236}">
                <a16:creationId xmlns:a16="http://schemas.microsoft.com/office/drawing/2014/main" id="{161C4CE9-D04D-4C4B-83AC-1A76D3753AFD}"/>
              </a:ext>
            </a:extLst>
          </p:cNvPr>
          <p:cNvSpPr txBox="1">
            <a:spLocks noChangeArrowheads="1"/>
          </p:cNvSpPr>
          <p:nvPr/>
        </p:nvSpPr>
        <p:spPr bwMode="auto">
          <a:xfrm>
            <a:off x="7277166" y="2737310"/>
            <a:ext cx="315270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solidFill>
                  <a:srgbClr val="FF0000"/>
                </a:solidFill>
              </a:rPr>
              <a:t>编码的检测能力和纠错能力和什么有关呢？</a:t>
            </a:r>
          </a:p>
        </p:txBody>
      </p:sp>
      <p:sp>
        <p:nvSpPr>
          <p:cNvPr id="32" name="Text Box 13">
            <a:extLst>
              <a:ext uri="{FF2B5EF4-FFF2-40B4-BE49-F238E27FC236}">
                <a16:creationId xmlns:a16="http://schemas.microsoft.com/office/drawing/2014/main" id="{D93FA72B-995B-4DF9-8B7E-8654E43A5305}"/>
              </a:ext>
            </a:extLst>
          </p:cNvPr>
          <p:cNvSpPr txBox="1">
            <a:spLocks noChangeArrowheads="1"/>
          </p:cNvSpPr>
          <p:nvPr/>
        </p:nvSpPr>
        <p:spPr bwMode="auto">
          <a:xfrm>
            <a:off x="7277166" y="4411293"/>
            <a:ext cx="315270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任意两组合法代码之间</a:t>
            </a:r>
            <a:r>
              <a:rPr lang="zh-CN" altLang="en-US" sz="2800" b="1" dirty="0">
                <a:solidFill>
                  <a:srgbClr val="0000FF"/>
                </a:solidFill>
              </a:rPr>
              <a:t>二进制位</a:t>
            </a:r>
            <a:r>
              <a:rPr lang="zh-CN" altLang="en-US" sz="2800" b="1" dirty="0"/>
              <a:t>的</a:t>
            </a:r>
            <a:r>
              <a:rPr lang="zh-CN" altLang="en-US" sz="2800" b="1" dirty="0">
                <a:solidFill>
                  <a:srgbClr val="0000FF"/>
                </a:solidFill>
              </a:rPr>
              <a:t>最小差异数</a:t>
            </a:r>
          </a:p>
        </p:txBody>
      </p:sp>
      <p:sp>
        <p:nvSpPr>
          <p:cNvPr id="33" name="Text Box 13">
            <a:extLst>
              <a:ext uri="{FF2B5EF4-FFF2-40B4-BE49-F238E27FC236}">
                <a16:creationId xmlns:a16="http://schemas.microsoft.com/office/drawing/2014/main" id="{1504F95C-BA14-4269-B299-7C2FC223A7C1}"/>
              </a:ext>
            </a:extLst>
          </p:cNvPr>
          <p:cNvSpPr txBox="1">
            <a:spLocks noChangeArrowheads="1"/>
          </p:cNvSpPr>
          <p:nvPr/>
        </p:nvSpPr>
        <p:spPr bwMode="auto">
          <a:xfrm>
            <a:off x="2340976" y="3307864"/>
            <a:ext cx="3565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dirty="0">
                <a:solidFill>
                  <a:srgbClr val="FF0000"/>
                </a:solidFill>
              </a:rPr>
              <a:t>?</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blinds(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par>
                                <p:cTn id="33" presetID="3" presetClass="entr" presetSubtype="1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linds(horizontal)">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blinds(horizontal)">
                                      <p:cBhvr>
                                        <p:cTn id="50" dur="500"/>
                                        <p:tgtEl>
                                          <p:spTgt spid="15"/>
                                        </p:tgtEl>
                                      </p:cBhvr>
                                    </p:animEffect>
                                  </p:childTnLst>
                                </p:cTn>
                              </p:par>
                              <p:par>
                                <p:cTn id="51" presetID="3" presetClass="entr" presetSubtype="1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blinds(horizontal)">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500"/>
                                        <p:tgtEl>
                                          <p:spTgt spid="16"/>
                                        </p:tgtEl>
                                      </p:cBhvr>
                                    </p:animEffect>
                                  </p:childTnLst>
                                </p:cTn>
                              </p:par>
                              <p:par>
                                <p:cTn id="59" presetID="3" presetClass="entr" presetSubtype="1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blinds(horizontal)">
                                      <p:cBhvr>
                                        <p:cTn id="66" dur="500"/>
                                        <p:tgtEl>
                                          <p:spTgt spid="1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blinds(horizontal)">
                                      <p:cBhvr>
                                        <p:cTn id="71" dur="500"/>
                                        <p:tgtEl>
                                          <p:spTgt spid="30"/>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blinds(horizontal)">
                                      <p:cBhvr>
                                        <p:cTn id="74" dur="500"/>
                                        <p:tgtEl>
                                          <p:spTgt spid="33"/>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blinds(horizontal)">
                                      <p:cBhvr>
                                        <p:cTn id="79" dur="500"/>
                                        <p:tgtEl>
                                          <p:spTgt spid="8"/>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blinds(horizontal)">
                                      <p:cBhvr>
                                        <p:cTn id="84" dur="500"/>
                                        <p:tgtEl>
                                          <p:spTgt spid="20"/>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blinds(horizontal)">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blinds(horizontal)">
                                      <p:cBhvr>
                                        <p:cTn id="94" dur="500"/>
                                        <p:tgtEl>
                                          <p:spTgt spid="17"/>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blinds(horizontal)">
                                      <p:cBhvr>
                                        <p:cTn id="99" dur="500"/>
                                        <p:tgtEl>
                                          <p:spTgt spid="18"/>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blinds(horizontal)">
                                      <p:cBhvr>
                                        <p:cTn id="104" dur="500"/>
                                        <p:tgtEl>
                                          <p:spTgt spid="22"/>
                                        </p:tgtEl>
                                      </p:cBhvr>
                                    </p:animEffect>
                                  </p:childTnLst>
                                </p:cTn>
                              </p:par>
                            </p:childTnLst>
                          </p:cTn>
                        </p:par>
                      </p:childTnLst>
                    </p:cTn>
                  </p:par>
                  <p:par>
                    <p:cTn id="105" fill="hold">
                      <p:stCondLst>
                        <p:cond delay="indefinite"/>
                      </p:stCondLst>
                      <p:childTnLst>
                        <p:par>
                          <p:cTn id="106" fill="hold">
                            <p:stCondLst>
                              <p:cond delay="0"/>
                            </p:stCondLst>
                            <p:childTnLst>
                              <p:par>
                                <p:cTn id="107" presetID="3" presetClass="entr" presetSubtype="10" fill="hold" grpId="0"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blinds(horizontal)">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3" presetClass="entr" presetSubtype="10" fill="hold" grpId="0" nodeType="click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blinds(horizontal)">
                                      <p:cBhvr>
                                        <p:cTn id="114" dur="500"/>
                                        <p:tgtEl>
                                          <p:spTgt spid="19"/>
                                        </p:tgtEl>
                                      </p:cBhvr>
                                    </p:animEffect>
                                  </p:childTnLst>
                                </p:cTn>
                              </p:par>
                            </p:childTnLst>
                          </p:cTn>
                        </p:par>
                      </p:childTnLst>
                    </p:cTn>
                  </p:par>
                  <p:par>
                    <p:cTn id="115" fill="hold">
                      <p:stCondLst>
                        <p:cond delay="indefinite"/>
                      </p:stCondLst>
                      <p:childTnLst>
                        <p:par>
                          <p:cTn id="116" fill="hold">
                            <p:stCondLst>
                              <p:cond delay="0"/>
                            </p:stCondLst>
                            <p:childTnLst>
                              <p:par>
                                <p:cTn id="117" presetID="3" presetClass="entr" presetSubtype="10" fill="hold" grpId="0" nodeType="click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blinds(horizontal)">
                                      <p:cBhvr>
                                        <p:cTn id="119" dur="5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0" grpId="0" autoUpdateAnimBg="0"/>
      <p:bldP spid="11" grpId="0" autoUpdateAnimBg="0"/>
      <p:bldP spid="12" grpId="0" autoUpdateAnimBg="0"/>
      <p:bldP spid="13" grpId="0" autoUpdateAnimBg="0"/>
      <p:bldP spid="14" grpId="0" autoUpdateAnimBg="0"/>
      <p:bldP spid="15" grpId="0" autoUpdateAnimBg="0"/>
      <p:bldP spid="16" grpId="0" autoUpdateAnimBg="0"/>
      <p:bldP spid="17" grpId="0" autoUpdateAnimBg="0"/>
      <p:bldP spid="18" grpId="0" autoUpdateAnimBg="0"/>
      <p:bldP spid="19" grpId="0" autoUpdateAnimBg="0"/>
      <p:bldP spid="20" grpId="0" autoUpdateAnimBg="0"/>
      <p:bldP spid="21" grpId="0" autoUpdateAnimBg="0"/>
      <p:bldP spid="22" grpId="0" autoUpdateAnimBg="0"/>
      <p:bldP spid="23" grpId="0" autoUpdateAnimBg="0"/>
      <p:bldP spid="24" grpId="0"/>
      <p:bldP spid="31" grpId="0" autoUpdateAnimBg="0"/>
      <p:bldP spid="32" grpId="0" autoUpdateAnimBg="0"/>
      <p:bldP spid="33"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E8E787-E6FE-45D8-9039-788B45E44EE7}" type="slidenum">
              <a:rPr lang="zh-CN" altLang="en-US" smtClean="0"/>
              <a:t>91</a:t>
            </a:fld>
            <a:endParaRPr lang="zh-CN" altLang="en-US" dirty="0"/>
          </a:p>
        </p:txBody>
      </p:sp>
      <p:sp>
        <p:nvSpPr>
          <p:cNvPr id="19" name="Text Box 2"/>
          <p:cNvSpPr txBox="1">
            <a:spLocks noChangeArrowheads="1"/>
          </p:cNvSpPr>
          <p:nvPr/>
        </p:nvSpPr>
        <p:spPr bwMode="auto">
          <a:xfrm>
            <a:off x="1641475" y="246253"/>
            <a:ext cx="4435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六、存储器的校验</a:t>
            </a:r>
          </a:p>
        </p:txBody>
      </p:sp>
      <p:sp>
        <p:nvSpPr>
          <p:cNvPr id="20" name="Text Box 3"/>
          <p:cNvSpPr txBox="1">
            <a:spLocks noChangeArrowheads="1"/>
          </p:cNvSpPr>
          <p:nvPr/>
        </p:nvSpPr>
        <p:spPr bwMode="auto">
          <a:xfrm>
            <a:off x="2470150" y="2379853"/>
            <a:ext cx="810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编码的纠错 </a:t>
            </a:r>
            <a:r>
              <a:rPr lang="zh-CN" altLang="en-US" sz="2800" b="1"/>
              <a:t>、</a:t>
            </a:r>
            <a:r>
              <a:rPr lang="zh-CN" altLang="en-US" sz="2800" b="1">
                <a:solidFill>
                  <a:schemeClr val="folHlink"/>
                </a:solidFill>
              </a:rPr>
              <a:t>检错能力与编码的最小距离有关</a:t>
            </a:r>
          </a:p>
        </p:txBody>
      </p:sp>
      <p:sp>
        <p:nvSpPr>
          <p:cNvPr id="21" name="Text Box 4"/>
          <p:cNvSpPr txBox="1">
            <a:spLocks noChangeArrowheads="1"/>
          </p:cNvSpPr>
          <p:nvPr/>
        </p:nvSpPr>
        <p:spPr bwMode="auto">
          <a:xfrm>
            <a:off x="3117850" y="3903853"/>
            <a:ext cx="547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L</a:t>
            </a:r>
            <a:r>
              <a:rPr lang="en-US" altLang="zh-CN" sz="2800" b="1"/>
              <a:t> ——   </a:t>
            </a:r>
            <a:r>
              <a:rPr lang="zh-CN" altLang="en-US" sz="2800" b="1"/>
              <a:t>编码的最小距离</a:t>
            </a:r>
          </a:p>
        </p:txBody>
      </p:sp>
      <p:sp>
        <p:nvSpPr>
          <p:cNvPr id="22" name="Text Box 5"/>
          <p:cNvSpPr txBox="1">
            <a:spLocks noChangeArrowheads="1"/>
          </p:cNvSpPr>
          <p:nvPr/>
        </p:nvSpPr>
        <p:spPr bwMode="auto">
          <a:xfrm>
            <a:off x="3117850" y="4665853"/>
            <a:ext cx="4008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D</a:t>
            </a:r>
            <a:r>
              <a:rPr lang="en-US" altLang="zh-CN" sz="2800" b="1"/>
              <a:t> ——   </a:t>
            </a:r>
            <a:r>
              <a:rPr lang="zh-CN" altLang="en-US" sz="2800" b="1"/>
              <a:t>检测错误的位数</a:t>
            </a:r>
          </a:p>
        </p:txBody>
      </p:sp>
      <p:sp>
        <p:nvSpPr>
          <p:cNvPr id="23" name="Text Box 6"/>
          <p:cNvSpPr txBox="1">
            <a:spLocks noChangeArrowheads="1"/>
          </p:cNvSpPr>
          <p:nvPr/>
        </p:nvSpPr>
        <p:spPr bwMode="auto">
          <a:xfrm>
            <a:off x="3117850" y="5427853"/>
            <a:ext cx="4178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C</a:t>
            </a:r>
            <a:r>
              <a:rPr lang="en-US" altLang="zh-CN" sz="2800" b="1"/>
              <a:t> ——   </a:t>
            </a:r>
            <a:r>
              <a:rPr lang="zh-CN" altLang="en-US" sz="2800" b="1"/>
              <a:t>纠正错误的位数</a:t>
            </a:r>
          </a:p>
        </p:txBody>
      </p:sp>
      <p:sp>
        <p:nvSpPr>
          <p:cNvPr id="24" name="Text Box 7"/>
          <p:cNvSpPr txBox="1">
            <a:spLocks noChangeArrowheads="1"/>
          </p:cNvSpPr>
          <p:nvPr/>
        </p:nvSpPr>
        <p:spPr bwMode="auto">
          <a:xfrm>
            <a:off x="2470150" y="6051550"/>
            <a:ext cx="74231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汉明码</a:t>
            </a:r>
            <a:r>
              <a:rPr lang="en-US" altLang="zh-CN" sz="2800" b="1">
                <a:solidFill>
                  <a:schemeClr val="folHlink"/>
                </a:solidFill>
              </a:rPr>
              <a:t>——</a:t>
            </a:r>
            <a:r>
              <a:rPr lang="zh-CN" altLang="en-US" sz="2800" b="1">
                <a:solidFill>
                  <a:schemeClr val="folHlink"/>
                </a:solidFill>
              </a:rPr>
              <a:t>一种具有一位纠错能力的编码</a:t>
            </a:r>
          </a:p>
        </p:txBody>
      </p:sp>
      <p:grpSp>
        <p:nvGrpSpPr>
          <p:cNvPr id="25" name="Group 9"/>
          <p:cNvGrpSpPr/>
          <p:nvPr/>
        </p:nvGrpSpPr>
        <p:grpSpPr bwMode="auto">
          <a:xfrm>
            <a:off x="3117850" y="3141853"/>
            <a:ext cx="4559300" cy="519113"/>
            <a:chOff x="1256" y="1578"/>
            <a:chExt cx="2872" cy="327"/>
          </a:xfrm>
        </p:grpSpPr>
        <p:sp>
          <p:nvSpPr>
            <p:cNvPr id="26" name="Text Box 10"/>
            <p:cNvSpPr txBox="1">
              <a:spLocks noChangeArrowheads="1"/>
            </p:cNvSpPr>
            <p:nvPr/>
          </p:nvSpPr>
          <p:spPr bwMode="auto">
            <a:xfrm>
              <a:off x="1256" y="1578"/>
              <a:ext cx="28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t>L</a:t>
              </a:r>
              <a:r>
                <a:rPr lang="en-US" altLang="zh-CN" sz="2800" b="1"/>
                <a:t>    1 = </a:t>
              </a:r>
              <a:r>
                <a:rPr lang="en-US" altLang="zh-CN" sz="2800" b="1" i="1"/>
                <a:t>D</a:t>
              </a:r>
              <a:r>
                <a:rPr lang="en-US" altLang="zh-CN" sz="2800" b="1"/>
                <a:t> + </a:t>
              </a:r>
              <a:r>
                <a:rPr lang="en-US" altLang="zh-CN" sz="2800" b="1" i="1"/>
                <a:t>C</a:t>
              </a:r>
              <a:r>
                <a:rPr lang="en-US" altLang="zh-CN" sz="2800" b="1"/>
                <a:t> ( </a:t>
              </a:r>
              <a:r>
                <a:rPr lang="en-US" altLang="zh-CN" sz="2800" b="1" i="1"/>
                <a:t>D</a:t>
              </a:r>
              <a:r>
                <a:rPr lang="en-US" altLang="zh-CN" sz="2800" b="1"/>
                <a:t>≥</a:t>
              </a:r>
              <a:r>
                <a:rPr lang="en-US" altLang="zh-CN" sz="2800" b="1" i="1"/>
                <a:t>C</a:t>
              </a:r>
              <a:r>
                <a:rPr lang="en-US" altLang="zh-CN" sz="2800" b="1"/>
                <a:t> )</a:t>
              </a:r>
            </a:p>
          </p:txBody>
        </p:sp>
        <p:sp>
          <p:nvSpPr>
            <p:cNvPr id="27" name="Line 11"/>
            <p:cNvSpPr>
              <a:spLocks noChangeShapeType="1"/>
            </p:cNvSpPr>
            <p:nvPr/>
          </p:nvSpPr>
          <p:spPr bwMode="auto">
            <a:xfrm>
              <a:off x="1507" y="1759"/>
              <a:ext cx="12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8" name="Text Box 12"/>
          <p:cNvSpPr txBox="1">
            <a:spLocks noChangeArrowheads="1"/>
          </p:cNvSpPr>
          <p:nvPr/>
        </p:nvSpPr>
        <p:spPr bwMode="auto">
          <a:xfrm>
            <a:off x="2054225" y="932053"/>
            <a:ext cx="6477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 编码的最小距离</a:t>
            </a:r>
          </a:p>
        </p:txBody>
      </p:sp>
      <p:sp>
        <p:nvSpPr>
          <p:cNvPr id="29" name="Text Box 13"/>
          <p:cNvSpPr txBox="1">
            <a:spLocks noChangeArrowheads="1"/>
          </p:cNvSpPr>
          <p:nvPr/>
        </p:nvSpPr>
        <p:spPr bwMode="auto">
          <a:xfrm>
            <a:off x="2470150" y="1708341"/>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dirty="0"/>
              <a:t>任意两组合法代码之间 </a:t>
            </a:r>
            <a:r>
              <a:rPr lang="zh-CN" altLang="en-US" sz="2800" b="1" dirty="0">
                <a:solidFill>
                  <a:schemeClr val="folHlink"/>
                </a:solidFill>
              </a:rPr>
              <a:t>二进制位数 </a:t>
            </a:r>
            <a:r>
              <a:rPr lang="zh-CN" altLang="en-US" sz="2800" b="1" dirty="0"/>
              <a:t>的 </a:t>
            </a:r>
            <a:r>
              <a:rPr lang="zh-CN" altLang="en-US" sz="2800" b="1" dirty="0">
                <a:solidFill>
                  <a:schemeClr val="folHlink"/>
                </a:solidFill>
              </a:rPr>
              <a:t>最少差异</a:t>
            </a:r>
          </a:p>
        </p:txBody>
      </p:sp>
      <p:sp>
        <p:nvSpPr>
          <p:cNvPr id="2" name="Text Box 16"/>
          <p:cNvSpPr txBox="1">
            <a:spLocks noChangeArrowheads="1"/>
          </p:cNvSpPr>
          <p:nvPr/>
        </p:nvSpPr>
        <p:spPr bwMode="auto">
          <a:xfrm>
            <a:off x="7443470" y="4047045"/>
            <a:ext cx="3581400"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i="1">
                <a:sym typeface="+mn-ea"/>
              </a:rPr>
              <a:t>L</a:t>
            </a:r>
            <a:r>
              <a:rPr lang="en-US" altLang="zh-CN" sz="2800" b="1">
                <a:sym typeface="+mn-ea"/>
              </a:rPr>
              <a:t> = 3 </a:t>
            </a:r>
          </a:p>
          <a:p>
            <a:pPr eaLnBrk="1" hangingPunct="1">
              <a:spcBef>
                <a:spcPct val="50000"/>
              </a:spcBef>
            </a:pPr>
            <a:endParaRPr lang="en-US" altLang="zh-CN" sz="2800" b="1">
              <a:sym typeface="+mn-ea"/>
            </a:endParaRPr>
          </a:p>
          <a:p>
            <a:pPr eaLnBrk="1" hangingPunct="1">
              <a:spcBef>
                <a:spcPct val="50000"/>
              </a:spcBef>
            </a:pPr>
            <a:r>
              <a:rPr lang="zh-CN" altLang="en-US" sz="2800" b="1"/>
              <a:t>具有 </a:t>
            </a:r>
            <a:r>
              <a:rPr lang="zh-CN" altLang="en-US" sz="2800" b="1">
                <a:solidFill>
                  <a:schemeClr val="folHlink"/>
                </a:solidFill>
              </a:rPr>
              <a:t>一位 </a:t>
            </a:r>
            <a:r>
              <a:rPr lang="zh-CN" altLang="en-US" sz="2800" b="1"/>
              <a:t>纠错能力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linds(horizont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linds(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linds(horizontal)">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blinds(horizontal)">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24" grpId="0" autoUpdateAnimBg="0"/>
      <p:bldP spid="28" grpId="0" uiExpand="1" autoUpdateAnimBg="0"/>
      <p:bldP spid="29" grpId="0" autoUpdateAnimBg="0"/>
      <p:bldP spid="2"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6.2</a:t>
            </a:r>
            <a:r>
              <a:rPr lang="zh-CN" altLang="en-US" b="1" dirty="0"/>
              <a:t>主存储器</a:t>
            </a:r>
          </a:p>
        </p:txBody>
      </p:sp>
      <p:sp>
        <p:nvSpPr>
          <p:cNvPr id="6" name="内容占位符 5"/>
          <p:cNvSpPr>
            <a:spLocks noGrp="1"/>
          </p:cNvSpPr>
          <p:nvPr>
            <p:ph idx="1"/>
          </p:nvPr>
        </p:nvSpPr>
        <p:spPr>
          <a:xfrm>
            <a:off x="838200" y="1065730"/>
            <a:ext cx="5728852" cy="4873029"/>
          </a:xfrm>
        </p:spPr>
        <p:txBody>
          <a:bodyPr/>
          <a:lstStyle/>
          <a:p>
            <a:pPr lvl="1"/>
            <a:r>
              <a:rPr lang="zh-CN" altLang="en-US" b="1" dirty="0">
                <a:sym typeface="+mn-ea"/>
              </a:rPr>
              <a:t>组成汉明码的三要素</a:t>
            </a:r>
            <a:endParaRPr lang="zh-CN" altLang="en-US" b="1" dirty="0"/>
          </a:p>
          <a:p>
            <a:pPr lvl="1"/>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92</a:t>
            </a:fld>
            <a:endParaRPr lang="zh-CN" altLang="en-US" dirty="0"/>
          </a:p>
        </p:txBody>
      </p:sp>
      <p:sp>
        <p:nvSpPr>
          <p:cNvPr id="390146" name="Text Box 2"/>
          <p:cNvSpPr txBox="1"/>
          <p:nvPr/>
        </p:nvSpPr>
        <p:spPr>
          <a:xfrm>
            <a:off x="1620674" y="1938527"/>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汉明码采用奇偶校验</a:t>
            </a:r>
          </a:p>
        </p:txBody>
      </p:sp>
      <p:sp>
        <p:nvSpPr>
          <p:cNvPr id="13" name="Text Box 2"/>
          <p:cNvSpPr txBox="1"/>
          <p:nvPr/>
        </p:nvSpPr>
        <p:spPr>
          <a:xfrm>
            <a:off x="1643063" y="26130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汉明码采用分组校验</a:t>
            </a:r>
          </a:p>
        </p:txBody>
      </p:sp>
      <p:sp>
        <p:nvSpPr>
          <p:cNvPr id="14" name="Text Box 2"/>
          <p:cNvSpPr txBox="1"/>
          <p:nvPr/>
        </p:nvSpPr>
        <p:spPr>
          <a:xfrm>
            <a:off x="1180465" y="3838575"/>
            <a:ext cx="1735455" cy="521970"/>
          </a:xfrm>
          <a:prstGeom prst="rect">
            <a:avLst/>
          </a:prstGeom>
          <a:noFill/>
          <a:ln w="9525">
            <a:noFill/>
          </a:ln>
        </p:spPr>
        <p:txBody>
          <a:bodyPr wrap="square">
            <a:spAutoFit/>
          </a:bodyPr>
          <a:lstStyle/>
          <a:p>
            <a:r>
              <a:rPr lang="en-US" altLang="zh-CN" sz="2800" b="1" dirty="0">
                <a:solidFill>
                  <a:srgbClr val="FF0000"/>
                </a:solidFill>
                <a:latin typeface="宋体" panose="02010600030101010101" pitchFamily="2" charset="-122"/>
                <a:ea typeface="宋体" panose="02010600030101010101" pitchFamily="2" charset="-122"/>
              </a:rPr>
              <a:t>00100011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15" name="Text Box 2"/>
          <p:cNvSpPr txBox="1"/>
          <p:nvPr/>
        </p:nvSpPr>
        <p:spPr>
          <a:xfrm>
            <a:off x="2915472" y="3843693"/>
            <a:ext cx="1819372" cy="523220"/>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1</a:t>
            </a:r>
            <a:r>
              <a:rPr lang="en-US" altLang="zh-CN" sz="2800" b="1" dirty="0">
                <a:solidFill>
                  <a:srgbClr val="FF0000"/>
                </a:solidFill>
                <a:latin typeface="宋体" panose="02010600030101010101" pitchFamily="2" charset="-122"/>
                <a:ea typeface="宋体" panose="02010600030101010101" pitchFamily="2" charset="-122"/>
              </a:rPr>
              <a:t>00100011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16" name="Text Box 2"/>
          <p:cNvSpPr txBox="1"/>
          <p:nvPr/>
        </p:nvSpPr>
        <p:spPr>
          <a:xfrm>
            <a:off x="4846223" y="3841017"/>
            <a:ext cx="2019079" cy="523220"/>
          </a:xfrm>
          <a:prstGeom prst="rect">
            <a:avLst/>
          </a:prstGeom>
          <a:noFill/>
          <a:ln w="9525">
            <a:noFill/>
          </a:ln>
        </p:spPr>
        <p:txBody>
          <a:bodyPr wrap="square">
            <a:spAutoFit/>
          </a:bodyPr>
          <a:lstStyle/>
          <a:p>
            <a:r>
              <a:rPr lang="en-US" altLang="zh-CN" sz="2800" b="1" dirty="0">
                <a:latin typeface="宋体" panose="02010600030101010101" pitchFamily="2" charset="-122"/>
                <a:ea typeface="宋体" panose="02010600030101010101" pitchFamily="2" charset="-122"/>
              </a:rPr>
              <a:t>1</a:t>
            </a:r>
            <a:r>
              <a:rPr lang="en-US" altLang="zh-CN" sz="2800" b="1" dirty="0">
                <a:solidFill>
                  <a:srgbClr val="FF0000"/>
                </a:solidFill>
                <a:latin typeface="宋体" panose="02010600030101010101" pitchFamily="2" charset="-122"/>
                <a:ea typeface="宋体" panose="02010600030101010101" pitchFamily="2" charset="-122"/>
              </a:rPr>
              <a:t>0010</a:t>
            </a:r>
            <a:r>
              <a:rPr lang="en-US" altLang="zh-CN" sz="2800" b="1" dirty="0">
                <a:latin typeface="宋体" panose="02010600030101010101" pitchFamily="2" charset="-122"/>
                <a:ea typeface="宋体" panose="02010600030101010101" pitchFamily="2" charset="-122"/>
              </a:rPr>
              <a:t>0</a:t>
            </a:r>
            <a:r>
              <a:rPr lang="en-US" altLang="zh-CN" sz="2800" b="1" dirty="0">
                <a:solidFill>
                  <a:srgbClr val="FF0000"/>
                </a:solidFill>
                <a:latin typeface="宋体" panose="02010600030101010101" pitchFamily="2" charset="-122"/>
                <a:ea typeface="宋体" panose="02010600030101010101" pitchFamily="2" charset="-122"/>
              </a:rPr>
              <a:t>0011</a:t>
            </a:r>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2" name="矩形 1"/>
          <p:cNvSpPr/>
          <p:nvPr/>
        </p:nvSpPr>
        <p:spPr>
          <a:xfrm>
            <a:off x="3428634" y="3271460"/>
            <a:ext cx="1191993" cy="3767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校验位</a:t>
            </a:r>
          </a:p>
        </p:txBody>
      </p:sp>
      <p:cxnSp>
        <p:nvCxnSpPr>
          <p:cNvPr id="18" name="直接箭头连接符 17"/>
          <p:cNvCxnSpPr/>
          <p:nvPr/>
        </p:nvCxnSpPr>
        <p:spPr>
          <a:xfrm flipH="1">
            <a:off x="3110803"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351805" y="3271460"/>
            <a:ext cx="1191993" cy="37674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宋体" panose="02010600030101010101" pitchFamily="2" charset="-122"/>
                <a:ea typeface="宋体" panose="02010600030101010101" pitchFamily="2" charset="-122"/>
              </a:rPr>
              <a:t>校验位</a:t>
            </a:r>
          </a:p>
        </p:txBody>
      </p:sp>
      <p:cxnSp>
        <p:nvCxnSpPr>
          <p:cNvPr id="25" name="直接箭头连接符 24"/>
          <p:cNvCxnSpPr/>
          <p:nvPr/>
        </p:nvCxnSpPr>
        <p:spPr>
          <a:xfrm flipH="1">
            <a:off x="5033974"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5947801" y="3648202"/>
            <a:ext cx="317831" cy="32960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 Box 2"/>
          <p:cNvSpPr txBox="1"/>
          <p:nvPr/>
        </p:nvSpPr>
        <p:spPr>
          <a:xfrm>
            <a:off x="1586186" y="4482766"/>
            <a:ext cx="5802746" cy="519113"/>
          </a:xfrm>
          <a:prstGeom prst="rect">
            <a:avLst/>
          </a:prstGeom>
          <a:noFill/>
          <a:ln w="9525">
            <a:noFill/>
          </a:ln>
        </p:spPr>
        <p:txBody>
          <a:bodyPr wrap="square">
            <a:spAutoFit/>
          </a:bodyPr>
          <a:lstStyle/>
          <a:p>
            <a:r>
              <a:rPr lang="zh-CN" altLang="en-US" sz="2800" b="1" dirty="0">
                <a:latin typeface="宋体" panose="02010600030101010101" pitchFamily="2" charset="-122"/>
                <a:ea typeface="宋体" panose="02010600030101010101" pitchFamily="2" charset="-122"/>
              </a:rPr>
              <a:t>汉明码的分组是一种非划分方式</a:t>
            </a:r>
          </a:p>
        </p:txBody>
      </p:sp>
      <p:graphicFrame>
        <p:nvGraphicFramePr>
          <p:cNvPr id="9" name="表格 8"/>
          <p:cNvGraphicFramePr>
            <a:graphicFrameLocks noGrp="1"/>
          </p:cNvGraphicFramePr>
          <p:nvPr/>
        </p:nvGraphicFramePr>
        <p:xfrm>
          <a:off x="1859174" y="5202358"/>
          <a:ext cx="4621029" cy="518160"/>
        </p:xfrm>
        <a:graphic>
          <a:graphicData uri="http://schemas.openxmlformats.org/drawingml/2006/table">
            <a:tbl>
              <a:tblPr firstRow="1" bandRow="1">
                <a:tableStyleId>{5C22544A-7EE6-4342-B048-85BDC9FD1C3A}</a:tableStyleId>
              </a:tblPr>
              <a:tblGrid>
                <a:gridCol w="660147">
                  <a:extLst>
                    <a:ext uri="{9D8B030D-6E8A-4147-A177-3AD203B41FA5}">
                      <a16:colId xmlns:a16="http://schemas.microsoft.com/office/drawing/2014/main" val="20000"/>
                    </a:ext>
                  </a:extLst>
                </a:gridCol>
                <a:gridCol w="660147">
                  <a:extLst>
                    <a:ext uri="{9D8B030D-6E8A-4147-A177-3AD203B41FA5}">
                      <a16:colId xmlns:a16="http://schemas.microsoft.com/office/drawing/2014/main" val="20001"/>
                    </a:ext>
                  </a:extLst>
                </a:gridCol>
                <a:gridCol w="660147">
                  <a:extLst>
                    <a:ext uri="{9D8B030D-6E8A-4147-A177-3AD203B41FA5}">
                      <a16:colId xmlns:a16="http://schemas.microsoft.com/office/drawing/2014/main" val="20002"/>
                    </a:ext>
                  </a:extLst>
                </a:gridCol>
                <a:gridCol w="660147">
                  <a:extLst>
                    <a:ext uri="{9D8B030D-6E8A-4147-A177-3AD203B41FA5}">
                      <a16:colId xmlns:a16="http://schemas.microsoft.com/office/drawing/2014/main" val="20003"/>
                    </a:ext>
                  </a:extLst>
                </a:gridCol>
                <a:gridCol w="660147">
                  <a:extLst>
                    <a:ext uri="{9D8B030D-6E8A-4147-A177-3AD203B41FA5}">
                      <a16:colId xmlns:a16="http://schemas.microsoft.com/office/drawing/2014/main" val="20004"/>
                    </a:ext>
                  </a:extLst>
                </a:gridCol>
                <a:gridCol w="660147">
                  <a:extLst>
                    <a:ext uri="{9D8B030D-6E8A-4147-A177-3AD203B41FA5}">
                      <a16:colId xmlns:a16="http://schemas.microsoft.com/office/drawing/2014/main" val="20005"/>
                    </a:ext>
                  </a:extLst>
                </a:gridCol>
                <a:gridCol w="660147">
                  <a:extLst>
                    <a:ext uri="{9D8B030D-6E8A-4147-A177-3AD203B41FA5}">
                      <a16:colId xmlns:a16="http://schemas.microsoft.com/office/drawing/2014/main" val="20006"/>
                    </a:ext>
                  </a:extLst>
                </a:gridCol>
              </a:tblGrid>
              <a:tr h="447232">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1</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2</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3</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4</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5</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6</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dirty="0">
                          <a:solidFill>
                            <a:schemeClr val="tx1"/>
                          </a:solidFill>
                          <a:latin typeface="Times New Roman" panose="02020603050405020304" pitchFamily="18" charset="0"/>
                          <a:cs typeface="Times New Roman" panose="02020603050405020304" pitchFamily="18" charset="0"/>
                        </a:rPr>
                        <a:t>7</a:t>
                      </a:r>
                      <a:endParaRPr lang="zh-CN" altLang="en-US" sz="2800" dirty="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9" name="Text Box 2"/>
          <p:cNvSpPr txBox="1"/>
          <p:nvPr/>
        </p:nvSpPr>
        <p:spPr>
          <a:xfrm>
            <a:off x="677545" y="5834380"/>
            <a:ext cx="7804785" cy="521970"/>
          </a:xfrm>
          <a:prstGeom prst="rect">
            <a:avLst/>
          </a:prstGeom>
          <a:noFill/>
          <a:ln w="9525">
            <a:noFill/>
          </a:ln>
        </p:spPr>
        <p:txBody>
          <a:bodyPr wrap="square">
            <a:spAutoFit/>
          </a:bodyPr>
          <a:lstStyle/>
          <a:p>
            <a:r>
              <a:rPr lang="zh-CN" altLang="en-US" sz="2800" b="1" dirty="0">
                <a:latin typeface="宋体" panose="02010600030101010101" pitchFamily="2" charset="-122"/>
                <a:ea typeface="宋体" panose="02010600030101010101" pitchFamily="2" charset="-122"/>
              </a:rPr>
              <a:t>分成</a:t>
            </a:r>
            <a:r>
              <a:rPr lang="en-US" altLang="zh-CN" sz="2800" b="1" dirty="0">
                <a:solidFill>
                  <a:srgbClr val="0000FF"/>
                </a:solidFill>
                <a:latin typeface="宋体" panose="02010600030101010101" pitchFamily="2" charset="-122"/>
                <a:ea typeface="宋体" panose="02010600030101010101" pitchFamily="2" charset="-122"/>
              </a:rPr>
              <a:t>3</a:t>
            </a:r>
            <a:r>
              <a:rPr lang="zh-CN" altLang="en-US" sz="2800" b="1" dirty="0">
                <a:latin typeface="宋体" panose="02010600030101010101" pitchFamily="2" charset="-122"/>
                <a:ea typeface="宋体" panose="02010600030101010101" pitchFamily="2" charset="-122"/>
              </a:rPr>
              <a:t>组，每组有</a:t>
            </a:r>
            <a:r>
              <a:rPr lang="en-US" altLang="zh-CN" sz="2800" b="1" dirty="0">
                <a:solidFill>
                  <a:srgbClr val="0000FF"/>
                </a:solidFill>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位校验位，共包括</a:t>
            </a:r>
            <a:r>
              <a:rPr lang="en-US" altLang="zh-CN" sz="2800" b="1" dirty="0">
                <a:solidFill>
                  <a:srgbClr val="0000FF"/>
                </a:solidFill>
                <a:latin typeface="宋体" panose="02010600030101010101" pitchFamily="2" charset="-122"/>
                <a:ea typeface="宋体" panose="02010600030101010101" pitchFamily="2" charset="-122"/>
              </a:rPr>
              <a:t>4</a:t>
            </a:r>
            <a:r>
              <a:rPr lang="zh-CN" altLang="en-US" sz="2800" b="1" dirty="0">
                <a:latin typeface="宋体" panose="02010600030101010101" pitchFamily="2" charset="-122"/>
                <a:ea typeface="宋体" panose="02010600030101010101" pitchFamily="2" charset="-122"/>
              </a:rPr>
              <a:t>位数据位</a:t>
            </a:r>
          </a:p>
        </p:txBody>
      </p:sp>
      <p:sp>
        <p:nvSpPr>
          <p:cNvPr id="10" name="流程图: 接点 9"/>
          <p:cNvSpPr/>
          <p:nvPr/>
        </p:nvSpPr>
        <p:spPr>
          <a:xfrm>
            <a:off x="7692603" y="1029495"/>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流程图: 接点 30"/>
          <p:cNvSpPr/>
          <p:nvPr/>
        </p:nvSpPr>
        <p:spPr>
          <a:xfrm>
            <a:off x="8053834" y="1653149"/>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流程图: 接点 31"/>
          <p:cNvSpPr/>
          <p:nvPr/>
        </p:nvSpPr>
        <p:spPr>
          <a:xfrm>
            <a:off x="6927330" y="1680014"/>
            <a:ext cx="1541721" cy="1509823"/>
          </a:xfrm>
          <a:prstGeom prst="flowChartConnector">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矩形 32"/>
          <p:cNvSpPr/>
          <p:nvPr/>
        </p:nvSpPr>
        <p:spPr>
          <a:xfrm>
            <a:off x="8067307" y="118036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1</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4" name="矩形 33"/>
          <p:cNvSpPr/>
          <p:nvPr/>
        </p:nvSpPr>
        <p:spPr>
          <a:xfrm>
            <a:off x="8057250" y="2002767"/>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7</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5" name="矩形 34"/>
          <p:cNvSpPr/>
          <p:nvPr/>
        </p:nvSpPr>
        <p:spPr>
          <a:xfrm>
            <a:off x="8468339" y="1782829"/>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5</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6" name="矩形 35"/>
          <p:cNvSpPr/>
          <p:nvPr/>
        </p:nvSpPr>
        <p:spPr>
          <a:xfrm>
            <a:off x="8696141" y="2441768"/>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4</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7" name="矩形 36"/>
          <p:cNvSpPr/>
          <p:nvPr/>
        </p:nvSpPr>
        <p:spPr>
          <a:xfrm>
            <a:off x="8045595" y="247271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6</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8" name="矩形 37"/>
          <p:cNvSpPr/>
          <p:nvPr/>
        </p:nvSpPr>
        <p:spPr>
          <a:xfrm>
            <a:off x="7717347" y="1761536"/>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3</a:t>
            </a:r>
            <a:endParaRPr lang="zh-CN" altLang="en-US" sz="2800" b="1" dirty="0">
              <a:solidFill>
                <a:schemeClr val="tx1"/>
              </a:solidFill>
              <a:latin typeface="宋体" panose="02010600030101010101" pitchFamily="2" charset="-122"/>
              <a:ea typeface="宋体" panose="02010600030101010101" pitchFamily="2" charset="-122"/>
            </a:endParaRPr>
          </a:p>
        </p:txBody>
      </p:sp>
      <p:sp>
        <p:nvSpPr>
          <p:cNvPr id="39" name="矩形 38"/>
          <p:cNvSpPr/>
          <p:nvPr/>
        </p:nvSpPr>
        <p:spPr>
          <a:xfrm>
            <a:off x="7362475" y="2442004"/>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宋体" panose="02010600030101010101" pitchFamily="2" charset="-122"/>
                <a:ea typeface="宋体" panose="02010600030101010101" pitchFamily="2" charset="-122"/>
              </a:rPr>
              <a:t>2</a:t>
            </a:r>
            <a:endParaRPr lang="zh-CN" altLang="en-US" sz="2800" b="1" dirty="0">
              <a:solidFill>
                <a:schemeClr val="tx1"/>
              </a:solidFill>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0" name="矩形 39"/>
              <p:cNvSpPr/>
              <p:nvPr/>
            </p:nvSpPr>
            <p:spPr>
              <a:xfrm>
                <a:off x="6480203" y="2186367"/>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𝟐</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0" name="矩形 39"/>
              <p:cNvSpPr>
                <a:spLocks noRot="1" noChangeAspect="1" noMove="1" noResize="1" noEditPoints="1" noAdjustHandles="1" noChangeArrowheads="1" noChangeShapeType="1" noTextEdit="1"/>
              </p:cNvSpPr>
              <p:nvPr/>
            </p:nvSpPr>
            <p:spPr>
              <a:xfrm>
                <a:off x="6480203" y="2186367"/>
                <a:ext cx="415217" cy="376742"/>
              </a:xfrm>
              <a:prstGeom prst="rect">
                <a:avLst/>
              </a:prstGeom>
              <a:blipFill rotWithShape="1">
                <a:blip r:embed="rId3"/>
                <a:stretch>
                  <a:fillRect l="-7" t="-16" r="-7352" b="66"/>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438579" y="1018190"/>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𝟏</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7438579" y="1018190"/>
                <a:ext cx="415217" cy="376742"/>
              </a:xfrm>
              <a:prstGeom prst="rect">
                <a:avLst/>
              </a:prstGeom>
              <a:blipFill rotWithShape="1">
                <a:blip r:embed="rId4"/>
                <a:stretch>
                  <a:fillRect l="-46" t="-76" r="-7313" b="125"/>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642892" y="3155191"/>
                <a:ext cx="415217"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400" b="1" i="1" dirty="0" smtClean="0">
                              <a:solidFill>
                                <a:schemeClr val="tx1"/>
                              </a:solidFill>
                              <a:latin typeface="Cambria Math" panose="02040503050406030204" pitchFamily="18" charset="0"/>
                              <a:ea typeface="宋体" panose="02010600030101010101" pitchFamily="2" charset="-122"/>
                            </a:rPr>
                          </m:ctrlPr>
                        </m:sSubPr>
                        <m:e>
                          <m:r>
                            <a:rPr lang="en-US" altLang="zh-CN" sz="2400" b="1" i="1" dirty="0" smtClean="0">
                              <a:solidFill>
                                <a:schemeClr val="tx1"/>
                              </a:solidFill>
                              <a:latin typeface="Cambria Math" panose="02040503050406030204" pitchFamily="18" charset="0"/>
                              <a:ea typeface="宋体" panose="02010600030101010101" pitchFamily="2" charset="-122"/>
                            </a:rPr>
                            <m:t>𝑷</m:t>
                          </m:r>
                        </m:e>
                        <m:sub>
                          <m:r>
                            <a:rPr lang="en-US" altLang="zh-CN" sz="2400" b="1" i="1" dirty="0" smtClean="0">
                              <a:solidFill>
                                <a:schemeClr val="tx1"/>
                              </a:solidFill>
                              <a:latin typeface="Cambria Math" panose="02040503050406030204" pitchFamily="18" charset="0"/>
                              <a:ea typeface="宋体" panose="02010600030101010101" pitchFamily="2" charset="-122"/>
                            </a:rPr>
                            <m:t>𝟒</m:t>
                          </m:r>
                        </m:sub>
                      </m:sSub>
                    </m:oMath>
                  </m:oMathPara>
                </a14:m>
                <a:endParaRPr lang="zh-CN" altLang="en-US" sz="2400" b="1" dirty="0">
                  <a:solidFill>
                    <a:schemeClr val="tx1"/>
                  </a:solidFill>
                  <a:latin typeface="宋体" panose="02010600030101010101" pitchFamily="2" charset="-122"/>
                  <a:ea typeface="宋体" panose="02010600030101010101" pitchFamily="2" charset="-122"/>
                </a:endParaRPr>
              </a:p>
            </p:txBody>
          </p:sp>
        </mc:Choice>
        <mc:Fallback xmlns="">
          <p:sp>
            <p:nvSpPr>
              <p:cNvPr id="42" name="矩形 41"/>
              <p:cNvSpPr>
                <a:spLocks noRot="1" noChangeAspect="1" noMove="1" noResize="1" noEditPoints="1" noAdjustHandles="1" noChangeArrowheads="1" noChangeShapeType="1" noTextEdit="1"/>
              </p:cNvSpPr>
              <p:nvPr/>
            </p:nvSpPr>
            <p:spPr>
              <a:xfrm>
                <a:off x="8642892" y="3155191"/>
                <a:ext cx="415217" cy="376742"/>
              </a:xfrm>
              <a:prstGeom prst="rect">
                <a:avLst/>
              </a:prstGeom>
              <a:blipFill>
                <a:blip r:embed="rId5"/>
                <a:stretch>
                  <a:fillRect l="-36765" b="-18033"/>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9545979" y="2859937"/>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2000" b="1" i="1" dirty="0" smtClean="0">
                              <a:solidFill>
                                <a:schemeClr val="tx1"/>
                              </a:solidFill>
                              <a:latin typeface="Cambria Math" panose="02040503050406030204" pitchFamily="18" charset="0"/>
                              <a:ea typeface="宋体" panose="02010600030101010101" pitchFamily="2" charset="-122"/>
                            </a:rPr>
                          </m:ctrlPr>
                        </m:sSubPr>
                        <m:e>
                          <m:sSub>
                            <m:sSubPr>
                              <m:ctrlPr>
                                <a:rPr lang="en-US" altLang="zh-CN" sz="2000" b="1" i="1" dirty="0">
                                  <a:solidFill>
                                    <a:schemeClr val="tx1"/>
                                  </a:solidFill>
                                  <a:latin typeface="Cambria Math" panose="02040503050406030204" pitchFamily="18" charset="0"/>
                                  <a:ea typeface="宋体" panose="02010600030101010101" pitchFamily="2" charset="-122"/>
                                </a:rPr>
                              </m:ctrlPr>
                            </m:sSubPr>
                            <m:e>
                              <m:r>
                                <a:rPr lang="en-US" altLang="zh-CN" sz="2000" b="1" i="1" dirty="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𝟒</m:t>
                              </m:r>
                            </m:sub>
                          </m:sSub>
                          <m:sSub>
                            <m:sSubPr>
                              <m:ctrlPr>
                                <a:rPr lang="en-US" altLang="zh-CN" sz="2000" b="1" i="1" dirty="0">
                                  <a:solidFill>
                                    <a:schemeClr val="tx1"/>
                                  </a:solidFill>
                                  <a:latin typeface="Cambria Math" panose="02040503050406030204" pitchFamily="18" charset="0"/>
                                  <a:ea typeface="宋体" panose="02010600030101010101" pitchFamily="2" charset="-122"/>
                                </a:rPr>
                              </m:ctrlPr>
                            </m:sSubPr>
                            <m:e>
                              <m:r>
                                <a:rPr lang="en-US" altLang="zh-CN" sz="2000" b="1" i="1" dirty="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𝟐</m:t>
                              </m:r>
                            </m:sub>
                          </m:sSub>
                          <m:r>
                            <a:rPr lang="en-US" altLang="zh-CN" sz="2000" b="1" i="1" dirty="0" smtClean="0">
                              <a:solidFill>
                                <a:schemeClr val="tx1"/>
                              </a:solidFill>
                              <a:latin typeface="Cambria Math" panose="02040503050406030204" pitchFamily="18" charset="0"/>
                              <a:ea typeface="宋体" panose="02010600030101010101" pitchFamily="2" charset="-122"/>
                            </a:rPr>
                            <m:t>𝑷</m:t>
                          </m:r>
                        </m:e>
                        <m:sub>
                          <m:r>
                            <a:rPr lang="en-US" altLang="zh-CN" sz="2000" b="1" i="1" dirty="0" smtClean="0">
                              <a:solidFill>
                                <a:schemeClr val="tx1"/>
                              </a:solidFill>
                              <a:latin typeface="Cambria Math" panose="02040503050406030204" pitchFamily="18" charset="0"/>
                              <a:ea typeface="宋体" panose="02010600030101010101" pitchFamily="2" charset="-122"/>
                            </a:rPr>
                            <m:t>𝟏</m:t>
                          </m:r>
                        </m:sub>
                      </m:sSub>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9545979" y="2859937"/>
                <a:ext cx="1234676" cy="376742"/>
              </a:xfrm>
              <a:prstGeom prst="rect">
                <a:avLst/>
              </a:prstGeom>
              <a:blipFill>
                <a:blip r:embed="rId6"/>
                <a:stretch>
                  <a:fillRect b="-8065"/>
                </a:stretch>
              </a:blipFill>
              <a:ln w="190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9525172" y="3295032"/>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9525172" y="3295032"/>
                <a:ext cx="1234676" cy="376742"/>
              </a:xfrm>
              <a:prstGeom prst="rect">
                <a:avLst/>
              </a:prstGeom>
              <a:blipFill rotWithShape="1">
                <a:blip r:embed="rId7"/>
                <a:stretch>
                  <a:fillRect l="-14" t="-5" r="33" b="54"/>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9525172" y="3804630"/>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6" name="矩形 45"/>
              <p:cNvSpPr>
                <a:spLocks noRot="1" noChangeAspect="1" noMove="1" noResize="1" noEditPoints="1" noAdjustHandles="1" noChangeArrowheads="1" noChangeShapeType="1" noTextEdit="1"/>
              </p:cNvSpPr>
              <p:nvPr/>
            </p:nvSpPr>
            <p:spPr>
              <a:xfrm>
                <a:off x="9525172" y="3804630"/>
                <a:ext cx="1234676" cy="376742"/>
              </a:xfrm>
              <a:prstGeom prst="rect">
                <a:avLst/>
              </a:prstGeom>
              <a:blipFill rotWithShape="1">
                <a:blip r:embed="rId8"/>
                <a:stretch>
                  <a:fillRect l="-14" t="-92" r="33" b="141"/>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525172" y="3549831"/>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9525172" y="3549831"/>
                <a:ext cx="1234676" cy="376742"/>
              </a:xfrm>
              <a:prstGeom prst="rect">
                <a:avLst/>
              </a:prstGeom>
              <a:blipFill rotWithShape="1">
                <a:blip r:embed="rId9"/>
                <a:stretch>
                  <a:fillRect l="-14" t="-48" r="33" b="98"/>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9525172" y="4059429"/>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𝟎</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48" name="矩形 47"/>
              <p:cNvSpPr>
                <a:spLocks noRot="1" noChangeAspect="1" noMove="1" noResize="1" noEditPoints="1" noAdjustHandles="1" noChangeArrowheads="1" noChangeShapeType="1" noTextEdit="1"/>
              </p:cNvSpPr>
              <p:nvPr/>
            </p:nvSpPr>
            <p:spPr>
              <a:xfrm>
                <a:off x="9525172" y="4059429"/>
                <a:ext cx="1234676" cy="376742"/>
              </a:xfrm>
              <a:prstGeom prst="rect">
                <a:avLst/>
              </a:prstGeom>
              <a:blipFill rotWithShape="1">
                <a:blip r:embed="rId10"/>
                <a:stretch>
                  <a:fillRect l="-14" t="-135" r="33" b="16"/>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525172" y="4314228"/>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r>
                        <a:rPr lang="en-US" altLang="zh-CN" sz="2000" b="1" i="1" dirty="0" smtClean="0">
                          <a:solidFill>
                            <a:schemeClr val="tx1"/>
                          </a:solidFill>
                          <a:latin typeface="Cambria Math" panose="02040503050406030204" pitchFamily="18" charset="0"/>
                          <a:ea typeface="宋体" panose="02010600030101010101" pitchFamily="2" charset="-122"/>
                        </a:rPr>
                        <m:t>  </m:t>
                      </m:r>
                      <m:r>
                        <a:rPr lang="en-US" altLang="zh-CN" sz="2000" b="1" i="1" dirty="0" smtClean="0">
                          <a:solidFill>
                            <a:schemeClr val="tx1"/>
                          </a:solidFill>
                          <a:latin typeface="Cambria Math" panose="02040503050406030204" pitchFamily="18" charset="0"/>
                          <a:ea typeface="宋体" panose="02010600030101010101" pitchFamily="2" charset="-122"/>
                        </a:rPr>
                        <m:t>𝟏</m:t>
                      </m:r>
                    </m:oMath>
                  </m:oMathPara>
                </a14:m>
                <a:endParaRPr lang="zh-CN" altLang="en-US" sz="2000" b="1" dirty="0">
                  <a:solidFill>
                    <a:schemeClr val="tx1"/>
                  </a:solidFill>
                  <a:latin typeface="宋体" panose="02010600030101010101" pitchFamily="2" charset="-122"/>
                  <a:ea typeface="宋体" panose="02010600030101010101" pitchFamily="2" charset="-122"/>
                </a:endParaRPr>
              </a:p>
            </p:txBody>
          </p:sp>
        </mc:Choice>
        <mc:Fallback xmlns="">
          <p:sp>
            <p:nvSpPr>
              <p:cNvPr id="50" name="矩形 49"/>
              <p:cNvSpPr>
                <a:spLocks noRot="1" noChangeAspect="1" noMove="1" noResize="1" noEditPoints="1" noAdjustHandles="1" noChangeArrowheads="1" noChangeShapeType="1" noTextEdit="1"/>
              </p:cNvSpPr>
              <p:nvPr/>
            </p:nvSpPr>
            <p:spPr>
              <a:xfrm>
                <a:off x="9525172" y="4314228"/>
                <a:ext cx="1234676" cy="376742"/>
              </a:xfrm>
              <a:prstGeom prst="rect">
                <a:avLst/>
              </a:prstGeom>
              <a:blipFill rotWithShape="1">
                <a:blip r:embed="rId11"/>
                <a:stretch>
                  <a:fillRect l="-14" t="-10" r="33" b="60"/>
                </a:stretch>
              </a:blipFill>
              <a:ln w="190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51" name="矩形 50"/>
          <p:cNvSpPr/>
          <p:nvPr/>
        </p:nvSpPr>
        <p:spPr>
          <a:xfrm>
            <a:off x="10819678" y="3297204"/>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宋体" panose="02010600030101010101" pitchFamily="2" charset="-122"/>
                <a:ea typeface="宋体" panose="02010600030101010101" pitchFamily="2" charset="-122"/>
              </a:rPr>
              <a:t>无差错</a:t>
            </a:r>
          </a:p>
        </p:txBody>
      </p:sp>
      <p:sp>
        <p:nvSpPr>
          <p:cNvPr id="52" name="矩形 51"/>
          <p:cNvSpPr/>
          <p:nvPr/>
        </p:nvSpPr>
        <p:spPr>
          <a:xfrm>
            <a:off x="10819678" y="3551460"/>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1</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3" name="矩形 52"/>
          <p:cNvSpPr/>
          <p:nvPr/>
        </p:nvSpPr>
        <p:spPr>
          <a:xfrm>
            <a:off x="10819678" y="3805716"/>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5</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5" name="矩形 54"/>
          <p:cNvSpPr/>
          <p:nvPr/>
        </p:nvSpPr>
        <p:spPr>
          <a:xfrm>
            <a:off x="10819678" y="4314228"/>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7</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6" name="矩形 55"/>
          <p:cNvSpPr/>
          <p:nvPr/>
        </p:nvSpPr>
        <p:spPr>
          <a:xfrm>
            <a:off x="10819678" y="4059972"/>
            <a:ext cx="1234676"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Arial" panose="020B0604020202020204" pitchFamily="34" charset="0"/>
                <a:ea typeface="宋体" panose="02010600030101010101" pitchFamily="2" charset="-122"/>
                <a:cs typeface="Arial" panose="020B0604020202020204" pitchFamily="34" charset="0"/>
              </a:rPr>
              <a:t>6</a:t>
            </a:r>
            <a:endParaRPr lang="zh-CN" altLang="en-US" sz="2000"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57" name="矩形 56"/>
          <p:cNvSpPr/>
          <p:nvPr/>
        </p:nvSpPr>
        <p:spPr>
          <a:xfrm>
            <a:off x="7438579" y="3612423"/>
            <a:ext cx="1328301"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宋体" panose="02010600030101010101" pitchFamily="2" charset="-122"/>
                <a:ea typeface="宋体" panose="02010600030101010101" pitchFamily="2" charset="-122"/>
              </a:rPr>
              <a:t>给出了出错的位置</a:t>
            </a:r>
          </a:p>
        </p:txBody>
      </p:sp>
      <p:cxnSp>
        <p:nvCxnSpPr>
          <p:cNvPr id="58" name="直接箭头连接符 57"/>
          <p:cNvCxnSpPr>
            <a:stCxn id="57" idx="3"/>
          </p:cNvCxnSpPr>
          <p:nvPr/>
        </p:nvCxnSpPr>
        <p:spPr>
          <a:xfrm>
            <a:off x="8766880" y="3800794"/>
            <a:ext cx="758292" cy="24281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9703293" y="1314598"/>
            <a:ext cx="2282729"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宋体" panose="02010600030101010101" pitchFamily="2" charset="-122"/>
                <a:ea typeface="宋体" panose="02010600030101010101" pitchFamily="2" charset="-122"/>
              </a:rPr>
              <a:t>校验位应放哪里呢？</a:t>
            </a:r>
          </a:p>
        </p:txBody>
      </p:sp>
      <p:sp>
        <p:nvSpPr>
          <p:cNvPr id="62" name="矩形 61"/>
          <p:cNvSpPr/>
          <p:nvPr/>
        </p:nvSpPr>
        <p:spPr>
          <a:xfrm>
            <a:off x="9890472" y="1966051"/>
            <a:ext cx="2124844"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000FF"/>
                </a:solidFill>
                <a:latin typeface="宋体" panose="02010600030101010101" pitchFamily="2" charset="-122"/>
                <a:ea typeface="宋体" panose="02010600030101010101" pitchFamily="2" charset="-122"/>
              </a:rPr>
              <a:t>1,2,4,8,… </a:t>
            </a:r>
          </a:p>
          <a:p>
            <a:pPr algn="ctr"/>
            <a:r>
              <a:rPr lang="zh-CN" altLang="en-US" sz="2000" b="1" dirty="0">
                <a:solidFill>
                  <a:srgbClr val="0000FF"/>
                </a:solidFill>
                <a:latin typeface="宋体" panose="02010600030101010101" pitchFamily="2" charset="-122"/>
                <a:ea typeface="宋体" panose="02010600030101010101" pitchFamily="2" charset="-122"/>
              </a:rPr>
              <a:t>位置放校验码</a:t>
            </a:r>
          </a:p>
        </p:txBody>
      </p:sp>
      <p:sp>
        <p:nvSpPr>
          <p:cNvPr id="63" name="矩形 62"/>
          <p:cNvSpPr/>
          <p:nvPr/>
        </p:nvSpPr>
        <p:spPr>
          <a:xfrm>
            <a:off x="8883805" y="4826076"/>
            <a:ext cx="2048979" cy="37674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0000FF"/>
                </a:solidFill>
                <a:latin typeface="宋体" panose="02010600030101010101" pitchFamily="2" charset="-122"/>
                <a:ea typeface="宋体" panose="02010600030101010101" pitchFamily="2" charset="-122"/>
              </a:rPr>
              <a:t>如何分组的呢？</a:t>
            </a:r>
          </a:p>
        </p:txBody>
      </p:sp>
      <p:sp>
        <p:nvSpPr>
          <p:cNvPr id="64" name="矩形 63"/>
          <p:cNvSpPr/>
          <p:nvPr/>
        </p:nvSpPr>
        <p:spPr>
          <a:xfrm>
            <a:off x="8891905" y="5134610"/>
            <a:ext cx="2049145" cy="15875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rPr>
              <a:t>XXXX1</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2</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XXX1X</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3</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XX1XX</a:t>
            </a: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4</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X1XXX</a:t>
            </a:r>
            <a:endPar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endParaRPr>
          </a:p>
          <a:p>
            <a:pPr algn="ct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第</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5</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组 </a:t>
            </a:r>
            <a:r>
              <a:rPr lang="en-US" altLang="zh-CN" sz="2000" b="1" dirty="0">
                <a:solidFill>
                  <a:srgbClr val="FF0000"/>
                </a:solidFill>
                <a:latin typeface="Arial" panose="020B0604020202020204" pitchFamily="34" charset="0"/>
                <a:ea typeface="宋体" panose="02010600030101010101" pitchFamily="2" charset="-122"/>
                <a:cs typeface="Arial" panose="020B0604020202020204" pitchFamily="34" charset="0"/>
                <a:sym typeface="+mn-ea"/>
              </a:rPr>
              <a:t>1XXXX</a:t>
            </a:r>
            <a:endParaRPr lang="zh-CN" altLang="en-US" sz="2000" b="1" dirty="0">
              <a:solidFill>
                <a:srgbClr val="FF0000"/>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Effect transition="in" filter="blinds(horizontal)">
                                      <p:cBhvr>
                                        <p:cTn id="7" dur="500"/>
                                        <p:tgtEl>
                                          <p:spTgt spid="390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blinds(horizontal)">
                                      <p:cBhvr>
                                        <p:cTn id="40" dur="500"/>
                                        <p:tgtEl>
                                          <p:spTgt spid="25"/>
                                        </p:tgtEl>
                                      </p:cBhvr>
                                    </p:animEffect>
                                  </p:childTnLst>
                                </p:cTn>
                              </p:par>
                              <p:par>
                                <p:cTn id="41" presetID="3" presetClass="entr" presetSubtype="1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blinds(horizontal)">
                                      <p:cBhvr>
                                        <p:cTn id="43" dur="500"/>
                                        <p:tgtEl>
                                          <p:spTgt spid="2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blinds(horizontal)">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blinds(horizontal)">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blinds(horizontal)">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blinds(horizontal)">
                                      <p:cBhvr>
                                        <p:cTn id="61" dur="500"/>
                                        <p:tgtEl>
                                          <p:spTgt spid="2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3"/>
                                        </p:tgtEl>
                                        <p:attrNameLst>
                                          <p:attrName>style.visibility</p:attrName>
                                        </p:attrNameLst>
                                      </p:cBhvr>
                                      <p:to>
                                        <p:strVal val="visible"/>
                                      </p:to>
                                    </p:set>
                                    <p:animEffect transition="in" filter="fade">
                                      <p:cBhvr>
                                        <p:cTn id="86" dur="500"/>
                                        <p:tgtEl>
                                          <p:spTgt spid="3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fade">
                                      <p:cBhvr>
                                        <p:cTn id="103" dur="500"/>
                                        <p:tgtEl>
                                          <p:spTgt spid="3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500"/>
                                        <p:tgtEl>
                                          <p:spTgt spid="43"/>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fade">
                                      <p:cBhvr>
                                        <p:cTn id="118" dur="500"/>
                                        <p:tgtEl>
                                          <p:spTgt spid="4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7"/>
                                        </p:tgtEl>
                                        <p:attrNameLst>
                                          <p:attrName>style.visibility</p:attrName>
                                        </p:attrNameLst>
                                      </p:cBhvr>
                                      <p:to>
                                        <p:strVal val="visible"/>
                                      </p:to>
                                    </p:set>
                                    <p:animEffect transition="in" filter="fade">
                                      <p:cBhvr>
                                        <p:cTn id="128" dur="500"/>
                                        <p:tgtEl>
                                          <p:spTgt spid="4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3"/>
                                        </p:tgtEl>
                                        <p:attrNameLst>
                                          <p:attrName>style.visibility</p:attrName>
                                        </p:attrNameLst>
                                      </p:cBhvr>
                                      <p:to>
                                        <p:strVal val="visible"/>
                                      </p:to>
                                    </p:set>
                                    <p:animEffect transition="in" filter="fade">
                                      <p:cBhvr>
                                        <p:cTn id="143" dur="500"/>
                                        <p:tgtEl>
                                          <p:spTgt spid="53"/>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500"/>
                                        <p:tgtEl>
                                          <p:spTgt spid="4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6"/>
                                        </p:tgtEl>
                                        <p:attrNameLst>
                                          <p:attrName>style.visibility</p:attrName>
                                        </p:attrNameLst>
                                      </p:cBhvr>
                                      <p:to>
                                        <p:strVal val="visible"/>
                                      </p:to>
                                    </p:set>
                                    <p:animEffect transition="in" filter="fade">
                                      <p:cBhvr>
                                        <p:cTn id="153" dur="500"/>
                                        <p:tgtEl>
                                          <p:spTgt spid="56"/>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50"/>
                                        </p:tgtEl>
                                        <p:attrNameLst>
                                          <p:attrName>style.visibility</p:attrName>
                                        </p:attrNameLst>
                                      </p:cBhvr>
                                      <p:to>
                                        <p:strVal val="visible"/>
                                      </p:to>
                                    </p:set>
                                    <p:animEffect transition="in" filter="fade">
                                      <p:cBhvr>
                                        <p:cTn id="158" dur="500"/>
                                        <p:tgtEl>
                                          <p:spTgt spid="50"/>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55"/>
                                        </p:tgtEl>
                                        <p:attrNameLst>
                                          <p:attrName>style.visibility</p:attrName>
                                        </p:attrNameLst>
                                      </p:cBhvr>
                                      <p:to>
                                        <p:strVal val="visible"/>
                                      </p:to>
                                    </p:set>
                                    <p:animEffect transition="in" filter="fade">
                                      <p:cBhvr>
                                        <p:cTn id="163" dur="500"/>
                                        <p:tgtEl>
                                          <p:spTgt spid="5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3" presetClass="entr" presetSubtype="10" fill="hold"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blinds(horizontal)">
                                      <p:cBhvr>
                                        <p:cTn id="171" dur="500"/>
                                        <p:tgtEl>
                                          <p:spTgt spid="58"/>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61"/>
                                        </p:tgtEl>
                                        <p:attrNameLst>
                                          <p:attrName>style.visibility</p:attrName>
                                        </p:attrNameLst>
                                      </p:cBhvr>
                                      <p:to>
                                        <p:strVal val="visible"/>
                                      </p:to>
                                    </p:set>
                                    <p:animEffect transition="in" filter="fade">
                                      <p:cBhvr>
                                        <p:cTn id="176" dur="500"/>
                                        <p:tgtEl>
                                          <p:spTgt spid="61"/>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62"/>
                                        </p:tgtEl>
                                        <p:attrNameLst>
                                          <p:attrName>style.visibility</p:attrName>
                                        </p:attrNameLst>
                                      </p:cBhvr>
                                      <p:to>
                                        <p:strVal val="visible"/>
                                      </p:to>
                                    </p:set>
                                    <p:animEffect transition="in" filter="fade">
                                      <p:cBhvr>
                                        <p:cTn id="181" dur="500"/>
                                        <p:tgtEl>
                                          <p:spTgt spid="62"/>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64">
                                            <p:bg/>
                                          </p:spTgt>
                                        </p:tgtEl>
                                        <p:attrNameLst>
                                          <p:attrName>style.visibility</p:attrName>
                                        </p:attrNameLst>
                                      </p:cBhvr>
                                      <p:to>
                                        <p:strVal val="visible"/>
                                      </p:to>
                                    </p:set>
                                    <p:animEffect transition="in" filter="fade">
                                      <p:cBhvr>
                                        <p:cTn id="191" dur="500"/>
                                        <p:tgtEl>
                                          <p:spTgt spid="64">
                                            <p:bg/>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64">
                                            <p:txEl>
                                              <p:pRg st="0" end="0"/>
                                            </p:txEl>
                                          </p:spTgt>
                                        </p:tgtEl>
                                        <p:attrNameLst>
                                          <p:attrName>style.visibility</p:attrName>
                                        </p:attrNameLst>
                                      </p:cBhvr>
                                      <p:to>
                                        <p:strVal val="visible"/>
                                      </p:to>
                                    </p:set>
                                    <p:animEffect transition="in" filter="fade">
                                      <p:cBhvr>
                                        <p:cTn id="196" dur="500"/>
                                        <p:tgtEl>
                                          <p:spTgt spid="64">
                                            <p:txEl>
                                              <p:pRg st="0" end="0"/>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64">
                                            <p:txEl>
                                              <p:pRg st="1" end="1"/>
                                            </p:txEl>
                                          </p:spTgt>
                                        </p:tgtEl>
                                        <p:attrNameLst>
                                          <p:attrName>style.visibility</p:attrName>
                                        </p:attrNameLst>
                                      </p:cBhvr>
                                      <p:to>
                                        <p:strVal val="visible"/>
                                      </p:to>
                                    </p:set>
                                    <p:animEffect transition="in" filter="fade">
                                      <p:cBhvr>
                                        <p:cTn id="201" dur="500"/>
                                        <p:tgtEl>
                                          <p:spTgt spid="64">
                                            <p:txEl>
                                              <p:pRg st="1" end="1"/>
                                            </p:txEl>
                                          </p:spTgt>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grpId="0" nodeType="clickEffect">
                                  <p:stCondLst>
                                    <p:cond delay="0"/>
                                  </p:stCondLst>
                                  <p:childTnLst>
                                    <p:set>
                                      <p:cBhvr>
                                        <p:cTn id="205" dur="1" fill="hold">
                                          <p:stCondLst>
                                            <p:cond delay="0"/>
                                          </p:stCondLst>
                                        </p:cTn>
                                        <p:tgtEl>
                                          <p:spTgt spid="64">
                                            <p:txEl>
                                              <p:pRg st="2" end="2"/>
                                            </p:txEl>
                                          </p:spTgt>
                                        </p:tgtEl>
                                        <p:attrNameLst>
                                          <p:attrName>style.visibility</p:attrName>
                                        </p:attrNameLst>
                                      </p:cBhvr>
                                      <p:to>
                                        <p:strVal val="visible"/>
                                      </p:to>
                                    </p:set>
                                    <p:animEffect transition="in" filter="fade">
                                      <p:cBhvr>
                                        <p:cTn id="206" dur="500"/>
                                        <p:tgtEl>
                                          <p:spTgt spid="64">
                                            <p:txEl>
                                              <p:pRg st="2" end="2"/>
                                            </p:txEl>
                                          </p:spTgt>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64">
                                            <p:txEl>
                                              <p:pRg st="3" end="3"/>
                                            </p:txEl>
                                          </p:spTgt>
                                        </p:tgtEl>
                                        <p:attrNameLst>
                                          <p:attrName>style.visibility</p:attrName>
                                        </p:attrNameLst>
                                      </p:cBhvr>
                                      <p:to>
                                        <p:strVal val="visible"/>
                                      </p:to>
                                    </p:set>
                                    <p:animEffect transition="in" filter="fade">
                                      <p:cBhvr>
                                        <p:cTn id="211" dur="500"/>
                                        <p:tgtEl>
                                          <p:spTgt spid="64">
                                            <p:txEl>
                                              <p:pRg st="3" end="3"/>
                                            </p:txEl>
                                          </p:spTgt>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64">
                                            <p:txEl>
                                              <p:pRg st="4" end="4"/>
                                            </p:txEl>
                                          </p:spTgt>
                                        </p:tgtEl>
                                        <p:attrNameLst>
                                          <p:attrName>style.visibility</p:attrName>
                                        </p:attrNameLst>
                                      </p:cBhvr>
                                      <p:to>
                                        <p:strVal val="visible"/>
                                      </p:to>
                                    </p:set>
                                    <p:animEffect transition="in" filter="fade">
                                      <p:cBhvr>
                                        <p:cTn id="216" dur="500"/>
                                        <p:tgtEl>
                                          <p:spTgt spid="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P spid="13" grpId="0"/>
      <p:bldP spid="14" grpId="0"/>
      <p:bldP spid="15" grpId="0"/>
      <p:bldP spid="16" grpId="0"/>
      <p:bldP spid="2" grpId="0" bldLvl="0" animBg="1"/>
      <p:bldP spid="24" grpId="0" bldLvl="0" animBg="1"/>
      <p:bldP spid="27" grpId="0"/>
      <p:bldP spid="29" grpId="0"/>
      <p:bldP spid="1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P spid="44" grpId="0" bldLvl="0" animBg="1"/>
      <p:bldP spid="46" grpId="0" bldLvl="0" animBg="1"/>
      <p:bldP spid="47" grpId="0" bldLvl="0" animBg="1"/>
      <p:bldP spid="48" grpId="0" bldLvl="0" animBg="1"/>
      <p:bldP spid="50" grpId="0" bldLvl="0" animBg="1"/>
      <p:bldP spid="51" grpId="0" bldLvl="0" animBg="1"/>
      <p:bldP spid="52" grpId="0" bldLvl="0" animBg="1"/>
      <p:bldP spid="53" grpId="0" bldLvl="0" animBg="1"/>
      <p:bldP spid="55" grpId="0" bldLvl="0" animBg="1"/>
      <p:bldP spid="56" grpId="0" bldLvl="0" animBg="1"/>
      <p:bldP spid="57" grpId="0" bldLvl="0" animBg="1"/>
      <p:bldP spid="61" grpId="0" bldLvl="0" animBg="1"/>
      <p:bldP spid="62" grpId="0" bldLvl="0" animBg="1"/>
      <p:bldP spid="63" grpId="0" bldLvl="0" animBg="1"/>
      <p:bldP spid="64" grpId="0"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b="1" dirty="0"/>
              <a:t>6.2</a:t>
            </a:r>
            <a:r>
              <a:rPr lang="zh-CN" altLang="en-US" b="1" dirty="0"/>
              <a:t>主存储器</a:t>
            </a:r>
          </a:p>
        </p:txBody>
      </p:sp>
      <p:sp>
        <p:nvSpPr>
          <p:cNvPr id="6" name="内容占位符 5"/>
          <p:cNvSpPr>
            <a:spLocks noGrp="1"/>
          </p:cNvSpPr>
          <p:nvPr>
            <p:ph idx="1"/>
          </p:nvPr>
        </p:nvSpPr>
        <p:spPr/>
        <p:txBody>
          <a:bodyPr/>
          <a:lstStyle/>
          <a:p>
            <a:pPr lvl="1"/>
            <a:r>
              <a:rPr lang="zh-CN" altLang="en-US" sz="3200" b="1" dirty="0">
                <a:sym typeface="+mn-ea"/>
              </a:rPr>
              <a:t>组成汉明码的三要素</a:t>
            </a:r>
            <a:endParaRPr lang="zh-CN" altLang="en-US" sz="3200" b="1" dirty="0"/>
          </a:p>
          <a:p>
            <a:pPr lvl="1"/>
            <a:endParaRPr lang="zh-CN" altLang="en-US" sz="3200" b="1"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93</a:t>
            </a:fld>
            <a:endParaRPr lang="zh-CN" altLang="en-US" dirty="0"/>
          </a:p>
        </p:txBody>
      </p:sp>
      <p:sp>
        <p:nvSpPr>
          <p:cNvPr id="390146" name="Text Box 2"/>
          <p:cNvSpPr txBox="1"/>
          <p:nvPr/>
        </p:nvSpPr>
        <p:spPr>
          <a:xfrm>
            <a:off x="1643063" y="20669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汉明码的组成需增添 </a:t>
            </a:r>
            <a:r>
              <a:rPr lang="zh-CN" altLang="en-US" sz="2800" b="1" dirty="0">
                <a:solidFill>
                  <a:schemeClr val="folHlink"/>
                </a:solidFill>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位检测位</a:t>
            </a:r>
          </a:p>
        </p:txBody>
      </p:sp>
      <p:sp>
        <p:nvSpPr>
          <p:cNvPr id="390147" name="Text Box 3"/>
          <p:cNvSpPr txBox="1"/>
          <p:nvPr/>
        </p:nvSpPr>
        <p:spPr>
          <a:xfrm>
            <a:off x="1643063" y="34766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检测位的位置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8" name="Text Box 4"/>
          <p:cNvSpPr txBox="1"/>
          <p:nvPr/>
        </p:nvSpPr>
        <p:spPr>
          <a:xfrm>
            <a:off x="1643063" y="48863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检测位的取值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9" name="Text Box 5"/>
          <p:cNvSpPr txBox="1"/>
          <p:nvPr/>
        </p:nvSpPr>
        <p:spPr>
          <a:xfrm>
            <a:off x="2482850" y="2676525"/>
            <a:ext cx="5797550" cy="583565"/>
          </a:xfrm>
          <a:prstGeom prst="rect">
            <a:avLst/>
          </a:prstGeom>
          <a:noFill/>
          <a:ln w="38100">
            <a:noFill/>
          </a:ln>
        </p:spPr>
        <p:txBody>
          <a:bodyPr>
            <a:spAutoFit/>
          </a:bodyPr>
          <a:lstStyle/>
          <a:p>
            <a:pP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+ 1</a:t>
            </a:r>
          </a:p>
        </p:txBody>
      </p:sp>
      <p:sp>
        <p:nvSpPr>
          <p:cNvPr id="390150" name="Text Box 6"/>
          <p:cNvSpPr txBox="1"/>
          <p:nvPr/>
        </p:nvSpPr>
        <p:spPr>
          <a:xfrm>
            <a:off x="1642745" y="5575300"/>
            <a:ext cx="9161780" cy="521970"/>
          </a:xfrm>
          <a:prstGeom prst="rect">
            <a:avLst/>
          </a:prstGeom>
          <a:noFill/>
          <a:ln w="9525">
            <a:noFill/>
          </a:ln>
        </p:spPr>
        <p:txBody>
          <a:bodyPr wrap="square">
            <a:spAutoFit/>
          </a:bodyPr>
          <a:lstStyle/>
          <a:p>
            <a:r>
              <a:rPr lang="zh-CN" altLang="en-US" sz="2800" b="1" dirty="0">
                <a:solidFill>
                  <a:schemeClr val="folHlink"/>
                </a:solidFill>
                <a:latin typeface="宋体" panose="02010600030101010101" pitchFamily="2" charset="-122"/>
                <a:ea typeface="宋体" panose="02010600030101010101" pitchFamily="2" charset="-122"/>
              </a:rPr>
              <a:t>与该位所在的检测“小组”中承担的奇偶校验任务有关</a:t>
            </a:r>
          </a:p>
        </p:txBody>
      </p:sp>
      <p:sp>
        <p:nvSpPr>
          <p:cNvPr id="86027" name="Text Box 11"/>
          <p:cNvSpPr txBox="1"/>
          <p:nvPr/>
        </p:nvSpPr>
        <p:spPr>
          <a:xfrm>
            <a:off x="2482850" y="4126230"/>
            <a:ext cx="6380480" cy="583565"/>
          </a:xfrm>
          <a:prstGeom prst="rect">
            <a:avLst/>
          </a:prstGeom>
          <a:noFill/>
          <a:ln w="38100">
            <a:noFill/>
          </a:ln>
        </p:spPr>
        <p:txBody>
          <a:bodyPr wrap="square">
            <a:spAutoFit/>
          </a:bodyPr>
          <a:lstStyle/>
          <a:p>
            <a:pPr fontAlgn="ct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0</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0146"/>
                                        </p:tgtEl>
                                        <p:attrNameLst>
                                          <p:attrName>style.visibility</p:attrName>
                                        </p:attrNameLst>
                                      </p:cBhvr>
                                      <p:to>
                                        <p:strVal val="visible"/>
                                      </p:to>
                                    </p:set>
                                    <p:animEffect transition="in" filter="blinds(horizontal)">
                                      <p:cBhvr>
                                        <p:cTn id="7" dur="500"/>
                                        <p:tgtEl>
                                          <p:spTgt spid="3901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0147"/>
                                        </p:tgtEl>
                                        <p:attrNameLst>
                                          <p:attrName>style.visibility</p:attrName>
                                        </p:attrNameLst>
                                      </p:cBhvr>
                                      <p:to>
                                        <p:strVal val="visible"/>
                                      </p:to>
                                    </p:set>
                                    <p:animEffect transition="in" filter="blinds(horizontal)">
                                      <p:cBhvr>
                                        <p:cTn id="12" dur="500"/>
                                        <p:tgtEl>
                                          <p:spTgt spid="39014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0148"/>
                                        </p:tgtEl>
                                        <p:attrNameLst>
                                          <p:attrName>style.visibility</p:attrName>
                                        </p:attrNameLst>
                                      </p:cBhvr>
                                      <p:to>
                                        <p:strVal val="visible"/>
                                      </p:to>
                                    </p:set>
                                    <p:animEffect transition="in" filter="blinds(horizontal)">
                                      <p:cBhvr>
                                        <p:cTn id="17" dur="500"/>
                                        <p:tgtEl>
                                          <p:spTgt spid="39014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390149"/>
                                        </p:tgtEl>
                                        <p:attrNameLst>
                                          <p:attrName>style.visibility</p:attrName>
                                        </p:attrNameLst>
                                      </p:cBhvr>
                                      <p:to>
                                        <p:strVal val="visible"/>
                                      </p:to>
                                    </p:set>
                                    <p:anim calcmode="lin" valueType="num">
                                      <p:cBhvr additive="base">
                                        <p:cTn id="22" dur="500" fill="hold"/>
                                        <p:tgtEl>
                                          <p:spTgt spid="390149"/>
                                        </p:tgtEl>
                                        <p:attrNameLst>
                                          <p:attrName>ppt_x</p:attrName>
                                        </p:attrNameLst>
                                      </p:cBhvr>
                                      <p:tavLst>
                                        <p:tav tm="0">
                                          <p:val>
                                            <p:strVal val="1+#ppt_w/2"/>
                                          </p:val>
                                        </p:tav>
                                        <p:tav tm="100000">
                                          <p:val>
                                            <p:strVal val="#ppt_x"/>
                                          </p:val>
                                        </p:tav>
                                      </p:tavLst>
                                    </p:anim>
                                    <p:anim calcmode="lin" valueType="num">
                                      <p:cBhvr additive="base">
                                        <p:cTn id="23" dur="500" fill="hold"/>
                                        <p:tgtEl>
                                          <p:spTgt spid="39014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60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2" presetClass="entr" presetSubtype="2" fill="hold" grpId="0" nodeType="clickEffect">
                                  <p:stCondLst>
                                    <p:cond delay="0"/>
                                  </p:stCondLst>
                                  <p:childTnLst>
                                    <p:set>
                                      <p:cBhvr>
                                        <p:cTn id="31" dur="1" fill="hold">
                                          <p:stCondLst>
                                            <p:cond delay="0"/>
                                          </p:stCondLst>
                                        </p:cTn>
                                        <p:tgtEl>
                                          <p:spTgt spid="390150"/>
                                        </p:tgtEl>
                                        <p:attrNameLst>
                                          <p:attrName>style.visibility</p:attrName>
                                        </p:attrNameLst>
                                      </p:cBhvr>
                                      <p:to>
                                        <p:strVal val="visible"/>
                                      </p:to>
                                    </p:set>
                                    <p:animEffect transition="in" filter="slide(fromRight)">
                                      <p:cBhvr>
                                        <p:cTn id="32" dur="500"/>
                                        <p:tgtEl>
                                          <p:spTgt spid="390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6" grpId="0"/>
      <p:bldP spid="390147" grpId="0"/>
      <p:bldP spid="390148" grpId="0"/>
      <p:bldP spid="390149" grpId="0"/>
      <p:bldP spid="390150" grpId="0"/>
      <p:bldP spid="8602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各检测位 </a:t>
            </a:r>
            <a:r>
              <a:rPr lang="en-US" altLang="zh-CN" b="1" dirty="0">
                <a:latin typeface="Times New Roman" panose="02020603050405020304" pitchFamily="18" charset="0"/>
                <a:cs typeface="Times New Roman" panose="02020603050405020304" pitchFamily="18" charset="0"/>
                <a:sym typeface="+mn-ea"/>
              </a:rPr>
              <a:t>C</a:t>
            </a:r>
            <a:r>
              <a:rPr lang="en-US" altLang="zh-CN" b="1" i="1" baseline="-25000" dirty="0">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所承担的检测小组</a:t>
            </a:r>
            <a:endParaRPr lang="zh-CN" altLang="en-US">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p:txBody>
          <a:bodyPr>
            <a:noAutofit/>
          </a:bodyPr>
          <a:lstStyle/>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1 </a:t>
            </a:r>
            <a:r>
              <a:rPr lang="zh-CN" altLang="en-US" b="1" dirty="0">
                <a:latin typeface="Times New Roman" panose="02020603050405020304" pitchFamily="18" charset="0"/>
                <a:cs typeface="Times New Roman" panose="02020603050405020304" pitchFamily="18" charset="0"/>
                <a:sym typeface="+mn-ea"/>
              </a:rPr>
              <a:t>小组包含位 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                   (XX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8</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8</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24</a:t>
            </a:r>
            <a:r>
              <a:rPr lang="en-US" altLang="zh-CN" b="1" dirty="0">
                <a:latin typeface="Times New Roman" panose="02020603050405020304" pitchFamily="18" charset="0"/>
                <a:cs typeface="Times New Roman" panose="02020603050405020304" pitchFamily="18" charset="0"/>
                <a:sym typeface="+mn-ea"/>
              </a:rPr>
              <a:t>,... (X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endParaRPr lang="en-US" altLang="zh-CN" b="1" dirty="0">
              <a:solidFill>
                <a:schemeClr val="folHlink"/>
              </a:solidFill>
              <a:latin typeface="Times New Roman" panose="02020603050405020304" pitchFamily="18" charset="0"/>
              <a:cs typeface="Times New Roman" panose="02020603050405020304" pitchFamily="18" charset="0"/>
              <a:sym typeface="+mn-ea"/>
            </a:endParaRP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小组独占第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solidFill>
                  <a:schemeClr val="folHlink"/>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err="1">
                <a:solidFill>
                  <a:schemeClr val="folHlink"/>
                </a:solidFill>
                <a:latin typeface="Times New Roman" panose="02020603050405020304" pitchFamily="18" charset="0"/>
                <a:cs typeface="Times New Roman" panose="02020603050405020304" pitchFamily="18" charset="0"/>
                <a:sym typeface="+mn-ea"/>
              </a:rPr>
              <a:t>、</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l</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l</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 </a:t>
            </a:r>
            <a:endParaRPr lang="zh-CN" altLang="en-US" sz="3600" b="1"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94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95</a:t>
            </a:fld>
            <a:endParaRPr lang="zh-CN" altLang="en-US" dirty="0"/>
          </a:p>
        </p:txBody>
      </p:sp>
      <p:sp>
        <p:nvSpPr>
          <p:cNvPr id="24" name="Text Box 2"/>
          <p:cNvSpPr txBox="1">
            <a:spLocks noChangeArrowheads="1"/>
          </p:cNvSpPr>
          <p:nvPr/>
        </p:nvSpPr>
        <p:spPr bwMode="auto">
          <a:xfrm>
            <a:off x="1727994" y="428625"/>
            <a:ext cx="13287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例</a:t>
            </a:r>
            <a:r>
              <a:rPr lang="en-US" altLang="zh-CN" sz="3600" b="1" dirty="0"/>
              <a:t>6</a:t>
            </a:r>
            <a:r>
              <a:rPr lang="zh-CN" altLang="en-US" sz="3600" b="1" dirty="0"/>
              <a:t>.</a:t>
            </a:r>
            <a:r>
              <a:rPr lang="en-US" altLang="zh-CN" sz="3600" b="1" dirty="0"/>
              <a:t>3</a:t>
            </a:r>
            <a:r>
              <a:rPr lang="zh-CN" altLang="en-US" sz="3600" b="1" dirty="0"/>
              <a:t> </a:t>
            </a:r>
          </a:p>
        </p:txBody>
      </p:sp>
      <p:sp>
        <p:nvSpPr>
          <p:cNvPr id="25" name="Text Box 3"/>
          <p:cNvSpPr txBox="1">
            <a:spLocks noChangeArrowheads="1"/>
          </p:cNvSpPr>
          <p:nvPr/>
        </p:nvSpPr>
        <p:spPr bwMode="auto">
          <a:xfrm>
            <a:off x="2947194" y="490538"/>
            <a:ext cx="67714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求 0101 按 “</a:t>
            </a:r>
            <a:r>
              <a:rPr lang="zh-CN" altLang="en-US" sz="3200" b="1" dirty="0">
                <a:solidFill>
                  <a:srgbClr val="0000FF"/>
                </a:solidFill>
              </a:rPr>
              <a:t>偶校验</a:t>
            </a:r>
            <a:r>
              <a:rPr lang="zh-CN" altLang="en-US" sz="3200" b="1" dirty="0"/>
              <a:t>” 配置的汉明码</a:t>
            </a:r>
          </a:p>
        </p:txBody>
      </p:sp>
      <p:sp>
        <p:nvSpPr>
          <p:cNvPr id="26" name="Text Box 4"/>
          <p:cNvSpPr txBox="1">
            <a:spLocks noChangeArrowheads="1"/>
          </p:cNvSpPr>
          <p:nvPr/>
        </p:nvSpPr>
        <p:spPr bwMode="auto">
          <a:xfrm>
            <a:off x="2523331" y="119062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27" name="Text Box 5"/>
          <p:cNvSpPr txBox="1">
            <a:spLocks noChangeArrowheads="1"/>
          </p:cNvSpPr>
          <p:nvPr/>
        </p:nvSpPr>
        <p:spPr bwMode="auto">
          <a:xfrm>
            <a:off x="3301206" y="1190625"/>
            <a:ext cx="165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a:t>
            </a:r>
          </a:p>
        </p:txBody>
      </p:sp>
      <p:sp>
        <p:nvSpPr>
          <p:cNvPr id="28" name="Text Box 6"/>
          <p:cNvSpPr txBox="1">
            <a:spLocks noChangeArrowheads="1"/>
          </p:cNvSpPr>
          <p:nvPr/>
        </p:nvSpPr>
        <p:spPr bwMode="auto">
          <a:xfrm>
            <a:off x="3894931" y="1876425"/>
            <a:ext cx="351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根据 2</a:t>
            </a:r>
            <a:r>
              <a:rPr lang="en-US" altLang="zh-CN" sz="3200" b="1" i="1" baseline="30000" dirty="0"/>
              <a:t>k</a:t>
            </a:r>
            <a:r>
              <a:rPr lang="en-US" altLang="zh-CN" sz="3200" b="1" baseline="30000" dirty="0"/>
              <a:t> </a:t>
            </a:r>
            <a:r>
              <a:rPr lang="en-US" altLang="zh-CN" sz="3200" b="1" dirty="0"/>
              <a:t>≥ </a:t>
            </a:r>
            <a:r>
              <a:rPr lang="en-US" altLang="zh-CN" sz="3200" b="1" i="1" dirty="0"/>
              <a:t>n</a:t>
            </a:r>
            <a:r>
              <a:rPr lang="en-US" altLang="zh-CN" sz="3200" b="1" dirty="0"/>
              <a:t> + </a:t>
            </a:r>
            <a:r>
              <a:rPr lang="en-US" altLang="zh-CN" sz="3200" b="1" i="1" dirty="0"/>
              <a:t>k</a:t>
            </a:r>
            <a:r>
              <a:rPr lang="en-US" altLang="zh-CN" sz="3200" b="1" dirty="0"/>
              <a:t> + 1</a:t>
            </a:r>
          </a:p>
        </p:txBody>
      </p:sp>
      <p:sp>
        <p:nvSpPr>
          <p:cNvPr id="29" name="Text Box 7"/>
          <p:cNvSpPr txBox="1">
            <a:spLocks noChangeArrowheads="1"/>
          </p:cNvSpPr>
          <p:nvPr/>
        </p:nvSpPr>
        <p:spPr bwMode="auto">
          <a:xfrm>
            <a:off x="3894931" y="2486025"/>
            <a:ext cx="1997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得 </a:t>
            </a:r>
            <a:r>
              <a:rPr lang="en-US" altLang="zh-CN" sz="3200" b="1" i="1"/>
              <a:t>k</a:t>
            </a:r>
            <a:r>
              <a:rPr lang="en-US" altLang="zh-CN" sz="3200" b="1"/>
              <a:t> = 3</a:t>
            </a:r>
          </a:p>
        </p:txBody>
      </p:sp>
      <p:sp>
        <p:nvSpPr>
          <p:cNvPr id="30" name="Text Box 8"/>
          <p:cNvSpPr txBox="1">
            <a:spLocks noChangeArrowheads="1"/>
          </p:cNvSpPr>
          <p:nvPr/>
        </p:nvSpPr>
        <p:spPr bwMode="auto">
          <a:xfrm>
            <a:off x="2166144" y="3171825"/>
            <a:ext cx="317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汉明码排序如下:</a:t>
            </a:r>
          </a:p>
        </p:txBody>
      </p:sp>
      <p:grpSp>
        <p:nvGrpSpPr>
          <p:cNvPr id="31" name="Group 9"/>
          <p:cNvGrpSpPr/>
          <p:nvPr/>
        </p:nvGrpSpPr>
        <p:grpSpPr bwMode="auto">
          <a:xfrm>
            <a:off x="2082006" y="3857625"/>
            <a:ext cx="8153400" cy="1908175"/>
            <a:chOff x="384" y="2496"/>
            <a:chExt cx="5136" cy="1202"/>
          </a:xfrm>
        </p:grpSpPr>
        <p:sp>
          <p:nvSpPr>
            <p:cNvPr id="32" name="Line 10"/>
            <p:cNvSpPr>
              <a:spLocks noChangeShapeType="1"/>
            </p:cNvSpPr>
            <p:nvPr/>
          </p:nvSpPr>
          <p:spPr bwMode="auto">
            <a:xfrm>
              <a:off x="384" y="2976"/>
              <a:ext cx="51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1"/>
            <p:cNvSpPr>
              <a:spLocks noChangeShapeType="1"/>
            </p:cNvSpPr>
            <p:nvPr/>
          </p:nvSpPr>
          <p:spPr bwMode="auto">
            <a:xfrm>
              <a:off x="1920" y="2496"/>
              <a:ext cx="0" cy="12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 name="Text Box 12"/>
            <p:cNvSpPr txBox="1">
              <a:spLocks noChangeArrowheads="1"/>
            </p:cNvSpPr>
            <p:nvPr/>
          </p:nvSpPr>
          <p:spPr bwMode="auto">
            <a:xfrm>
              <a:off x="535" y="2556"/>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dirty="0"/>
                <a:t>二进制序号</a:t>
              </a:r>
            </a:p>
          </p:txBody>
        </p:sp>
        <p:sp>
          <p:nvSpPr>
            <p:cNvPr id="35" name="Text Box 13"/>
            <p:cNvSpPr txBox="1">
              <a:spLocks noChangeArrowheads="1"/>
            </p:cNvSpPr>
            <p:nvPr/>
          </p:nvSpPr>
          <p:spPr bwMode="auto">
            <a:xfrm>
              <a:off x="960" y="302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名称</a:t>
              </a:r>
            </a:p>
          </p:txBody>
        </p:sp>
        <p:sp>
          <p:nvSpPr>
            <p:cNvPr id="36" name="Text Box 14"/>
            <p:cNvSpPr txBox="1">
              <a:spLocks noChangeArrowheads="1"/>
            </p:cNvSpPr>
            <p:nvPr/>
          </p:nvSpPr>
          <p:spPr bwMode="auto">
            <a:xfrm>
              <a:off x="2101" y="2556"/>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1      2      3      4      5      6      7</a:t>
              </a:r>
            </a:p>
          </p:txBody>
        </p:sp>
      </p:grpSp>
      <p:sp>
        <p:nvSpPr>
          <p:cNvPr id="37" name="Text Box 15"/>
          <p:cNvSpPr txBox="1">
            <a:spLocks noChangeArrowheads="1"/>
          </p:cNvSpPr>
          <p:nvPr/>
        </p:nvSpPr>
        <p:spPr bwMode="auto">
          <a:xfrm>
            <a:off x="4807744" y="4695825"/>
            <a:ext cx="29193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solidFill>
                  <a:srgbClr val="0000FF"/>
                </a:solidFill>
              </a:rPr>
              <a:t>C</a:t>
            </a:r>
            <a:r>
              <a:rPr lang="en-US" altLang="zh-CN" sz="3200" b="1" baseline="-25000" dirty="0">
                <a:solidFill>
                  <a:srgbClr val="0000FF"/>
                </a:solidFill>
              </a:rPr>
              <a:t>1</a:t>
            </a:r>
            <a:r>
              <a:rPr lang="en-US" altLang="zh-CN" sz="3200" b="1" dirty="0">
                <a:solidFill>
                  <a:srgbClr val="0000FF"/>
                </a:solidFill>
              </a:rPr>
              <a:t>   C</a:t>
            </a:r>
            <a:r>
              <a:rPr lang="en-US" altLang="zh-CN" sz="3200" b="1" baseline="-25000" dirty="0">
                <a:solidFill>
                  <a:srgbClr val="0000FF"/>
                </a:solidFill>
              </a:rPr>
              <a:t>2</a:t>
            </a:r>
            <a:r>
              <a:rPr lang="en-US" altLang="zh-CN" sz="3200" b="1" dirty="0">
                <a:solidFill>
                  <a:srgbClr val="0000FF"/>
                </a:solidFill>
              </a:rPr>
              <a:t>           C</a:t>
            </a:r>
            <a:r>
              <a:rPr lang="en-US" altLang="zh-CN" sz="3200" b="1" baseline="-25000" dirty="0">
                <a:solidFill>
                  <a:srgbClr val="0000FF"/>
                </a:solidFill>
              </a:rPr>
              <a:t>4</a:t>
            </a:r>
            <a:endParaRPr lang="en-US" altLang="zh-CN" sz="3200" b="1" dirty="0">
              <a:solidFill>
                <a:srgbClr val="0000FF"/>
              </a:solidFill>
            </a:endParaRPr>
          </a:p>
        </p:txBody>
      </p:sp>
      <p:sp>
        <p:nvSpPr>
          <p:cNvPr id="38" name="Text Box 16"/>
          <p:cNvSpPr txBox="1">
            <a:spLocks noChangeArrowheads="1"/>
          </p:cNvSpPr>
          <p:nvPr/>
        </p:nvSpPr>
        <p:spPr bwMode="auto">
          <a:xfrm>
            <a:off x="4883944" y="52482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39" name="Text Box 17"/>
          <p:cNvSpPr txBox="1">
            <a:spLocks noChangeArrowheads="1"/>
          </p:cNvSpPr>
          <p:nvPr/>
        </p:nvSpPr>
        <p:spPr bwMode="auto">
          <a:xfrm>
            <a:off x="3132931" y="5788025"/>
            <a:ext cx="5451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 0101 的汉明码为</a:t>
            </a:r>
            <a:r>
              <a:rPr lang="zh-CN" altLang="en-US" sz="3200" b="1" dirty="0">
                <a:solidFill>
                  <a:schemeClr val="folHlink"/>
                </a:solidFill>
              </a:rPr>
              <a:t>  </a:t>
            </a:r>
            <a:r>
              <a:rPr lang="zh-CN" altLang="en-US" sz="3600" b="1" dirty="0">
                <a:solidFill>
                  <a:srgbClr val="0000FF"/>
                </a:solidFill>
              </a:rPr>
              <a:t>01</a:t>
            </a:r>
            <a:r>
              <a:rPr lang="zh-CN" altLang="en-US" sz="3600" b="1" dirty="0">
                <a:solidFill>
                  <a:schemeClr val="folHlink"/>
                </a:solidFill>
              </a:rPr>
              <a:t>0</a:t>
            </a:r>
            <a:r>
              <a:rPr lang="zh-CN" altLang="en-US" sz="3600" b="1" dirty="0">
                <a:solidFill>
                  <a:srgbClr val="0000FF"/>
                </a:solidFill>
              </a:rPr>
              <a:t>0</a:t>
            </a:r>
            <a:r>
              <a:rPr lang="zh-CN" altLang="en-US" sz="3600" b="1" dirty="0">
                <a:solidFill>
                  <a:schemeClr val="folHlink"/>
                </a:solidFill>
              </a:rPr>
              <a:t>101</a:t>
            </a:r>
          </a:p>
        </p:txBody>
      </p:sp>
      <p:grpSp>
        <p:nvGrpSpPr>
          <p:cNvPr id="40" name="Group 18"/>
          <p:cNvGrpSpPr/>
          <p:nvPr/>
        </p:nvGrpSpPr>
        <p:grpSpPr bwMode="auto">
          <a:xfrm>
            <a:off x="6419056" y="4714875"/>
            <a:ext cx="3587750" cy="579438"/>
            <a:chOff x="3116" y="3036"/>
            <a:chExt cx="2260" cy="365"/>
          </a:xfrm>
        </p:grpSpPr>
        <p:sp>
          <p:nvSpPr>
            <p:cNvPr id="41" name="Text Box 19"/>
            <p:cNvSpPr txBox="1">
              <a:spLocks noChangeArrowheads="1"/>
            </p:cNvSpPr>
            <p:nvPr/>
          </p:nvSpPr>
          <p:spPr bwMode="auto">
            <a:xfrm>
              <a:off x="3116" y="30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2" name="Text Box 20"/>
            <p:cNvSpPr txBox="1">
              <a:spLocks noChangeArrowheads="1"/>
            </p:cNvSpPr>
            <p:nvPr/>
          </p:nvSpPr>
          <p:spPr bwMode="auto">
            <a:xfrm>
              <a:off x="4172" y="3036"/>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1     0      1</a:t>
              </a:r>
              <a:endParaRPr lang="zh-CN" altLang="en-US" sz="3200" b="1"/>
            </a:p>
          </p:txBody>
        </p:sp>
      </p:grpSp>
      <p:sp>
        <p:nvSpPr>
          <p:cNvPr id="43" name="Text Box 22"/>
          <p:cNvSpPr txBox="1">
            <a:spLocks noChangeArrowheads="1"/>
          </p:cNvSpPr>
          <p:nvPr/>
        </p:nvSpPr>
        <p:spPr bwMode="auto">
          <a:xfrm>
            <a:off x="55872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a:t>
            </a:r>
          </a:p>
        </p:txBody>
      </p:sp>
      <p:sp>
        <p:nvSpPr>
          <p:cNvPr id="44" name="Text Box 23"/>
          <p:cNvSpPr txBox="1">
            <a:spLocks noChangeArrowheads="1"/>
          </p:cNvSpPr>
          <p:nvPr/>
        </p:nvSpPr>
        <p:spPr bwMode="auto">
          <a:xfrm>
            <a:off x="71874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a:t>
            </a:r>
          </a:p>
        </p:txBody>
      </p:sp>
      <p:pic>
        <p:nvPicPr>
          <p:cNvPr id="3" name="图片 2"/>
          <p:cNvPicPr>
            <a:picLocks noChangeAspect="1"/>
          </p:cNvPicPr>
          <p:nvPr/>
        </p:nvPicPr>
        <p:blipFill>
          <a:blip r:embed="rId2"/>
          <a:stretch>
            <a:fillRect/>
          </a:stretch>
        </p:blipFill>
        <p:spPr>
          <a:xfrm>
            <a:off x="6158706" y="2474913"/>
            <a:ext cx="5843000" cy="1382083"/>
          </a:xfrm>
          <a:prstGeom prst="rect">
            <a:avLst/>
          </a:prstGeom>
          <a:ln w="28575"/>
        </p:spPr>
        <p:style>
          <a:lnRef idx="2">
            <a:schemeClr val="accent4"/>
          </a:lnRef>
          <a:fillRef idx="1">
            <a:schemeClr val="lt1"/>
          </a:fillRef>
          <a:effectRef idx="0">
            <a:schemeClr val="accent4"/>
          </a:effectRef>
          <a:fontRef idx="minor">
            <a:schemeClr val="dk1"/>
          </a:fontRef>
        </p:style>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blinds(horizontal)">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linds(horizont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barn(outVertical)">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blinds(horizontal)">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blinds(horizontal)">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blinds(horizontal)">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blinds(horizontal)">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blinds(horizontal)">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blinds(horizontal)">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utoUpdateAnimBg="0"/>
      <p:bldP spid="27" grpId="0" autoUpdateAnimBg="0"/>
      <p:bldP spid="28" grpId="0" autoUpdateAnimBg="0"/>
      <p:bldP spid="29" grpId="0" autoUpdateAnimBg="0"/>
      <p:bldP spid="30" grpId="0" autoUpdateAnimBg="0"/>
      <p:bldP spid="37" grpId="0" autoUpdateAnimBg="0"/>
      <p:bldP spid="38" grpId="0" autoUpdateAnimBg="0"/>
      <p:bldP spid="39" grpId="0" autoUpdateAnimBg="0"/>
      <p:bldP spid="43" grpId="0" autoUpdateAnimBg="0"/>
      <p:bldP spid="44"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F64961E-6F58-4674-BE7A-8552B16E049D}"/>
              </a:ext>
            </a:extLst>
          </p:cNvPr>
          <p:cNvSpPr>
            <a:spLocks noGrp="1"/>
          </p:cNvSpPr>
          <p:nvPr>
            <p:ph type="sldNum" sz="quarter" idx="12"/>
          </p:nvPr>
        </p:nvSpPr>
        <p:spPr/>
        <p:txBody>
          <a:bodyPr/>
          <a:lstStyle/>
          <a:p>
            <a:fld id="{8EE8E787-E6FE-45D8-9039-788B45E44EE7}" type="slidenum">
              <a:rPr lang="zh-CN" altLang="en-US" smtClean="0"/>
              <a:t>96</a:t>
            </a:fld>
            <a:endParaRPr lang="zh-CN" altLang="en-US" dirty="0"/>
          </a:p>
        </p:txBody>
      </p:sp>
      <p:sp>
        <p:nvSpPr>
          <p:cNvPr id="6" name="矩形: 圆角 5">
            <a:extLst>
              <a:ext uri="{FF2B5EF4-FFF2-40B4-BE49-F238E27FC236}">
                <a16:creationId xmlns:a16="http://schemas.microsoft.com/office/drawing/2014/main" id="{8767AB66-9D9E-404F-800F-F6CC76E273D2}"/>
              </a:ext>
            </a:extLst>
          </p:cNvPr>
          <p:cNvSpPr/>
          <p:nvPr>
            <p:custDataLst>
              <p:tags r:id="rId2"/>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8D7B4511-4B19-47CE-B0F1-49DF9B01C5A4}"/>
              </a:ext>
            </a:extLst>
          </p:cNvPr>
          <p:cNvSpPr/>
          <p:nvPr>
            <p:custDataLst>
              <p:tags r:id="rId3"/>
            </p:custDataLst>
          </p:nvPr>
        </p:nvSpPr>
        <p:spPr>
          <a:xfrm>
            <a:off x="0" y="5727383"/>
            <a:ext cx="12192000" cy="48768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Text Box 2">
            <a:extLst>
              <a:ext uri="{FF2B5EF4-FFF2-40B4-BE49-F238E27FC236}">
                <a16:creationId xmlns:a16="http://schemas.microsoft.com/office/drawing/2014/main" id="{2922E773-75E9-4650-958F-4BE879D9A508}"/>
              </a:ext>
            </a:extLst>
          </p:cNvPr>
          <p:cNvSpPr txBox="1">
            <a:spLocks noChangeArrowheads="1"/>
          </p:cNvSpPr>
          <p:nvPr/>
        </p:nvSpPr>
        <p:spPr bwMode="auto">
          <a:xfrm>
            <a:off x="3922212" y="2112789"/>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按配偶原则配置 0011 的汉明码</a:t>
            </a:r>
          </a:p>
        </p:txBody>
      </p:sp>
      <p:sp>
        <p:nvSpPr>
          <p:cNvPr id="14" name="Text Box 30">
            <a:extLst>
              <a:ext uri="{FF2B5EF4-FFF2-40B4-BE49-F238E27FC236}">
                <a16:creationId xmlns:a16="http://schemas.microsoft.com/office/drawing/2014/main" id="{F1A58CB3-8FDD-4451-BBDF-EAE6D8424528}"/>
              </a:ext>
            </a:extLst>
          </p:cNvPr>
          <p:cNvSpPr txBox="1">
            <a:spLocks noChangeArrowheads="1"/>
          </p:cNvSpPr>
          <p:nvPr/>
        </p:nvSpPr>
        <p:spPr bwMode="auto">
          <a:xfrm>
            <a:off x="2398212" y="2050876"/>
            <a:ext cx="133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练习1</a:t>
            </a:r>
          </a:p>
        </p:txBody>
      </p:sp>
      <p:grpSp>
        <p:nvGrpSpPr>
          <p:cNvPr id="11" name="组合 10">
            <a:extLst>
              <a:ext uri="{FF2B5EF4-FFF2-40B4-BE49-F238E27FC236}">
                <a16:creationId xmlns:a16="http://schemas.microsoft.com/office/drawing/2014/main" id="{0F826F01-3D07-46FA-ABD0-95A7618B4E7B}"/>
              </a:ext>
            </a:extLst>
          </p:cNvPr>
          <p:cNvGrpSpPr/>
          <p:nvPr>
            <p:custDataLst>
              <p:tags r:id="rId4"/>
            </p:custDataLst>
          </p:nvPr>
        </p:nvGrpSpPr>
        <p:grpSpPr>
          <a:xfrm>
            <a:off x="0" y="0"/>
            <a:ext cx="12192000" cy="635000"/>
            <a:chOff x="0" y="0"/>
            <a:chExt cx="12192000" cy="635000"/>
          </a:xfrm>
        </p:grpSpPr>
        <p:sp>
          <p:nvSpPr>
            <p:cNvPr id="7" name="TitleBackground">
              <a:extLst>
                <a:ext uri="{FF2B5EF4-FFF2-40B4-BE49-F238E27FC236}">
                  <a16:creationId xmlns:a16="http://schemas.microsoft.com/office/drawing/2014/main" id="{5FE9912A-4AF9-48B1-B176-2AEE8358DB4E}"/>
                </a:ext>
              </a:extLst>
            </p:cNvPr>
            <p:cNvSpPr/>
            <p:nvPr>
              <p:custDataLst>
                <p:tags r:id="rId6"/>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41F7DF4A-2226-4A40-98BD-29193DB9BF76}"/>
                </a:ext>
              </a:extLst>
            </p:cNvPr>
            <p:cNvSpPr/>
            <p:nvPr>
              <p:custDataLst>
                <p:tags r:id="rId7"/>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CBB02BB6-0DF5-4541-B480-3C5EB890CBD4}"/>
                </a:ext>
              </a:extLst>
            </p:cNvPr>
            <p:cNvSpPr txBox="1"/>
            <p:nvPr>
              <p:custDataLst>
                <p:tags r:id="rId8"/>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FBBC2986-BE75-4EEA-B925-A093FC9BE0C4}"/>
                </a:ext>
              </a:extLst>
            </p:cNvPr>
            <p:cNvSpPr txBox="1"/>
            <p:nvPr>
              <p:custDataLst>
                <p:tags r:id="rId9"/>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6CA9E948-5749-42FD-88EB-D3115FB37C62}"/>
              </a:ext>
            </a:extLst>
          </p:cNvPr>
          <p:cNvPicPr>
            <a:picLocks/>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366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97</a:t>
            </a:fld>
            <a:endParaRPr lang="zh-CN" altLang="en-US" dirty="0"/>
          </a:p>
        </p:txBody>
      </p:sp>
      <p:sp>
        <p:nvSpPr>
          <p:cNvPr id="32" name="Text Box 2"/>
          <p:cNvSpPr txBox="1">
            <a:spLocks noChangeArrowheads="1"/>
          </p:cNvSpPr>
          <p:nvPr/>
        </p:nvSpPr>
        <p:spPr bwMode="auto">
          <a:xfrm>
            <a:off x="3771900" y="2714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按配偶原则配置 0011 的汉明码</a:t>
            </a:r>
          </a:p>
        </p:txBody>
      </p:sp>
      <p:grpSp>
        <p:nvGrpSpPr>
          <p:cNvPr id="33" name="Group 3"/>
          <p:cNvGrpSpPr/>
          <p:nvPr/>
        </p:nvGrpSpPr>
        <p:grpSpPr bwMode="auto">
          <a:xfrm>
            <a:off x="2309813" y="2266950"/>
            <a:ext cx="8167687" cy="1733550"/>
            <a:chOff x="375" y="1440"/>
            <a:chExt cx="5145" cy="1092"/>
          </a:xfrm>
        </p:grpSpPr>
        <p:sp>
          <p:nvSpPr>
            <p:cNvPr id="34" name="Line 4"/>
            <p:cNvSpPr>
              <a:spLocks noChangeShapeType="1"/>
            </p:cNvSpPr>
            <p:nvPr/>
          </p:nvSpPr>
          <p:spPr bwMode="auto">
            <a:xfrm>
              <a:off x="384" y="1860"/>
              <a:ext cx="51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Freeform 5"/>
            <p:cNvSpPr/>
            <p:nvPr/>
          </p:nvSpPr>
          <p:spPr bwMode="auto">
            <a:xfrm>
              <a:off x="1920" y="1476"/>
              <a:ext cx="1" cy="1056"/>
            </a:xfrm>
            <a:custGeom>
              <a:avLst/>
              <a:gdLst>
                <a:gd name="T0" fmla="*/ 0 w 1"/>
                <a:gd name="T1" fmla="*/ 0 h 1056"/>
                <a:gd name="T2" fmla="*/ 0 w 1"/>
                <a:gd name="T3" fmla="*/ 1056 h 1056"/>
                <a:gd name="T4" fmla="*/ 0 60000 65536"/>
                <a:gd name="T5" fmla="*/ 0 60000 65536"/>
                <a:gd name="T6" fmla="*/ 0 w 1"/>
                <a:gd name="T7" fmla="*/ 0 h 1056"/>
                <a:gd name="T8" fmla="*/ 1 w 1"/>
                <a:gd name="T9" fmla="*/ 1056 h 1056"/>
              </a:gdLst>
              <a:ahLst/>
              <a:cxnLst>
                <a:cxn ang="T4">
                  <a:pos x="T0" y="T1"/>
                </a:cxn>
                <a:cxn ang="T5">
                  <a:pos x="T2" y="T3"/>
                </a:cxn>
              </a:cxnLst>
              <a:rect l="T6" t="T7" r="T8" b="T9"/>
              <a:pathLst>
                <a:path w="1" h="1056">
                  <a:moveTo>
                    <a:pt x="0" y="0"/>
                  </a:moveTo>
                  <a:lnTo>
                    <a:pt x="0" y="105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Text Box 6"/>
            <p:cNvSpPr txBox="1">
              <a:spLocks noChangeArrowheads="1"/>
            </p:cNvSpPr>
            <p:nvPr/>
          </p:nvSpPr>
          <p:spPr bwMode="auto">
            <a:xfrm>
              <a:off x="375" y="1449"/>
              <a:ext cx="1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二进制序号</a:t>
              </a:r>
            </a:p>
          </p:txBody>
        </p:sp>
        <p:sp>
          <p:nvSpPr>
            <p:cNvPr id="37" name="Text Box 7"/>
            <p:cNvSpPr txBox="1">
              <a:spLocks noChangeArrowheads="1"/>
            </p:cNvSpPr>
            <p:nvPr/>
          </p:nvSpPr>
          <p:spPr bwMode="auto">
            <a:xfrm>
              <a:off x="714" y="1929"/>
              <a:ext cx="7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名称</a:t>
              </a:r>
            </a:p>
          </p:txBody>
        </p:sp>
        <p:sp>
          <p:nvSpPr>
            <p:cNvPr id="38" name="Text Box 8"/>
            <p:cNvSpPr txBox="1">
              <a:spLocks noChangeArrowheads="1"/>
            </p:cNvSpPr>
            <p:nvPr/>
          </p:nvSpPr>
          <p:spPr bwMode="auto">
            <a:xfrm>
              <a:off x="2101" y="1440"/>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1      2      3      4      5      6      7</a:t>
              </a:r>
            </a:p>
          </p:txBody>
        </p:sp>
      </p:grpSp>
      <p:sp>
        <p:nvSpPr>
          <p:cNvPr id="39" name="Text Box 9"/>
          <p:cNvSpPr txBox="1">
            <a:spLocks noChangeArrowheads="1"/>
          </p:cNvSpPr>
          <p:nvPr/>
        </p:nvSpPr>
        <p:spPr bwMode="auto">
          <a:xfrm>
            <a:off x="5049838" y="3028950"/>
            <a:ext cx="3217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chemeClr val="folHlink"/>
                </a:solidFill>
              </a:rPr>
              <a:t>C</a:t>
            </a:r>
            <a:r>
              <a:rPr lang="en-US" altLang="zh-CN" sz="3200" b="1" baseline="-25000">
                <a:solidFill>
                  <a:schemeClr val="folHlink"/>
                </a:solidFill>
              </a:rPr>
              <a:t>1</a:t>
            </a:r>
            <a:r>
              <a:rPr lang="en-US" altLang="zh-CN" sz="3200" b="1">
                <a:solidFill>
                  <a:schemeClr val="folHlink"/>
                </a:solidFill>
              </a:rPr>
              <a:t>   C</a:t>
            </a:r>
            <a:r>
              <a:rPr lang="en-US" altLang="zh-CN" sz="3200" b="1" baseline="-25000">
                <a:solidFill>
                  <a:schemeClr val="folHlink"/>
                </a:solidFill>
              </a:rPr>
              <a:t>2</a:t>
            </a:r>
            <a:r>
              <a:rPr lang="en-US" altLang="zh-CN" sz="3200" b="1">
                <a:solidFill>
                  <a:schemeClr val="folHlink"/>
                </a:solidFill>
              </a:rPr>
              <a:t>            C</a:t>
            </a:r>
            <a:r>
              <a:rPr lang="en-US" altLang="zh-CN" sz="3200" b="1" baseline="-25000">
                <a:solidFill>
                  <a:schemeClr val="folHlink"/>
                </a:solidFill>
              </a:rPr>
              <a:t>4</a:t>
            </a:r>
            <a:endParaRPr lang="en-US" altLang="zh-CN" sz="3200" b="1">
              <a:solidFill>
                <a:schemeClr val="folHlink"/>
              </a:solidFill>
            </a:endParaRPr>
          </a:p>
        </p:txBody>
      </p:sp>
      <p:sp>
        <p:nvSpPr>
          <p:cNvPr id="40" name="Text Box 10"/>
          <p:cNvSpPr txBox="1">
            <a:spLocks noChangeArrowheads="1"/>
          </p:cNvSpPr>
          <p:nvPr/>
        </p:nvSpPr>
        <p:spPr bwMode="auto">
          <a:xfrm>
            <a:off x="5126038" y="3562350"/>
            <a:ext cx="3065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1     0              0</a:t>
            </a:r>
          </a:p>
        </p:txBody>
      </p:sp>
      <p:grpSp>
        <p:nvGrpSpPr>
          <p:cNvPr id="41" name="Group 11"/>
          <p:cNvGrpSpPr/>
          <p:nvPr/>
        </p:nvGrpSpPr>
        <p:grpSpPr bwMode="auto">
          <a:xfrm>
            <a:off x="6591300" y="3028950"/>
            <a:ext cx="3657600" cy="579438"/>
            <a:chOff x="3072" y="2947"/>
            <a:chExt cx="2304" cy="365"/>
          </a:xfrm>
        </p:grpSpPr>
        <p:sp>
          <p:nvSpPr>
            <p:cNvPr id="42" name="Text Box 12"/>
            <p:cNvSpPr txBox="1">
              <a:spLocks noChangeArrowheads="1"/>
            </p:cNvSpPr>
            <p:nvPr/>
          </p:nvSpPr>
          <p:spPr bwMode="auto">
            <a:xfrm>
              <a:off x="3072" y="29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3" name="Text Box 13"/>
            <p:cNvSpPr txBox="1">
              <a:spLocks noChangeArrowheads="1"/>
            </p:cNvSpPr>
            <p:nvPr/>
          </p:nvSpPr>
          <p:spPr bwMode="auto">
            <a:xfrm>
              <a:off x="4172" y="2947"/>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0     1      1</a:t>
              </a:r>
              <a:endParaRPr lang="zh-CN" altLang="en-US" sz="3200" b="1"/>
            </a:p>
          </p:txBody>
        </p:sp>
      </p:grpSp>
      <p:sp>
        <p:nvSpPr>
          <p:cNvPr id="44" name="Text Box 14"/>
          <p:cNvSpPr txBox="1">
            <a:spLocks noChangeArrowheads="1"/>
          </p:cNvSpPr>
          <p:nvPr/>
        </p:nvSpPr>
        <p:spPr bwMode="auto">
          <a:xfrm>
            <a:off x="2994025" y="97155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45" name="Text Box 15"/>
          <p:cNvSpPr txBox="1">
            <a:spLocks noChangeArrowheads="1"/>
          </p:cNvSpPr>
          <p:nvPr/>
        </p:nvSpPr>
        <p:spPr bwMode="auto">
          <a:xfrm>
            <a:off x="4152900" y="971550"/>
            <a:ext cx="549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      </a:t>
            </a:r>
            <a:r>
              <a:rPr lang="zh-CN" altLang="en-US" sz="3200" b="1"/>
              <a:t>根据 2</a:t>
            </a:r>
            <a:r>
              <a:rPr lang="en-US" altLang="zh-CN" sz="3200" b="1" i="1" baseline="30000"/>
              <a:t>k</a:t>
            </a:r>
            <a:r>
              <a:rPr lang="en-US" altLang="zh-CN" sz="3200" b="1" baseline="30000"/>
              <a:t> </a:t>
            </a:r>
            <a:r>
              <a:rPr lang="en-US" altLang="zh-CN" sz="3200" b="1"/>
              <a:t>≥ </a:t>
            </a:r>
            <a:r>
              <a:rPr lang="en-US" altLang="zh-CN" sz="3200" b="1" i="1"/>
              <a:t>n</a:t>
            </a:r>
            <a:r>
              <a:rPr lang="en-US" altLang="zh-CN" sz="3200" b="1"/>
              <a:t> + </a:t>
            </a:r>
            <a:r>
              <a:rPr lang="en-US" altLang="zh-CN" sz="3200" b="1" i="1"/>
              <a:t>k</a:t>
            </a:r>
            <a:r>
              <a:rPr lang="en-US" altLang="zh-CN" sz="3200" b="1"/>
              <a:t> + 1</a:t>
            </a:r>
            <a:endParaRPr lang="zh-CN" altLang="en-US" sz="3200" b="1"/>
          </a:p>
        </p:txBody>
      </p:sp>
      <p:sp>
        <p:nvSpPr>
          <p:cNvPr id="46" name="Text Box 16"/>
          <p:cNvSpPr txBox="1">
            <a:spLocks noChangeArrowheads="1"/>
          </p:cNvSpPr>
          <p:nvPr/>
        </p:nvSpPr>
        <p:spPr bwMode="auto">
          <a:xfrm>
            <a:off x="4652963" y="1581150"/>
            <a:ext cx="1533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取 </a:t>
            </a:r>
            <a:r>
              <a:rPr lang="en-US" altLang="zh-CN" sz="3200" b="1" i="1"/>
              <a:t>k</a:t>
            </a:r>
            <a:r>
              <a:rPr lang="en-US" altLang="zh-CN" sz="3200" b="1"/>
              <a:t> = 3</a:t>
            </a:r>
          </a:p>
        </p:txBody>
      </p:sp>
      <p:grpSp>
        <p:nvGrpSpPr>
          <p:cNvPr id="47" name="Group 17"/>
          <p:cNvGrpSpPr/>
          <p:nvPr/>
        </p:nvGrpSpPr>
        <p:grpSpPr bwMode="auto">
          <a:xfrm>
            <a:off x="3086100" y="4049713"/>
            <a:ext cx="3208338" cy="579437"/>
            <a:chOff x="864" y="2784"/>
            <a:chExt cx="2021" cy="365"/>
          </a:xfrm>
        </p:grpSpPr>
        <p:sp>
          <p:nvSpPr>
            <p:cNvPr id="48" name="Text Box 18"/>
            <p:cNvSpPr txBox="1">
              <a:spLocks noChangeArrowheads="1"/>
            </p:cNvSpPr>
            <p:nvPr/>
          </p:nvSpPr>
          <p:spPr bwMode="auto">
            <a:xfrm>
              <a:off x="864" y="2784"/>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1</a:t>
              </a:r>
              <a:r>
                <a:rPr lang="en-US" altLang="zh-CN" sz="3200" b="1"/>
                <a:t>= 3     5     7 = 1</a:t>
              </a:r>
            </a:p>
          </p:txBody>
        </p:sp>
        <p:sp>
          <p:nvSpPr>
            <p:cNvPr id="49" name="AutoShape 19"/>
            <p:cNvSpPr>
              <a:spLocks noChangeArrowheads="1"/>
            </p:cNvSpPr>
            <p:nvPr/>
          </p:nvSpPr>
          <p:spPr bwMode="auto">
            <a:xfrm>
              <a:off x="158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AutoShape 20"/>
            <p:cNvSpPr>
              <a:spLocks noChangeArrowheads="1"/>
            </p:cNvSpPr>
            <p:nvPr/>
          </p:nvSpPr>
          <p:spPr bwMode="auto">
            <a:xfrm>
              <a:off x="206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1" name="Group 21"/>
          <p:cNvGrpSpPr/>
          <p:nvPr/>
        </p:nvGrpSpPr>
        <p:grpSpPr bwMode="auto">
          <a:xfrm>
            <a:off x="3086100" y="4719638"/>
            <a:ext cx="3208338" cy="579437"/>
            <a:chOff x="864" y="3216"/>
            <a:chExt cx="2021" cy="365"/>
          </a:xfrm>
        </p:grpSpPr>
        <p:sp>
          <p:nvSpPr>
            <p:cNvPr id="52" name="Text Box 22"/>
            <p:cNvSpPr txBox="1">
              <a:spLocks noChangeArrowheads="1"/>
            </p:cNvSpPr>
            <p:nvPr/>
          </p:nvSpPr>
          <p:spPr bwMode="auto">
            <a:xfrm>
              <a:off x="864" y="3216"/>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2</a:t>
              </a:r>
              <a:r>
                <a:rPr lang="en-US" altLang="zh-CN" sz="3200" b="1"/>
                <a:t>= 3     6     7 = 0</a:t>
              </a:r>
            </a:p>
          </p:txBody>
        </p:sp>
        <p:sp>
          <p:nvSpPr>
            <p:cNvPr id="53" name="AutoShape 23"/>
            <p:cNvSpPr>
              <a:spLocks noChangeArrowheads="1"/>
            </p:cNvSpPr>
            <p:nvPr/>
          </p:nvSpPr>
          <p:spPr bwMode="auto">
            <a:xfrm>
              <a:off x="158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AutoShape 24"/>
            <p:cNvSpPr>
              <a:spLocks noChangeArrowheads="1"/>
            </p:cNvSpPr>
            <p:nvPr/>
          </p:nvSpPr>
          <p:spPr bwMode="auto">
            <a:xfrm>
              <a:off x="206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5" name="Group 25"/>
          <p:cNvGrpSpPr/>
          <p:nvPr/>
        </p:nvGrpSpPr>
        <p:grpSpPr bwMode="auto">
          <a:xfrm>
            <a:off x="3086100" y="5345113"/>
            <a:ext cx="3208338" cy="579437"/>
            <a:chOff x="864" y="3648"/>
            <a:chExt cx="2021" cy="365"/>
          </a:xfrm>
        </p:grpSpPr>
        <p:sp>
          <p:nvSpPr>
            <p:cNvPr id="56" name="Text Box 26"/>
            <p:cNvSpPr txBox="1">
              <a:spLocks noChangeArrowheads="1"/>
            </p:cNvSpPr>
            <p:nvPr/>
          </p:nvSpPr>
          <p:spPr bwMode="auto">
            <a:xfrm>
              <a:off x="864" y="3648"/>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4</a:t>
              </a:r>
              <a:r>
                <a:rPr lang="en-US" altLang="zh-CN" sz="3200" b="1"/>
                <a:t>= 5     6     7 = 0</a:t>
              </a:r>
            </a:p>
          </p:txBody>
        </p:sp>
        <p:sp>
          <p:nvSpPr>
            <p:cNvPr id="57" name="AutoShape 27"/>
            <p:cNvSpPr>
              <a:spLocks noChangeArrowheads="1"/>
            </p:cNvSpPr>
            <p:nvPr/>
          </p:nvSpPr>
          <p:spPr bwMode="auto">
            <a:xfrm>
              <a:off x="158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AutoShape 28"/>
            <p:cNvSpPr>
              <a:spLocks noChangeArrowheads="1"/>
            </p:cNvSpPr>
            <p:nvPr/>
          </p:nvSpPr>
          <p:spPr bwMode="auto">
            <a:xfrm>
              <a:off x="206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 name="Text Box 29"/>
          <p:cNvSpPr txBox="1">
            <a:spLocks noChangeArrowheads="1"/>
          </p:cNvSpPr>
          <p:nvPr/>
        </p:nvSpPr>
        <p:spPr bwMode="auto">
          <a:xfrm>
            <a:off x="2476500" y="6000750"/>
            <a:ext cx="5553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0011 的汉明码为</a:t>
            </a:r>
            <a:r>
              <a:rPr lang="zh-CN" altLang="en-US" sz="3200" b="1">
                <a:solidFill>
                  <a:schemeClr val="folHlink"/>
                </a:solidFill>
              </a:rPr>
              <a:t>  </a:t>
            </a:r>
            <a:r>
              <a:rPr lang="zh-CN" altLang="en-US" sz="3600" b="1">
                <a:solidFill>
                  <a:schemeClr val="folHlink"/>
                </a:solidFill>
              </a:rPr>
              <a:t>1000011</a:t>
            </a:r>
            <a:endParaRPr lang="zh-CN" altLang="en-US" sz="3200" b="1"/>
          </a:p>
        </p:txBody>
      </p:sp>
      <p:sp>
        <p:nvSpPr>
          <p:cNvPr id="60" name="Text Box 30"/>
          <p:cNvSpPr txBox="1">
            <a:spLocks noChangeArrowheads="1"/>
          </p:cNvSpPr>
          <p:nvPr/>
        </p:nvSpPr>
        <p:spPr bwMode="auto">
          <a:xfrm>
            <a:off x="2247900" y="209550"/>
            <a:ext cx="133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练习1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linds(horizont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blinds(horizontal)">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barn(outVertical)">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linds(horizont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linds(horizont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linds(horizontal)">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blinds(horizontal)">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blinds(horizontal)">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blinds(horizontal)">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utoUpdateAnimBg="0"/>
      <p:bldP spid="39" grpId="0" autoUpdateAnimBg="0"/>
      <p:bldP spid="40" grpId="0" autoUpdateAnimBg="0"/>
      <p:bldP spid="44" grpId="0" autoUpdateAnimBg="0"/>
      <p:bldP spid="45" grpId="0" autoUpdateAnimBg="0"/>
      <p:bldP spid="46" grpId="0" autoUpdateAnimBg="0"/>
      <p:bldP spid="59"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98</a:t>
            </a:fld>
            <a:endParaRPr lang="zh-CN" altLang="en-US" dirty="0"/>
          </a:p>
        </p:txBody>
      </p:sp>
      <p:sp>
        <p:nvSpPr>
          <p:cNvPr id="111" name="Text Box 2"/>
          <p:cNvSpPr txBox="1">
            <a:spLocks noChangeArrowheads="1"/>
          </p:cNvSpPr>
          <p:nvPr/>
        </p:nvSpPr>
        <p:spPr bwMode="auto">
          <a:xfrm>
            <a:off x="2114550" y="29527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3. 汉明码的纠错过程</a:t>
            </a:r>
          </a:p>
        </p:txBody>
      </p:sp>
      <p:sp>
        <p:nvSpPr>
          <p:cNvPr id="112" name="Text Box 3"/>
          <p:cNvSpPr txBox="1">
            <a:spLocks noChangeArrowheads="1"/>
          </p:cNvSpPr>
          <p:nvPr/>
        </p:nvSpPr>
        <p:spPr bwMode="auto">
          <a:xfrm>
            <a:off x="1878013" y="1133475"/>
            <a:ext cx="45323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形成新的检测位 </a:t>
            </a:r>
            <a:r>
              <a:rPr lang="en-US" altLang="zh-CN" sz="3200" b="1">
                <a:solidFill>
                  <a:schemeClr val="folHlink"/>
                </a:solidFill>
              </a:rPr>
              <a:t>P</a:t>
            </a:r>
            <a:r>
              <a:rPr lang="en-US" altLang="zh-CN" sz="3200" b="1" i="1" baseline="-25000">
                <a:solidFill>
                  <a:schemeClr val="folHlink"/>
                </a:solidFill>
              </a:rPr>
              <a:t>i</a:t>
            </a:r>
            <a:r>
              <a:rPr lang="en-US" altLang="zh-CN" sz="1000" b="1" i="1" baseline="-25000">
                <a:solidFill>
                  <a:schemeClr val="folHlink"/>
                </a:solidFill>
              </a:rPr>
              <a:t>     </a:t>
            </a:r>
            <a:r>
              <a:rPr lang="zh-CN" altLang="en-US" sz="3200" b="1"/>
              <a:t>，</a:t>
            </a:r>
          </a:p>
        </p:txBody>
      </p:sp>
      <p:sp>
        <p:nvSpPr>
          <p:cNvPr id="113" name="Text Box 4"/>
          <p:cNvSpPr txBox="1">
            <a:spLocks noChangeArrowheads="1"/>
          </p:cNvSpPr>
          <p:nvPr/>
        </p:nvSpPr>
        <p:spPr bwMode="auto">
          <a:xfrm>
            <a:off x="1885950" y="1781175"/>
            <a:ext cx="498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如增添 3 位 （</a:t>
            </a:r>
            <a:r>
              <a:rPr lang="en-US" altLang="zh-CN" sz="3200" b="1" i="1"/>
              <a:t>k</a:t>
            </a:r>
            <a:r>
              <a:rPr lang="en-US" altLang="zh-CN" sz="3200" b="1"/>
              <a:t> = 3）</a:t>
            </a:r>
            <a:r>
              <a:rPr lang="zh-CN" altLang="en-US" sz="3200" b="1"/>
              <a:t>，</a:t>
            </a:r>
          </a:p>
        </p:txBody>
      </p:sp>
      <p:sp>
        <p:nvSpPr>
          <p:cNvPr id="114" name="Text Box 5"/>
          <p:cNvSpPr txBox="1">
            <a:spLocks noChangeArrowheads="1"/>
          </p:cNvSpPr>
          <p:nvPr/>
        </p:nvSpPr>
        <p:spPr bwMode="auto">
          <a:xfrm>
            <a:off x="5940425" y="1781175"/>
            <a:ext cx="4784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新的检测位为 </a:t>
            </a:r>
            <a:r>
              <a:rPr lang="en-US" altLang="zh-CN" sz="3200" b="1"/>
              <a:t>P</a:t>
            </a:r>
            <a:r>
              <a:rPr lang="en-US" altLang="zh-CN" sz="3200" b="1" baseline="-25000"/>
              <a:t>4</a:t>
            </a:r>
            <a:r>
              <a:rPr lang="en-US" altLang="zh-CN" sz="3200" b="1"/>
              <a:t> P</a:t>
            </a:r>
            <a:r>
              <a:rPr lang="en-US" altLang="zh-CN" sz="3200" b="1" baseline="-25000"/>
              <a:t>2 </a:t>
            </a:r>
            <a:r>
              <a:rPr lang="en-US" altLang="zh-CN" sz="3200" b="1"/>
              <a:t>P</a:t>
            </a:r>
            <a:r>
              <a:rPr lang="en-US" altLang="zh-CN" sz="3200" b="1" baseline="-25000"/>
              <a:t>1</a:t>
            </a:r>
            <a:r>
              <a:rPr lang="en-US" altLang="zh-CN" sz="1000" b="1" baseline="-25000"/>
              <a:t>  </a:t>
            </a:r>
            <a:r>
              <a:rPr lang="zh-CN" altLang="en-US" sz="3200" b="1" baseline="-25000"/>
              <a:t>。</a:t>
            </a:r>
          </a:p>
        </p:txBody>
      </p:sp>
      <p:sp>
        <p:nvSpPr>
          <p:cNvPr id="115" name="Text Box 6"/>
          <p:cNvSpPr txBox="1">
            <a:spLocks noChangeArrowheads="1"/>
          </p:cNvSpPr>
          <p:nvPr/>
        </p:nvSpPr>
        <p:spPr bwMode="auto">
          <a:xfrm>
            <a:off x="1885950" y="2428875"/>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以 </a:t>
            </a:r>
            <a:r>
              <a:rPr lang="en-US" altLang="zh-CN" sz="3200" b="1" i="1"/>
              <a:t>k</a:t>
            </a:r>
            <a:r>
              <a:rPr lang="en-US" altLang="zh-CN" sz="3200" b="1"/>
              <a:t> = 3 </a:t>
            </a:r>
            <a:r>
              <a:rPr lang="zh-CN" altLang="en-US" sz="3200" b="1"/>
              <a:t>为例，</a:t>
            </a:r>
            <a:r>
              <a:rPr lang="en-US" altLang="zh-CN" sz="3200" b="1"/>
              <a:t>P</a:t>
            </a:r>
            <a:r>
              <a:rPr lang="en-US" altLang="zh-CN" sz="3200" b="1" i="1" baseline="-25000"/>
              <a:t>i</a:t>
            </a:r>
            <a:r>
              <a:rPr lang="en-US" altLang="zh-CN" sz="3200" b="1" baseline="-25000"/>
              <a:t> </a:t>
            </a:r>
            <a:r>
              <a:rPr lang="zh-CN" altLang="en-US" sz="3200" b="1"/>
              <a:t>的取值为</a:t>
            </a:r>
          </a:p>
        </p:txBody>
      </p:sp>
      <p:grpSp>
        <p:nvGrpSpPr>
          <p:cNvPr id="116" name="Group 7"/>
          <p:cNvGrpSpPr/>
          <p:nvPr/>
        </p:nvGrpSpPr>
        <p:grpSpPr bwMode="auto">
          <a:xfrm>
            <a:off x="3105150" y="3190875"/>
            <a:ext cx="5638800" cy="628650"/>
            <a:chOff x="960" y="2016"/>
            <a:chExt cx="3552" cy="396"/>
          </a:xfrm>
        </p:grpSpPr>
        <p:sp>
          <p:nvSpPr>
            <p:cNvPr id="117" name="Text Box 8"/>
            <p:cNvSpPr txBox="1">
              <a:spLocks noChangeArrowheads="1"/>
            </p:cNvSpPr>
            <p:nvPr/>
          </p:nvSpPr>
          <p:spPr bwMode="auto">
            <a:xfrm>
              <a:off x="960" y="2016"/>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1 </a:t>
              </a:r>
              <a:r>
                <a:rPr lang="en-US" altLang="zh-CN" sz="3200" b="1"/>
                <a:t>= 1      3     </a:t>
              </a:r>
              <a:r>
                <a:rPr lang="en-US" altLang="zh-CN" sz="1600" b="1"/>
                <a:t> </a:t>
              </a:r>
              <a:r>
                <a:rPr lang="en-US" altLang="zh-CN" sz="3200" b="1"/>
                <a:t>5      7</a:t>
              </a:r>
            </a:p>
          </p:txBody>
        </p:sp>
        <p:sp>
          <p:nvSpPr>
            <p:cNvPr id="118" name="AutoShape 9"/>
            <p:cNvSpPr>
              <a:spLocks noChangeArrowheads="1"/>
            </p:cNvSpPr>
            <p:nvPr/>
          </p:nvSpPr>
          <p:spPr bwMode="auto">
            <a:xfrm>
              <a:off x="172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AutoShape 10"/>
            <p:cNvSpPr>
              <a:spLocks noChangeArrowheads="1"/>
            </p:cNvSpPr>
            <p:nvPr/>
          </p:nvSpPr>
          <p:spPr bwMode="auto">
            <a:xfrm>
              <a:off x="220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AutoShape 11"/>
            <p:cNvSpPr>
              <a:spLocks noChangeArrowheads="1"/>
            </p:cNvSpPr>
            <p:nvPr/>
          </p:nvSpPr>
          <p:spPr bwMode="auto">
            <a:xfrm>
              <a:off x="2736"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Text Box 12"/>
            <p:cNvSpPr txBox="1">
              <a:spLocks noChangeArrowheads="1"/>
            </p:cNvSpPr>
            <p:nvPr/>
          </p:nvSpPr>
          <p:spPr bwMode="auto">
            <a:xfrm>
              <a:off x="3504" y="20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2" name="Group 13"/>
          <p:cNvGrpSpPr/>
          <p:nvPr/>
        </p:nvGrpSpPr>
        <p:grpSpPr bwMode="auto">
          <a:xfrm>
            <a:off x="3121025" y="3935413"/>
            <a:ext cx="4708525" cy="617537"/>
            <a:chOff x="970" y="2485"/>
            <a:chExt cx="2966" cy="389"/>
          </a:xfrm>
        </p:grpSpPr>
        <p:sp>
          <p:nvSpPr>
            <p:cNvPr id="123" name="Text Box 14"/>
            <p:cNvSpPr txBox="1">
              <a:spLocks noChangeArrowheads="1"/>
            </p:cNvSpPr>
            <p:nvPr/>
          </p:nvSpPr>
          <p:spPr bwMode="auto">
            <a:xfrm>
              <a:off x="970" y="2509"/>
              <a:ext cx="29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2 </a:t>
              </a:r>
              <a:r>
                <a:rPr lang="en-US" altLang="zh-CN" sz="3200" b="1"/>
                <a:t>= 2      3     </a:t>
              </a:r>
              <a:r>
                <a:rPr lang="en-US" altLang="zh-CN" sz="1600" b="1"/>
                <a:t> </a:t>
              </a:r>
              <a:r>
                <a:rPr lang="en-US" altLang="zh-CN" sz="3200" b="1"/>
                <a:t>6      7</a:t>
              </a:r>
            </a:p>
          </p:txBody>
        </p:sp>
        <p:sp>
          <p:nvSpPr>
            <p:cNvPr id="124" name="AutoShape 15"/>
            <p:cNvSpPr>
              <a:spLocks noChangeArrowheads="1"/>
            </p:cNvSpPr>
            <p:nvPr/>
          </p:nvSpPr>
          <p:spPr bwMode="auto">
            <a:xfrm>
              <a:off x="172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AutoShape 16"/>
            <p:cNvSpPr>
              <a:spLocks noChangeArrowheads="1"/>
            </p:cNvSpPr>
            <p:nvPr/>
          </p:nvSpPr>
          <p:spPr bwMode="auto">
            <a:xfrm>
              <a:off x="220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AutoShape 17"/>
            <p:cNvSpPr>
              <a:spLocks noChangeArrowheads="1"/>
            </p:cNvSpPr>
            <p:nvPr/>
          </p:nvSpPr>
          <p:spPr bwMode="auto">
            <a:xfrm>
              <a:off x="2736"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Text Box 18"/>
            <p:cNvSpPr txBox="1">
              <a:spLocks noChangeArrowheads="1"/>
            </p:cNvSpPr>
            <p:nvPr/>
          </p:nvSpPr>
          <p:spPr bwMode="auto">
            <a:xfrm>
              <a:off x="3504" y="2485"/>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8" name="Group 19"/>
          <p:cNvGrpSpPr/>
          <p:nvPr/>
        </p:nvGrpSpPr>
        <p:grpSpPr bwMode="auto">
          <a:xfrm>
            <a:off x="3121025" y="4668838"/>
            <a:ext cx="4251325" cy="655637"/>
            <a:chOff x="970" y="2947"/>
            <a:chExt cx="2678" cy="413"/>
          </a:xfrm>
        </p:grpSpPr>
        <p:sp>
          <p:nvSpPr>
            <p:cNvPr id="129" name="Text Box 20"/>
            <p:cNvSpPr txBox="1">
              <a:spLocks noChangeArrowheads="1"/>
            </p:cNvSpPr>
            <p:nvPr/>
          </p:nvSpPr>
          <p:spPr bwMode="auto">
            <a:xfrm>
              <a:off x="970" y="2995"/>
              <a:ext cx="26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4 </a:t>
              </a:r>
              <a:r>
                <a:rPr lang="en-US" altLang="zh-CN" sz="3200" b="1"/>
                <a:t>= 4      5     </a:t>
              </a:r>
              <a:r>
                <a:rPr lang="en-US" altLang="zh-CN" sz="1600" b="1"/>
                <a:t> </a:t>
              </a:r>
              <a:r>
                <a:rPr lang="en-US" altLang="zh-CN" sz="3200" b="1"/>
                <a:t>6      7</a:t>
              </a:r>
            </a:p>
          </p:txBody>
        </p:sp>
        <p:sp>
          <p:nvSpPr>
            <p:cNvPr id="130" name="AutoShape 21"/>
            <p:cNvSpPr>
              <a:spLocks noChangeArrowheads="1"/>
            </p:cNvSpPr>
            <p:nvPr/>
          </p:nvSpPr>
          <p:spPr bwMode="auto">
            <a:xfrm>
              <a:off x="172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AutoShape 22"/>
            <p:cNvSpPr>
              <a:spLocks noChangeArrowheads="1"/>
            </p:cNvSpPr>
            <p:nvPr/>
          </p:nvSpPr>
          <p:spPr bwMode="auto">
            <a:xfrm>
              <a:off x="220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AutoShape 23"/>
            <p:cNvSpPr>
              <a:spLocks noChangeArrowheads="1"/>
            </p:cNvSpPr>
            <p:nvPr/>
          </p:nvSpPr>
          <p:spPr bwMode="auto">
            <a:xfrm>
              <a:off x="2736"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Text Box 24"/>
            <p:cNvSpPr txBox="1">
              <a:spLocks noChangeArrowheads="1"/>
            </p:cNvSpPr>
            <p:nvPr/>
          </p:nvSpPr>
          <p:spPr bwMode="auto">
            <a:xfrm>
              <a:off x="3504" y="29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sp>
        <p:nvSpPr>
          <p:cNvPr id="134" name="Text Box 25"/>
          <p:cNvSpPr txBox="1">
            <a:spLocks noChangeArrowheads="1"/>
          </p:cNvSpPr>
          <p:nvPr/>
        </p:nvSpPr>
        <p:spPr bwMode="auto">
          <a:xfrm>
            <a:off x="2479675" y="5419725"/>
            <a:ext cx="629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对于按 “偶校验” 配置的汉明码      </a:t>
            </a:r>
          </a:p>
        </p:txBody>
      </p:sp>
      <p:sp>
        <p:nvSpPr>
          <p:cNvPr id="135" name="Text Box 26"/>
          <p:cNvSpPr txBox="1">
            <a:spLocks noChangeArrowheads="1"/>
          </p:cNvSpPr>
          <p:nvPr/>
        </p:nvSpPr>
        <p:spPr bwMode="auto">
          <a:xfrm>
            <a:off x="2479675" y="5953125"/>
            <a:ext cx="589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不出错时   </a:t>
            </a:r>
            <a:r>
              <a:rPr lang="en-US" altLang="zh-CN" sz="3200" b="1">
                <a:solidFill>
                  <a:schemeClr val="folHlink"/>
                </a:solidFill>
              </a:rPr>
              <a:t>P</a:t>
            </a:r>
            <a:r>
              <a:rPr lang="en-US" altLang="zh-CN" sz="3200" b="1" baseline="-25000">
                <a:solidFill>
                  <a:schemeClr val="folHlink"/>
                </a:solidFill>
              </a:rPr>
              <a:t>1</a:t>
            </a:r>
            <a:r>
              <a:rPr lang="en-US" altLang="zh-CN" sz="3200" b="1">
                <a:solidFill>
                  <a:schemeClr val="folHlink"/>
                </a:solidFill>
              </a:rPr>
              <a:t>= 0，P</a:t>
            </a:r>
            <a:r>
              <a:rPr lang="en-US" altLang="zh-CN" sz="3200" b="1" baseline="-25000">
                <a:solidFill>
                  <a:schemeClr val="folHlink"/>
                </a:solidFill>
              </a:rPr>
              <a:t>2</a:t>
            </a:r>
            <a:r>
              <a:rPr lang="en-US" altLang="zh-CN" sz="3200" b="1">
                <a:solidFill>
                  <a:schemeClr val="folHlink"/>
                </a:solidFill>
              </a:rPr>
              <a:t> = 0，P</a:t>
            </a:r>
            <a:r>
              <a:rPr lang="en-US" altLang="zh-CN" sz="3200" b="1" baseline="-25000">
                <a:solidFill>
                  <a:schemeClr val="folHlink"/>
                </a:solidFill>
              </a:rPr>
              <a:t>4</a:t>
            </a:r>
            <a:r>
              <a:rPr lang="en-US" altLang="zh-CN" sz="3200" b="1">
                <a:solidFill>
                  <a:schemeClr val="folHlink"/>
                </a:solidFill>
              </a:rPr>
              <a:t> = 0</a:t>
            </a:r>
          </a:p>
        </p:txBody>
      </p:sp>
      <p:sp>
        <p:nvSpPr>
          <p:cNvPr id="136" name="Text Box 27"/>
          <p:cNvSpPr txBox="1">
            <a:spLocks noChangeArrowheads="1"/>
          </p:cNvSpPr>
          <p:nvPr/>
        </p:nvSpPr>
        <p:spPr bwMode="auto">
          <a:xfrm>
            <a:off x="3848100" y="2886075"/>
            <a:ext cx="730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1</a:t>
            </a:r>
          </a:p>
        </p:txBody>
      </p:sp>
      <p:sp>
        <p:nvSpPr>
          <p:cNvPr id="137" name="Text Box 28"/>
          <p:cNvSpPr txBox="1">
            <a:spLocks noChangeArrowheads="1"/>
          </p:cNvSpPr>
          <p:nvPr/>
        </p:nvSpPr>
        <p:spPr bwMode="auto">
          <a:xfrm>
            <a:off x="3848100" y="36480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2</a:t>
            </a:r>
          </a:p>
        </p:txBody>
      </p:sp>
      <p:sp>
        <p:nvSpPr>
          <p:cNvPr id="138" name="Text Box 29"/>
          <p:cNvSpPr txBox="1">
            <a:spLocks noChangeArrowheads="1"/>
          </p:cNvSpPr>
          <p:nvPr/>
        </p:nvSpPr>
        <p:spPr bwMode="auto">
          <a:xfrm>
            <a:off x="3848100" y="44862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4</a:t>
            </a:r>
          </a:p>
        </p:txBody>
      </p:sp>
      <p:sp>
        <p:nvSpPr>
          <p:cNvPr id="139" name="Text Box 30"/>
          <p:cNvSpPr txBox="1">
            <a:spLocks noChangeArrowheads="1"/>
          </p:cNvSpPr>
          <p:nvPr/>
        </p:nvSpPr>
        <p:spPr bwMode="auto">
          <a:xfrm>
            <a:off x="5514975" y="1133475"/>
            <a:ext cx="5937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其位数与增添的检测位有关，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linds(horizont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blinds(horizontal)">
                                      <p:cBhvr>
                                        <p:cTn id="12" dur="5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blinds(horizontal)">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blinds(horizontal)">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blinds(horizontal)">
                                      <p:cBhvr>
                                        <p:cTn id="27" dur="500"/>
                                        <p:tgtEl>
                                          <p:spTgt spid="1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6"/>
                                        </p:tgtEl>
                                        <p:attrNameLst>
                                          <p:attrName>style.visibility</p:attrName>
                                        </p:attrNameLst>
                                      </p:cBhvr>
                                      <p:to>
                                        <p:strVal val="visible"/>
                                      </p:to>
                                    </p:set>
                                    <p:animEffect transition="in" filter="blinds(horizontal)">
                                      <p:cBhvr>
                                        <p:cTn id="32" dur="500"/>
                                        <p:tgtEl>
                                          <p:spTgt spid="1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blinds(horizontal)">
                                      <p:cBhvr>
                                        <p:cTn id="37" dur="500"/>
                                        <p:tgtEl>
                                          <p:spTgt spid="12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8"/>
                                        </p:tgtEl>
                                        <p:attrNameLst>
                                          <p:attrName>style.visibility</p:attrName>
                                        </p:attrNameLst>
                                      </p:cBhvr>
                                      <p:to>
                                        <p:strVal val="visible"/>
                                      </p:to>
                                    </p:set>
                                    <p:animEffect transition="in" filter="blinds(horizontal)">
                                      <p:cBhvr>
                                        <p:cTn id="42" dur="500"/>
                                        <p:tgtEl>
                                          <p:spTgt spid="128"/>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136"/>
                                        </p:tgtEl>
                                        <p:attrNameLst>
                                          <p:attrName>style.visibility</p:attrName>
                                        </p:attrNameLst>
                                      </p:cBhvr>
                                      <p:to>
                                        <p:strVal val="visible"/>
                                      </p:to>
                                    </p:set>
                                    <p:anim calcmode="lin" valueType="num">
                                      <p:cBhvr additive="base">
                                        <p:cTn id="47" dur="500" fill="hold"/>
                                        <p:tgtEl>
                                          <p:spTgt spid="136"/>
                                        </p:tgtEl>
                                        <p:attrNameLst>
                                          <p:attrName>ppt_x</p:attrName>
                                        </p:attrNameLst>
                                      </p:cBhvr>
                                      <p:tavLst>
                                        <p:tav tm="0">
                                          <p:val>
                                            <p:strVal val="0-#ppt_w/2"/>
                                          </p:val>
                                        </p:tav>
                                        <p:tav tm="100000">
                                          <p:val>
                                            <p:strVal val="#ppt_x"/>
                                          </p:val>
                                        </p:tav>
                                      </p:tavLst>
                                    </p:anim>
                                    <p:anim calcmode="lin" valueType="num">
                                      <p:cBhvr additive="base">
                                        <p:cTn id="48" dur="500" fill="hold"/>
                                        <p:tgtEl>
                                          <p:spTgt spid="13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137"/>
                                        </p:tgtEl>
                                        <p:attrNameLst>
                                          <p:attrName>style.visibility</p:attrName>
                                        </p:attrNameLst>
                                      </p:cBhvr>
                                      <p:to>
                                        <p:strVal val="visible"/>
                                      </p:to>
                                    </p:set>
                                    <p:anim calcmode="lin" valueType="num">
                                      <p:cBhvr additive="base">
                                        <p:cTn id="53" dur="500" fill="hold"/>
                                        <p:tgtEl>
                                          <p:spTgt spid="137"/>
                                        </p:tgtEl>
                                        <p:attrNameLst>
                                          <p:attrName>ppt_x</p:attrName>
                                        </p:attrNameLst>
                                      </p:cBhvr>
                                      <p:tavLst>
                                        <p:tav tm="0">
                                          <p:val>
                                            <p:strVal val="0-#ppt_w/2"/>
                                          </p:val>
                                        </p:tav>
                                        <p:tav tm="100000">
                                          <p:val>
                                            <p:strVal val="#ppt_x"/>
                                          </p:val>
                                        </p:tav>
                                      </p:tavLst>
                                    </p:anim>
                                    <p:anim calcmode="lin" valueType="num">
                                      <p:cBhvr additive="base">
                                        <p:cTn id="54" dur="500" fill="hold"/>
                                        <p:tgtEl>
                                          <p:spTgt spid="13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childTnLst>
                                    <p:set>
                                      <p:cBhvr>
                                        <p:cTn id="58" dur="1" fill="hold">
                                          <p:stCondLst>
                                            <p:cond delay="0"/>
                                          </p:stCondLst>
                                        </p:cTn>
                                        <p:tgtEl>
                                          <p:spTgt spid="138"/>
                                        </p:tgtEl>
                                        <p:attrNameLst>
                                          <p:attrName>style.visibility</p:attrName>
                                        </p:attrNameLst>
                                      </p:cBhvr>
                                      <p:to>
                                        <p:strVal val="visible"/>
                                      </p:to>
                                    </p:set>
                                    <p:anim calcmode="lin" valueType="num">
                                      <p:cBhvr additive="base">
                                        <p:cTn id="59" dur="500" fill="hold"/>
                                        <p:tgtEl>
                                          <p:spTgt spid="138"/>
                                        </p:tgtEl>
                                        <p:attrNameLst>
                                          <p:attrName>ppt_x</p:attrName>
                                        </p:attrNameLst>
                                      </p:cBhvr>
                                      <p:tavLst>
                                        <p:tav tm="0">
                                          <p:val>
                                            <p:strVal val="0-#ppt_w/2"/>
                                          </p:val>
                                        </p:tav>
                                        <p:tav tm="100000">
                                          <p:val>
                                            <p:strVal val="#ppt_x"/>
                                          </p:val>
                                        </p:tav>
                                      </p:tavLst>
                                    </p:anim>
                                    <p:anim calcmode="lin" valueType="num">
                                      <p:cBhvr additive="base">
                                        <p:cTn id="60"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blinds(horizontal)">
                                      <p:cBhvr>
                                        <p:cTn id="65" dur="500"/>
                                        <p:tgtEl>
                                          <p:spTgt spid="134"/>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35"/>
                                        </p:tgtEl>
                                        <p:attrNameLst>
                                          <p:attrName>style.visibility</p:attrName>
                                        </p:attrNameLst>
                                      </p:cBhvr>
                                      <p:to>
                                        <p:strVal val="visible"/>
                                      </p:to>
                                    </p:set>
                                    <p:animEffect transition="in" filter="blinds(horizontal)">
                                      <p:cBhvr>
                                        <p:cTn id="70"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utoUpdateAnimBg="0"/>
      <p:bldP spid="113" grpId="0" autoUpdateAnimBg="0"/>
      <p:bldP spid="114" grpId="0" autoUpdateAnimBg="0"/>
      <p:bldP spid="115" grpId="0" autoUpdateAnimBg="0"/>
      <p:bldP spid="134" grpId="0" autoUpdateAnimBg="0"/>
      <p:bldP spid="135" grpId="0" autoUpdateAnimBg="0"/>
      <p:bldP spid="136" grpId="0" autoUpdateAnimBg="0"/>
      <p:bldP spid="137" grpId="0" autoUpdateAnimBg="0"/>
      <p:bldP spid="138" grpId="0" autoUpdateAnimBg="0"/>
      <p:bldP spid="139"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99</a:t>
            </a:fld>
            <a:endParaRPr lang="zh-CN" altLang="en-US" dirty="0"/>
          </a:p>
        </p:txBody>
      </p:sp>
      <p:grpSp>
        <p:nvGrpSpPr>
          <p:cNvPr id="3" name="Group 2"/>
          <p:cNvGrpSpPr/>
          <p:nvPr/>
        </p:nvGrpSpPr>
        <p:grpSpPr bwMode="auto">
          <a:xfrm>
            <a:off x="2228849" y="2276475"/>
            <a:ext cx="5953125" cy="579438"/>
            <a:chOff x="810" y="1560"/>
            <a:chExt cx="3750" cy="365"/>
          </a:xfrm>
        </p:grpSpPr>
        <p:sp>
          <p:nvSpPr>
            <p:cNvPr id="4" name="Text Box 3"/>
            <p:cNvSpPr txBox="1">
              <a:spLocks noChangeArrowheads="1"/>
            </p:cNvSpPr>
            <p:nvPr/>
          </p:nvSpPr>
          <p:spPr bwMode="auto">
            <a:xfrm>
              <a:off x="810" y="1560"/>
              <a:ext cx="375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t>P</a:t>
              </a:r>
              <a:r>
                <a:rPr lang="en-US" altLang="zh-CN" sz="3200" b="1" baseline="-25000" dirty="0"/>
                <a:t>1</a:t>
              </a:r>
              <a:r>
                <a:rPr lang="en-US" altLang="zh-CN" sz="3200" b="1" dirty="0"/>
                <a:t>= </a:t>
              </a:r>
              <a:r>
                <a:rPr lang="zh-CN" altLang="en-US" sz="3200" b="1" dirty="0"/>
                <a:t>位</a:t>
              </a:r>
              <a:r>
                <a:rPr lang="en-US" altLang="zh-CN" sz="3200" b="1" dirty="0"/>
                <a:t>1    </a:t>
              </a:r>
              <a:r>
                <a:rPr lang="zh-CN" altLang="en-US" sz="3200" b="1" dirty="0"/>
                <a:t>位</a:t>
              </a:r>
              <a:r>
                <a:rPr lang="en-US" altLang="zh-CN" sz="3200" b="1" dirty="0"/>
                <a:t>3    </a:t>
              </a:r>
              <a:r>
                <a:rPr lang="zh-CN" altLang="en-US" sz="3200" b="1" dirty="0"/>
                <a:t>位</a:t>
              </a:r>
              <a:r>
                <a:rPr lang="en-US" altLang="zh-CN" sz="3200" b="1" dirty="0"/>
                <a:t>5     </a:t>
              </a:r>
              <a:r>
                <a:rPr lang="zh-CN" altLang="en-US" sz="3200" b="1" dirty="0"/>
                <a:t>位</a:t>
              </a:r>
              <a:r>
                <a:rPr lang="en-US" altLang="zh-CN" sz="3200" b="1" dirty="0"/>
                <a:t>7 = 0</a:t>
              </a:r>
            </a:p>
          </p:txBody>
        </p:sp>
        <p:sp>
          <p:nvSpPr>
            <p:cNvPr id="5" name="AutoShape 4"/>
            <p:cNvSpPr>
              <a:spLocks noChangeArrowheads="1"/>
            </p:cNvSpPr>
            <p:nvPr/>
          </p:nvSpPr>
          <p:spPr bwMode="auto">
            <a:xfrm>
              <a:off x="1732"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AutoShape 5"/>
            <p:cNvSpPr>
              <a:spLocks noChangeArrowheads="1"/>
            </p:cNvSpPr>
            <p:nvPr/>
          </p:nvSpPr>
          <p:spPr bwMode="auto">
            <a:xfrm>
              <a:off x="2396"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AutoShape 6"/>
            <p:cNvSpPr>
              <a:spLocks noChangeArrowheads="1"/>
            </p:cNvSpPr>
            <p:nvPr/>
          </p:nvSpPr>
          <p:spPr bwMode="auto">
            <a:xfrm>
              <a:off x="3060" y="1644"/>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 name="Text Box 7"/>
          <p:cNvSpPr txBox="1">
            <a:spLocks noChangeArrowheads="1"/>
          </p:cNvSpPr>
          <p:nvPr/>
        </p:nvSpPr>
        <p:spPr bwMode="auto">
          <a:xfrm>
            <a:off x="7428025" y="2267744"/>
            <a:ext cx="1003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无错</a:t>
            </a:r>
          </a:p>
        </p:txBody>
      </p:sp>
      <p:grpSp>
        <p:nvGrpSpPr>
          <p:cNvPr id="9" name="Group 8"/>
          <p:cNvGrpSpPr/>
          <p:nvPr/>
        </p:nvGrpSpPr>
        <p:grpSpPr bwMode="auto">
          <a:xfrm>
            <a:off x="2244724" y="3049588"/>
            <a:ext cx="5556250" cy="579437"/>
            <a:chOff x="820" y="2047"/>
            <a:chExt cx="3500" cy="365"/>
          </a:xfrm>
        </p:grpSpPr>
        <p:sp>
          <p:nvSpPr>
            <p:cNvPr id="10" name="Text Box 9"/>
            <p:cNvSpPr txBox="1">
              <a:spLocks noChangeArrowheads="1"/>
            </p:cNvSpPr>
            <p:nvPr/>
          </p:nvSpPr>
          <p:spPr bwMode="auto">
            <a:xfrm>
              <a:off x="820" y="2047"/>
              <a:ext cx="350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t>P</a:t>
              </a:r>
              <a:r>
                <a:rPr lang="en-US" altLang="zh-CN" sz="3200" b="1" baseline="-25000" dirty="0"/>
                <a:t>2</a:t>
              </a:r>
              <a:r>
                <a:rPr lang="en-US" altLang="zh-CN" sz="3200" b="1" dirty="0"/>
                <a:t>= </a:t>
              </a:r>
              <a:r>
                <a:rPr lang="zh-CN" altLang="en-US" sz="3200" b="1" dirty="0"/>
                <a:t>位</a:t>
              </a:r>
              <a:r>
                <a:rPr lang="en-US" altLang="zh-CN" sz="3200" b="1" dirty="0"/>
                <a:t>2    </a:t>
              </a:r>
              <a:r>
                <a:rPr lang="zh-CN" altLang="en-US" sz="3200" b="1" dirty="0"/>
                <a:t>位</a:t>
              </a:r>
              <a:r>
                <a:rPr lang="en-US" altLang="zh-CN" sz="3200" b="1" dirty="0"/>
                <a:t>3    </a:t>
              </a:r>
              <a:r>
                <a:rPr lang="zh-CN" altLang="en-US" sz="3200" b="1" dirty="0"/>
                <a:t>位</a:t>
              </a:r>
              <a:r>
                <a:rPr lang="en-US" altLang="zh-CN" sz="3200" b="1" dirty="0"/>
                <a:t>6     </a:t>
              </a:r>
              <a:r>
                <a:rPr lang="zh-CN" altLang="en-US" sz="3200" b="1" dirty="0"/>
                <a:t>位</a:t>
              </a:r>
              <a:r>
                <a:rPr lang="en-US" altLang="zh-CN" sz="3200" b="1" dirty="0"/>
                <a:t>7 = 1</a:t>
              </a:r>
            </a:p>
          </p:txBody>
        </p:sp>
        <p:sp>
          <p:nvSpPr>
            <p:cNvPr id="11" name="AutoShape 10"/>
            <p:cNvSpPr>
              <a:spLocks noChangeArrowheads="1"/>
            </p:cNvSpPr>
            <p:nvPr/>
          </p:nvSpPr>
          <p:spPr bwMode="auto">
            <a:xfrm>
              <a:off x="1736" y="213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AutoShape 11"/>
            <p:cNvSpPr>
              <a:spLocks noChangeArrowheads="1"/>
            </p:cNvSpPr>
            <p:nvPr/>
          </p:nvSpPr>
          <p:spPr bwMode="auto">
            <a:xfrm>
              <a:off x="2383" y="212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AutoShape 12"/>
            <p:cNvSpPr>
              <a:spLocks noChangeArrowheads="1"/>
            </p:cNvSpPr>
            <p:nvPr/>
          </p:nvSpPr>
          <p:spPr bwMode="auto">
            <a:xfrm>
              <a:off x="3092" y="2131"/>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4" name="Text Box 13"/>
          <p:cNvSpPr txBox="1">
            <a:spLocks noChangeArrowheads="1"/>
          </p:cNvSpPr>
          <p:nvPr/>
        </p:nvSpPr>
        <p:spPr bwMode="auto">
          <a:xfrm>
            <a:off x="7455043" y="3060542"/>
            <a:ext cx="10033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有错</a:t>
            </a:r>
          </a:p>
        </p:txBody>
      </p:sp>
      <p:grpSp>
        <p:nvGrpSpPr>
          <p:cNvPr id="15" name="Group 14"/>
          <p:cNvGrpSpPr/>
          <p:nvPr/>
        </p:nvGrpSpPr>
        <p:grpSpPr bwMode="auto">
          <a:xfrm>
            <a:off x="2244724" y="3876671"/>
            <a:ext cx="5403850" cy="584200"/>
            <a:chOff x="820" y="2568"/>
            <a:chExt cx="3404" cy="368"/>
          </a:xfrm>
        </p:grpSpPr>
        <p:sp>
          <p:nvSpPr>
            <p:cNvPr id="16" name="Text Box 15"/>
            <p:cNvSpPr txBox="1">
              <a:spLocks noChangeArrowheads="1"/>
            </p:cNvSpPr>
            <p:nvPr/>
          </p:nvSpPr>
          <p:spPr bwMode="auto">
            <a:xfrm>
              <a:off x="820" y="2568"/>
              <a:ext cx="34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dirty="0"/>
                <a:t>P</a:t>
              </a:r>
              <a:r>
                <a:rPr lang="en-US" altLang="zh-CN" sz="3200" b="1" baseline="-25000" dirty="0"/>
                <a:t>4</a:t>
              </a:r>
              <a:r>
                <a:rPr lang="en-US" altLang="zh-CN" sz="3200" b="1" dirty="0"/>
                <a:t>= </a:t>
              </a:r>
              <a:r>
                <a:rPr lang="zh-CN" altLang="en-US" sz="3200" b="1" dirty="0"/>
                <a:t>位</a:t>
              </a:r>
              <a:r>
                <a:rPr lang="en-US" altLang="zh-CN" sz="3200" b="1" dirty="0"/>
                <a:t>4    </a:t>
              </a:r>
              <a:r>
                <a:rPr lang="zh-CN" altLang="en-US" sz="3200" b="1" dirty="0"/>
                <a:t>位</a:t>
              </a:r>
              <a:r>
                <a:rPr lang="en-US" altLang="zh-CN" sz="3200" b="1" dirty="0"/>
                <a:t>5    </a:t>
              </a:r>
              <a:r>
                <a:rPr lang="zh-CN" altLang="en-US" sz="3200" b="1" dirty="0"/>
                <a:t>位</a:t>
              </a:r>
              <a:r>
                <a:rPr lang="en-US" altLang="zh-CN" sz="3200" b="1" dirty="0"/>
                <a:t>6     </a:t>
              </a:r>
              <a:r>
                <a:rPr lang="zh-CN" altLang="en-US" sz="3200" b="1" dirty="0"/>
                <a:t>位</a:t>
              </a:r>
              <a:r>
                <a:rPr lang="en-US" altLang="zh-CN" sz="3200" b="1" dirty="0"/>
                <a:t>7 = 1</a:t>
              </a:r>
            </a:p>
          </p:txBody>
        </p:sp>
        <p:sp>
          <p:nvSpPr>
            <p:cNvPr id="17" name="AutoShape 16"/>
            <p:cNvSpPr>
              <a:spLocks noChangeArrowheads="1"/>
            </p:cNvSpPr>
            <p:nvPr/>
          </p:nvSpPr>
          <p:spPr bwMode="auto">
            <a:xfrm>
              <a:off x="1747" y="264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AutoShape 17"/>
            <p:cNvSpPr>
              <a:spLocks noChangeArrowheads="1"/>
            </p:cNvSpPr>
            <p:nvPr/>
          </p:nvSpPr>
          <p:spPr bwMode="auto">
            <a:xfrm>
              <a:off x="2388" y="2646"/>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AutoShape 18"/>
            <p:cNvSpPr>
              <a:spLocks noChangeArrowheads="1"/>
            </p:cNvSpPr>
            <p:nvPr/>
          </p:nvSpPr>
          <p:spPr bwMode="auto">
            <a:xfrm>
              <a:off x="3058" y="265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0" name="Text Box 19"/>
          <p:cNvSpPr txBox="1">
            <a:spLocks noChangeArrowheads="1"/>
          </p:cNvSpPr>
          <p:nvPr/>
        </p:nvSpPr>
        <p:spPr bwMode="auto">
          <a:xfrm>
            <a:off x="7469083" y="3883819"/>
            <a:ext cx="10033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有错</a:t>
            </a:r>
          </a:p>
        </p:txBody>
      </p:sp>
      <p:sp>
        <p:nvSpPr>
          <p:cNvPr id="21" name="Text Box 20"/>
          <p:cNvSpPr txBox="1">
            <a:spLocks noChangeArrowheads="1"/>
          </p:cNvSpPr>
          <p:nvPr/>
        </p:nvSpPr>
        <p:spPr bwMode="auto">
          <a:xfrm>
            <a:off x="2238374" y="4752975"/>
            <a:ext cx="4343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zh-CN" sz="3200" b="1">
                <a:solidFill>
                  <a:schemeClr val="folHlink"/>
                </a:solidFill>
              </a:rPr>
              <a:t>∴</a:t>
            </a:r>
            <a:r>
              <a:rPr lang="zh-CN" altLang="en-US" sz="3200" b="1">
                <a:solidFill>
                  <a:schemeClr val="folHlink"/>
                </a:solidFill>
              </a:rPr>
              <a:t>　</a:t>
            </a:r>
            <a:r>
              <a:rPr lang="en-US" altLang="zh-CN" sz="3200" b="1">
                <a:solidFill>
                  <a:schemeClr val="folHlink"/>
                </a:solidFill>
              </a:rPr>
              <a:t>P</a:t>
            </a:r>
            <a:r>
              <a:rPr lang="en-US" altLang="zh-CN" sz="3200" b="1" baseline="-25000">
                <a:solidFill>
                  <a:schemeClr val="folHlink"/>
                </a:solidFill>
              </a:rPr>
              <a:t>4</a:t>
            </a:r>
            <a:r>
              <a:rPr lang="en-US" altLang="zh-CN" sz="3200" b="1">
                <a:solidFill>
                  <a:schemeClr val="folHlink"/>
                </a:solidFill>
              </a:rPr>
              <a:t>P</a:t>
            </a:r>
            <a:r>
              <a:rPr lang="en-US" altLang="zh-CN" sz="3200" b="1" baseline="-25000">
                <a:solidFill>
                  <a:schemeClr val="folHlink"/>
                </a:solidFill>
              </a:rPr>
              <a:t>2</a:t>
            </a:r>
            <a:r>
              <a:rPr lang="en-US" altLang="zh-CN" sz="3200" b="1">
                <a:solidFill>
                  <a:schemeClr val="folHlink"/>
                </a:solidFill>
              </a:rPr>
              <a:t>P</a:t>
            </a:r>
            <a:r>
              <a:rPr lang="en-US" altLang="zh-CN" sz="3200" b="1" baseline="-25000">
                <a:solidFill>
                  <a:schemeClr val="folHlink"/>
                </a:solidFill>
              </a:rPr>
              <a:t>1 </a:t>
            </a:r>
            <a:r>
              <a:rPr lang="en-US" altLang="zh-CN" sz="3200" b="1">
                <a:solidFill>
                  <a:schemeClr val="folHlink"/>
                </a:solidFill>
              </a:rPr>
              <a:t>= 110</a:t>
            </a:r>
          </a:p>
        </p:txBody>
      </p:sp>
      <p:sp>
        <p:nvSpPr>
          <p:cNvPr id="22" name="Text Box 21"/>
          <p:cNvSpPr txBox="1">
            <a:spLocks noChangeArrowheads="1"/>
          </p:cNvSpPr>
          <p:nvPr/>
        </p:nvSpPr>
        <p:spPr bwMode="auto">
          <a:xfrm>
            <a:off x="2009774" y="5438775"/>
            <a:ext cx="6194425"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第 6 位出错，可纠正为 01001</a:t>
            </a:r>
            <a:r>
              <a:rPr lang="zh-CN" altLang="en-US" sz="3200" b="1" dirty="0">
                <a:solidFill>
                  <a:srgbClr val="0000FF"/>
                </a:solidFill>
              </a:rPr>
              <a:t>0</a:t>
            </a:r>
            <a:r>
              <a:rPr lang="zh-CN" altLang="en-US" sz="3200" b="1" dirty="0"/>
              <a:t>1，</a:t>
            </a:r>
          </a:p>
          <a:p>
            <a:pPr eaLnBrk="1" hangingPunct="1"/>
            <a:r>
              <a:rPr lang="zh-CN" altLang="en-US" sz="3200" b="1" dirty="0"/>
              <a:t>故要求传送的信息为</a:t>
            </a:r>
            <a:r>
              <a:rPr lang="zh-CN" altLang="en-US" sz="3200" b="1" dirty="0">
                <a:solidFill>
                  <a:schemeClr val="folHlink"/>
                </a:solidFill>
              </a:rPr>
              <a:t> </a:t>
            </a:r>
            <a:r>
              <a:rPr lang="zh-CN" altLang="en-US" sz="3600" b="1" dirty="0">
                <a:solidFill>
                  <a:schemeClr val="folHlink"/>
                </a:solidFill>
              </a:rPr>
              <a:t>0101</a:t>
            </a:r>
            <a:r>
              <a:rPr lang="zh-CN" altLang="en-US" sz="3200" b="1" dirty="0">
                <a:solidFill>
                  <a:schemeClr val="folHlink"/>
                </a:solidFill>
              </a:rPr>
              <a:t>。</a:t>
            </a:r>
          </a:p>
        </p:txBody>
      </p:sp>
      <p:sp>
        <p:nvSpPr>
          <p:cNvPr id="23" name="Text Box 22"/>
          <p:cNvSpPr txBox="1">
            <a:spLocks noChangeArrowheads="1"/>
          </p:cNvSpPr>
          <p:nvPr/>
        </p:nvSpPr>
        <p:spPr bwMode="auto">
          <a:xfrm>
            <a:off x="2170112" y="1628775"/>
            <a:ext cx="3192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纠错过程如下</a:t>
            </a:r>
          </a:p>
        </p:txBody>
      </p:sp>
      <p:sp>
        <p:nvSpPr>
          <p:cNvPr id="24" name="Text Box 23"/>
          <p:cNvSpPr txBox="1">
            <a:spLocks noChangeArrowheads="1"/>
          </p:cNvSpPr>
          <p:nvPr/>
        </p:nvSpPr>
        <p:spPr bwMode="auto">
          <a:xfrm>
            <a:off x="1095374" y="257175"/>
            <a:ext cx="12250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例</a:t>
            </a:r>
            <a:r>
              <a:rPr lang="en-US" altLang="zh-CN" sz="3600" b="1" dirty="0"/>
              <a:t>6.4</a:t>
            </a:r>
            <a:endParaRPr lang="zh-CN" altLang="en-US" sz="3600" b="1" dirty="0"/>
          </a:p>
        </p:txBody>
      </p:sp>
      <p:sp>
        <p:nvSpPr>
          <p:cNvPr id="25" name="Text Box 24"/>
          <p:cNvSpPr txBox="1">
            <a:spLocks noChangeArrowheads="1"/>
          </p:cNvSpPr>
          <p:nvPr/>
        </p:nvSpPr>
        <p:spPr bwMode="auto">
          <a:xfrm>
            <a:off x="1384299" y="162877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解：</a:t>
            </a:r>
          </a:p>
        </p:txBody>
      </p:sp>
      <p:grpSp>
        <p:nvGrpSpPr>
          <p:cNvPr id="26" name="Group 25"/>
          <p:cNvGrpSpPr/>
          <p:nvPr/>
        </p:nvGrpSpPr>
        <p:grpSpPr bwMode="auto">
          <a:xfrm>
            <a:off x="866774" y="268289"/>
            <a:ext cx="8955088" cy="1273177"/>
            <a:chOff x="-48" y="295"/>
            <a:chExt cx="5641" cy="802"/>
          </a:xfrm>
        </p:grpSpPr>
        <p:sp>
          <p:nvSpPr>
            <p:cNvPr id="27" name="Text Box 26"/>
            <p:cNvSpPr txBox="1">
              <a:spLocks noChangeArrowheads="1"/>
            </p:cNvSpPr>
            <p:nvPr/>
          </p:nvSpPr>
          <p:spPr bwMode="auto">
            <a:xfrm>
              <a:off x="-48" y="295"/>
              <a:ext cx="458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             </a:t>
              </a:r>
              <a:r>
                <a:rPr lang="zh-CN" altLang="en-US" sz="3200" b="1" dirty="0"/>
                <a:t>已知接收到的汉明码为 0100111</a:t>
              </a:r>
            </a:p>
          </p:txBody>
        </p:sp>
        <p:sp>
          <p:nvSpPr>
            <p:cNvPr id="28" name="Text Box 27"/>
            <p:cNvSpPr txBox="1">
              <a:spLocks noChangeArrowheads="1"/>
            </p:cNvSpPr>
            <p:nvPr/>
          </p:nvSpPr>
          <p:spPr bwMode="auto">
            <a:xfrm>
              <a:off x="-48" y="732"/>
              <a:ext cx="564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（按</a:t>
              </a:r>
              <a:r>
                <a:rPr lang="zh-CN" altLang="en-US" sz="3200" b="1" dirty="0">
                  <a:solidFill>
                    <a:srgbClr val="0000FF"/>
                  </a:solidFill>
                </a:rPr>
                <a:t>配偶</a:t>
              </a:r>
              <a:r>
                <a:rPr lang="zh-CN" altLang="en-US" sz="3200" b="1" dirty="0"/>
                <a:t>原则配置）试问要求传送的信息是什么?</a:t>
              </a:r>
            </a:p>
          </p:txBody>
        </p:sp>
      </p:grpSp>
      <p:grpSp>
        <p:nvGrpSpPr>
          <p:cNvPr id="29" name="Group 29"/>
          <p:cNvGrpSpPr/>
          <p:nvPr/>
        </p:nvGrpSpPr>
        <p:grpSpPr bwMode="auto">
          <a:xfrm>
            <a:off x="4149867" y="3450748"/>
            <a:ext cx="2782857" cy="519113"/>
            <a:chOff x="1764" y="2304"/>
            <a:chExt cx="1452" cy="327"/>
          </a:xfrm>
        </p:grpSpPr>
        <p:sp>
          <p:nvSpPr>
            <p:cNvPr id="30" name="Text Box 30"/>
            <p:cNvSpPr txBox="1">
              <a:spLocks noChangeArrowheads="1"/>
            </p:cNvSpPr>
            <p:nvPr/>
          </p:nvSpPr>
          <p:spPr bwMode="auto">
            <a:xfrm>
              <a:off x="1764" y="2304"/>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dirty="0">
                  <a:solidFill>
                    <a:schemeClr val="folHlink"/>
                  </a:solidFill>
                </a:rPr>
                <a:t> </a:t>
              </a:r>
            </a:p>
          </p:txBody>
        </p:sp>
        <p:sp>
          <p:nvSpPr>
            <p:cNvPr id="31" name="Text Box 31"/>
            <p:cNvSpPr txBox="1">
              <a:spLocks noChangeArrowheads="1"/>
            </p:cNvSpPr>
            <p:nvPr/>
          </p:nvSpPr>
          <p:spPr bwMode="auto">
            <a:xfrm>
              <a:off x="2868" y="2304"/>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grpSp>
      <p:grpSp>
        <p:nvGrpSpPr>
          <p:cNvPr id="32" name="Group 32"/>
          <p:cNvGrpSpPr/>
          <p:nvPr/>
        </p:nvGrpSpPr>
        <p:grpSpPr bwMode="auto">
          <a:xfrm>
            <a:off x="4114800" y="4305300"/>
            <a:ext cx="2817925" cy="519113"/>
            <a:chOff x="1764" y="2832"/>
            <a:chExt cx="1452" cy="327"/>
          </a:xfrm>
        </p:grpSpPr>
        <p:sp>
          <p:nvSpPr>
            <p:cNvPr id="33" name="Text Box 33"/>
            <p:cNvSpPr txBox="1">
              <a:spLocks noChangeArrowheads="1"/>
            </p:cNvSpPr>
            <p:nvPr/>
          </p:nvSpPr>
          <p:spPr bwMode="auto">
            <a:xfrm>
              <a:off x="1764" y="2832"/>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a:solidFill>
                    <a:schemeClr val="folHlink"/>
                  </a:solidFill>
                </a:rPr>
                <a:t> </a:t>
              </a:r>
            </a:p>
          </p:txBody>
        </p:sp>
        <p:sp>
          <p:nvSpPr>
            <p:cNvPr id="34" name="Text Box 34"/>
            <p:cNvSpPr txBox="1">
              <a:spLocks noChangeArrowheads="1"/>
            </p:cNvSpPr>
            <p:nvPr/>
          </p:nvSpPr>
          <p:spPr bwMode="auto">
            <a:xfrm>
              <a:off x="2868" y="2832"/>
              <a:ext cx="34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Char char="ü"/>
              </a:pPr>
              <a:r>
                <a:rPr lang="zh-CN" altLang="en-US" sz="2800" b="1" dirty="0">
                  <a:solidFill>
                    <a:schemeClr val="folHlink"/>
                  </a:solidFill>
                </a:rPr>
                <a:t> </a:t>
              </a:r>
            </a:p>
          </p:txBody>
        </p:sp>
      </p:grpSp>
      <p:grpSp>
        <p:nvGrpSpPr>
          <p:cNvPr id="35" name="Group 35"/>
          <p:cNvGrpSpPr/>
          <p:nvPr/>
        </p:nvGrpSpPr>
        <p:grpSpPr bwMode="auto">
          <a:xfrm>
            <a:off x="5484812" y="3119755"/>
            <a:ext cx="304800" cy="1263650"/>
            <a:chOff x="2256" y="2103"/>
            <a:chExt cx="192" cy="796"/>
          </a:xfrm>
        </p:grpSpPr>
        <p:sp>
          <p:nvSpPr>
            <p:cNvPr id="36" name="AutoShape 36"/>
            <p:cNvSpPr>
              <a:spLocks noChangeArrowheads="1"/>
            </p:cNvSpPr>
            <p:nvPr/>
          </p:nvSpPr>
          <p:spPr bwMode="auto">
            <a:xfrm>
              <a:off x="2256" y="2103"/>
              <a:ext cx="192" cy="288"/>
            </a:xfrm>
            <a:prstGeom prst="flowChartAlternateProcess">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7" name="AutoShape 37"/>
            <p:cNvSpPr>
              <a:spLocks noChangeArrowheads="1"/>
            </p:cNvSpPr>
            <p:nvPr/>
          </p:nvSpPr>
          <p:spPr bwMode="auto">
            <a:xfrm>
              <a:off x="2256" y="2611"/>
              <a:ext cx="192" cy="288"/>
            </a:xfrm>
            <a:prstGeom prst="flowChartAlternateProcess">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40" name="组合 39"/>
          <p:cNvGrpSpPr/>
          <p:nvPr/>
        </p:nvGrpSpPr>
        <p:grpSpPr>
          <a:xfrm>
            <a:off x="8885350" y="2556487"/>
            <a:ext cx="3196449" cy="2426114"/>
            <a:chOff x="8264812" y="2504074"/>
            <a:chExt cx="3196449" cy="2426114"/>
          </a:xfrm>
        </p:grpSpPr>
        <p:pic>
          <p:nvPicPr>
            <p:cNvPr id="38" name="图片 37"/>
            <p:cNvPicPr>
              <a:picLocks noChangeAspect="1"/>
            </p:cNvPicPr>
            <p:nvPr/>
          </p:nvPicPr>
          <p:blipFill>
            <a:blip r:embed="rId2"/>
            <a:stretch>
              <a:fillRect/>
            </a:stretch>
          </p:blipFill>
          <p:spPr>
            <a:xfrm>
              <a:off x="8264812" y="2504074"/>
              <a:ext cx="3196449" cy="2426114"/>
            </a:xfrm>
            <a:prstGeom prst="rect">
              <a:avLst/>
            </a:prstGeom>
          </p:spPr>
        </p:pic>
        <p:sp>
          <p:nvSpPr>
            <p:cNvPr id="39" name="矩形 38"/>
            <p:cNvSpPr/>
            <p:nvPr/>
          </p:nvSpPr>
          <p:spPr>
            <a:xfrm>
              <a:off x="9865012" y="3876675"/>
              <a:ext cx="494724" cy="419100"/>
            </a:xfrm>
            <a:prstGeom prst="rect">
              <a:avLst/>
            </a:prstGeom>
            <a:solidFill>
              <a:schemeClr val="lt1">
                <a:alpha val="17000"/>
              </a:schemeClr>
            </a:solid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linds(horizontal)">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linds(horizontal)">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blinds(horizontal)">
                                      <p:cBhvr>
                                        <p:cTn id="62" dur="500"/>
                                        <p:tgtEl>
                                          <p:spTgt spid="21"/>
                                        </p:tgtEl>
                                      </p:cBhvr>
                                    </p:animEffect>
                                  </p:childTnLst>
                                </p:cTn>
                              </p:par>
                              <p:par>
                                <p:cTn id="63" presetID="10"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blinds(horizontal)">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14" grpId="0" autoUpdateAnimBg="0"/>
      <p:bldP spid="20" grpId="0" autoUpdateAnimBg="0"/>
      <p:bldP spid="21" grpId="0" autoUpdateAnimBg="0"/>
      <p:bldP spid="22" grpId="0" autoUpdateAnimBg="0"/>
      <p:bldP spid="23" grpId="0" autoUpdateAnimBg="0"/>
      <p:bldP spid="25"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A4NzIyN2MxYTlmMzQ1NGE2MjU5NWRkMjhlOGMxYTAifQ=="/>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3.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0.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2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4.0"/>
  <p:tag name="PROBLEMBLANK" val="[{&quot;Num&quot;:1,&quot;Score&quot;:1.0,&quot;Answers&quot;:[&quot;20&quot;],&quot;CaseSensitive&quot;:false,&quot;FuzzyMatch&quot;:false},{&quot;Num&quot;:2,&quot;Score&quot;:1.0,&quot;Answers&quot;:[&quot;2&quot;],&quot;CaseSensitive&quot;:false,&quot;FuzzyMatch&quot;:false},{&quot;Num&quot;:3,&quot;Score&quot;:1.0,&quot;Answers&quot;:[&quot;8&quot;],&quot;CaseSensitive&quot;:false,&quot;FuzzyMatch&quot;:false},{&quot;Num&quot;:4,&quot;Score&quot;:1.0,&quot;Answers&quot;:[&quot;10&quot;],&quot;CaseSensitive&quot;:false,&quot;FuzzyMatch&quot;:fals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32.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KSO_WM_UNIT_TABLE_BEAUTIFY" val="smartTable{5a75dc96-96f3-4211-8d1b-3804de979fce}"/>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KSO_WM_UNIT_TABLE_BEAUTIFY" val="smartTable{32317efb-5b99-4c11-8ca3-80cfa11a92e0}"/>
  <p:tag name="TABLE_SKINIDX" val="0"/>
  <p:tag name="TABLE_ENCOLOR" val="#FFFFFF"/>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2191</TotalTime>
  <Words>21367</Words>
  <Application>Microsoft Office PowerPoint</Application>
  <PresentationFormat>宽屏</PresentationFormat>
  <Paragraphs>5384</Paragraphs>
  <Slides>184</Slides>
  <Notes>159</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184</vt:i4>
      </vt:variant>
    </vt:vector>
  </HeadingPairs>
  <TitlesOfParts>
    <vt:vector size="205" baseType="lpstr">
      <vt:lpstr>MS Mincho</vt:lpstr>
      <vt:lpstr>等线</vt:lpstr>
      <vt:lpstr>等线 Light</vt:lpstr>
      <vt:lpstr>仿宋_GB2312</vt:lpstr>
      <vt:lpstr>黑体</vt:lpstr>
      <vt:lpstr>楷体_GB2312</vt:lpstr>
      <vt:lpstr>宋体</vt:lpstr>
      <vt:lpstr>Microsoft Yahei</vt:lpstr>
      <vt:lpstr>Microsoft Yahei</vt:lpstr>
      <vt:lpstr>Arial</vt:lpstr>
      <vt:lpstr>Cambria Math</vt:lpstr>
      <vt:lpstr>Helvetica</vt:lpstr>
      <vt:lpstr>Segoe UI Black</vt:lpstr>
      <vt:lpstr>Symbol</vt:lpstr>
      <vt:lpstr>Tahoma</vt:lpstr>
      <vt:lpstr>Times New Roman</vt:lpstr>
      <vt:lpstr>Verdana</vt:lpstr>
      <vt:lpstr>Wingdings</vt:lpstr>
      <vt:lpstr>Office 主题​​</vt:lpstr>
      <vt:lpstr>Visio</vt:lpstr>
      <vt:lpstr>Visio.Drawing.11</vt:lpstr>
      <vt:lpstr>PowerPoint 演示文稿</vt:lpstr>
      <vt:lpstr>第六章 存储器</vt:lpstr>
      <vt:lpstr>6.1存储器概述</vt:lpstr>
      <vt:lpstr>PowerPoint 演示文稿</vt:lpstr>
      <vt:lpstr>PowerPoint 演示文稿</vt:lpstr>
      <vt:lpstr>存储器的层次结构</vt:lpstr>
      <vt:lpstr>2. 缓存—主存层次和主存—辅存层次</vt:lpstr>
      <vt:lpstr>程序运行的局部性原理</vt:lpstr>
      <vt:lpstr>第六章 存储器</vt:lpstr>
      <vt:lpstr>6.2 主存储器</vt:lpstr>
      <vt:lpstr>6.2 主存储器——主存的基本组成</vt:lpstr>
      <vt:lpstr>6.2主存储器—主存和CPU的联系</vt:lpstr>
      <vt:lpstr>6.2主存储器—主存中存储单元地址的分配</vt:lpstr>
      <vt:lpstr>PowerPoint 演示文稿</vt:lpstr>
      <vt:lpstr>6.2 主存储器</vt:lpstr>
      <vt:lpstr>6.2主存储器（Memory）</vt:lpstr>
      <vt:lpstr>6.2主存储器</vt:lpstr>
      <vt:lpstr>6.2主存储器</vt:lpstr>
      <vt:lpstr>6.2主存储器</vt:lpstr>
      <vt:lpstr>6.2主存储器</vt:lpstr>
      <vt:lpstr>6.2 主存储器</vt:lpstr>
      <vt:lpstr> 三、随机存取存储器(Random Access Memory)</vt:lpstr>
      <vt:lpstr> ① 静态RAM基本电路的读操作</vt:lpstr>
      <vt:lpstr> ②静态RAM基本电路的写操作</vt:lpstr>
      <vt:lpstr>6.2主存储器</vt:lpstr>
      <vt:lpstr> Intel 2114 RAM 矩阵(64×64)读</vt:lpstr>
      <vt:lpstr> Intel 2114 RAM 矩阵(64×64)读</vt:lpstr>
      <vt:lpstr> Intel 2114 RAM 矩阵(64×64) 读</vt:lpstr>
      <vt:lpstr> Intel 2114 RAM 矩阵(64×64) 读</vt:lpstr>
      <vt:lpstr> Intel 2114 RAM 矩阵(64×64) 读</vt:lpstr>
      <vt:lpstr> Intel 2114 RAM 矩阵(64×64) 读</vt:lpstr>
      <vt:lpstr> Intel 2114 RAM 矩阵(64×64) 读</vt:lpstr>
      <vt:lpstr> Intel 2114 RAM 矩阵(64×64) 读</vt:lpstr>
      <vt:lpstr> Intel 2114 RAM 矩阵(64×64) 读</vt:lpstr>
      <vt:lpstr> Intel 2114 RAM矩阵 (64 × 64)写</vt:lpstr>
      <vt:lpstr> Intel 2114 RAM 矩阵(64×64)写</vt:lpstr>
      <vt:lpstr> Intel 2114 RAM 矩阵(64×64)写</vt:lpstr>
      <vt:lpstr> Intel 2114 RAM 矩阵(64×64)写</vt:lpstr>
      <vt:lpstr> Intel 2114 RAM 矩阵(64×64)写</vt:lpstr>
      <vt:lpstr> Intel 2114 RAM 矩阵(64×64)写</vt:lpstr>
      <vt:lpstr> Intel 2114 RAM 矩阵(64×64)写</vt:lpstr>
      <vt:lpstr> Intel 2114 RAM 矩阵(64×64)写</vt:lpstr>
      <vt:lpstr> Intel 2114 RAM 矩阵(64×64)写</vt:lpstr>
      <vt:lpstr>静态RAM（2114） 读 时序</vt:lpstr>
      <vt:lpstr>静态RAM（2114） 读 时序总结</vt:lpstr>
      <vt:lpstr>静态 RAM（2114） 写 时序</vt:lpstr>
      <vt:lpstr>静态 RAM（2114） 写 时序总结</vt:lpstr>
      <vt:lpstr> 2. 动态 RAM ( DRAM )</vt:lpstr>
      <vt:lpstr> 2. 动态 RAM ( DRAM )</vt:lpstr>
      <vt:lpstr> 2. 动态 RAM ( DRAM )</vt:lpstr>
      <vt:lpstr> 2. 动态 RAM ( DRAM )</vt:lpstr>
      <vt:lpstr> 2. 动态 RAM ( DRAM )</vt:lpstr>
      <vt:lpstr>（2）动态RAM举例   ①三管动态RAM芯片 读</vt:lpstr>
      <vt:lpstr>（2）动态RAM举例   ②三管动态RAM芯片 写</vt:lpstr>
      <vt:lpstr>（2）动态RAM举例   ②三管动态RAM芯片 写</vt:lpstr>
      <vt:lpstr>（2）动态RAM举例   ②三管动态RAM芯片 写</vt:lpstr>
      <vt:lpstr>PowerPoint 演示文稿</vt:lpstr>
      <vt:lpstr>PowerPoint 演示文稿</vt:lpstr>
      <vt:lpstr>PowerPoint 演示文稿</vt:lpstr>
      <vt:lpstr>PowerPoint 演示文稿</vt:lpstr>
      <vt:lpstr>PowerPoint 演示文稿</vt:lpstr>
      <vt:lpstr>PowerPoint 演示文稿</vt:lpstr>
      <vt:lpstr>（3）动态RAM时序</vt:lpstr>
      <vt:lpstr>（4）动态RAM刷新——以128×128矩阵为例</vt:lpstr>
      <vt:lpstr>（4）动态RAM刷新——以128×128矩阵为例</vt:lpstr>
      <vt:lpstr>（4）动态RAM刷新——以128×128矩阵为例</vt:lpstr>
      <vt:lpstr>动态RAM和静态RAM的比较</vt:lpstr>
      <vt:lpstr>6.2 主存储器</vt:lpstr>
      <vt:lpstr>6.2主存储器</vt:lpstr>
      <vt:lpstr>6.2主存储器</vt:lpstr>
      <vt:lpstr>6.2主存储器</vt:lpstr>
      <vt:lpstr>6.2 主存储器</vt:lpstr>
      <vt:lpstr> 五、存储器与 CPU 的连接 </vt:lpstr>
      <vt:lpstr> (2) 字扩展（增加存储字的数量）</vt:lpstr>
      <vt:lpstr> (3) 字、位扩展</vt:lpstr>
      <vt:lpstr>6.2主存储器</vt:lpstr>
      <vt:lpstr>6.2主存储器</vt:lpstr>
      <vt:lpstr>6.2主存储器</vt:lpstr>
      <vt:lpstr>6.2主存储器</vt:lpstr>
      <vt:lpstr>PowerPoint 演示文稿</vt:lpstr>
      <vt:lpstr>例6.1   解析</vt:lpstr>
      <vt:lpstr>PowerPoint 演示文稿</vt:lpstr>
      <vt:lpstr>例 6.1  CPU 与存储器的连接图</vt:lpstr>
      <vt:lpstr>PowerPoint 演示文稿</vt:lpstr>
      <vt:lpstr>例6.2   解析</vt:lpstr>
      <vt:lpstr>例6.2   解析</vt:lpstr>
      <vt:lpstr>例 6.2  CPU 与存储器的连接图</vt:lpstr>
      <vt:lpstr>6.2 主存储器</vt:lpstr>
      <vt:lpstr>六、存储器的校验</vt:lpstr>
      <vt:lpstr>六、存储器的校验</vt:lpstr>
      <vt:lpstr>PowerPoint 演示文稿</vt:lpstr>
      <vt:lpstr>6.2主存储器</vt:lpstr>
      <vt:lpstr>6.2主存储器</vt:lpstr>
      <vt:lpstr>各检测位 Ci 所承担的检测小组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提高访问主存储器速度的方法</vt:lpstr>
      <vt:lpstr>调整主存结构，提高访存速度</vt:lpstr>
      <vt:lpstr>2. 多体并行系统—(1)高位交叉  顺序编址</vt:lpstr>
      <vt:lpstr>(1) 高位交叉——各个体并行工作 </vt:lpstr>
      <vt:lpstr>(2) 低位交叉——各个体轮流编址</vt:lpstr>
      <vt:lpstr>(2) 低位交叉——各个体轮流编址</vt:lpstr>
      <vt:lpstr>低位交叉的特点</vt:lpstr>
      <vt:lpstr>流水线的概念介绍：一个比喻</vt:lpstr>
      <vt:lpstr>流水线方式存取</vt:lpstr>
      <vt:lpstr>第六章 存储器</vt:lpstr>
      <vt:lpstr>6.3 高速缓冲存储器</vt:lpstr>
      <vt:lpstr>6.3 高速缓冲存储器</vt:lpstr>
      <vt:lpstr>PowerPoint 演示文稿</vt:lpstr>
      <vt:lpstr>PowerPoint 演示文稿</vt:lpstr>
      <vt:lpstr>PowerPoint 演示文稿</vt:lpstr>
      <vt:lpstr>PowerPoint 演示文稿</vt:lpstr>
      <vt:lpstr>PowerPoint 演示文稿</vt:lpstr>
      <vt:lpstr>6.3 高速缓冲存储器</vt:lpstr>
      <vt:lpstr>4. Cache 的 读写 操作</vt:lpstr>
      <vt:lpstr>6.3 高速缓冲存储器</vt:lpstr>
      <vt:lpstr>1.直接映射</vt:lpstr>
      <vt:lpstr>1.直接映射</vt:lpstr>
      <vt:lpstr>2. 全相联映射</vt:lpstr>
      <vt:lpstr>3. 组相联映射</vt:lpstr>
      <vt:lpstr>例6.8</vt:lpstr>
      <vt:lpstr>例6.8——续</vt:lpstr>
      <vt:lpstr>例子6.9</vt:lpstr>
      <vt:lpstr>例6.9 续</vt:lpstr>
      <vt:lpstr>PowerPoint 演示文稿</vt:lpstr>
      <vt:lpstr>练习解析</vt:lpstr>
      <vt:lpstr>6.3 高速缓冲存储器——缓存替换算法</vt:lpstr>
      <vt:lpstr>6.3高速缓冲存储器——缓存替换算法</vt:lpstr>
      <vt:lpstr>6.3高速缓冲存储器——缓存替换算法</vt:lpstr>
      <vt:lpstr>6.3高速缓冲存储器——缓存替换算法</vt:lpstr>
      <vt:lpstr>6.3高速缓冲存储器——缓存替换算法</vt:lpstr>
      <vt:lpstr>6.3 高速缓冲存储器——小结</vt:lpstr>
      <vt:lpstr>第六章 存储器</vt:lpstr>
      <vt:lpstr>虚拟存储器思想的提出</vt:lpstr>
      <vt:lpstr>虚拟存储器的基本思想</vt:lpstr>
      <vt:lpstr>虚拟存储器的实现思路</vt:lpstr>
      <vt:lpstr>虚拟存储器</vt:lpstr>
      <vt:lpstr>虚拟存储器</vt:lpstr>
      <vt:lpstr>虚拟存储器</vt:lpstr>
      <vt:lpstr>虚拟存储器</vt:lpstr>
      <vt:lpstr>虚拟存储器：页表结构</vt:lpstr>
      <vt:lpstr>虚实地址转换中存在的问题</vt:lpstr>
      <vt:lpstr>虚实地址转换中存在的问题</vt:lpstr>
      <vt:lpstr>虚拟存储器</vt:lpstr>
      <vt:lpstr>虚拟存储器</vt:lpstr>
      <vt:lpstr>例子</vt:lpstr>
      <vt:lpstr>页式管理</vt:lpstr>
      <vt:lpstr>段式管理</vt:lpstr>
      <vt:lpstr>段页式管理</vt:lpstr>
      <vt:lpstr>TLB——快表提高页式管理速度</vt:lpstr>
      <vt:lpstr>TLB</vt:lpstr>
      <vt:lpstr>TLB虚实地址转换</vt:lpstr>
      <vt:lpstr>TLB——经快慢表实现内部地址转换</vt:lpstr>
      <vt:lpstr>TLB命中</vt:lpstr>
      <vt:lpstr>TLB缺失</vt:lpstr>
      <vt:lpstr>虚拟地址物理地址流程</vt:lpstr>
      <vt:lpstr>虚拟存储器与Cache的相似之处</vt:lpstr>
      <vt:lpstr>虚拟存储器与Cache的差异</vt:lpstr>
      <vt:lpstr>虚拟存储器小结</vt:lpstr>
      <vt:lpstr>存储层次结构</vt:lpstr>
      <vt:lpstr>计算机各种延时示意图</vt:lpstr>
      <vt:lpstr>PowerPoint 演示文稿</vt:lpstr>
      <vt:lpstr>PowerPoint 演示文稿</vt:lpstr>
      <vt:lpstr>第六章 存储器</vt:lpstr>
      <vt:lpstr>6.5辅助存储器的主要类型</vt:lpstr>
      <vt:lpstr>6.5辅助存储器——RAID</vt:lpstr>
      <vt:lpstr>6.5辅助存储器——RAID的核心技术</vt:lpstr>
      <vt:lpstr>6.5辅助存储器——RAID 0</vt:lpstr>
      <vt:lpstr>6.5辅助存储器——RAID 1</vt:lpstr>
      <vt:lpstr>6.5辅助存储器——RAID 2</vt:lpstr>
      <vt:lpstr>6.5辅助存储器——RAID 3/4</vt:lpstr>
      <vt:lpstr>6.5辅助存储器——RAID 5</vt:lpstr>
      <vt:lpstr>6.5辅助存储器——RAID 1 0</vt:lpstr>
      <vt:lpstr>6.5辅助存储器——RAID0 1</vt:lpstr>
      <vt:lpstr>6.5辅助存储器——RAID的实现方式</vt:lpstr>
      <vt:lpstr>RAID技术小结</vt:lpstr>
      <vt:lpstr>第六章 存储器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昕 陈</dc:creator>
  <cp:lastModifiedBy>忠云 花</cp:lastModifiedBy>
  <cp:revision>493</cp:revision>
  <dcterms:created xsi:type="dcterms:W3CDTF">2021-01-19T10:08:00Z</dcterms:created>
  <dcterms:modified xsi:type="dcterms:W3CDTF">2025-04-23T13:41:32Z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04407C81A8C24B869CE0C718F81725B8</vt:lpwstr>
  </property>
  <property fmtid="{D5CDD505-2E9C-101B-9397-08002B2CF9AE}" pid="4" name="commondata">
    <vt:lpwstr>eyJoZGlkIjoiZTA4NzIyN2MxYTlmMzQ1NGE2MjU5NWRkMjhlOGMxYTAifQ==</vt:lpwstr>
  </property>
</Properties>
</file>